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notesSlides/notesSlide2.xml" ContentType="application/vnd.openxmlformats-officedocument.presentationml.notesSlide+xml"/>
  <Override PartName="/ppt/charts/chart2.xml" ContentType="application/vnd.openxmlformats-officedocument.drawingml.chart+xml"/>
  <Override PartName="/ppt/theme/themeOverride2.xml" ContentType="application/vnd.openxmlformats-officedocument.themeOverride+xml"/>
  <Override PartName="/ppt/notesSlides/notesSlide3.xml" ContentType="application/vnd.openxmlformats-officedocument.presentationml.notesSlide+xml"/>
  <Override PartName="/ppt/charts/chart3.xml" ContentType="application/vnd.openxmlformats-officedocument.drawingml.chart+xml"/>
  <Override PartName="/ppt/theme/themeOverride3.xml" ContentType="application/vnd.openxmlformats-officedocument.themeOverride+xml"/>
  <Override PartName="/ppt/notesSlides/notesSlide4.xml" ContentType="application/vnd.openxmlformats-officedocument.presentationml.notesSlide+xml"/>
  <Override PartName="/ppt/charts/chart4.xml" ContentType="application/vnd.openxmlformats-officedocument.drawingml.chart+xml"/>
  <Override PartName="/ppt/notesSlides/notesSlide5.xml" ContentType="application/vnd.openxmlformats-officedocument.presentationml.notesSlide+xml"/>
  <Override PartName="/ppt/charts/chart5.xml" ContentType="application/vnd.openxmlformats-officedocument.drawingml.chart+xml"/>
  <Override PartName="/ppt/notesSlides/notesSlide6.xml" ContentType="application/vnd.openxmlformats-officedocument.presentationml.notesSlide+xml"/>
  <Override PartName="/ppt/charts/chart6.xml" ContentType="application/vnd.openxmlformats-officedocument.drawingml.chart+xml"/>
  <Override PartName="/ppt/theme/themeOverride4.xml" ContentType="application/vnd.openxmlformats-officedocument.themeOverride+xml"/>
  <Override PartName="/ppt/notesSlides/notesSlide7.xml" ContentType="application/vnd.openxmlformats-officedocument.presentationml.notesSlide+xml"/>
  <Override PartName="/ppt/charts/chart7.xml" ContentType="application/vnd.openxmlformats-officedocument.drawingml.chart+xml"/>
  <Override PartName="/ppt/theme/themeOverride5.xml" ContentType="application/vnd.openxmlformats-officedocument.themeOverride+xml"/>
  <Override PartName="/ppt/notesSlides/notesSlide8.xml" ContentType="application/vnd.openxmlformats-officedocument.presentationml.notesSlide+xml"/>
  <Override PartName="/ppt/charts/chart8.xml" ContentType="application/vnd.openxmlformats-officedocument.drawingml.chart+xml"/>
  <Override PartName="/ppt/theme/themeOverride6.xml" ContentType="application/vnd.openxmlformats-officedocument.themeOverride+xml"/>
  <Override PartName="/ppt/notesSlides/notesSlide9.xml" ContentType="application/vnd.openxmlformats-officedocument.presentationml.notesSlide+xml"/>
  <Override PartName="/ppt/charts/chart9.xml" ContentType="application/vnd.openxmlformats-officedocument.drawingml.chart+xml"/>
  <Override PartName="/ppt/theme/themeOverride7.xml" ContentType="application/vnd.openxmlformats-officedocument.themeOverride+xml"/>
  <Override PartName="/ppt/notesSlides/notesSlide10.xml" ContentType="application/vnd.openxmlformats-officedocument.presentationml.notesSlide+xml"/>
  <Override PartName="/ppt/charts/chart10.xml" ContentType="application/vnd.openxmlformats-officedocument.drawingml.chart+xml"/>
  <Override PartName="/ppt/theme/themeOverride8.xml" ContentType="application/vnd.openxmlformats-officedocument.themeOverride+xml"/>
  <Override PartName="/ppt/notesSlides/notesSlide11.xml" ContentType="application/vnd.openxmlformats-officedocument.presentationml.notesSlide+xml"/>
  <Override PartName="/ppt/charts/chart11.xml" ContentType="application/vnd.openxmlformats-officedocument.drawingml.chart+xml"/>
  <Override PartName="/ppt/notesSlides/notesSlide12.xml" ContentType="application/vnd.openxmlformats-officedocument.presentationml.notesSlide+xml"/>
  <Override PartName="/ppt/charts/chart12.xml" ContentType="application/vnd.openxmlformats-officedocument.drawingml.chart+xml"/>
  <Override PartName="/ppt/notesSlides/notesSlide13.xml" ContentType="application/vnd.openxmlformats-officedocument.presentationml.notesSlide+xml"/>
  <Override PartName="/ppt/charts/chart13.xml" ContentType="application/vnd.openxmlformats-officedocument.drawingml.chart+xml"/>
  <Override PartName="/ppt/notesSlides/notesSlide14.xml" ContentType="application/vnd.openxmlformats-officedocument.presentationml.notesSlide+xml"/>
  <Override PartName="/ppt/charts/chart14.xml" ContentType="application/vnd.openxmlformats-officedocument.drawingml.chart+xml"/>
  <Override PartName="/ppt/theme/themeOverride9.xml" ContentType="application/vnd.openxmlformats-officedocument.themeOverride+xml"/>
  <Override PartName="/ppt/notesSlides/notesSlide15.xml" ContentType="application/vnd.openxmlformats-officedocument.presentationml.notesSlide+xml"/>
  <Override PartName="/ppt/charts/chart15.xml" ContentType="application/vnd.openxmlformats-officedocument.drawingml.chart+xml"/>
  <Override PartName="/ppt/theme/themeOverride10.xml" ContentType="application/vnd.openxmlformats-officedocument.themeOverride+xml"/>
  <Override PartName="/ppt/notesSlides/notesSlide16.xml" ContentType="application/vnd.openxmlformats-officedocument.presentationml.notesSlide+xml"/>
  <Override PartName="/ppt/charts/chart16.xml" ContentType="application/vnd.openxmlformats-officedocument.drawingml.chart+xml"/>
  <Override PartName="/ppt/notesSlides/notesSlide17.xml" ContentType="application/vnd.openxmlformats-officedocument.presentationml.notesSlide+xml"/>
  <Override PartName="/ppt/charts/chart17.xml" ContentType="application/vnd.openxmlformats-officedocument.drawingml.chart+xml"/>
  <Override PartName="/ppt/theme/themeOverride11.xml" ContentType="application/vnd.openxmlformats-officedocument.themeOverride+xml"/>
  <Override PartName="/ppt/charts/chart18.xml" ContentType="application/vnd.openxmlformats-officedocument.drawingml.chart+xml"/>
  <Override PartName="/ppt/theme/themeOverride12.xml" ContentType="application/vnd.openxmlformats-officedocument.themeOverride+xml"/>
  <Override PartName="/ppt/notesSlides/notesSlide18.xml" ContentType="application/vnd.openxmlformats-officedocument.presentationml.notesSlide+xml"/>
  <Override PartName="/ppt/charts/chart19.xml" ContentType="application/vnd.openxmlformats-officedocument.drawingml.chart+xml"/>
  <Override PartName="/ppt/theme/themeOverride13.xml" ContentType="application/vnd.openxmlformats-officedocument.themeOverride+xml"/>
  <Override PartName="/ppt/notesSlides/notesSlide19.xml" ContentType="application/vnd.openxmlformats-officedocument.presentationml.notesSlide+xml"/>
  <Override PartName="/ppt/charts/chart20.xml" ContentType="application/vnd.openxmlformats-officedocument.drawingml.chart+xml"/>
  <Override PartName="/ppt/notesSlides/notesSlide20.xml" ContentType="application/vnd.openxmlformats-officedocument.presentationml.notesSlide+xml"/>
  <Override PartName="/ppt/charts/chart21.xml" ContentType="application/vnd.openxmlformats-officedocument.drawingml.chart+xml"/>
  <Override PartName="/ppt/theme/themeOverride14.xml" ContentType="application/vnd.openxmlformats-officedocument.themeOverride+xml"/>
  <Override PartName="/ppt/notesSlides/notesSlide21.xml" ContentType="application/vnd.openxmlformats-officedocument.presentationml.notesSlide+xml"/>
  <Override PartName="/ppt/charts/chart22.xml" ContentType="application/vnd.openxmlformats-officedocument.drawingml.chart+xml"/>
  <Override PartName="/ppt/theme/themeOverride15.xml" ContentType="application/vnd.openxmlformats-officedocument.themeOverride+xml"/>
  <Override PartName="/ppt/charts/chart23.xml" ContentType="application/vnd.openxmlformats-officedocument.drawingml.chart+xml"/>
  <Override PartName="/ppt/theme/themeOverride16.xml" ContentType="application/vnd.openxmlformats-officedocument.themeOverride+xml"/>
  <Override PartName="/ppt/notesSlides/notesSlide22.xml" ContentType="application/vnd.openxmlformats-officedocument.presentationml.notesSlide+xml"/>
  <Override PartName="/ppt/charts/chart24.xml" ContentType="application/vnd.openxmlformats-officedocument.drawingml.chart+xml"/>
  <Override PartName="/ppt/theme/themeOverride17.xml" ContentType="application/vnd.openxmlformats-officedocument.themeOverride+xml"/>
  <Override PartName="/ppt/charts/chart25.xml" ContentType="application/vnd.openxmlformats-officedocument.drawingml.chart+xml"/>
  <Override PartName="/ppt/theme/themeOverride18.xml" ContentType="application/vnd.openxmlformats-officedocument.themeOverride+xml"/>
  <Override PartName="/ppt/charts/chart26.xml" ContentType="application/vnd.openxmlformats-officedocument.drawingml.chart+xml"/>
  <Override PartName="/ppt/theme/themeOverride19.xml" ContentType="application/vnd.openxmlformats-officedocument.themeOverride+xml"/>
  <Override PartName="/ppt/charts/chart27.xml" ContentType="application/vnd.openxmlformats-officedocument.drawingml.chart+xml"/>
  <Override PartName="/ppt/theme/themeOverride20.xml" ContentType="application/vnd.openxmlformats-officedocument.themeOverride+xml"/>
  <Override PartName="/ppt/notesSlides/notesSlide23.xml" ContentType="application/vnd.openxmlformats-officedocument.presentationml.notesSlide+xml"/>
  <Override PartName="/ppt/charts/chart28.xml" ContentType="application/vnd.openxmlformats-officedocument.drawingml.chart+xml"/>
  <Override PartName="/ppt/theme/themeOverride21.xml" ContentType="application/vnd.openxmlformats-officedocument.themeOverride+xml"/>
  <Override PartName="/ppt/notesSlides/notesSlide24.xml" ContentType="application/vnd.openxmlformats-officedocument.presentationml.notesSlide+xml"/>
  <Override PartName="/ppt/charts/chart29.xml" ContentType="application/vnd.openxmlformats-officedocument.drawingml.chart+xml"/>
  <Override PartName="/ppt/theme/themeOverride22.xml" ContentType="application/vnd.openxmlformats-officedocument.themeOverride+xml"/>
  <Override PartName="/ppt/notesSlides/notesSlide25.xml" ContentType="application/vnd.openxmlformats-officedocument.presentationml.notesSlide+xml"/>
  <Override PartName="/ppt/charts/chart30.xml" ContentType="application/vnd.openxmlformats-officedocument.drawingml.chart+xml"/>
  <Override PartName="/ppt/theme/themeOverride23.xml" ContentType="application/vnd.openxmlformats-officedocument.themeOverride+xml"/>
  <Override PartName="/ppt/charts/chart31.xml" ContentType="application/vnd.openxmlformats-officedocument.drawingml.chart+xml"/>
  <Override PartName="/ppt/theme/themeOverride24.xml" ContentType="application/vnd.openxmlformats-officedocument.themeOverride+xml"/>
  <Override PartName="/ppt/charts/chart32.xml" ContentType="application/vnd.openxmlformats-officedocument.drawingml.chart+xml"/>
  <Override PartName="/ppt/theme/themeOverride25.xml" ContentType="application/vnd.openxmlformats-officedocument.themeOverride+xml"/>
  <Override PartName="/ppt/notesSlides/notesSlide26.xml" ContentType="application/vnd.openxmlformats-officedocument.presentationml.notesSlide+xml"/>
  <Override PartName="/ppt/charts/chart33.xml" ContentType="application/vnd.openxmlformats-officedocument.drawingml.chart+xml"/>
  <Override PartName="/ppt/theme/themeOverride26.xml" ContentType="application/vnd.openxmlformats-officedocument.themeOverride+xml"/>
  <Override PartName="/ppt/notesSlides/notesSlide27.xml" ContentType="application/vnd.openxmlformats-officedocument.presentationml.notesSlide+xml"/>
  <Override PartName="/ppt/charts/chart34.xml" ContentType="application/vnd.openxmlformats-officedocument.drawingml.chart+xml"/>
  <Override PartName="/ppt/theme/themeOverride27.xml" ContentType="application/vnd.openxmlformats-officedocument.themeOverride+xml"/>
  <Override PartName="/ppt/notesSlides/notesSlide28.xml" ContentType="application/vnd.openxmlformats-officedocument.presentationml.notesSlide+xml"/>
  <Override PartName="/ppt/charts/chart35.xml" ContentType="application/vnd.openxmlformats-officedocument.drawingml.chart+xml"/>
  <Override PartName="/ppt/theme/themeOverride28.xml" ContentType="application/vnd.openxmlformats-officedocument.themeOverride+xml"/>
  <Override PartName="/ppt/notesSlides/notesSlide29.xml" ContentType="application/vnd.openxmlformats-officedocument.presentationml.notesSlide+xml"/>
  <Override PartName="/ppt/charts/chart36.xml" ContentType="application/vnd.openxmlformats-officedocument.drawingml.chart+xml"/>
  <Override PartName="/ppt/charts/chart37.xml" ContentType="application/vnd.openxmlformats-officedocument.drawingml.chart+xml"/>
  <Override PartName="/ppt/charts/chart38.xml" ContentType="application/vnd.openxmlformats-officedocument.drawingml.chart+xml"/>
  <Override PartName="/ppt/notesSlides/notesSlide30.xml" ContentType="application/vnd.openxmlformats-officedocument.presentationml.notesSlide+xml"/>
  <Override PartName="/ppt/charts/chart39.xml" ContentType="application/vnd.openxmlformats-officedocument.drawingml.chart+xml"/>
  <Override PartName="/ppt/theme/themeOverride29.xml" ContentType="application/vnd.openxmlformats-officedocument.themeOverride+xml"/>
  <Override PartName="/ppt/notesSlides/notesSlide31.xml" ContentType="application/vnd.openxmlformats-officedocument.presentationml.notesSlide+xml"/>
  <Override PartName="/ppt/charts/chart40.xml" ContentType="application/vnd.openxmlformats-officedocument.drawingml.chart+xml"/>
  <Override PartName="/ppt/theme/themeOverride30.xml" ContentType="application/vnd.openxmlformats-officedocument.themeOverride+xml"/>
  <Override PartName="/ppt/notesSlides/notesSlide32.xml" ContentType="application/vnd.openxmlformats-officedocument.presentationml.notesSlide+xml"/>
  <Override PartName="/ppt/charts/chart41.xml" ContentType="application/vnd.openxmlformats-officedocument.drawingml.chart+xml"/>
  <Override PartName="/ppt/theme/themeOverride31.xml" ContentType="application/vnd.openxmlformats-officedocument.themeOverride+xml"/>
  <Override PartName="/ppt/charts/chart42.xml" ContentType="application/vnd.openxmlformats-officedocument.drawingml.chart+xml"/>
  <Override PartName="/ppt/theme/themeOverride32.xml" ContentType="application/vnd.openxmlformats-officedocument.themeOverride+xml"/>
  <Override PartName="/ppt/charts/chart43.xml" ContentType="application/vnd.openxmlformats-officedocument.drawingml.chart+xml"/>
  <Override PartName="/ppt/theme/themeOverride33.xml" ContentType="application/vnd.openxmlformats-officedocument.themeOverride+xml"/>
  <Override PartName="/ppt/charts/chart44.xml" ContentType="application/vnd.openxmlformats-officedocument.drawingml.chart+xml"/>
  <Override PartName="/ppt/theme/themeOverride34.xml" ContentType="application/vnd.openxmlformats-officedocument.themeOverride+xml"/>
  <Override PartName="/ppt/notesSlides/notesSlide33.xml" ContentType="application/vnd.openxmlformats-officedocument.presentationml.notesSlide+xml"/>
  <Override PartName="/ppt/charts/chart45.xml" ContentType="application/vnd.openxmlformats-officedocument.drawingml.chart+xml"/>
  <Override PartName="/ppt/notesSlides/notesSlide34.xml" ContentType="application/vnd.openxmlformats-officedocument.presentationml.notesSlide+xml"/>
  <Override PartName="/ppt/charts/chart46.xml" ContentType="application/vnd.openxmlformats-officedocument.drawingml.chart+xml"/>
  <Override PartName="/ppt/theme/themeOverride35.xml" ContentType="application/vnd.openxmlformats-officedocument.themeOverride+xml"/>
  <Override PartName="/ppt/notesSlides/notesSlide35.xml" ContentType="application/vnd.openxmlformats-officedocument.presentationml.notesSlide+xml"/>
  <Override PartName="/ppt/charts/chart47.xml" ContentType="application/vnd.openxmlformats-officedocument.drawingml.chart+xml"/>
  <Override PartName="/ppt/theme/themeOverride36.xml" ContentType="application/vnd.openxmlformats-officedocument.themeOverride+xml"/>
  <Override PartName="/ppt/charts/chart48.xml" ContentType="application/vnd.openxmlformats-officedocument.drawingml.chart+xml"/>
  <Override PartName="/ppt/theme/themeOverride37.xml" ContentType="application/vnd.openxmlformats-officedocument.themeOverride+xml"/>
  <Override PartName="/ppt/notesSlides/notesSlide36.xml" ContentType="application/vnd.openxmlformats-officedocument.presentationml.notesSlide+xml"/>
  <Override PartName="/ppt/charts/chart49.xml" ContentType="application/vnd.openxmlformats-officedocument.drawingml.chart+xml"/>
  <Override PartName="/ppt/notesSlides/notesSlide37.xml" ContentType="application/vnd.openxmlformats-officedocument.presentationml.notesSlide+xml"/>
  <Override PartName="/ppt/charts/chart50.xml" ContentType="application/vnd.openxmlformats-officedocument.drawingml.chart+xml"/>
  <Override PartName="/ppt/notesSlides/notesSlide38.xml" ContentType="application/vnd.openxmlformats-officedocument.presentationml.notesSlide+xml"/>
  <Override PartName="/ppt/charts/chart51.xml" ContentType="application/vnd.openxmlformats-officedocument.drawingml.chart+xml"/>
  <Override PartName="/ppt/charts/chart52.xml" ContentType="application/vnd.openxmlformats-officedocument.drawingml.chart+xml"/>
  <Override PartName="/ppt/theme/themeOverride38.xml" ContentType="application/vnd.openxmlformats-officedocument.themeOverride+xml"/>
  <Override PartName="/ppt/notesSlides/notesSlide39.xml" ContentType="application/vnd.openxmlformats-officedocument.presentationml.notesSlide+xml"/>
  <Override PartName="/ppt/charts/chart53.xml" ContentType="application/vnd.openxmlformats-officedocument.drawingml.chart+xml"/>
  <Override PartName="/ppt/notesSlides/notesSlide40.xml" ContentType="application/vnd.openxmlformats-officedocument.presentationml.notesSlide+xml"/>
  <Override PartName="/ppt/charts/chart54.xml" ContentType="application/vnd.openxmlformats-officedocument.drawingml.chart+xml"/>
  <Override PartName="/ppt/theme/themeOverride39.xml" ContentType="application/vnd.openxmlformats-officedocument.themeOverride+xml"/>
  <Override PartName="/ppt/notesSlides/notesSlide41.xml" ContentType="application/vnd.openxmlformats-officedocument.presentationml.notesSlide+xml"/>
  <Override PartName="/ppt/charts/chart55.xml" ContentType="application/vnd.openxmlformats-officedocument.drawingml.chart+xml"/>
  <Override PartName="/ppt/theme/themeOverride40.xml" ContentType="application/vnd.openxmlformats-officedocument.themeOverride+xml"/>
  <Override PartName="/ppt/notesSlides/notesSlide42.xml" ContentType="application/vnd.openxmlformats-officedocument.presentationml.notesSlide+xml"/>
  <Override PartName="/ppt/charts/chart56.xml" ContentType="application/vnd.openxmlformats-officedocument.drawingml.chart+xml"/>
  <Override PartName="/ppt/theme/themeOverride41.xml" ContentType="application/vnd.openxmlformats-officedocument.themeOverride+xml"/>
  <Override PartName="/ppt/notesSlides/notesSlide43.xml" ContentType="application/vnd.openxmlformats-officedocument.presentationml.notesSlide+xml"/>
  <Override PartName="/ppt/charts/chart57.xml" ContentType="application/vnd.openxmlformats-officedocument.drawingml.chart+xml"/>
  <Override PartName="/ppt/notesSlides/notesSlide44.xml" ContentType="application/vnd.openxmlformats-officedocument.presentationml.notesSlide+xml"/>
  <Override PartName="/ppt/charts/chart58.xml" ContentType="application/vnd.openxmlformats-officedocument.drawingml.chart+xml"/>
  <Override PartName="/ppt/theme/themeOverride42.xml" ContentType="application/vnd.openxmlformats-officedocument.themeOverride+xml"/>
  <Override PartName="/ppt/notesSlides/notesSlide45.xml" ContentType="application/vnd.openxmlformats-officedocument.presentationml.notesSlide+xml"/>
  <Override PartName="/ppt/charts/chart59.xml" ContentType="application/vnd.openxmlformats-officedocument.drawingml.chart+xml"/>
  <Override PartName="/ppt/notesSlides/notesSlide46.xml" ContentType="application/vnd.openxmlformats-officedocument.presentationml.notesSlide+xml"/>
  <Override PartName="/ppt/charts/chart60.xml" ContentType="application/vnd.openxmlformats-officedocument.drawingml.chart+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charts/chart61.xml" ContentType="application/vnd.openxmlformats-officedocument.drawingml.chart+xml"/>
  <Override PartName="/ppt/notesSlides/notesSlide49.xml" ContentType="application/vnd.openxmlformats-officedocument.presentationml.notesSlide+xml"/>
  <Override PartName="/ppt/charts/chart62.xml" ContentType="application/vnd.openxmlformats-officedocument.drawingml.chart+xml"/>
  <Override PartName="/ppt/notesSlides/notesSlide50.xml" ContentType="application/vnd.openxmlformats-officedocument.presentationml.notesSlide+xml"/>
  <Override PartName="/ppt/charts/chart63.xml" ContentType="application/vnd.openxmlformats-officedocument.drawingml.chart+xml"/>
  <Override PartName="/ppt/notesSlides/notesSlide51.xml" ContentType="application/vnd.openxmlformats-officedocument.presentationml.notesSlide+xml"/>
  <Override PartName="/ppt/charts/chart64.xml" ContentType="application/vnd.openxmlformats-officedocument.drawingml.chart+xml"/>
  <Override PartName="/ppt/notesSlides/notesSlide52.xml" ContentType="application/vnd.openxmlformats-officedocument.presentationml.notesSlide+xml"/>
  <Override PartName="/ppt/charts/chart65.xml" ContentType="application/vnd.openxmlformats-officedocument.drawingml.chart+xml"/>
  <Override PartName="/ppt/theme/themeOverride43.xml" ContentType="application/vnd.openxmlformats-officedocument.themeOverride+xml"/>
  <Override PartName="/ppt/charts/chart66.xml" ContentType="application/vnd.openxmlformats-officedocument.drawingml.chart+xml"/>
  <Override PartName="/ppt/theme/themeOverride44.xml" ContentType="application/vnd.openxmlformats-officedocument.themeOverride+xml"/>
  <Override PartName="/ppt/charts/chart67.xml" ContentType="application/vnd.openxmlformats-officedocument.drawingml.chart+xml"/>
  <Override PartName="/ppt/theme/themeOverride45.xml" ContentType="application/vnd.openxmlformats-officedocument.themeOverride+xml"/>
  <Override PartName="/ppt/charts/chart68.xml" ContentType="application/vnd.openxmlformats-officedocument.drawingml.chart+xml"/>
  <Override PartName="/ppt/theme/themeOverride46.xml" ContentType="application/vnd.openxmlformats-officedocument.themeOverride+xml"/>
  <Override PartName="/ppt/charts/chart69.xml" ContentType="application/vnd.openxmlformats-officedocument.drawingml.chart+xml"/>
  <Override PartName="/ppt/theme/themeOverride47.xml" ContentType="application/vnd.openxmlformats-officedocument.themeOverride+xml"/>
  <Override PartName="/ppt/notesSlides/notesSlide53.xml" ContentType="application/vnd.openxmlformats-officedocument.presentationml.notesSlide+xml"/>
  <Override PartName="/ppt/charts/chart70.xml" ContentType="application/vnd.openxmlformats-officedocument.drawingml.chart+xml"/>
  <Override PartName="/ppt/theme/themeOverride48.xml" ContentType="application/vnd.openxmlformats-officedocument.themeOverride+xml"/>
  <Override PartName="/ppt/notesSlides/notesSlide54.xml" ContentType="application/vnd.openxmlformats-officedocument.presentationml.notesSlide+xml"/>
  <Override PartName="/ppt/charts/chart71.xml" ContentType="application/vnd.openxmlformats-officedocument.drawingml.chart+xml"/>
  <Override PartName="/ppt/notesSlides/notesSlide55.xml" ContentType="application/vnd.openxmlformats-officedocument.presentationml.notesSlide+xml"/>
  <Override PartName="/ppt/charts/chart72.xml" ContentType="application/vnd.openxmlformats-officedocument.drawingml.chart+xml"/>
  <Override PartName="/ppt/theme/themeOverride49.xml" ContentType="application/vnd.openxmlformats-officedocument.themeOverride+xml"/>
  <Override PartName="/ppt/charts/chart73.xml" ContentType="application/vnd.openxmlformats-officedocument.drawingml.chart+xml"/>
  <Override PartName="/ppt/theme/themeOverride50.xml" ContentType="application/vnd.openxmlformats-officedocument.themeOverride+xml"/>
  <Override PartName="/ppt/notesSlides/notesSlide56.xml" ContentType="application/vnd.openxmlformats-officedocument.presentationml.notesSlide+xml"/>
  <Override PartName="/ppt/charts/chart74.xml" ContentType="application/vnd.openxmlformats-officedocument.drawingml.chart+xml"/>
  <Override PartName="/ppt/notesSlides/notesSlide57.xml" ContentType="application/vnd.openxmlformats-officedocument.presentationml.notesSlide+xml"/>
  <Override PartName="/ppt/charts/chart75.xml" ContentType="application/vnd.openxmlformats-officedocument.drawingml.chart+xml"/>
  <Override PartName="/ppt/notesSlides/notesSlide58.xml" ContentType="application/vnd.openxmlformats-officedocument.presentationml.notesSlide+xml"/>
  <Override PartName="/ppt/charts/chart76.xml" ContentType="application/vnd.openxmlformats-officedocument.drawingml.chart+xml"/>
  <Override PartName="/ppt/notesSlides/notesSlide59.xml" ContentType="application/vnd.openxmlformats-officedocument.presentationml.notesSlide+xml"/>
  <Override PartName="/ppt/charts/chart77.xml" ContentType="application/vnd.openxmlformats-officedocument.drawingml.chart+xml"/>
  <Override PartName="/ppt/notesSlides/notesSlide60.xml" ContentType="application/vnd.openxmlformats-officedocument.presentationml.notesSlide+xml"/>
  <Override PartName="/ppt/charts/chart78.xml" ContentType="application/vnd.openxmlformats-officedocument.drawingml.chart+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charts/chart79.xml" ContentType="application/vnd.openxmlformats-officedocument.drawingml.chart+xml"/>
  <Override PartName="/ppt/theme/themeOverride51.xml" ContentType="application/vnd.openxmlformats-officedocument.themeOverride+xml"/>
  <Override PartName="/ppt/notesSlides/notesSlide63.xml" ContentType="application/vnd.openxmlformats-officedocument.presentationml.notesSlide+xml"/>
  <Override PartName="/ppt/charts/chart80.xml" ContentType="application/vnd.openxmlformats-officedocument.drawingml.chart+xml"/>
  <Override PartName="/ppt/notesSlides/notesSlide64.xml" ContentType="application/vnd.openxmlformats-officedocument.presentationml.notesSlide+xml"/>
  <Override PartName="/ppt/charts/chart81.xml" ContentType="application/vnd.openxmlformats-officedocument.drawingml.chart+xml"/>
  <Override PartName="/ppt/theme/themeOverride52.xml" ContentType="application/vnd.openxmlformats-officedocument.themeOverride+xml"/>
  <Override PartName="/ppt/charts/chart82.xml" ContentType="application/vnd.openxmlformats-officedocument.drawingml.chart+xml"/>
  <Override PartName="/ppt/theme/themeOverride53.xml" ContentType="application/vnd.openxmlformats-officedocument.themeOverride+xml"/>
  <Override PartName="/ppt/charts/chart83.xml" ContentType="application/vnd.openxmlformats-officedocument.drawingml.chart+xml"/>
  <Override PartName="/ppt/theme/themeOverride54.xml" ContentType="application/vnd.openxmlformats-officedocument.themeOverr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charts/chart84.xml" ContentType="application/vnd.openxmlformats-officedocument.drawingml.chart+xml"/>
  <Override PartName="/ppt/theme/themeOverride55.xml" ContentType="application/vnd.openxmlformats-officedocument.themeOverride+xml"/>
  <Override PartName="/ppt/notesSlides/notesSlide67.xml" ContentType="application/vnd.openxmlformats-officedocument.presentationml.notesSlide+xml"/>
  <Override PartName="/ppt/charts/chart85.xml" ContentType="application/vnd.openxmlformats-officedocument.drawingml.chart+xml"/>
  <Override PartName="/ppt/theme/themeOverride56.xml" ContentType="application/vnd.openxmlformats-officedocument.themeOverride+xml"/>
  <Override PartName="/ppt/notesSlides/notesSlide68.xml" ContentType="application/vnd.openxmlformats-officedocument.presentationml.notesSlide+xml"/>
  <Override PartName="/ppt/charts/chart86.xml" ContentType="application/vnd.openxmlformats-officedocument.drawingml.chart+xml"/>
  <Override PartName="/ppt/theme/themeOverride57.xml" ContentType="application/vnd.openxmlformats-officedocument.themeOverride+xml"/>
  <Override PartName="/ppt/notesSlides/notesSlide69.xml" ContentType="application/vnd.openxmlformats-officedocument.presentationml.notesSlide+xml"/>
  <Override PartName="/ppt/charts/chart87.xml" ContentType="application/vnd.openxmlformats-officedocument.drawingml.chart+xml"/>
  <Override PartName="/ppt/theme/themeOverride58.xml" ContentType="application/vnd.openxmlformats-officedocument.themeOverride+xml"/>
  <Override PartName="/ppt/drawings/drawing1.xml" ContentType="application/vnd.openxmlformats-officedocument.drawingml.chartshapes+xml"/>
  <Override PartName="/ppt/notesSlides/notesSlide70.xml" ContentType="application/vnd.openxmlformats-officedocument.presentationml.notesSlide+xml"/>
  <Override PartName="/ppt/charts/chart88.xml" ContentType="application/vnd.openxmlformats-officedocument.drawingml.chart+xml"/>
  <Override PartName="/ppt/theme/themeOverride59.xml" ContentType="application/vnd.openxmlformats-officedocument.themeOverride+xml"/>
  <Override PartName="/ppt/notesSlides/notesSlide71.xml" ContentType="application/vnd.openxmlformats-officedocument.presentationml.notesSlide+xml"/>
  <Override PartName="/ppt/charts/chart89.xml" ContentType="application/vnd.openxmlformats-officedocument.drawingml.chart+xml"/>
  <Override PartName="/ppt/theme/themeOverride60.xml" ContentType="application/vnd.openxmlformats-officedocument.themeOverride+xml"/>
  <Override PartName="/ppt/charts/chart90.xml" ContentType="application/vnd.openxmlformats-officedocument.drawingml.chart+xml"/>
  <Override PartName="/ppt/theme/themeOverride61.xml" ContentType="application/vnd.openxmlformats-officedocument.themeOverride+xml"/>
  <Override PartName="/ppt/charts/chart91.xml" ContentType="application/vnd.openxmlformats-officedocument.drawingml.chart+xml"/>
  <Override PartName="/ppt/theme/themeOverride62.xml" ContentType="application/vnd.openxmlformats-officedocument.themeOverride+xml"/>
  <Override PartName="/ppt/notesSlides/notesSlide72.xml" ContentType="application/vnd.openxmlformats-officedocument.presentationml.notesSlide+xml"/>
  <Override PartName="/ppt/charts/chart92.xml" ContentType="application/vnd.openxmlformats-officedocument.drawingml.chart+xml"/>
  <Override PartName="/ppt/theme/themeOverride63.xml" ContentType="application/vnd.openxmlformats-officedocument.themeOverride+xml"/>
  <Override PartName="/ppt/notesSlides/notesSlide73.xml" ContentType="application/vnd.openxmlformats-officedocument.presentationml.notesSlide+xml"/>
  <Override PartName="/ppt/charts/chart93.xml" ContentType="application/vnd.openxmlformats-officedocument.drawingml.chart+xml"/>
  <Override PartName="/ppt/theme/themeOverride64.xml" ContentType="application/vnd.openxmlformats-officedocument.themeOverride+xml"/>
  <Override PartName="/ppt/charts/chart94.xml" ContentType="application/vnd.openxmlformats-officedocument.drawingml.chart+xml"/>
  <Override PartName="/ppt/theme/themeOverride65.xml" ContentType="application/vnd.openxmlformats-officedocument.themeOverride+xml"/>
  <Override PartName="/ppt/charts/chart95.xml" ContentType="application/vnd.openxmlformats-officedocument.drawingml.chart+xml"/>
  <Override PartName="/ppt/theme/themeOverride66.xml" ContentType="application/vnd.openxmlformats-officedocument.themeOverride+xml"/>
  <Override PartName="/ppt/notesSlides/notesSlide74.xml" ContentType="application/vnd.openxmlformats-officedocument.presentationml.notesSlide+xml"/>
  <Override PartName="/ppt/charts/chart96.xml" ContentType="application/vnd.openxmlformats-officedocument.drawingml.chart+xml"/>
  <Override PartName="/ppt/theme/themeOverride67.xml" ContentType="application/vnd.openxmlformats-officedocument.themeOverride+xml"/>
  <Override PartName="/ppt/charts/chart97.xml" ContentType="application/vnd.openxmlformats-officedocument.drawingml.chart+xml"/>
  <Override PartName="/ppt/theme/themeOverride68.xml" ContentType="application/vnd.openxmlformats-officedocument.themeOverride+xml"/>
  <Override PartName="/ppt/charts/chart98.xml" ContentType="application/vnd.openxmlformats-officedocument.drawingml.chart+xml"/>
  <Override PartName="/ppt/theme/themeOverride69.xml" ContentType="application/vnd.openxmlformats-officedocument.themeOverride+xml"/>
  <Override PartName="/ppt/notesSlides/notesSlide75.xml" ContentType="application/vnd.openxmlformats-officedocument.presentationml.notesSlide+xml"/>
  <Override PartName="/ppt/charts/chart99.xml" ContentType="application/vnd.openxmlformats-officedocument.drawingml.chart+xml"/>
  <Override PartName="/ppt/theme/themeOverride70.xml" ContentType="application/vnd.openxmlformats-officedocument.themeOverride+xml"/>
  <Override PartName="/ppt/charts/chart100.xml" ContentType="application/vnd.openxmlformats-officedocument.drawingml.chart+xml"/>
  <Override PartName="/ppt/theme/themeOverride71.xml" ContentType="application/vnd.openxmlformats-officedocument.themeOverride+xml"/>
  <Override PartName="/ppt/charts/chart101.xml" ContentType="application/vnd.openxmlformats-officedocument.drawingml.chart+xml"/>
  <Override PartName="/ppt/theme/themeOverride72.xml" ContentType="application/vnd.openxmlformats-officedocument.themeOverride+xml"/>
  <Override PartName="/ppt/notesSlides/notesSlide76.xml" ContentType="application/vnd.openxmlformats-officedocument.presentationml.notesSlide+xml"/>
  <Override PartName="/ppt/charts/chart102.xml" ContentType="application/vnd.openxmlformats-officedocument.drawingml.chart+xml"/>
  <Override PartName="/ppt/theme/themeOverride73.xml" ContentType="application/vnd.openxmlformats-officedocument.themeOverride+xml"/>
  <Override PartName="/ppt/charts/chart103.xml" ContentType="application/vnd.openxmlformats-officedocument.drawingml.chart+xml"/>
  <Override PartName="/ppt/theme/themeOverride74.xml" ContentType="application/vnd.openxmlformats-officedocument.themeOverride+xml"/>
  <Override PartName="/ppt/charts/chart104.xml" ContentType="application/vnd.openxmlformats-officedocument.drawingml.chart+xml"/>
  <Override PartName="/ppt/theme/themeOverride75.xml" ContentType="application/vnd.openxmlformats-officedocument.themeOverride+xml"/>
  <Override PartName="/ppt/charts/chart105.xml" ContentType="application/vnd.openxmlformats-officedocument.drawingml.chart+xml"/>
  <Override PartName="/ppt/theme/themeOverride76.xml" ContentType="application/vnd.openxmlformats-officedocument.themeOverride+xml"/>
  <Override PartName="/ppt/notesSlides/notesSlide77.xml" ContentType="application/vnd.openxmlformats-officedocument.presentationml.notesSlide+xml"/>
  <Override PartName="/ppt/charts/chart106.xml" ContentType="application/vnd.openxmlformats-officedocument.drawingml.chart+xml"/>
  <Override PartName="/ppt/notesSlides/notesSlide78.xml" ContentType="application/vnd.openxmlformats-officedocument.presentationml.notesSlide+xml"/>
  <Override PartName="/ppt/charts/chart107.xml" ContentType="application/vnd.openxmlformats-officedocument.drawingml.chart+xml"/>
  <Override PartName="/ppt/theme/themeOverride77.xml" ContentType="application/vnd.openxmlformats-officedocument.themeOverride+xml"/>
  <Override PartName="/ppt/notesSlides/notesSlide79.xml" ContentType="application/vnd.openxmlformats-officedocument.presentationml.notesSlide+xml"/>
  <Override PartName="/ppt/charts/chart108.xml" ContentType="application/vnd.openxmlformats-officedocument.drawingml.chart+xml"/>
  <Override PartName="/ppt/notesSlides/notesSlide80.xml" ContentType="application/vnd.openxmlformats-officedocument.presentationml.notesSlide+xml"/>
  <Override PartName="/ppt/charts/chart109.xml" ContentType="application/vnd.openxmlformats-officedocument.drawingml.chart+xml"/>
  <Override PartName="/ppt/notesSlides/notesSlide81.xml" ContentType="application/vnd.openxmlformats-officedocument.presentationml.notesSlide+xml"/>
  <Override PartName="/ppt/charts/chart110.xml" ContentType="application/vnd.openxmlformats-officedocument.drawingml.chart+xml"/>
  <Override PartName="/ppt/theme/themeOverride78.xml" ContentType="application/vnd.openxmlformats-officedocument.themeOverride+xml"/>
  <Override PartName="/ppt/notesSlides/notesSlide82.xml" ContentType="application/vnd.openxmlformats-officedocument.presentationml.notesSlide+xml"/>
  <Override PartName="/ppt/charts/chart111.xml" ContentType="application/vnd.openxmlformats-officedocument.drawingml.chart+xml"/>
  <Override PartName="/ppt/theme/themeOverride79.xml" ContentType="application/vnd.openxmlformats-officedocument.themeOverride+xml"/>
  <Override PartName="/ppt/notesSlides/notesSlide83.xml" ContentType="application/vnd.openxmlformats-officedocument.presentationml.notesSlide+xml"/>
  <Override PartName="/ppt/charts/chart112.xml" ContentType="application/vnd.openxmlformats-officedocument.drawingml.chart+xml"/>
  <Override PartName="/ppt/theme/themeOverride80.xml" ContentType="application/vnd.openxmlformats-officedocument.themeOverride+xml"/>
  <Override PartName="/ppt/notesSlides/notesSlide84.xml" ContentType="application/vnd.openxmlformats-officedocument.presentationml.notesSlide+xml"/>
  <Override PartName="/ppt/charts/chart113.xml" ContentType="application/vnd.openxmlformats-officedocument.drawingml.chart+xml"/>
  <Override PartName="/ppt/theme/themeOverride81.xml" ContentType="application/vnd.openxmlformats-officedocument.themeOverride+xml"/>
  <Override PartName="/ppt/notesSlides/notesSlide85.xml" ContentType="application/vnd.openxmlformats-officedocument.presentationml.notesSlide+xml"/>
  <Override PartName="/ppt/charts/chart114.xml" ContentType="application/vnd.openxmlformats-officedocument.drawingml.chart+xml"/>
  <Override PartName="/ppt/theme/themeOverride82.xml" ContentType="application/vnd.openxmlformats-officedocument.themeOverride+xml"/>
  <Override PartName="/ppt/notesSlides/notesSlide86.xml" ContentType="application/vnd.openxmlformats-officedocument.presentationml.notesSlide+xml"/>
  <Override PartName="/ppt/charts/chart115.xml" ContentType="application/vnd.openxmlformats-officedocument.drawingml.chart+xml"/>
  <Override PartName="/ppt/notesSlides/notesSlide87.xml" ContentType="application/vnd.openxmlformats-officedocument.presentationml.notesSlide+xml"/>
  <Override PartName="/ppt/charts/chart116.xml" ContentType="application/vnd.openxmlformats-officedocument.drawingml.chart+xml"/>
  <Override PartName="/ppt/notesSlides/notesSlide88.xml" ContentType="application/vnd.openxmlformats-officedocument.presentationml.notesSlide+xml"/>
  <Override PartName="/ppt/charts/chart117.xml" ContentType="application/vnd.openxmlformats-officedocument.drawingml.chart+xml"/>
  <Override PartName="/ppt/notesSlides/notesSlide89.xml" ContentType="application/vnd.openxmlformats-officedocument.presentationml.notesSlide+xml"/>
  <Override PartName="/ppt/charts/chart118.xml" ContentType="application/vnd.openxmlformats-officedocument.drawingml.chart+xml"/>
  <Override PartName="/ppt/charts/chart119.xml" ContentType="application/vnd.openxmlformats-officedocument.drawingml.chart+xml"/>
  <Override PartName="/ppt/notesSlides/notesSlide90.xml" ContentType="application/vnd.openxmlformats-officedocument.presentationml.notesSlide+xml"/>
  <Override PartName="/ppt/charts/chart120.xml" ContentType="application/vnd.openxmlformats-officedocument.drawingml.chart+xml"/>
  <Override PartName="/ppt/theme/themeOverride83.xml" ContentType="application/vnd.openxmlformats-officedocument.themeOverride+xml"/>
  <Override PartName="/ppt/notesSlides/notesSlide91.xml" ContentType="application/vnd.openxmlformats-officedocument.presentationml.notesSlide+xml"/>
  <Override PartName="/ppt/charts/chart121.xml" ContentType="application/vnd.openxmlformats-officedocument.drawingml.chart+xml"/>
  <Override PartName="/ppt/theme/themeOverride84.xml" ContentType="application/vnd.openxmlformats-officedocument.themeOverr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3671" r:id="rId1"/>
    <p:sldMasterId id="2147483682" r:id="rId2"/>
  </p:sldMasterIdLst>
  <p:notesMasterIdLst>
    <p:notesMasterId r:id="rId99"/>
  </p:notesMasterIdLst>
  <p:sldIdLst>
    <p:sldId id="648" r:id="rId3"/>
    <p:sldId id="553" r:id="rId4"/>
    <p:sldId id="646" r:id="rId5"/>
    <p:sldId id="555" r:id="rId6"/>
    <p:sldId id="723" r:id="rId7"/>
    <p:sldId id="559" r:id="rId8"/>
    <p:sldId id="558" r:id="rId9"/>
    <p:sldId id="704" r:id="rId10"/>
    <p:sldId id="621" r:id="rId11"/>
    <p:sldId id="708" r:id="rId12"/>
    <p:sldId id="560" r:id="rId13"/>
    <p:sldId id="720" r:id="rId14"/>
    <p:sldId id="589" r:id="rId15"/>
    <p:sldId id="562" r:id="rId16"/>
    <p:sldId id="737" r:id="rId17"/>
    <p:sldId id="706" r:id="rId18"/>
    <p:sldId id="565" r:id="rId19"/>
    <p:sldId id="594" r:id="rId20"/>
    <p:sldId id="700" r:id="rId21"/>
    <p:sldId id="701" r:id="rId22"/>
    <p:sldId id="689" r:id="rId23"/>
    <p:sldId id="649" r:id="rId24"/>
    <p:sldId id="670" r:id="rId25"/>
    <p:sldId id="691" r:id="rId26"/>
    <p:sldId id="572" r:id="rId27"/>
    <p:sldId id="713" r:id="rId28"/>
    <p:sldId id="655" r:id="rId29"/>
    <p:sldId id="656" r:id="rId30"/>
    <p:sldId id="637" r:id="rId31"/>
    <p:sldId id="600" r:id="rId32"/>
    <p:sldId id="571" r:id="rId33"/>
    <p:sldId id="575" r:id="rId34"/>
    <p:sldId id="672" r:id="rId35"/>
    <p:sldId id="623" r:id="rId36"/>
    <p:sldId id="629" r:id="rId37"/>
    <p:sldId id="597" r:id="rId38"/>
    <p:sldId id="680" r:id="rId39"/>
    <p:sldId id="681" r:id="rId40"/>
    <p:sldId id="714" r:id="rId41"/>
    <p:sldId id="619" r:id="rId42"/>
    <p:sldId id="581" r:id="rId43"/>
    <p:sldId id="582" r:id="rId44"/>
    <p:sldId id="690" r:id="rId45"/>
    <p:sldId id="662" r:id="rId46"/>
    <p:sldId id="666" r:id="rId47"/>
    <p:sldId id="673" r:id="rId48"/>
    <p:sldId id="703" r:id="rId49"/>
    <p:sldId id="669" r:id="rId50"/>
    <p:sldId id="645" r:id="rId51"/>
    <p:sldId id="573" r:id="rId52"/>
    <p:sldId id="734" r:id="rId53"/>
    <p:sldId id="735" r:id="rId54"/>
    <p:sldId id="736" r:id="rId55"/>
    <p:sldId id="726" r:id="rId56"/>
    <p:sldId id="588" r:id="rId57"/>
    <p:sldId id="606" r:id="rId58"/>
    <p:sldId id="607" r:id="rId59"/>
    <p:sldId id="617" r:id="rId60"/>
    <p:sldId id="733" r:id="rId61"/>
    <p:sldId id="729" r:id="rId62"/>
    <p:sldId id="730" r:id="rId63"/>
    <p:sldId id="732" r:id="rId64"/>
    <p:sldId id="727" r:id="rId65"/>
    <p:sldId id="728" r:id="rId66"/>
    <p:sldId id="719" r:id="rId67"/>
    <p:sldId id="684" r:id="rId68"/>
    <p:sldId id="695" r:id="rId69"/>
    <p:sldId id="694" r:id="rId70"/>
    <p:sldId id="699" r:id="rId71"/>
    <p:sldId id="686" r:id="rId72"/>
    <p:sldId id="715" r:id="rId73"/>
    <p:sldId id="716" r:id="rId74"/>
    <p:sldId id="725" r:id="rId75"/>
    <p:sldId id="705" r:id="rId76"/>
    <p:sldId id="707" r:id="rId77"/>
    <p:sldId id="711" r:id="rId78"/>
    <p:sldId id="722" r:id="rId79"/>
    <p:sldId id="712" r:id="rId80"/>
    <p:sldId id="709" r:id="rId81"/>
    <p:sldId id="710" r:id="rId82"/>
    <p:sldId id="687" r:id="rId83"/>
    <p:sldId id="692" r:id="rId84"/>
    <p:sldId id="688" r:id="rId85"/>
    <p:sldId id="683" r:id="rId86"/>
    <p:sldId id="651" r:id="rId87"/>
    <p:sldId id="652" r:id="rId88"/>
    <p:sldId id="653" r:id="rId89"/>
    <p:sldId id="675" r:id="rId90"/>
    <p:sldId id="693" r:id="rId91"/>
    <p:sldId id="654" r:id="rId92"/>
    <p:sldId id="657" r:id="rId93"/>
    <p:sldId id="658" r:id="rId94"/>
    <p:sldId id="611" r:id="rId95"/>
    <p:sldId id="615" r:id="rId96"/>
    <p:sldId id="622" r:id="rId97"/>
    <p:sldId id="626" r:id="rId98"/>
  </p:sldIdLst>
  <p:sldSz cx="9906000" cy="6858000" type="A4"/>
  <p:notesSz cx="6807200" cy="9939338"/>
  <p:defaultTextStyle>
    <a:defPPr>
      <a:defRPr lang="en-US"/>
    </a:defPPr>
    <a:lvl1pPr algn="l" rtl="0" eaLnBrk="0" fontAlgn="base" hangingPunct="0">
      <a:spcBef>
        <a:spcPct val="0"/>
      </a:spcBef>
      <a:spcAft>
        <a:spcPct val="0"/>
      </a:spcAft>
      <a:defRPr sz="2400" kern="1200">
        <a:solidFill>
          <a:schemeClr val="tx1"/>
        </a:solidFill>
        <a:latin typeface="Arial" charset="0"/>
        <a:ea typeface="ＭＳ Ｐゴシック" pitchFamily="34" charset="-128"/>
        <a:cs typeface="+mn-cs"/>
      </a:defRPr>
    </a:lvl1pPr>
    <a:lvl2pPr marL="457200" algn="l" rtl="0" eaLnBrk="0" fontAlgn="base" hangingPunct="0">
      <a:spcBef>
        <a:spcPct val="0"/>
      </a:spcBef>
      <a:spcAft>
        <a:spcPct val="0"/>
      </a:spcAft>
      <a:defRPr sz="2400" kern="1200">
        <a:solidFill>
          <a:schemeClr val="tx1"/>
        </a:solidFill>
        <a:latin typeface="Arial" charset="0"/>
        <a:ea typeface="ＭＳ Ｐゴシック" pitchFamily="34" charset="-128"/>
        <a:cs typeface="+mn-cs"/>
      </a:defRPr>
    </a:lvl2pPr>
    <a:lvl3pPr marL="914400" algn="l" rtl="0" eaLnBrk="0" fontAlgn="base" hangingPunct="0">
      <a:spcBef>
        <a:spcPct val="0"/>
      </a:spcBef>
      <a:spcAft>
        <a:spcPct val="0"/>
      </a:spcAft>
      <a:defRPr sz="2400" kern="1200">
        <a:solidFill>
          <a:schemeClr val="tx1"/>
        </a:solidFill>
        <a:latin typeface="Arial" charset="0"/>
        <a:ea typeface="ＭＳ Ｐゴシック" pitchFamily="34" charset="-128"/>
        <a:cs typeface="+mn-cs"/>
      </a:defRPr>
    </a:lvl3pPr>
    <a:lvl4pPr marL="1371600" algn="l" rtl="0" eaLnBrk="0" fontAlgn="base" hangingPunct="0">
      <a:spcBef>
        <a:spcPct val="0"/>
      </a:spcBef>
      <a:spcAft>
        <a:spcPct val="0"/>
      </a:spcAft>
      <a:defRPr sz="2400" kern="1200">
        <a:solidFill>
          <a:schemeClr val="tx1"/>
        </a:solidFill>
        <a:latin typeface="Arial" charset="0"/>
        <a:ea typeface="ＭＳ Ｐゴシック" pitchFamily="34" charset="-128"/>
        <a:cs typeface="+mn-cs"/>
      </a:defRPr>
    </a:lvl4pPr>
    <a:lvl5pPr marL="1828800" algn="l" rtl="0" eaLnBrk="0" fontAlgn="base" hangingPunct="0">
      <a:spcBef>
        <a:spcPct val="0"/>
      </a:spcBef>
      <a:spcAft>
        <a:spcPct val="0"/>
      </a:spcAft>
      <a:defRPr sz="2400" kern="1200">
        <a:solidFill>
          <a:schemeClr val="tx1"/>
        </a:solidFill>
        <a:latin typeface="Arial" charset="0"/>
        <a:ea typeface="ＭＳ Ｐゴシック" pitchFamily="34" charset="-128"/>
        <a:cs typeface="+mn-cs"/>
      </a:defRPr>
    </a:lvl5pPr>
    <a:lvl6pPr marL="2286000" algn="l" defTabSz="914400" rtl="0" eaLnBrk="1" latinLnBrk="0" hangingPunct="1">
      <a:defRPr sz="2400" kern="1200">
        <a:solidFill>
          <a:schemeClr val="tx1"/>
        </a:solidFill>
        <a:latin typeface="Arial" charset="0"/>
        <a:ea typeface="ＭＳ Ｐゴシック" pitchFamily="34" charset="-128"/>
        <a:cs typeface="+mn-cs"/>
      </a:defRPr>
    </a:lvl6pPr>
    <a:lvl7pPr marL="2743200" algn="l" defTabSz="914400" rtl="0" eaLnBrk="1" latinLnBrk="0" hangingPunct="1">
      <a:defRPr sz="2400" kern="1200">
        <a:solidFill>
          <a:schemeClr val="tx1"/>
        </a:solidFill>
        <a:latin typeface="Arial" charset="0"/>
        <a:ea typeface="ＭＳ Ｐゴシック" pitchFamily="34" charset="-128"/>
        <a:cs typeface="+mn-cs"/>
      </a:defRPr>
    </a:lvl7pPr>
    <a:lvl8pPr marL="3200400" algn="l" defTabSz="914400" rtl="0" eaLnBrk="1" latinLnBrk="0" hangingPunct="1">
      <a:defRPr sz="2400" kern="1200">
        <a:solidFill>
          <a:schemeClr val="tx1"/>
        </a:solidFill>
        <a:latin typeface="Arial" charset="0"/>
        <a:ea typeface="ＭＳ Ｐゴシック" pitchFamily="34" charset="-128"/>
        <a:cs typeface="+mn-cs"/>
      </a:defRPr>
    </a:lvl8pPr>
    <a:lvl9pPr marL="3657600" algn="l" defTabSz="914400" rtl="0" eaLnBrk="1" latinLnBrk="0" hangingPunct="1">
      <a:defRPr sz="2400" kern="1200">
        <a:solidFill>
          <a:schemeClr val="tx1"/>
        </a:solidFill>
        <a:latin typeface="Arial" charset="0"/>
        <a:ea typeface="ＭＳ Ｐゴシック" pitchFamily="34" charset="-128"/>
        <a:cs typeface="+mn-cs"/>
      </a:defRPr>
    </a:lvl9pPr>
  </p:defaultTextStyle>
  <p:extLst>
    <p:ext uri="{521415D9-36F7-43E2-AB2F-B90AF26B5E84}">
      <p14:sectionLst xmlns:p14="http://schemas.microsoft.com/office/powerpoint/2010/main">
        <p14:section name="Chapter 1" id="{4BE50255-F52C-4907-ADED-D4D8585EAFA4}">
          <p14:sldIdLst>
            <p14:sldId id="648"/>
          </p14:sldIdLst>
        </p14:section>
        <p14:section name="Chapter 2" id="{736FDA5E-913A-4109-AE93-2877514B84D5}">
          <p14:sldIdLst>
            <p14:sldId id="553"/>
            <p14:sldId id="646"/>
            <p14:sldId id="555"/>
            <p14:sldId id="723"/>
            <p14:sldId id="559"/>
            <p14:sldId id="558"/>
            <p14:sldId id="704"/>
            <p14:sldId id="621"/>
            <p14:sldId id="708"/>
            <p14:sldId id="560"/>
            <p14:sldId id="720"/>
            <p14:sldId id="589"/>
            <p14:sldId id="562"/>
            <p14:sldId id="737"/>
            <p14:sldId id="706"/>
          </p14:sldIdLst>
        </p14:section>
        <p14:section name="Chapter 3" id="{45178298-197C-4D6A-840F-92E164073D12}">
          <p14:sldIdLst>
            <p14:sldId id="565"/>
            <p14:sldId id="594"/>
            <p14:sldId id="700"/>
            <p14:sldId id="701"/>
            <p14:sldId id="689"/>
            <p14:sldId id="649"/>
            <p14:sldId id="670"/>
            <p14:sldId id="691"/>
            <p14:sldId id="572"/>
            <p14:sldId id="713"/>
            <p14:sldId id="655"/>
            <p14:sldId id="656"/>
            <p14:sldId id="637"/>
            <p14:sldId id="600"/>
            <p14:sldId id="571"/>
          </p14:sldIdLst>
        </p14:section>
        <p14:section name="Chapter 4 - Implications" id="{E4A12240-7A06-4821-A688-DE8E73EC36F8}">
          <p14:sldIdLst>
            <p14:sldId id="575"/>
            <p14:sldId id="672"/>
            <p14:sldId id="623"/>
            <p14:sldId id="629"/>
            <p14:sldId id="597"/>
            <p14:sldId id="680"/>
            <p14:sldId id="681"/>
            <p14:sldId id="714"/>
            <p14:sldId id="619"/>
            <p14:sldId id="581"/>
            <p14:sldId id="582"/>
            <p14:sldId id="690"/>
          </p14:sldIdLst>
        </p14:section>
        <p14:section name="Chapter 6 - demand solutions" id="{009E01D6-A435-4975-BC9F-04D61313AE02}">
          <p14:sldIdLst>
            <p14:sldId id="662"/>
          </p14:sldIdLst>
        </p14:section>
        <p14:section name="Chapter 7 - supply solutions" id="{6B9310D3-5A73-4A52-A582-AB5BD38FE062}">
          <p14:sldIdLst>
            <p14:sldId id="666"/>
            <p14:sldId id="673"/>
            <p14:sldId id="703"/>
            <p14:sldId id="669"/>
          </p14:sldIdLst>
        </p14:section>
        <p14:section name="Chapter 8 - What govts are doing" id="{F1CED9C8-6C99-4CD5-8C8A-6737CD2EF155}">
          <p14:sldIdLst>
            <p14:sldId id="645"/>
          </p14:sldIdLst>
        </p14:section>
        <p14:section name="Extras" id="{D8509760-C989-4ACF-9805-533C5E71020D}">
          <p14:sldIdLst>
            <p14:sldId id="573"/>
            <p14:sldId id="734"/>
            <p14:sldId id="735"/>
            <p14:sldId id="736"/>
            <p14:sldId id="726"/>
            <p14:sldId id="588"/>
            <p14:sldId id="606"/>
            <p14:sldId id="607"/>
            <p14:sldId id="617"/>
            <p14:sldId id="733"/>
            <p14:sldId id="729"/>
            <p14:sldId id="730"/>
            <p14:sldId id="732"/>
            <p14:sldId id="727"/>
            <p14:sldId id="728"/>
            <p14:sldId id="719"/>
            <p14:sldId id="684"/>
            <p14:sldId id="695"/>
            <p14:sldId id="694"/>
            <p14:sldId id="699"/>
            <p14:sldId id="686"/>
            <p14:sldId id="715"/>
            <p14:sldId id="716"/>
            <p14:sldId id="725"/>
            <p14:sldId id="705"/>
            <p14:sldId id="707"/>
            <p14:sldId id="711"/>
            <p14:sldId id="722"/>
            <p14:sldId id="712"/>
            <p14:sldId id="709"/>
            <p14:sldId id="710"/>
            <p14:sldId id="687"/>
            <p14:sldId id="692"/>
            <p14:sldId id="688"/>
            <p14:sldId id="683"/>
            <p14:sldId id="651"/>
            <p14:sldId id="652"/>
            <p14:sldId id="653"/>
            <p14:sldId id="675"/>
            <p14:sldId id="693"/>
            <p14:sldId id="654"/>
            <p14:sldId id="657"/>
            <p14:sldId id="658"/>
            <p14:sldId id="611"/>
            <p14:sldId id="615"/>
            <p14:sldId id="622"/>
            <p14:sldId id="626"/>
          </p14:sldIdLst>
        </p14:section>
      </p14:sectionLst>
    </p:ext>
    <p:ext uri="{EFAFB233-063F-42B5-8137-9DF3F51BA10A}">
      <p15:sldGuideLst xmlns:p15="http://schemas.microsoft.com/office/powerpoint/2012/main">
        <p15:guide id="1" orient="horz" pos="4001">
          <p15:clr>
            <a:srgbClr val="A4A3A4"/>
          </p15:clr>
        </p15:guide>
        <p15:guide id="2" orient="horz" pos="80">
          <p15:clr>
            <a:srgbClr val="A4A3A4"/>
          </p15:clr>
        </p15:guide>
        <p15:guide id="3" pos="398">
          <p15:clr>
            <a:srgbClr val="A4A3A4"/>
          </p15:clr>
        </p15:guide>
        <p15:guide id="4" orient="horz">
          <p15:clr>
            <a:srgbClr val="A4A3A4"/>
          </p15:clr>
        </p15:guide>
        <p15:guide id="5">
          <p15:clr>
            <a:srgbClr val="A4A3A4"/>
          </p15:clr>
        </p15:guide>
        <p15:guide id="6" orient="horz" pos="3990">
          <p15:clr>
            <a:srgbClr val="A4A3A4"/>
          </p15:clr>
        </p15:guide>
        <p15:guide id="7" pos="3121">
          <p15:clr>
            <a:srgbClr val="A4A3A4"/>
          </p15:clr>
        </p15:guide>
        <p15:guide id="8" pos="212">
          <p15:clr>
            <a:srgbClr val="A4A3A4"/>
          </p15:clr>
        </p15:guide>
        <p15:guide id="9" pos="4836">
          <p15:clr>
            <a:srgbClr val="A4A3A4"/>
          </p15:clr>
        </p15:guide>
        <p15:guide id="10" pos="6160">
          <p15:clr>
            <a:srgbClr val="A4A3A4"/>
          </p15:clr>
        </p15:guide>
      </p15:sldGuideLst>
    </p:ext>
    <p:ext uri="{2D200454-40CA-4A62-9FC3-DE9A4176ACB9}">
      <p15:notesGuideLst xmlns:p15="http://schemas.microsoft.com/office/powerpoint/2012/main">
        <p15:guide id="1" orient="horz" pos="3131" userDrawn="1">
          <p15:clr>
            <a:srgbClr val="A4A3A4"/>
          </p15:clr>
        </p15:guide>
        <p15:guide id="2" pos="2144"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rent Wiltshire" initials="TW" lastIdx="2" clrIdx="0">
    <p:extLst>
      <p:ext uri="{19B8F6BF-5375-455C-9EA6-DF929625EA0E}">
        <p15:presenceInfo xmlns:p15="http://schemas.microsoft.com/office/powerpoint/2012/main" userId="S-1-5-21-2078795561-4233005657-3261906462-33862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D9D9D9"/>
    <a:srgbClr val="FFE07F"/>
    <a:srgbClr val="FFC35A"/>
    <a:srgbClr val="F68B33"/>
    <a:srgbClr val="D4582A"/>
    <a:srgbClr val="A02226"/>
    <a:srgbClr val="621214"/>
    <a:srgbClr val="FEF0DE"/>
    <a:srgbClr val="FEF07B"/>
    <a:srgbClr val="AEAEA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820" autoAdjust="0"/>
    <p:restoredTop sz="72150" autoAdjust="0"/>
  </p:normalViewPr>
  <p:slideViewPr>
    <p:cSldViewPr snapToGrid="0">
      <p:cViewPr varScale="1">
        <p:scale>
          <a:sx n="82" d="100"/>
          <a:sy n="82" d="100"/>
        </p:scale>
        <p:origin x="2190" y="90"/>
      </p:cViewPr>
      <p:guideLst>
        <p:guide orient="horz" pos="4001"/>
        <p:guide orient="horz" pos="80"/>
        <p:guide pos="398"/>
        <p:guide orient="horz"/>
        <p:guide/>
        <p:guide orient="horz" pos="3990"/>
        <p:guide pos="3121"/>
        <p:guide pos="212"/>
        <p:guide pos="4836"/>
        <p:guide pos="616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00" d="100"/>
        <a:sy n="100" d="100"/>
      </p:scale>
      <p:origin x="0" y="1408"/>
    </p:cViewPr>
  </p:sorterViewPr>
  <p:notesViewPr>
    <p:cSldViewPr>
      <p:cViewPr varScale="1">
        <p:scale>
          <a:sx n="69" d="100"/>
          <a:sy n="69" d="100"/>
        </p:scale>
        <p:origin x="-3368" y="-120"/>
      </p:cViewPr>
      <p:guideLst>
        <p:guide orient="horz" pos="3131"/>
        <p:guide pos="2144"/>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slide" Target="slides/slide72.xml"/><Relationship Id="rId79" Type="http://schemas.openxmlformats.org/officeDocument/2006/relationships/slide" Target="slides/slide77.xml"/><Relationship Id="rId87" Type="http://schemas.openxmlformats.org/officeDocument/2006/relationships/slide" Target="slides/slide85.xml"/><Relationship Id="rId102" Type="http://schemas.openxmlformats.org/officeDocument/2006/relationships/viewProps" Target="viewProps.xml"/><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slide" Target="slides/slide80.xml"/><Relationship Id="rId90" Type="http://schemas.openxmlformats.org/officeDocument/2006/relationships/slide" Target="slides/slide88.xml"/><Relationship Id="rId95" Type="http://schemas.openxmlformats.org/officeDocument/2006/relationships/slide" Target="slides/slide93.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100" Type="http://schemas.openxmlformats.org/officeDocument/2006/relationships/commentAuthors" Target="commentAuthors.xml"/><Relationship Id="rId105" Type="http://schemas.microsoft.com/office/2015/10/relationships/revisionInfo" Target="revisionInfo.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slide" Target="slides/slide83.xml"/><Relationship Id="rId93" Type="http://schemas.openxmlformats.org/officeDocument/2006/relationships/slide" Target="slides/slide91.xml"/><Relationship Id="rId98" Type="http://schemas.openxmlformats.org/officeDocument/2006/relationships/slide" Target="slides/slide9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103" Type="http://schemas.openxmlformats.org/officeDocument/2006/relationships/theme" Target="theme/theme1.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notesMaster" Target="notesMasters/notesMaster1.xml"/><Relationship Id="rId101"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2" Type="http://schemas.openxmlformats.org/officeDocument/2006/relationships/package" Target="../embeddings/Microsoft_Excel_Worksheet.xlsx"/><Relationship Id="rId1" Type="http://schemas.openxmlformats.org/officeDocument/2006/relationships/themeOverride" Target="../theme/themeOverride1.xml"/></Relationships>
</file>

<file path=ppt/charts/_rels/chart10.xml.rels><?xml version="1.0" encoding="UTF-8" standalone="yes"?>
<Relationships xmlns="http://schemas.openxmlformats.org/package/2006/relationships"><Relationship Id="rId2" Type="http://schemas.openxmlformats.org/officeDocument/2006/relationships/package" Target="../embeddings/Microsoft_Excel_Worksheet9.xlsx"/><Relationship Id="rId1" Type="http://schemas.openxmlformats.org/officeDocument/2006/relationships/themeOverride" Target="../theme/themeOverride8.xml"/></Relationships>
</file>

<file path=ppt/charts/_rels/chart100.xml.rels><?xml version="1.0" encoding="UTF-8" standalone="yes"?>
<Relationships xmlns="http://schemas.openxmlformats.org/package/2006/relationships"><Relationship Id="rId2" Type="http://schemas.openxmlformats.org/officeDocument/2006/relationships/package" Target="../embeddings/Microsoft_Excel_Worksheet98.xlsx"/><Relationship Id="rId1" Type="http://schemas.openxmlformats.org/officeDocument/2006/relationships/themeOverride" Target="../theme/themeOverride71.xml"/></Relationships>
</file>

<file path=ppt/charts/_rels/chart101.xml.rels><?xml version="1.0" encoding="UTF-8" standalone="yes"?>
<Relationships xmlns="http://schemas.openxmlformats.org/package/2006/relationships"><Relationship Id="rId2" Type="http://schemas.openxmlformats.org/officeDocument/2006/relationships/package" Target="../embeddings/Microsoft_Excel_Worksheet99.xlsx"/><Relationship Id="rId1" Type="http://schemas.openxmlformats.org/officeDocument/2006/relationships/themeOverride" Target="../theme/themeOverride72.xml"/></Relationships>
</file>

<file path=ppt/charts/_rels/chart102.xml.rels><?xml version="1.0" encoding="UTF-8" standalone="yes"?>
<Relationships xmlns="http://schemas.openxmlformats.org/package/2006/relationships"><Relationship Id="rId8" Type="http://schemas.openxmlformats.org/officeDocument/2006/relationships/package" Target="../embeddings/Microsoft_Excel_Worksheet100.xlsx"/><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themeOverride" Target="../theme/themeOverride73.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9.png"/></Relationships>
</file>

<file path=ppt/charts/_rels/chart103.xml.rels><?xml version="1.0" encoding="UTF-8" standalone="yes"?>
<Relationships xmlns="http://schemas.openxmlformats.org/package/2006/relationships"><Relationship Id="rId8" Type="http://schemas.openxmlformats.org/officeDocument/2006/relationships/package" Target="../embeddings/Microsoft_Excel_Worksheet101.xlsx"/><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themeOverride" Target="../theme/themeOverride74.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charts/_rels/chart104.xml.rels><?xml version="1.0" encoding="UTF-8" standalone="yes"?>
<Relationships xmlns="http://schemas.openxmlformats.org/package/2006/relationships"><Relationship Id="rId8" Type="http://schemas.openxmlformats.org/officeDocument/2006/relationships/package" Target="../embeddings/Microsoft_Excel_Worksheet102.xlsx"/><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7.png"/><Relationship Id="rId1" Type="http://schemas.openxmlformats.org/officeDocument/2006/relationships/themeOverride" Target="../theme/themeOverride75.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charts/_rels/chart105.xml.rels><?xml version="1.0" encoding="UTF-8" standalone="yes"?>
<Relationships xmlns="http://schemas.openxmlformats.org/package/2006/relationships"><Relationship Id="rId8" Type="http://schemas.openxmlformats.org/officeDocument/2006/relationships/package" Target="../embeddings/Microsoft_Excel_Worksheet103.xlsx"/><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7.png"/><Relationship Id="rId1" Type="http://schemas.openxmlformats.org/officeDocument/2006/relationships/themeOverride" Target="../theme/themeOverride76.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charts/_rels/chart106.xml.rels><?xml version="1.0" encoding="UTF-8" standalone="yes"?>
<Relationships xmlns="http://schemas.openxmlformats.org/package/2006/relationships"><Relationship Id="rId1" Type="http://schemas.openxmlformats.org/officeDocument/2006/relationships/package" Target="../embeddings/Microsoft_Excel_Worksheet104.xlsx"/></Relationships>
</file>

<file path=ppt/charts/_rels/chart107.xml.rels><?xml version="1.0" encoding="UTF-8" standalone="yes"?>
<Relationships xmlns="http://schemas.openxmlformats.org/package/2006/relationships"><Relationship Id="rId2" Type="http://schemas.openxmlformats.org/officeDocument/2006/relationships/package" Target="../embeddings/Microsoft_Excel_Worksheet105.xlsx"/><Relationship Id="rId1" Type="http://schemas.openxmlformats.org/officeDocument/2006/relationships/themeOverride" Target="../theme/themeOverride77.xml"/></Relationships>
</file>

<file path=ppt/charts/_rels/chart108.xml.rels><?xml version="1.0" encoding="UTF-8" standalone="yes"?>
<Relationships xmlns="http://schemas.openxmlformats.org/package/2006/relationships"><Relationship Id="rId1" Type="http://schemas.openxmlformats.org/officeDocument/2006/relationships/package" Target="../embeddings/Microsoft_Excel_Worksheet106.xlsx"/></Relationships>
</file>

<file path=ppt/charts/_rels/chart109.xml.rels><?xml version="1.0" encoding="UTF-8" standalone="yes"?>
<Relationships xmlns="http://schemas.openxmlformats.org/package/2006/relationships"><Relationship Id="rId1" Type="http://schemas.openxmlformats.org/officeDocument/2006/relationships/package" Target="../embeddings/Microsoft_Excel_Worksheet107.xlsx"/></Relationships>
</file>

<file path=ppt/charts/_rels/chart11.xml.rels><?xml version="1.0" encoding="UTF-8" standalone="yes"?>
<Relationships xmlns="http://schemas.openxmlformats.org/package/2006/relationships"><Relationship Id="rId1" Type="http://schemas.openxmlformats.org/officeDocument/2006/relationships/package" Target="../embeddings/Microsoft_Excel_Worksheet10.xlsx"/></Relationships>
</file>

<file path=ppt/charts/_rels/chart110.xml.rels><?xml version="1.0" encoding="UTF-8" standalone="yes"?>
<Relationships xmlns="http://schemas.openxmlformats.org/package/2006/relationships"><Relationship Id="rId2" Type="http://schemas.openxmlformats.org/officeDocument/2006/relationships/package" Target="../embeddings/Microsoft_Excel_Worksheet108.xlsx"/><Relationship Id="rId1" Type="http://schemas.openxmlformats.org/officeDocument/2006/relationships/themeOverride" Target="../theme/themeOverride78.xml"/></Relationships>
</file>

<file path=ppt/charts/_rels/chart111.xml.rels><?xml version="1.0" encoding="UTF-8" standalone="yes"?>
<Relationships xmlns="http://schemas.openxmlformats.org/package/2006/relationships"><Relationship Id="rId2" Type="http://schemas.openxmlformats.org/officeDocument/2006/relationships/package" Target="../embeddings/Microsoft_Excel_Worksheet109.xlsx"/><Relationship Id="rId1" Type="http://schemas.openxmlformats.org/officeDocument/2006/relationships/themeOverride" Target="../theme/themeOverride79.xml"/></Relationships>
</file>

<file path=ppt/charts/_rels/chart112.xml.rels><?xml version="1.0" encoding="UTF-8" standalone="yes"?>
<Relationships xmlns="http://schemas.openxmlformats.org/package/2006/relationships"><Relationship Id="rId2" Type="http://schemas.openxmlformats.org/officeDocument/2006/relationships/package" Target="../embeddings/Microsoft_Excel_Worksheet110.xlsx"/><Relationship Id="rId1" Type="http://schemas.openxmlformats.org/officeDocument/2006/relationships/themeOverride" Target="../theme/themeOverride80.xml"/></Relationships>
</file>

<file path=ppt/charts/_rels/chart113.xml.rels><?xml version="1.0" encoding="UTF-8" standalone="yes"?>
<Relationships xmlns="http://schemas.openxmlformats.org/package/2006/relationships"><Relationship Id="rId2" Type="http://schemas.openxmlformats.org/officeDocument/2006/relationships/package" Target="../embeddings/Microsoft_Excel_Worksheet111.xlsx"/><Relationship Id="rId1" Type="http://schemas.openxmlformats.org/officeDocument/2006/relationships/themeOverride" Target="../theme/themeOverride81.xml"/></Relationships>
</file>

<file path=ppt/charts/_rels/chart114.xml.rels><?xml version="1.0" encoding="UTF-8" standalone="yes"?>
<Relationships xmlns="http://schemas.openxmlformats.org/package/2006/relationships"><Relationship Id="rId2" Type="http://schemas.openxmlformats.org/officeDocument/2006/relationships/package" Target="../embeddings/Microsoft_Excel_Worksheet112.xlsx"/><Relationship Id="rId1" Type="http://schemas.openxmlformats.org/officeDocument/2006/relationships/themeOverride" Target="../theme/themeOverride82.xml"/></Relationships>
</file>

<file path=ppt/charts/_rels/chart115.xml.rels><?xml version="1.0" encoding="UTF-8" standalone="yes"?>
<Relationships xmlns="http://schemas.openxmlformats.org/package/2006/relationships"><Relationship Id="rId1" Type="http://schemas.openxmlformats.org/officeDocument/2006/relationships/package" Target="../embeddings/Microsoft_Excel_Worksheet113.xlsx"/></Relationships>
</file>

<file path=ppt/charts/_rels/chart116.xml.rels><?xml version="1.0" encoding="UTF-8" standalone="yes"?>
<Relationships xmlns="http://schemas.openxmlformats.org/package/2006/relationships"><Relationship Id="rId1" Type="http://schemas.openxmlformats.org/officeDocument/2006/relationships/package" Target="../embeddings/Microsoft_Excel_Worksheet114.xlsx"/></Relationships>
</file>

<file path=ppt/charts/_rels/chart117.xml.rels><?xml version="1.0" encoding="UTF-8" standalone="yes"?>
<Relationships xmlns="http://schemas.openxmlformats.org/package/2006/relationships"><Relationship Id="rId1" Type="http://schemas.openxmlformats.org/officeDocument/2006/relationships/package" Target="../embeddings/Microsoft_Excel_Worksheet115.xlsx"/></Relationships>
</file>

<file path=ppt/charts/_rels/chart118.xml.rels><?xml version="1.0" encoding="UTF-8" standalone="yes"?>
<Relationships xmlns="http://schemas.openxmlformats.org/package/2006/relationships"><Relationship Id="rId1" Type="http://schemas.openxmlformats.org/officeDocument/2006/relationships/package" Target="../embeddings/Microsoft_Excel_Worksheet116.xlsx"/></Relationships>
</file>

<file path=ppt/charts/_rels/chart119.xml.rels><?xml version="1.0" encoding="UTF-8" standalone="yes"?>
<Relationships xmlns="http://schemas.openxmlformats.org/package/2006/relationships"><Relationship Id="rId1" Type="http://schemas.openxmlformats.org/officeDocument/2006/relationships/package" Target="../embeddings/Microsoft_Excel_Worksheet117.xlsx"/></Relationships>
</file>

<file path=ppt/charts/_rels/chart12.xml.rels><?xml version="1.0" encoding="UTF-8" standalone="yes"?>
<Relationships xmlns="http://schemas.openxmlformats.org/package/2006/relationships"><Relationship Id="rId1" Type="http://schemas.openxmlformats.org/officeDocument/2006/relationships/oleObject" Target="NULL" TargetMode="External"/></Relationships>
</file>

<file path=ppt/charts/_rels/chart120.xml.rels><?xml version="1.0" encoding="UTF-8" standalone="yes"?>
<Relationships xmlns="http://schemas.openxmlformats.org/package/2006/relationships"><Relationship Id="rId2" Type="http://schemas.openxmlformats.org/officeDocument/2006/relationships/package" Target="../embeddings/Microsoft_Excel_Worksheet118.xlsx"/><Relationship Id="rId1" Type="http://schemas.openxmlformats.org/officeDocument/2006/relationships/themeOverride" Target="../theme/themeOverride83.xml"/></Relationships>
</file>

<file path=ppt/charts/_rels/chart121.xml.rels><?xml version="1.0" encoding="UTF-8" standalone="yes"?>
<Relationships xmlns="http://schemas.openxmlformats.org/package/2006/relationships"><Relationship Id="rId2" Type="http://schemas.openxmlformats.org/officeDocument/2006/relationships/package" Target="../embeddings/Microsoft_Excel_Worksheet119.xlsx"/><Relationship Id="rId1" Type="http://schemas.openxmlformats.org/officeDocument/2006/relationships/themeOverride" Target="../theme/themeOverride84.xml"/></Relationships>
</file>

<file path=ppt/charts/_rels/chart13.xml.rels><?xml version="1.0" encoding="UTF-8" standalone="yes"?>
<Relationships xmlns="http://schemas.openxmlformats.org/package/2006/relationships"><Relationship Id="rId1" Type="http://schemas.openxmlformats.org/officeDocument/2006/relationships/package" Target="../embeddings/Microsoft_Excel_Worksheet11.xlsx"/></Relationships>
</file>

<file path=ppt/charts/_rels/chart14.xml.rels><?xml version="1.0" encoding="UTF-8" standalone="yes"?>
<Relationships xmlns="http://schemas.openxmlformats.org/package/2006/relationships"><Relationship Id="rId2" Type="http://schemas.openxmlformats.org/officeDocument/2006/relationships/package" Target="../embeddings/Microsoft_Excel_Worksheet12.xlsx"/><Relationship Id="rId1" Type="http://schemas.openxmlformats.org/officeDocument/2006/relationships/themeOverride" Target="../theme/themeOverride9.xml"/></Relationships>
</file>

<file path=ppt/charts/_rels/chart15.xml.rels><?xml version="1.0" encoding="UTF-8" standalone="yes"?>
<Relationships xmlns="http://schemas.openxmlformats.org/package/2006/relationships"><Relationship Id="rId2" Type="http://schemas.openxmlformats.org/officeDocument/2006/relationships/package" Target="../embeddings/Microsoft_Excel_Worksheet13.xlsx"/><Relationship Id="rId1" Type="http://schemas.openxmlformats.org/officeDocument/2006/relationships/themeOverride" Target="../theme/themeOverride10.xml"/></Relationships>
</file>

<file path=ppt/charts/_rels/chart16.xml.rels><?xml version="1.0" encoding="UTF-8" standalone="yes"?>
<Relationships xmlns="http://schemas.openxmlformats.org/package/2006/relationships"><Relationship Id="rId1" Type="http://schemas.openxmlformats.org/officeDocument/2006/relationships/package" Target="../embeddings/Microsoft_Excel_Worksheet14.xlsx"/></Relationships>
</file>

<file path=ppt/charts/_rels/chart17.xml.rels><?xml version="1.0" encoding="UTF-8" standalone="yes"?>
<Relationships xmlns="http://schemas.openxmlformats.org/package/2006/relationships"><Relationship Id="rId2" Type="http://schemas.openxmlformats.org/officeDocument/2006/relationships/package" Target="../embeddings/Microsoft_Excel_Worksheet15.xlsx"/><Relationship Id="rId1" Type="http://schemas.openxmlformats.org/officeDocument/2006/relationships/themeOverride" Target="../theme/themeOverride11.xml"/></Relationships>
</file>

<file path=ppt/charts/_rels/chart18.xml.rels><?xml version="1.0" encoding="UTF-8" standalone="yes"?>
<Relationships xmlns="http://schemas.openxmlformats.org/package/2006/relationships"><Relationship Id="rId2" Type="http://schemas.openxmlformats.org/officeDocument/2006/relationships/package" Target="../embeddings/Microsoft_Excel_Worksheet16.xlsx"/><Relationship Id="rId1" Type="http://schemas.openxmlformats.org/officeDocument/2006/relationships/themeOverride" Target="../theme/themeOverride12.xml"/></Relationships>
</file>

<file path=ppt/charts/_rels/chart19.xml.rels><?xml version="1.0" encoding="UTF-8" standalone="yes"?>
<Relationships xmlns="http://schemas.openxmlformats.org/package/2006/relationships"><Relationship Id="rId2" Type="http://schemas.openxmlformats.org/officeDocument/2006/relationships/package" Target="../embeddings/Microsoft_Excel_Worksheet17.xlsx"/><Relationship Id="rId1" Type="http://schemas.openxmlformats.org/officeDocument/2006/relationships/themeOverride" Target="../theme/themeOverride13.xml"/></Relationships>
</file>

<file path=ppt/charts/_rels/chart2.xml.rels><?xml version="1.0" encoding="UTF-8" standalone="yes"?>
<Relationships xmlns="http://schemas.openxmlformats.org/package/2006/relationships"><Relationship Id="rId2" Type="http://schemas.openxmlformats.org/officeDocument/2006/relationships/package" Target="../embeddings/Microsoft_Excel_Worksheet1.xlsx"/><Relationship Id="rId1" Type="http://schemas.openxmlformats.org/officeDocument/2006/relationships/themeOverride" Target="../theme/themeOverride2.xml"/></Relationships>
</file>

<file path=ppt/charts/_rels/chart20.xml.rels><?xml version="1.0" encoding="UTF-8" standalone="yes"?>
<Relationships xmlns="http://schemas.openxmlformats.org/package/2006/relationships"><Relationship Id="rId1" Type="http://schemas.openxmlformats.org/officeDocument/2006/relationships/package" Target="../embeddings/Microsoft_Excel_Worksheet18.xlsx"/></Relationships>
</file>

<file path=ppt/charts/_rels/chart21.xml.rels><?xml version="1.0" encoding="UTF-8" standalone="yes"?>
<Relationships xmlns="http://schemas.openxmlformats.org/package/2006/relationships"><Relationship Id="rId2" Type="http://schemas.openxmlformats.org/officeDocument/2006/relationships/package" Target="../embeddings/Microsoft_Excel_Worksheet19.xlsx"/><Relationship Id="rId1" Type="http://schemas.openxmlformats.org/officeDocument/2006/relationships/themeOverride" Target="../theme/themeOverride14.xml"/></Relationships>
</file>

<file path=ppt/charts/_rels/chart22.xml.rels><?xml version="1.0" encoding="UTF-8" standalone="yes"?>
<Relationships xmlns="http://schemas.openxmlformats.org/package/2006/relationships"><Relationship Id="rId2" Type="http://schemas.openxmlformats.org/officeDocument/2006/relationships/package" Target="../embeddings/Microsoft_Excel_Worksheet20.xlsx"/><Relationship Id="rId1" Type="http://schemas.openxmlformats.org/officeDocument/2006/relationships/themeOverride" Target="../theme/themeOverride15.xml"/></Relationships>
</file>

<file path=ppt/charts/_rels/chart23.xml.rels><?xml version="1.0" encoding="UTF-8" standalone="yes"?>
<Relationships xmlns="http://schemas.openxmlformats.org/package/2006/relationships"><Relationship Id="rId2" Type="http://schemas.openxmlformats.org/officeDocument/2006/relationships/package" Target="../embeddings/Microsoft_Excel_Worksheet21.xlsx"/><Relationship Id="rId1" Type="http://schemas.openxmlformats.org/officeDocument/2006/relationships/themeOverride" Target="../theme/themeOverride16.xml"/></Relationships>
</file>

<file path=ppt/charts/_rels/chart24.xml.rels><?xml version="1.0" encoding="UTF-8" standalone="yes"?>
<Relationships xmlns="http://schemas.openxmlformats.org/package/2006/relationships"><Relationship Id="rId2" Type="http://schemas.openxmlformats.org/officeDocument/2006/relationships/package" Target="../embeddings/Microsoft_Excel_Worksheet22.xlsx"/><Relationship Id="rId1" Type="http://schemas.openxmlformats.org/officeDocument/2006/relationships/themeOverride" Target="../theme/themeOverride17.xml"/></Relationships>
</file>

<file path=ppt/charts/_rels/chart25.xml.rels><?xml version="1.0" encoding="UTF-8" standalone="yes"?>
<Relationships xmlns="http://schemas.openxmlformats.org/package/2006/relationships"><Relationship Id="rId2" Type="http://schemas.openxmlformats.org/officeDocument/2006/relationships/package" Target="../embeddings/Microsoft_Excel_Worksheet23.xlsx"/><Relationship Id="rId1" Type="http://schemas.openxmlformats.org/officeDocument/2006/relationships/themeOverride" Target="../theme/themeOverride18.xml"/></Relationships>
</file>

<file path=ppt/charts/_rels/chart26.xml.rels><?xml version="1.0" encoding="UTF-8" standalone="yes"?>
<Relationships xmlns="http://schemas.openxmlformats.org/package/2006/relationships"><Relationship Id="rId2" Type="http://schemas.openxmlformats.org/officeDocument/2006/relationships/package" Target="../embeddings/Microsoft_Excel_Worksheet24.xlsx"/><Relationship Id="rId1" Type="http://schemas.openxmlformats.org/officeDocument/2006/relationships/themeOverride" Target="../theme/themeOverride19.xml"/></Relationships>
</file>

<file path=ppt/charts/_rels/chart27.xml.rels><?xml version="1.0" encoding="UTF-8" standalone="yes"?>
<Relationships xmlns="http://schemas.openxmlformats.org/package/2006/relationships"><Relationship Id="rId2" Type="http://schemas.openxmlformats.org/officeDocument/2006/relationships/package" Target="../embeddings/Microsoft_Excel_Worksheet25.xlsx"/><Relationship Id="rId1" Type="http://schemas.openxmlformats.org/officeDocument/2006/relationships/themeOverride" Target="../theme/themeOverride20.xml"/></Relationships>
</file>

<file path=ppt/charts/_rels/chart28.xml.rels><?xml version="1.0" encoding="UTF-8" standalone="yes"?>
<Relationships xmlns="http://schemas.openxmlformats.org/package/2006/relationships"><Relationship Id="rId2" Type="http://schemas.openxmlformats.org/officeDocument/2006/relationships/package" Target="../embeddings/Microsoft_Excel_Worksheet26.xlsx"/><Relationship Id="rId1" Type="http://schemas.openxmlformats.org/officeDocument/2006/relationships/themeOverride" Target="../theme/themeOverride21.xml"/></Relationships>
</file>

<file path=ppt/charts/_rels/chart29.xml.rels><?xml version="1.0" encoding="UTF-8" standalone="yes"?>
<Relationships xmlns="http://schemas.openxmlformats.org/package/2006/relationships"><Relationship Id="rId2" Type="http://schemas.openxmlformats.org/officeDocument/2006/relationships/package" Target="../embeddings/Microsoft_Excel_Worksheet27.xlsx"/><Relationship Id="rId1" Type="http://schemas.openxmlformats.org/officeDocument/2006/relationships/themeOverride" Target="../theme/themeOverride22.xml"/></Relationships>
</file>

<file path=ppt/charts/_rels/chart3.xml.rels><?xml version="1.0" encoding="UTF-8" standalone="yes"?>
<Relationships xmlns="http://schemas.openxmlformats.org/package/2006/relationships"><Relationship Id="rId2" Type="http://schemas.openxmlformats.org/officeDocument/2006/relationships/package" Target="../embeddings/Microsoft_Excel_Worksheet2.xlsx"/><Relationship Id="rId1" Type="http://schemas.openxmlformats.org/officeDocument/2006/relationships/themeOverride" Target="../theme/themeOverride3.xml"/></Relationships>
</file>

<file path=ppt/charts/_rels/chart30.xml.rels><?xml version="1.0" encoding="UTF-8" standalone="yes"?>
<Relationships xmlns="http://schemas.openxmlformats.org/package/2006/relationships"><Relationship Id="rId2" Type="http://schemas.openxmlformats.org/officeDocument/2006/relationships/package" Target="../embeddings/Microsoft_Excel_Worksheet28.xlsx"/><Relationship Id="rId1" Type="http://schemas.openxmlformats.org/officeDocument/2006/relationships/themeOverride" Target="../theme/themeOverride23.xml"/></Relationships>
</file>

<file path=ppt/charts/_rels/chart31.xml.rels><?xml version="1.0" encoding="UTF-8" standalone="yes"?>
<Relationships xmlns="http://schemas.openxmlformats.org/package/2006/relationships"><Relationship Id="rId2" Type="http://schemas.openxmlformats.org/officeDocument/2006/relationships/package" Target="../embeddings/Microsoft_Excel_Worksheet29.xlsx"/><Relationship Id="rId1" Type="http://schemas.openxmlformats.org/officeDocument/2006/relationships/themeOverride" Target="../theme/themeOverride24.xml"/></Relationships>
</file>

<file path=ppt/charts/_rels/chart32.xml.rels><?xml version="1.0" encoding="UTF-8" standalone="yes"?>
<Relationships xmlns="http://schemas.openxmlformats.org/package/2006/relationships"><Relationship Id="rId2" Type="http://schemas.openxmlformats.org/officeDocument/2006/relationships/package" Target="../embeddings/Microsoft_Excel_Worksheet30.xlsx"/><Relationship Id="rId1" Type="http://schemas.openxmlformats.org/officeDocument/2006/relationships/themeOverride" Target="../theme/themeOverride25.xml"/></Relationships>
</file>

<file path=ppt/charts/_rels/chart33.xml.rels><?xml version="1.0" encoding="UTF-8" standalone="yes"?>
<Relationships xmlns="http://schemas.openxmlformats.org/package/2006/relationships"><Relationship Id="rId2" Type="http://schemas.openxmlformats.org/officeDocument/2006/relationships/package" Target="../embeddings/Microsoft_Excel_Worksheet31.xlsx"/><Relationship Id="rId1" Type="http://schemas.openxmlformats.org/officeDocument/2006/relationships/themeOverride" Target="../theme/themeOverride26.xml"/></Relationships>
</file>

<file path=ppt/charts/_rels/chart34.xml.rels><?xml version="1.0" encoding="UTF-8" standalone="yes"?>
<Relationships xmlns="http://schemas.openxmlformats.org/package/2006/relationships"><Relationship Id="rId2" Type="http://schemas.openxmlformats.org/officeDocument/2006/relationships/package" Target="../embeddings/Microsoft_Excel_Worksheet32.xlsx"/><Relationship Id="rId1" Type="http://schemas.openxmlformats.org/officeDocument/2006/relationships/themeOverride" Target="../theme/themeOverride27.xml"/></Relationships>
</file>

<file path=ppt/charts/_rels/chart35.xml.rels><?xml version="1.0" encoding="UTF-8" standalone="yes"?>
<Relationships xmlns="http://schemas.openxmlformats.org/package/2006/relationships"><Relationship Id="rId2" Type="http://schemas.openxmlformats.org/officeDocument/2006/relationships/package" Target="../embeddings/Microsoft_Excel_Worksheet33.xlsx"/><Relationship Id="rId1" Type="http://schemas.openxmlformats.org/officeDocument/2006/relationships/themeOverride" Target="../theme/themeOverride28.xml"/></Relationships>
</file>

<file path=ppt/charts/_rels/chart36.xml.rels><?xml version="1.0" encoding="UTF-8" standalone="yes"?>
<Relationships xmlns="http://schemas.openxmlformats.org/package/2006/relationships"><Relationship Id="rId1" Type="http://schemas.openxmlformats.org/officeDocument/2006/relationships/package" Target="../embeddings/Microsoft_Excel_Worksheet34.xlsx"/></Relationships>
</file>

<file path=ppt/charts/_rels/chart37.xml.rels><?xml version="1.0" encoding="UTF-8" standalone="yes"?>
<Relationships xmlns="http://schemas.openxmlformats.org/package/2006/relationships"><Relationship Id="rId1" Type="http://schemas.openxmlformats.org/officeDocument/2006/relationships/package" Target="../embeddings/Microsoft_Excel_Worksheet35.xlsx"/></Relationships>
</file>

<file path=ppt/charts/_rels/chart38.xml.rels><?xml version="1.0" encoding="UTF-8" standalone="yes"?>
<Relationships xmlns="http://schemas.openxmlformats.org/package/2006/relationships"><Relationship Id="rId1" Type="http://schemas.openxmlformats.org/officeDocument/2006/relationships/package" Target="../embeddings/Microsoft_Excel_Worksheet36.xlsx"/></Relationships>
</file>

<file path=ppt/charts/_rels/chart39.xml.rels><?xml version="1.0" encoding="UTF-8" standalone="yes"?>
<Relationships xmlns="http://schemas.openxmlformats.org/package/2006/relationships"><Relationship Id="rId2" Type="http://schemas.openxmlformats.org/officeDocument/2006/relationships/package" Target="../embeddings/Microsoft_Excel_Worksheet37.xlsx"/><Relationship Id="rId1" Type="http://schemas.openxmlformats.org/officeDocument/2006/relationships/themeOverride" Target="../theme/themeOverride29.xml"/></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Worksheet3.xlsx"/></Relationships>
</file>

<file path=ppt/charts/_rels/chart40.xml.rels><?xml version="1.0" encoding="UTF-8" standalone="yes"?>
<Relationships xmlns="http://schemas.openxmlformats.org/package/2006/relationships"><Relationship Id="rId2" Type="http://schemas.openxmlformats.org/officeDocument/2006/relationships/package" Target="../embeddings/Microsoft_Excel_Worksheet38.xlsx"/><Relationship Id="rId1" Type="http://schemas.openxmlformats.org/officeDocument/2006/relationships/themeOverride" Target="../theme/themeOverride30.xml"/></Relationships>
</file>

<file path=ppt/charts/_rels/chart41.xml.rels><?xml version="1.0" encoding="UTF-8" standalone="yes"?>
<Relationships xmlns="http://schemas.openxmlformats.org/package/2006/relationships"><Relationship Id="rId8" Type="http://schemas.openxmlformats.org/officeDocument/2006/relationships/package" Target="../embeddings/Microsoft_Excel_Worksheet39.xlsx"/><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themeOverride" Target="../theme/themeOverride3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charts/_rels/chart42.xml.rels><?xml version="1.0" encoding="UTF-8" standalone="yes"?>
<Relationships xmlns="http://schemas.openxmlformats.org/package/2006/relationships"><Relationship Id="rId8" Type="http://schemas.openxmlformats.org/officeDocument/2006/relationships/package" Target="../embeddings/Microsoft_Excel_Worksheet40.xlsx"/><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themeOverride" Target="../theme/themeOverride3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9.png"/></Relationships>
</file>

<file path=ppt/charts/_rels/chart43.xml.rels><?xml version="1.0" encoding="UTF-8" standalone="yes"?>
<Relationships xmlns="http://schemas.openxmlformats.org/package/2006/relationships"><Relationship Id="rId8" Type="http://schemas.openxmlformats.org/officeDocument/2006/relationships/package" Target="../embeddings/Microsoft_Excel_Worksheet41.xlsx"/><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7.png"/><Relationship Id="rId1" Type="http://schemas.openxmlformats.org/officeDocument/2006/relationships/themeOverride" Target="../theme/themeOverride33.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charts/_rels/chart44.xml.rels><?xml version="1.0" encoding="UTF-8" standalone="yes"?>
<Relationships xmlns="http://schemas.openxmlformats.org/package/2006/relationships"><Relationship Id="rId8" Type="http://schemas.openxmlformats.org/officeDocument/2006/relationships/package" Target="../embeddings/Microsoft_Excel_Worksheet42.xlsx"/><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7.png"/><Relationship Id="rId1" Type="http://schemas.openxmlformats.org/officeDocument/2006/relationships/themeOverride" Target="../theme/themeOverride34.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charts/_rels/chart45.xml.rels><?xml version="1.0" encoding="UTF-8" standalone="yes"?>
<Relationships xmlns="http://schemas.openxmlformats.org/package/2006/relationships"><Relationship Id="rId1" Type="http://schemas.openxmlformats.org/officeDocument/2006/relationships/package" Target="../embeddings/Microsoft_Excel_Worksheet43.xlsx"/></Relationships>
</file>

<file path=ppt/charts/_rels/chart46.xml.rels><?xml version="1.0" encoding="UTF-8" standalone="yes"?>
<Relationships xmlns="http://schemas.openxmlformats.org/package/2006/relationships"><Relationship Id="rId2" Type="http://schemas.openxmlformats.org/officeDocument/2006/relationships/package" Target="../embeddings/Microsoft_Excel_Worksheet44.xlsx"/><Relationship Id="rId1" Type="http://schemas.openxmlformats.org/officeDocument/2006/relationships/themeOverride" Target="../theme/themeOverride35.xml"/></Relationships>
</file>

<file path=ppt/charts/_rels/chart47.xml.rels><?xml version="1.0" encoding="UTF-8" standalone="yes"?>
<Relationships xmlns="http://schemas.openxmlformats.org/package/2006/relationships"><Relationship Id="rId2" Type="http://schemas.openxmlformats.org/officeDocument/2006/relationships/package" Target="../embeddings/Microsoft_Excel_Worksheet45.xlsx"/><Relationship Id="rId1" Type="http://schemas.openxmlformats.org/officeDocument/2006/relationships/themeOverride" Target="../theme/themeOverride36.xml"/></Relationships>
</file>

<file path=ppt/charts/_rels/chart48.xml.rels><?xml version="1.0" encoding="UTF-8" standalone="yes"?>
<Relationships xmlns="http://schemas.openxmlformats.org/package/2006/relationships"><Relationship Id="rId2" Type="http://schemas.openxmlformats.org/officeDocument/2006/relationships/package" Target="../embeddings/Microsoft_Excel_Worksheet46.xlsx"/><Relationship Id="rId1" Type="http://schemas.openxmlformats.org/officeDocument/2006/relationships/themeOverride" Target="../theme/themeOverride37.xml"/></Relationships>
</file>

<file path=ppt/charts/_rels/chart49.xml.rels><?xml version="1.0" encoding="UTF-8" standalone="yes"?>
<Relationships xmlns="http://schemas.openxmlformats.org/package/2006/relationships"><Relationship Id="rId1" Type="http://schemas.openxmlformats.org/officeDocument/2006/relationships/package" Target="../embeddings/Microsoft_Excel_Worksheet47.xlsx"/></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openxmlformats.org/officeDocument/2006/relationships/image" Target="../media/image3.png"/><Relationship Id="rId1" Type="http://schemas.openxmlformats.org/officeDocument/2006/relationships/image" Target="../media/image2.png"/></Relationships>
</file>

<file path=ppt/charts/_rels/chart50.xml.rels><?xml version="1.0" encoding="UTF-8" standalone="yes"?>
<Relationships xmlns="http://schemas.openxmlformats.org/package/2006/relationships"><Relationship Id="rId1" Type="http://schemas.openxmlformats.org/officeDocument/2006/relationships/package" Target="../embeddings/Microsoft_Excel_Worksheet48.xlsx"/></Relationships>
</file>

<file path=ppt/charts/_rels/chart51.xml.rels><?xml version="1.0" encoding="UTF-8" standalone="yes"?>
<Relationships xmlns="http://schemas.openxmlformats.org/package/2006/relationships"><Relationship Id="rId1" Type="http://schemas.openxmlformats.org/officeDocument/2006/relationships/package" Target="../embeddings/Microsoft_Excel_Worksheet49.xlsx"/></Relationships>
</file>

<file path=ppt/charts/_rels/chart52.xml.rels><?xml version="1.0" encoding="UTF-8" standalone="yes"?>
<Relationships xmlns="http://schemas.openxmlformats.org/package/2006/relationships"><Relationship Id="rId2" Type="http://schemas.openxmlformats.org/officeDocument/2006/relationships/package" Target="../embeddings/Microsoft_Excel_Worksheet50.xlsx"/><Relationship Id="rId1" Type="http://schemas.openxmlformats.org/officeDocument/2006/relationships/themeOverride" Target="../theme/themeOverride38.xml"/></Relationships>
</file>

<file path=ppt/charts/_rels/chart53.xml.rels><?xml version="1.0" encoding="UTF-8" standalone="yes"?>
<Relationships xmlns="http://schemas.openxmlformats.org/package/2006/relationships"><Relationship Id="rId1" Type="http://schemas.openxmlformats.org/officeDocument/2006/relationships/package" Target="../embeddings/Microsoft_Excel_Worksheet51.xlsx"/></Relationships>
</file>

<file path=ppt/charts/_rels/chart54.xml.rels><?xml version="1.0" encoding="UTF-8" standalone="yes"?>
<Relationships xmlns="http://schemas.openxmlformats.org/package/2006/relationships"><Relationship Id="rId2" Type="http://schemas.openxmlformats.org/officeDocument/2006/relationships/package" Target="../embeddings/Microsoft_Excel_Worksheet52.xlsx"/><Relationship Id="rId1" Type="http://schemas.openxmlformats.org/officeDocument/2006/relationships/themeOverride" Target="../theme/themeOverride39.xml"/></Relationships>
</file>

<file path=ppt/charts/_rels/chart55.xml.rels><?xml version="1.0" encoding="UTF-8" standalone="yes"?>
<Relationships xmlns="http://schemas.openxmlformats.org/package/2006/relationships"><Relationship Id="rId2" Type="http://schemas.openxmlformats.org/officeDocument/2006/relationships/package" Target="../embeddings/Microsoft_Excel_Worksheet53.xlsx"/><Relationship Id="rId1" Type="http://schemas.openxmlformats.org/officeDocument/2006/relationships/themeOverride" Target="../theme/themeOverride40.xml"/></Relationships>
</file>

<file path=ppt/charts/_rels/chart56.xml.rels><?xml version="1.0" encoding="UTF-8" standalone="yes"?>
<Relationships xmlns="http://schemas.openxmlformats.org/package/2006/relationships"><Relationship Id="rId2" Type="http://schemas.openxmlformats.org/officeDocument/2006/relationships/package" Target="../embeddings/Microsoft_Excel_Worksheet54.xlsx"/><Relationship Id="rId1" Type="http://schemas.openxmlformats.org/officeDocument/2006/relationships/themeOverride" Target="../theme/themeOverride41.xml"/></Relationships>
</file>

<file path=ppt/charts/_rels/chart57.xml.rels><?xml version="1.0" encoding="UTF-8" standalone="yes"?>
<Relationships xmlns="http://schemas.openxmlformats.org/package/2006/relationships"><Relationship Id="rId1" Type="http://schemas.openxmlformats.org/officeDocument/2006/relationships/package" Target="../embeddings/Microsoft_Excel_Worksheet55.xlsx"/></Relationships>
</file>

<file path=ppt/charts/_rels/chart58.xml.rels><?xml version="1.0" encoding="UTF-8" standalone="yes"?>
<Relationships xmlns="http://schemas.openxmlformats.org/package/2006/relationships"><Relationship Id="rId2" Type="http://schemas.openxmlformats.org/officeDocument/2006/relationships/package" Target="../embeddings/Microsoft_Excel_Worksheet56.xlsx"/><Relationship Id="rId1" Type="http://schemas.openxmlformats.org/officeDocument/2006/relationships/themeOverride" Target="../theme/themeOverride42.xml"/></Relationships>
</file>

<file path=ppt/charts/_rels/chart59.xml.rels><?xml version="1.0" encoding="UTF-8" standalone="yes"?>
<Relationships xmlns="http://schemas.openxmlformats.org/package/2006/relationships"><Relationship Id="rId1" Type="http://schemas.openxmlformats.org/officeDocument/2006/relationships/package" Target="../embeddings/Microsoft_Excel_Worksheet57.xlsx"/></Relationships>
</file>

<file path=ppt/charts/_rels/chart6.xml.rels><?xml version="1.0" encoding="UTF-8" standalone="yes"?>
<Relationships xmlns="http://schemas.openxmlformats.org/package/2006/relationships"><Relationship Id="rId2" Type="http://schemas.openxmlformats.org/officeDocument/2006/relationships/package" Target="../embeddings/Microsoft_Excel_Worksheet5.xlsx"/><Relationship Id="rId1" Type="http://schemas.openxmlformats.org/officeDocument/2006/relationships/themeOverride" Target="../theme/themeOverride4.xml"/></Relationships>
</file>

<file path=ppt/charts/_rels/chart60.xml.rels><?xml version="1.0" encoding="UTF-8" standalone="yes"?>
<Relationships xmlns="http://schemas.openxmlformats.org/package/2006/relationships"><Relationship Id="rId1" Type="http://schemas.openxmlformats.org/officeDocument/2006/relationships/package" Target="../embeddings/Microsoft_Excel_Worksheet58.xlsx"/></Relationships>
</file>

<file path=ppt/charts/_rels/chart61.xml.rels><?xml version="1.0" encoding="UTF-8" standalone="yes"?>
<Relationships xmlns="http://schemas.openxmlformats.org/package/2006/relationships"><Relationship Id="rId1" Type="http://schemas.openxmlformats.org/officeDocument/2006/relationships/package" Target="../embeddings/Microsoft_Excel_Worksheet59.xlsx"/></Relationships>
</file>

<file path=ppt/charts/_rels/chart62.xml.rels><?xml version="1.0" encoding="UTF-8" standalone="yes"?>
<Relationships xmlns="http://schemas.openxmlformats.org/package/2006/relationships"><Relationship Id="rId3" Type="http://schemas.openxmlformats.org/officeDocument/2006/relationships/package" Target="../embeddings/Microsoft_Excel_Worksheet60.xlsx"/><Relationship Id="rId2" Type="http://schemas.openxmlformats.org/officeDocument/2006/relationships/image" Target="../media/image3.png"/><Relationship Id="rId1" Type="http://schemas.openxmlformats.org/officeDocument/2006/relationships/image" Target="../media/image2.png"/></Relationships>
</file>

<file path=ppt/charts/_rels/chart63.xml.rels><?xml version="1.0" encoding="UTF-8" standalone="yes"?>
<Relationships xmlns="http://schemas.openxmlformats.org/package/2006/relationships"><Relationship Id="rId1" Type="http://schemas.openxmlformats.org/officeDocument/2006/relationships/package" Target="../embeddings/Microsoft_Excel_Worksheet61.xlsx"/></Relationships>
</file>

<file path=ppt/charts/_rels/chart64.xml.rels><?xml version="1.0" encoding="UTF-8" standalone="yes"?>
<Relationships xmlns="http://schemas.openxmlformats.org/package/2006/relationships"><Relationship Id="rId1" Type="http://schemas.openxmlformats.org/officeDocument/2006/relationships/package" Target="../embeddings/Microsoft_Excel_Worksheet62.xlsx"/></Relationships>
</file>

<file path=ppt/charts/_rels/chart65.xml.rels><?xml version="1.0" encoding="UTF-8" standalone="yes"?>
<Relationships xmlns="http://schemas.openxmlformats.org/package/2006/relationships"><Relationship Id="rId2" Type="http://schemas.openxmlformats.org/officeDocument/2006/relationships/package" Target="../embeddings/Microsoft_Excel_Worksheet63.xlsx"/><Relationship Id="rId1" Type="http://schemas.openxmlformats.org/officeDocument/2006/relationships/themeOverride" Target="../theme/themeOverride43.xml"/></Relationships>
</file>

<file path=ppt/charts/_rels/chart66.xml.rels><?xml version="1.0" encoding="UTF-8" standalone="yes"?>
<Relationships xmlns="http://schemas.openxmlformats.org/package/2006/relationships"><Relationship Id="rId2" Type="http://schemas.openxmlformats.org/officeDocument/2006/relationships/package" Target="../embeddings/Microsoft_Excel_Worksheet64.xlsx"/><Relationship Id="rId1" Type="http://schemas.openxmlformats.org/officeDocument/2006/relationships/themeOverride" Target="../theme/themeOverride44.xml"/></Relationships>
</file>

<file path=ppt/charts/_rels/chart67.xml.rels><?xml version="1.0" encoding="UTF-8" standalone="yes"?>
<Relationships xmlns="http://schemas.openxmlformats.org/package/2006/relationships"><Relationship Id="rId2" Type="http://schemas.openxmlformats.org/officeDocument/2006/relationships/package" Target="../embeddings/Microsoft_Excel_Worksheet65.xlsx"/><Relationship Id="rId1" Type="http://schemas.openxmlformats.org/officeDocument/2006/relationships/themeOverride" Target="../theme/themeOverride45.xml"/></Relationships>
</file>

<file path=ppt/charts/_rels/chart68.xml.rels><?xml version="1.0" encoding="UTF-8" standalone="yes"?>
<Relationships xmlns="http://schemas.openxmlformats.org/package/2006/relationships"><Relationship Id="rId2" Type="http://schemas.openxmlformats.org/officeDocument/2006/relationships/package" Target="../embeddings/Microsoft_Excel_Worksheet66.xlsx"/><Relationship Id="rId1" Type="http://schemas.openxmlformats.org/officeDocument/2006/relationships/themeOverride" Target="../theme/themeOverride46.xml"/></Relationships>
</file>

<file path=ppt/charts/_rels/chart69.xml.rels><?xml version="1.0" encoding="UTF-8" standalone="yes"?>
<Relationships xmlns="http://schemas.openxmlformats.org/package/2006/relationships"><Relationship Id="rId2" Type="http://schemas.openxmlformats.org/officeDocument/2006/relationships/package" Target="../embeddings/Microsoft_Excel_Worksheet67.xlsx"/><Relationship Id="rId1" Type="http://schemas.openxmlformats.org/officeDocument/2006/relationships/themeOverride" Target="../theme/themeOverride47.xml"/></Relationships>
</file>

<file path=ppt/charts/_rels/chart7.xml.rels><?xml version="1.0" encoding="UTF-8" standalone="yes"?>
<Relationships xmlns="http://schemas.openxmlformats.org/package/2006/relationships"><Relationship Id="rId2" Type="http://schemas.openxmlformats.org/officeDocument/2006/relationships/package" Target="../embeddings/Microsoft_Excel_Worksheet6.xlsx"/><Relationship Id="rId1" Type="http://schemas.openxmlformats.org/officeDocument/2006/relationships/themeOverride" Target="../theme/themeOverride5.xml"/></Relationships>
</file>

<file path=ppt/charts/_rels/chart70.xml.rels><?xml version="1.0" encoding="UTF-8" standalone="yes"?>
<Relationships xmlns="http://schemas.openxmlformats.org/package/2006/relationships"><Relationship Id="rId2" Type="http://schemas.openxmlformats.org/officeDocument/2006/relationships/package" Target="../embeddings/Microsoft_Excel_Worksheet68.xlsx"/><Relationship Id="rId1" Type="http://schemas.openxmlformats.org/officeDocument/2006/relationships/themeOverride" Target="../theme/themeOverride48.xml"/></Relationships>
</file>

<file path=ppt/charts/_rels/chart71.xml.rels><?xml version="1.0" encoding="UTF-8" standalone="yes"?>
<Relationships xmlns="http://schemas.openxmlformats.org/package/2006/relationships"><Relationship Id="rId1" Type="http://schemas.openxmlformats.org/officeDocument/2006/relationships/package" Target="../embeddings/Microsoft_Excel_Worksheet69.xlsx"/></Relationships>
</file>

<file path=ppt/charts/_rels/chart72.xml.rels><?xml version="1.0" encoding="UTF-8" standalone="yes"?>
<Relationships xmlns="http://schemas.openxmlformats.org/package/2006/relationships"><Relationship Id="rId2" Type="http://schemas.openxmlformats.org/officeDocument/2006/relationships/package" Target="../embeddings/Microsoft_Excel_Worksheet70.xlsx"/><Relationship Id="rId1" Type="http://schemas.openxmlformats.org/officeDocument/2006/relationships/themeOverride" Target="../theme/themeOverride49.xml"/></Relationships>
</file>

<file path=ppt/charts/_rels/chart73.xml.rels><?xml version="1.0" encoding="UTF-8" standalone="yes"?>
<Relationships xmlns="http://schemas.openxmlformats.org/package/2006/relationships"><Relationship Id="rId2" Type="http://schemas.openxmlformats.org/officeDocument/2006/relationships/package" Target="../embeddings/Microsoft_Excel_Worksheet71.xlsx"/><Relationship Id="rId1" Type="http://schemas.openxmlformats.org/officeDocument/2006/relationships/themeOverride" Target="../theme/themeOverride50.xml"/></Relationships>
</file>

<file path=ppt/charts/_rels/chart74.xml.rels><?xml version="1.0" encoding="UTF-8" standalone="yes"?>
<Relationships xmlns="http://schemas.openxmlformats.org/package/2006/relationships"><Relationship Id="rId1" Type="http://schemas.openxmlformats.org/officeDocument/2006/relationships/package" Target="../embeddings/Microsoft_Excel_Worksheet72.xlsx"/></Relationships>
</file>

<file path=ppt/charts/_rels/chart75.xml.rels><?xml version="1.0" encoding="UTF-8" standalone="yes"?>
<Relationships xmlns="http://schemas.openxmlformats.org/package/2006/relationships"><Relationship Id="rId1" Type="http://schemas.openxmlformats.org/officeDocument/2006/relationships/package" Target="../embeddings/Microsoft_Excel_Worksheet73.xlsx"/></Relationships>
</file>

<file path=ppt/charts/_rels/chart76.xml.rels><?xml version="1.0" encoding="UTF-8" standalone="yes"?>
<Relationships xmlns="http://schemas.openxmlformats.org/package/2006/relationships"><Relationship Id="rId1" Type="http://schemas.openxmlformats.org/officeDocument/2006/relationships/package" Target="../embeddings/Microsoft_Excel_Worksheet74.xlsx"/></Relationships>
</file>

<file path=ppt/charts/_rels/chart77.xml.rels><?xml version="1.0" encoding="UTF-8" standalone="yes"?>
<Relationships xmlns="http://schemas.openxmlformats.org/package/2006/relationships"><Relationship Id="rId1" Type="http://schemas.openxmlformats.org/officeDocument/2006/relationships/package" Target="../embeddings/Microsoft_Excel_Worksheet75.xlsx"/></Relationships>
</file>

<file path=ppt/charts/_rels/chart7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image" Target="../media/image27.png"/><Relationship Id="rId4" Type="http://schemas.openxmlformats.org/officeDocument/2006/relationships/package" Target="../embeddings/Microsoft_Excel_Worksheet76.xlsx"/></Relationships>
</file>

<file path=ppt/charts/_rels/chart79.xml.rels><?xml version="1.0" encoding="UTF-8" standalone="yes"?>
<Relationships xmlns="http://schemas.openxmlformats.org/package/2006/relationships"><Relationship Id="rId2" Type="http://schemas.openxmlformats.org/officeDocument/2006/relationships/package" Target="../embeddings/Microsoft_Excel_Worksheet77.xlsx"/><Relationship Id="rId1" Type="http://schemas.openxmlformats.org/officeDocument/2006/relationships/themeOverride" Target="../theme/themeOverride51.xml"/></Relationships>
</file>

<file path=ppt/charts/_rels/chart8.xml.rels><?xml version="1.0" encoding="UTF-8" standalone="yes"?>
<Relationships xmlns="http://schemas.openxmlformats.org/package/2006/relationships"><Relationship Id="rId2" Type="http://schemas.openxmlformats.org/officeDocument/2006/relationships/package" Target="../embeddings/Microsoft_Excel_Worksheet7.xlsx"/><Relationship Id="rId1" Type="http://schemas.openxmlformats.org/officeDocument/2006/relationships/themeOverride" Target="../theme/themeOverride6.xml"/></Relationships>
</file>

<file path=ppt/charts/_rels/chart80.xml.rels><?xml version="1.0" encoding="UTF-8" standalone="yes"?>
<Relationships xmlns="http://schemas.openxmlformats.org/package/2006/relationships"><Relationship Id="rId1" Type="http://schemas.openxmlformats.org/officeDocument/2006/relationships/package" Target="../embeddings/Microsoft_Excel_Worksheet78.xlsx"/></Relationships>
</file>

<file path=ppt/charts/_rels/chart81.xml.rels><?xml version="1.0" encoding="UTF-8" standalone="yes"?>
<Relationships xmlns="http://schemas.openxmlformats.org/package/2006/relationships"><Relationship Id="rId2" Type="http://schemas.openxmlformats.org/officeDocument/2006/relationships/package" Target="../embeddings/Microsoft_Excel_Worksheet79.xlsx"/><Relationship Id="rId1" Type="http://schemas.openxmlformats.org/officeDocument/2006/relationships/themeOverride" Target="../theme/themeOverride52.xml"/></Relationships>
</file>

<file path=ppt/charts/_rels/chart82.xml.rels><?xml version="1.0" encoding="UTF-8" standalone="yes"?>
<Relationships xmlns="http://schemas.openxmlformats.org/package/2006/relationships"><Relationship Id="rId2" Type="http://schemas.openxmlformats.org/officeDocument/2006/relationships/package" Target="../embeddings/Microsoft_Excel_Worksheet80.xlsx"/><Relationship Id="rId1" Type="http://schemas.openxmlformats.org/officeDocument/2006/relationships/themeOverride" Target="../theme/themeOverride53.xml"/></Relationships>
</file>

<file path=ppt/charts/_rels/chart83.xml.rels><?xml version="1.0" encoding="UTF-8" standalone="yes"?>
<Relationships xmlns="http://schemas.openxmlformats.org/package/2006/relationships"><Relationship Id="rId2" Type="http://schemas.openxmlformats.org/officeDocument/2006/relationships/package" Target="../embeddings/Microsoft_Excel_Worksheet81.xlsx"/><Relationship Id="rId1" Type="http://schemas.openxmlformats.org/officeDocument/2006/relationships/themeOverride" Target="../theme/themeOverride54.xml"/></Relationships>
</file>

<file path=ppt/charts/_rels/chart84.xml.rels><?xml version="1.0" encoding="UTF-8" standalone="yes"?>
<Relationships xmlns="http://schemas.openxmlformats.org/package/2006/relationships"><Relationship Id="rId2" Type="http://schemas.openxmlformats.org/officeDocument/2006/relationships/package" Target="../embeddings/Microsoft_Excel_Worksheet82.xlsx"/><Relationship Id="rId1" Type="http://schemas.openxmlformats.org/officeDocument/2006/relationships/themeOverride" Target="../theme/themeOverride55.xml"/></Relationships>
</file>

<file path=ppt/charts/_rels/chart85.xml.rels><?xml version="1.0" encoding="UTF-8" standalone="yes"?>
<Relationships xmlns="http://schemas.openxmlformats.org/package/2006/relationships"><Relationship Id="rId2" Type="http://schemas.openxmlformats.org/officeDocument/2006/relationships/package" Target="../embeddings/Microsoft_Excel_Worksheet83.xlsx"/><Relationship Id="rId1" Type="http://schemas.openxmlformats.org/officeDocument/2006/relationships/themeOverride" Target="../theme/themeOverride56.xml"/></Relationships>
</file>

<file path=ppt/charts/_rels/chart86.xml.rels><?xml version="1.0" encoding="UTF-8" standalone="yes"?>
<Relationships xmlns="http://schemas.openxmlformats.org/package/2006/relationships"><Relationship Id="rId2" Type="http://schemas.openxmlformats.org/officeDocument/2006/relationships/package" Target="../embeddings/Microsoft_Excel_Worksheet84.xlsx"/><Relationship Id="rId1" Type="http://schemas.openxmlformats.org/officeDocument/2006/relationships/themeOverride" Target="../theme/themeOverride57.xml"/></Relationships>
</file>

<file path=ppt/charts/_rels/chart87.xml.rels><?xml version="1.0" encoding="UTF-8" standalone="yes"?>
<Relationships xmlns="http://schemas.openxmlformats.org/package/2006/relationships"><Relationship Id="rId3" Type="http://schemas.openxmlformats.org/officeDocument/2006/relationships/chartUserShapes" Target="../drawings/drawing1.xml"/><Relationship Id="rId2" Type="http://schemas.openxmlformats.org/officeDocument/2006/relationships/package" Target="../embeddings/Microsoft_Excel_Worksheet85.xlsx"/><Relationship Id="rId1" Type="http://schemas.openxmlformats.org/officeDocument/2006/relationships/themeOverride" Target="../theme/themeOverride58.xml"/></Relationships>
</file>

<file path=ppt/charts/_rels/chart88.xml.rels><?xml version="1.0" encoding="UTF-8" standalone="yes"?>
<Relationships xmlns="http://schemas.openxmlformats.org/package/2006/relationships"><Relationship Id="rId2" Type="http://schemas.openxmlformats.org/officeDocument/2006/relationships/package" Target="../embeddings/Microsoft_Excel_Worksheet86.xlsx"/><Relationship Id="rId1" Type="http://schemas.openxmlformats.org/officeDocument/2006/relationships/themeOverride" Target="../theme/themeOverride59.xml"/></Relationships>
</file>

<file path=ppt/charts/_rels/chart89.xml.rels><?xml version="1.0" encoding="UTF-8" standalone="yes"?>
<Relationships xmlns="http://schemas.openxmlformats.org/package/2006/relationships"><Relationship Id="rId2" Type="http://schemas.openxmlformats.org/officeDocument/2006/relationships/package" Target="../embeddings/Microsoft_Excel_Worksheet87.xlsx"/><Relationship Id="rId1" Type="http://schemas.openxmlformats.org/officeDocument/2006/relationships/themeOverride" Target="../theme/themeOverride60.xml"/></Relationships>
</file>

<file path=ppt/charts/_rels/chart9.xml.rels><?xml version="1.0" encoding="UTF-8" standalone="yes"?>
<Relationships xmlns="http://schemas.openxmlformats.org/package/2006/relationships"><Relationship Id="rId2" Type="http://schemas.openxmlformats.org/officeDocument/2006/relationships/package" Target="../embeddings/Microsoft_Excel_Worksheet8.xlsx"/><Relationship Id="rId1" Type="http://schemas.openxmlformats.org/officeDocument/2006/relationships/themeOverride" Target="../theme/themeOverride7.xml"/></Relationships>
</file>

<file path=ppt/charts/_rels/chart90.xml.rels><?xml version="1.0" encoding="UTF-8" standalone="yes"?>
<Relationships xmlns="http://schemas.openxmlformats.org/package/2006/relationships"><Relationship Id="rId2" Type="http://schemas.openxmlformats.org/officeDocument/2006/relationships/package" Target="../embeddings/Microsoft_Excel_Worksheet88.xlsx"/><Relationship Id="rId1" Type="http://schemas.openxmlformats.org/officeDocument/2006/relationships/themeOverride" Target="../theme/themeOverride61.xml"/></Relationships>
</file>

<file path=ppt/charts/_rels/chart91.xml.rels><?xml version="1.0" encoding="UTF-8" standalone="yes"?>
<Relationships xmlns="http://schemas.openxmlformats.org/package/2006/relationships"><Relationship Id="rId2" Type="http://schemas.openxmlformats.org/officeDocument/2006/relationships/package" Target="../embeddings/Microsoft_Excel_Worksheet89.xlsx"/><Relationship Id="rId1" Type="http://schemas.openxmlformats.org/officeDocument/2006/relationships/themeOverride" Target="../theme/themeOverride62.xml"/></Relationships>
</file>

<file path=ppt/charts/_rels/chart92.xml.rels><?xml version="1.0" encoding="UTF-8" standalone="yes"?>
<Relationships xmlns="http://schemas.openxmlformats.org/package/2006/relationships"><Relationship Id="rId2" Type="http://schemas.openxmlformats.org/officeDocument/2006/relationships/package" Target="../embeddings/Microsoft_Excel_Worksheet90.xlsx"/><Relationship Id="rId1" Type="http://schemas.openxmlformats.org/officeDocument/2006/relationships/themeOverride" Target="../theme/themeOverride63.xml"/></Relationships>
</file>

<file path=ppt/charts/_rels/chart93.xml.rels><?xml version="1.0" encoding="UTF-8" standalone="yes"?>
<Relationships xmlns="http://schemas.openxmlformats.org/package/2006/relationships"><Relationship Id="rId2" Type="http://schemas.openxmlformats.org/officeDocument/2006/relationships/package" Target="../embeddings/Microsoft_Excel_Worksheet91.xlsx"/><Relationship Id="rId1" Type="http://schemas.openxmlformats.org/officeDocument/2006/relationships/themeOverride" Target="../theme/themeOverride64.xml"/></Relationships>
</file>

<file path=ppt/charts/_rels/chart94.xml.rels><?xml version="1.0" encoding="UTF-8" standalone="yes"?>
<Relationships xmlns="http://schemas.openxmlformats.org/package/2006/relationships"><Relationship Id="rId2" Type="http://schemas.openxmlformats.org/officeDocument/2006/relationships/package" Target="../embeddings/Microsoft_Excel_Worksheet92.xlsx"/><Relationship Id="rId1" Type="http://schemas.openxmlformats.org/officeDocument/2006/relationships/themeOverride" Target="../theme/themeOverride65.xml"/></Relationships>
</file>

<file path=ppt/charts/_rels/chart95.xml.rels><?xml version="1.0" encoding="UTF-8" standalone="yes"?>
<Relationships xmlns="http://schemas.openxmlformats.org/package/2006/relationships"><Relationship Id="rId2" Type="http://schemas.openxmlformats.org/officeDocument/2006/relationships/package" Target="../embeddings/Microsoft_Excel_Worksheet93.xlsx"/><Relationship Id="rId1" Type="http://schemas.openxmlformats.org/officeDocument/2006/relationships/themeOverride" Target="../theme/themeOverride66.xml"/></Relationships>
</file>

<file path=ppt/charts/_rels/chart96.xml.rels><?xml version="1.0" encoding="UTF-8" standalone="yes"?>
<Relationships xmlns="http://schemas.openxmlformats.org/package/2006/relationships"><Relationship Id="rId2" Type="http://schemas.openxmlformats.org/officeDocument/2006/relationships/package" Target="../embeddings/Microsoft_Excel_Worksheet94.xlsx"/><Relationship Id="rId1" Type="http://schemas.openxmlformats.org/officeDocument/2006/relationships/themeOverride" Target="../theme/themeOverride67.xml"/></Relationships>
</file>

<file path=ppt/charts/_rels/chart97.xml.rels><?xml version="1.0" encoding="UTF-8" standalone="yes"?>
<Relationships xmlns="http://schemas.openxmlformats.org/package/2006/relationships"><Relationship Id="rId2" Type="http://schemas.openxmlformats.org/officeDocument/2006/relationships/package" Target="../embeddings/Microsoft_Excel_Worksheet95.xlsx"/><Relationship Id="rId1" Type="http://schemas.openxmlformats.org/officeDocument/2006/relationships/themeOverride" Target="../theme/themeOverride68.xml"/></Relationships>
</file>

<file path=ppt/charts/_rels/chart98.xml.rels><?xml version="1.0" encoding="UTF-8" standalone="yes"?>
<Relationships xmlns="http://schemas.openxmlformats.org/package/2006/relationships"><Relationship Id="rId2" Type="http://schemas.openxmlformats.org/officeDocument/2006/relationships/package" Target="../embeddings/Microsoft_Excel_Worksheet96.xlsx"/><Relationship Id="rId1" Type="http://schemas.openxmlformats.org/officeDocument/2006/relationships/themeOverride" Target="../theme/themeOverride69.xml"/></Relationships>
</file>

<file path=ppt/charts/_rels/chart99.xml.rels><?xml version="1.0" encoding="UTF-8" standalone="yes"?>
<Relationships xmlns="http://schemas.openxmlformats.org/package/2006/relationships"><Relationship Id="rId2" Type="http://schemas.openxmlformats.org/officeDocument/2006/relationships/package" Target="../embeddings/Microsoft_Excel_Worksheet97.xlsx"/><Relationship Id="rId1" Type="http://schemas.openxmlformats.org/officeDocument/2006/relationships/themeOverride" Target="../theme/themeOverride70.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9.5462928711092326E-2"/>
          <c:y val="3.07485134100847E-2"/>
          <c:w val="0.90453707128890759"/>
          <c:h val="0.81235535141440651"/>
        </c:manualLayout>
      </c:layout>
      <c:lineChart>
        <c:grouping val="standard"/>
        <c:varyColors val="0"/>
        <c:ser>
          <c:idx val="0"/>
          <c:order val="0"/>
          <c:tx>
            <c:strRef>
              <c:f>Sheet1!$B$1</c:f>
              <c:strCache>
                <c:ptCount val="1"/>
                <c:pt idx="0">
                  <c:v>Improving our health system</c:v>
                </c:pt>
              </c:strCache>
            </c:strRef>
          </c:tx>
          <c:spPr>
            <a:ln w="15875">
              <a:solidFill>
                <a:srgbClr val="FFC35A"/>
              </a:solidFill>
            </a:ln>
            <a:effectLst/>
          </c:spPr>
          <c:marker>
            <c:symbol val="none"/>
          </c:marker>
          <c:cat>
            <c:numRef>
              <c:f>Sheet1!$A$2:$A$1036</c:f>
              <c:numCache>
                <c:formatCode>d/mm/yyyy;@</c:formatCode>
                <c:ptCount val="1035"/>
                <c:pt idx="0">
                  <c:v>41974</c:v>
                </c:pt>
                <c:pt idx="1">
                  <c:v>41975</c:v>
                </c:pt>
                <c:pt idx="2">
                  <c:v>41976</c:v>
                </c:pt>
                <c:pt idx="3">
                  <c:v>41977</c:v>
                </c:pt>
                <c:pt idx="4">
                  <c:v>41978</c:v>
                </c:pt>
                <c:pt idx="5">
                  <c:v>41979</c:v>
                </c:pt>
                <c:pt idx="6">
                  <c:v>41980</c:v>
                </c:pt>
                <c:pt idx="7">
                  <c:v>41981</c:v>
                </c:pt>
                <c:pt idx="8">
                  <c:v>41982</c:v>
                </c:pt>
                <c:pt idx="9">
                  <c:v>41983</c:v>
                </c:pt>
                <c:pt idx="10">
                  <c:v>41984</c:v>
                </c:pt>
                <c:pt idx="11">
                  <c:v>41985</c:v>
                </c:pt>
                <c:pt idx="12">
                  <c:v>41986</c:v>
                </c:pt>
                <c:pt idx="13">
                  <c:v>41987</c:v>
                </c:pt>
                <c:pt idx="14">
                  <c:v>41988</c:v>
                </c:pt>
                <c:pt idx="15">
                  <c:v>41989</c:v>
                </c:pt>
                <c:pt idx="16">
                  <c:v>41990</c:v>
                </c:pt>
                <c:pt idx="17">
                  <c:v>41991</c:v>
                </c:pt>
                <c:pt idx="18">
                  <c:v>41992</c:v>
                </c:pt>
                <c:pt idx="19">
                  <c:v>41993</c:v>
                </c:pt>
                <c:pt idx="20">
                  <c:v>41994</c:v>
                </c:pt>
                <c:pt idx="21">
                  <c:v>41995</c:v>
                </c:pt>
                <c:pt idx="22">
                  <c:v>41996</c:v>
                </c:pt>
                <c:pt idx="23">
                  <c:v>41997</c:v>
                </c:pt>
                <c:pt idx="24">
                  <c:v>41998</c:v>
                </c:pt>
                <c:pt idx="25">
                  <c:v>41999</c:v>
                </c:pt>
                <c:pt idx="26">
                  <c:v>42000</c:v>
                </c:pt>
                <c:pt idx="27">
                  <c:v>42001</c:v>
                </c:pt>
                <c:pt idx="28">
                  <c:v>42002</c:v>
                </c:pt>
                <c:pt idx="29">
                  <c:v>42003</c:v>
                </c:pt>
                <c:pt idx="30">
                  <c:v>42004</c:v>
                </c:pt>
                <c:pt idx="31">
                  <c:v>42005</c:v>
                </c:pt>
                <c:pt idx="32">
                  <c:v>42006</c:v>
                </c:pt>
                <c:pt idx="33">
                  <c:v>42007</c:v>
                </c:pt>
                <c:pt idx="34">
                  <c:v>42008</c:v>
                </c:pt>
                <c:pt idx="35">
                  <c:v>42009</c:v>
                </c:pt>
                <c:pt idx="36">
                  <c:v>42010</c:v>
                </c:pt>
                <c:pt idx="37">
                  <c:v>42011</c:v>
                </c:pt>
                <c:pt idx="38">
                  <c:v>42012</c:v>
                </c:pt>
                <c:pt idx="39">
                  <c:v>42013</c:v>
                </c:pt>
                <c:pt idx="40">
                  <c:v>42014</c:v>
                </c:pt>
                <c:pt idx="41">
                  <c:v>42015</c:v>
                </c:pt>
                <c:pt idx="42">
                  <c:v>42016</c:v>
                </c:pt>
                <c:pt idx="43">
                  <c:v>42017</c:v>
                </c:pt>
                <c:pt idx="44">
                  <c:v>42018</c:v>
                </c:pt>
                <c:pt idx="45">
                  <c:v>42019</c:v>
                </c:pt>
                <c:pt idx="46">
                  <c:v>42020</c:v>
                </c:pt>
                <c:pt idx="47">
                  <c:v>42021</c:v>
                </c:pt>
                <c:pt idx="48">
                  <c:v>42022</c:v>
                </c:pt>
                <c:pt idx="49">
                  <c:v>42023</c:v>
                </c:pt>
                <c:pt idx="50">
                  <c:v>42024</c:v>
                </c:pt>
                <c:pt idx="51">
                  <c:v>42025</c:v>
                </c:pt>
                <c:pt idx="52">
                  <c:v>42026</c:v>
                </c:pt>
                <c:pt idx="53">
                  <c:v>42027</c:v>
                </c:pt>
                <c:pt idx="54">
                  <c:v>42028</c:v>
                </c:pt>
                <c:pt idx="55">
                  <c:v>42029</c:v>
                </c:pt>
                <c:pt idx="56">
                  <c:v>42030</c:v>
                </c:pt>
                <c:pt idx="57">
                  <c:v>42031</c:v>
                </c:pt>
                <c:pt idx="58">
                  <c:v>42032</c:v>
                </c:pt>
                <c:pt idx="59">
                  <c:v>42033</c:v>
                </c:pt>
                <c:pt idx="60">
                  <c:v>42034</c:v>
                </c:pt>
                <c:pt idx="61">
                  <c:v>42035</c:v>
                </c:pt>
                <c:pt idx="62">
                  <c:v>42036</c:v>
                </c:pt>
                <c:pt idx="63">
                  <c:v>42037</c:v>
                </c:pt>
                <c:pt idx="64">
                  <c:v>42038</c:v>
                </c:pt>
                <c:pt idx="65">
                  <c:v>42039</c:v>
                </c:pt>
                <c:pt idx="66">
                  <c:v>42040</c:v>
                </c:pt>
                <c:pt idx="67">
                  <c:v>42041</c:v>
                </c:pt>
                <c:pt idx="68">
                  <c:v>42042</c:v>
                </c:pt>
                <c:pt idx="69">
                  <c:v>42043</c:v>
                </c:pt>
                <c:pt idx="70">
                  <c:v>42044</c:v>
                </c:pt>
                <c:pt idx="71">
                  <c:v>42045</c:v>
                </c:pt>
                <c:pt idx="72">
                  <c:v>42046</c:v>
                </c:pt>
                <c:pt idx="73">
                  <c:v>42047</c:v>
                </c:pt>
                <c:pt idx="74">
                  <c:v>42048</c:v>
                </c:pt>
                <c:pt idx="75">
                  <c:v>42049</c:v>
                </c:pt>
                <c:pt idx="76">
                  <c:v>42050</c:v>
                </c:pt>
                <c:pt idx="77">
                  <c:v>42051</c:v>
                </c:pt>
                <c:pt idx="78">
                  <c:v>42052</c:v>
                </c:pt>
                <c:pt idx="79">
                  <c:v>42053</c:v>
                </c:pt>
                <c:pt idx="80">
                  <c:v>42054</c:v>
                </c:pt>
                <c:pt idx="81">
                  <c:v>42055</c:v>
                </c:pt>
                <c:pt idx="82">
                  <c:v>42056</c:v>
                </c:pt>
                <c:pt idx="83">
                  <c:v>42057</c:v>
                </c:pt>
                <c:pt idx="84">
                  <c:v>42058</c:v>
                </c:pt>
                <c:pt idx="85">
                  <c:v>42059</c:v>
                </c:pt>
                <c:pt idx="86">
                  <c:v>42060</c:v>
                </c:pt>
                <c:pt idx="87">
                  <c:v>42061</c:v>
                </c:pt>
                <c:pt idx="88">
                  <c:v>42062</c:v>
                </c:pt>
                <c:pt idx="89">
                  <c:v>42063</c:v>
                </c:pt>
                <c:pt idx="90">
                  <c:v>42064</c:v>
                </c:pt>
                <c:pt idx="91">
                  <c:v>42065</c:v>
                </c:pt>
                <c:pt idx="92">
                  <c:v>42066</c:v>
                </c:pt>
                <c:pt idx="93">
                  <c:v>42067</c:v>
                </c:pt>
                <c:pt idx="94">
                  <c:v>42068</c:v>
                </c:pt>
                <c:pt idx="95">
                  <c:v>42069</c:v>
                </c:pt>
                <c:pt idx="96">
                  <c:v>42070</c:v>
                </c:pt>
                <c:pt idx="97">
                  <c:v>42071</c:v>
                </c:pt>
                <c:pt idx="98">
                  <c:v>42072</c:v>
                </c:pt>
                <c:pt idx="99">
                  <c:v>42073</c:v>
                </c:pt>
                <c:pt idx="100">
                  <c:v>42074</c:v>
                </c:pt>
                <c:pt idx="101">
                  <c:v>42075</c:v>
                </c:pt>
                <c:pt idx="102">
                  <c:v>42076</c:v>
                </c:pt>
                <c:pt idx="103">
                  <c:v>42077</c:v>
                </c:pt>
                <c:pt idx="104">
                  <c:v>42078</c:v>
                </c:pt>
                <c:pt idx="105">
                  <c:v>42079</c:v>
                </c:pt>
                <c:pt idx="106">
                  <c:v>42080</c:v>
                </c:pt>
                <c:pt idx="107">
                  <c:v>42081</c:v>
                </c:pt>
                <c:pt idx="108">
                  <c:v>42082</c:v>
                </c:pt>
                <c:pt idx="109">
                  <c:v>42083</c:v>
                </c:pt>
                <c:pt idx="110">
                  <c:v>42084</c:v>
                </c:pt>
                <c:pt idx="111">
                  <c:v>42085</c:v>
                </c:pt>
                <c:pt idx="112">
                  <c:v>42086</c:v>
                </c:pt>
                <c:pt idx="113">
                  <c:v>42087</c:v>
                </c:pt>
                <c:pt idx="114">
                  <c:v>42088</c:v>
                </c:pt>
                <c:pt idx="115">
                  <c:v>42089</c:v>
                </c:pt>
                <c:pt idx="116">
                  <c:v>42090</c:v>
                </c:pt>
                <c:pt idx="117">
                  <c:v>42091</c:v>
                </c:pt>
                <c:pt idx="118">
                  <c:v>42092</c:v>
                </c:pt>
                <c:pt idx="119">
                  <c:v>42093</c:v>
                </c:pt>
                <c:pt idx="120">
                  <c:v>42094</c:v>
                </c:pt>
                <c:pt idx="121">
                  <c:v>42095</c:v>
                </c:pt>
                <c:pt idx="122">
                  <c:v>42096</c:v>
                </c:pt>
                <c:pt idx="123">
                  <c:v>42097</c:v>
                </c:pt>
                <c:pt idx="124">
                  <c:v>42098</c:v>
                </c:pt>
                <c:pt idx="125">
                  <c:v>42099</c:v>
                </c:pt>
                <c:pt idx="126">
                  <c:v>42100</c:v>
                </c:pt>
                <c:pt idx="127">
                  <c:v>42101</c:v>
                </c:pt>
                <c:pt idx="128">
                  <c:v>42102</c:v>
                </c:pt>
                <c:pt idx="129">
                  <c:v>42103</c:v>
                </c:pt>
                <c:pt idx="130">
                  <c:v>42104</c:v>
                </c:pt>
                <c:pt idx="131">
                  <c:v>42105</c:v>
                </c:pt>
                <c:pt idx="132">
                  <c:v>42106</c:v>
                </c:pt>
                <c:pt idx="133">
                  <c:v>42107</c:v>
                </c:pt>
                <c:pt idx="134">
                  <c:v>42108</c:v>
                </c:pt>
                <c:pt idx="135">
                  <c:v>42109</c:v>
                </c:pt>
                <c:pt idx="136">
                  <c:v>42110</c:v>
                </c:pt>
                <c:pt idx="137">
                  <c:v>42111</c:v>
                </c:pt>
                <c:pt idx="138">
                  <c:v>42112</c:v>
                </c:pt>
                <c:pt idx="139">
                  <c:v>42113</c:v>
                </c:pt>
                <c:pt idx="140">
                  <c:v>42114</c:v>
                </c:pt>
                <c:pt idx="141">
                  <c:v>42115</c:v>
                </c:pt>
                <c:pt idx="142">
                  <c:v>42116</c:v>
                </c:pt>
                <c:pt idx="143">
                  <c:v>42117</c:v>
                </c:pt>
                <c:pt idx="144">
                  <c:v>42118</c:v>
                </c:pt>
                <c:pt idx="145">
                  <c:v>42119</c:v>
                </c:pt>
                <c:pt idx="146">
                  <c:v>42120</c:v>
                </c:pt>
                <c:pt idx="147">
                  <c:v>42121</c:v>
                </c:pt>
                <c:pt idx="148">
                  <c:v>42122</c:v>
                </c:pt>
                <c:pt idx="149">
                  <c:v>42123</c:v>
                </c:pt>
                <c:pt idx="150">
                  <c:v>42124</c:v>
                </c:pt>
                <c:pt idx="151">
                  <c:v>42125</c:v>
                </c:pt>
                <c:pt idx="152">
                  <c:v>42126</c:v>
                </c:pt>
                <c:pt idx="153">
                  <c:v>42127</c:v>
                </c:pt>
                <c:pt idx="154">
                  <c:v>42128</c:v>
                </c:pt>
                <c:pt idx="155">
                  <c:v>42129</c:v>
                </c:pt>
                <c:pt idx="156">
                  <c:v>42130</c:v>
                </c:pt>
                <c:pt idx="157">
                  <c:v>42131</c:v>
                </c:pt>
                <c:pt idx="158">
                  <c:v>42132</c:v>
                </c:pt>
                <c:pt idx="159">
                  <c:v>42133</c:v>
                </c:pt>
                <c:pt idx="160">
                  <c:v>42134</c:v>
                </c:pt>
                <c:pt idx="161">
                  <c:v>42135</c:v>
                </c:pt>
                <c:pt idx="162">
                  <c:v>42136</c:v>
                </c:pt>
                <c:pt idx="163">
                  <c:v>42137</c:v>
                </c:pt>
                <c:pt idx="164">
                  <c:v>42138</c:v>
                </c:pt>
                <c:pt idx="165">
                  <c:v>42139</c:v>
                </c:pt>
                <c:pt idx="166">
                  <c:v>42140</c:v>
                </c:pt>
                <c:pt idx="167">
                  <c:v>42141</c:v>
                </c:pt>
                <c:pt idx="168">
                  <c:v>42142</c:v>
                </c:pt>
                <c:pt idx="169">
                  <c:v>42143</c:v>
                </c:pt>
                <c:pt idx="170">
                  <c:v>42144</c:v>
                </c:pt>
                <c:pt idx="171">
                  <c:v>42145</c:v>
                </c:pt>
                <c:pt idx="172">
                  <c:v>42146</c:v>
                </c:pt>
                <c:pt idx="173">
                  <c:v>42147</c:v>
                </c:pt>
                <c:pt idx="174">
                  <c:v>42148</c:v>
                </c:pt>
                <c:pt idx="175">
                  <c:v>42149</c:v>
                </c:pt>
                <c:pt idx="176">
                  <c:v>42150</c:v>
                </c:pt>
                <c:pt idx="177">
                  <c:v>42151</c:v>
                </c:pt>
                <c:pt idx="178">
                  <c:v>42152</c:v>
                </c:pt>
                <c:pt idx="179">
                  <c:v>42153</c:v>
                </c:pt>
                <c:pt idx="180">
                  <c:v>42154</c:v>
                </c:pt>
                <c:pt idx="181">
                  <c:v>42155</c:v>
                </c:pt>
                <c:pt idx="182">
                  <c:v>42156</c:v>
                </c:pt>
                <c:pt idx="183">
                  <c:v>42157</c:v>
                </c:pt>
                <c:pt idx="184">
                  <c:v>42158</c:v>
                </c:pt>
                <c:pt idx="185">
                  <c:v>42159</c:v>
                </c:pt>
                <c:pt idx="186">
                  <c:v>42160</c:v>
                </c:pt>
                <c:pt idx="187">
                  <c:v>42161</c:v>
                </c:pt>
                <c:pt idx="188">
                  <c:v>42162</c:v>
                </c:pt>
                <c:pt idx="189">
                  <c:v>42163</c:v>
                </c:pt>
                <c:pt idx="190">
                  <c:v>42164</c:v>
                </c:pt>
                <c:pt idx="191">
                  <c:v>42165</c:v>
                </c:pt>
                <c:pt idx="192">
                  <c:v>42166</c:v>
                </c:pt>
                <c:pt idx="193">
                  <c:v>42167</c:v>
                </c:pt>
                <c:pt idx="194">
                  <c:v>42168</c:v>
                </c:pt>
                <c:pt idx="195">
                  <c:v>42169</c:v>
                </c:pt>
                <c:pt idx="196">
                  <c:v>42170</c:v>
                </c:pt>
                <c:pt idx="197">
                  <c:v>42171</c:v>
                </c:pt>
                <c:pt idx="198">
                  <c:v>42172</c:v>
                </c:pt>
                <c:pt idx="199">
                  <c:v>42173</c:v>
                </c:pt>
                <c:pt idx="200">
                  <c:v>42174</c:v>
                </c:pt>
                <c:pt idx="201">
                  <c:v>42175</c:v>
                </c:pt>
                <c:pt idx="202">
                  <c:v>42176</c:v>
                </c:pt>
                <c:pt idx="203">
                  <c:v>42177</c:v>
                </c:pt>
                <c:pt idx="204">
                  <c:v>42178</c:v>
                </c:pt>
                <c:pt idx="205">
                  <c:v>42179</c:v>
                </c:pt>
                <c:pt idx="206">
                  <c:v>42180</c:v>
                </c:pt>
                <c:pt idx="207">
                  <c:v>42181</c:v>
                </c:pt>
                <c:pt idx="208">
                  <c:v>42182</c:v>
                </c:pt>
                <c:pt idx="209">
                  <c:v>42183</c:v>
                </c:pt>
                <c:pt idx="210">
                  <c:v>42184</c:v>
                </c:pt>
                <c:pt idx="211">
                  <c:v>42185</c:v>
                </c:pt>
                <c:pt idx="212">
                  <c:v>42186</c:v>
                </c:pt>
                <c:pt idx="213">
                  <c:v>42187</c:v>
                </c:pt>
                <c:pt idx="214">
                  <c:v>42188</c:v>
                </c:pt>
                <c:pt idx="215">
                  <c:v>42189</c:v>
                </c:pt>
                <c:pt idx="216">
                  <c:v>42190</c:v>
                </c:pt>
                <c:pt idx="217">
                  <c:v>42191</c:v>
                </c:pt>
                <c:pt idx="218">
                  <c:v>42192</c:v>
                </c:pt>
                <c:pt idx="219">
                  <c:v>42193</c:v>
                </c:pt>
                <c:pt idx="220">
                  <c:v>42194</c:v>
                </c:pt>
                <c:pt idx="221">
                  <c:v>42195</c:v>
                </c:pt>
                <c:pt idx="222">
                  <c:v>42196</c:v>
                </c:pt>
                <c:pt idx="223">
                  <c:v>42197</c:v>
                </c:pt>
                <c:pt idx="224">
                  <c:v>42198</c:v>
                </c:pt>
                <c:pt idx="225">
                  <c:v>42199</c:v>
                </c:pt>
                <c:pt idx="226">
                  <c:v>42200</c:v>
                </c:pt>
                <c:pt idx="227">
                  <c:v>42201</c:v>
                </c:pt>
                <c:pt idx="228">
                  <c:v>42202</c:v>
                </c:pt>
                <c:pt idx="229">
                  <c:v>42203</c:v>
                </c:pt>
                <c:pt idx="230">
                  <c:v>42204</c:v>
                </c:pt>
                <c:pt idx="231">
                  <c:v>42205</c:v>
                </c:pt>
                <c:pt idx="232">
                  <c:v>42206</c:v>
                </c:pt>
                <c:pt idx="233">
                  <c:v>42207</c:v>
                </c:pt>
                <c:pt idx="234">
                  <c:v>42208</c:v>
                </c:pt>
                <c:pt idx="235">
                  <c:v>42209</c:v>
                </c:pt>
                <c:pt idx="236">
                  <c:v>42210</c:v>
                </c:pt>
                <c:pt idx="237">
                  <c:v>42211</c:v>
                </c:pt>
                <c:pt idx="238">
                  <c:v>42212</c:v>
                </c:pt>
                <c:pt idx="239">
                  <c:v>42213</c:v>
                </c:pt>
                <c:pt idx="240">
                  <c:v>42214</c:v>
                </c:pt>
                <c:pt idx="241">
                  <c:v>42215</c:v>
                </c:pt>
                <c:pt idx="242">
                  <c:v>42216</c:v>
                </c:pt>
                <c:pt idx="243">
                  <c:v>42217</c:v>
                </c:pt>
                <c:pt idx="244">
                  <c:v>42218</c:v>
                </c:pt>
                <c:pt idx="245">
                  <c:v>42219</c:v>
                </c:pt>
                <c:pt idx="246">
                  <c:v>42220</c:v>
                </c:pt>
                <c:pt idx="247">
                  <c:v>42221</c:v>
                </c:pt>
                <c:pt idx="248">
                  <c:v>42222</c:v>
                </c:pt>
                <c:pt idx="249">
                  <c:v>42223</c:v>
                </c:pt>
                <c:pt idx="250">
                  <c:v>42224</c:v>
                </c:pt>
                <c:pt idx="251">
                  <c:v>42225</c:v>
                </c:pt>
                <c:pt idx="252">
                  <c:v>42226</c:v>
                </c:pt>
                <c:pt idx="253">
                  <c:v>42227</c:v>
                </c:pt>
                <c:pt idx="254">
                  <c:v>42228</c:v>
                </c:pt>
                <c:pt idx="255">
                  <c:v>42229</c:v>
                </c:pt>
                <c:pt idx="256">
                  <c:v>42230</c:v>
                </c:pt>
                <c:pt idx="257">
                  <c:v>42231</c:v>
                </c:pt>
                <c:pt idx="258">
                  <c:v>42232</c:v>
                </c:pt>
                <c:pt idx="259">
                  <c:v>42233</c:v>
                </c:pt>
                <c:pt idx="260">
                  <c:v>42234</c:v>
                </c:pt>
                <c:pt idx="261">
                  <c:v>42235</c:v>
                </c:pt>
                <c:pt idx="262">
                  <c:v>42236</c:v>
                </c:pt>
                <c:pt idx="263">
                  <c:v>42237</c:v>
                </c:pt>
                <c:pt idx="264">
                  <c:v>42238</c:v>
                </c:pt>
                <c:pt idx="265">
                  <c:v>42239</c:v>
                </c:pt>
                <c:pt idx="266">
                  <c:v>42240</c:v>
                </c:pt>
                <c:pt idx="267">
                  <c:v>42241</c:v>
                </c:pt>
                <c:pt idx="268">
                  <c:v>42242</c:v>
                </c:pt>
                <c:pt idx="269">
                  <c:v>42243</c:v>
                </c:pt>
                <c:pt idx="270">
                  <c:v>42244</c:v>
                </c:pt>
                <c:pt idx="271">
                  <c:v>42245</c:v>
                </c:pt>
                <c:pt idx="272">
                  <c:v>42246</c:v>
                </c:pt>
                <c:pt idx="273">
                  <c:v>42247</c:v>
                </c:pt>
                <c:pt idx="274">
                  <c:v>42248</c:v>
                </c:pt>
                <c:pt idx="275">
                  <c:v>42249</c:v>
                </c:pt>
                <c:pt idx="276">
                  <c:v>42250</c:v>
                </c:pt>
                <c:pt idx="277">
                  <c:v>42251</c:v>
                </c:pt>
                <c:pt idx="278">
                  <c:v>42252</c:v>
                </c:pt>
                <c:pt idx="279">
                  <c:v>42253</c:v>
                </c:pt>
                <c:pt idx="280">
                  <c:v>42254</c:v>
                </c:pt>
                <c:pt idx="281">
                  <c:v>42255</c:v>
                </c:pt>
                <c:pt idx="282">
                  <c:v>42256</c:v>
                </c:pt>
                <c:pt idx="283">
                  <c:v>42257</c:v>
                </c:pt>
                <c:pt idx="284">
                  <c:v>42258</c:v>
                </c:pt>
                <c:pt idx="285">
                  <c:v>42259</c:v>
                </c:pt>
                <c:pt idx="286">
                  <c:v>42260</c:v>
                </c:pt>
                <c:pt idx="287">
                  <c:v>42261</c:v>
                </c:pt>
                <c:pt idx="288">
                  <c:v>42262</c:v>
                </c:pt>
                <c:pt idx="289">
                  <c:v>42263</c:v>
                </c:pt>
                <c:pt idx="290">
                  <c:v>42264</c:v>
                </c:pt>
                <c:pt idx="291">
                  <c:v>42265</c:v>
                </c:pt>
                <c:pt idx="292">
                  <c:v>42266</c:v>
                </c:pt>
                <c:pt idx="293">
                  <c:v>42267</c:v>
                </c:pt>
                <c:pt idx="294">
                  <c:v>42268</c:v>
                </c:pt>
                <c:pt idx="295">
                  <c:v>42269</c:v>
                </c:pt>
                <c:pt idx="296">
                  <c:v>42270</c:v>
                </c:pt>
                <c:pt idx="297">
                  <c:v>42271</c:v>
                </c:pt>
                <c:pt idx="298">
                  <c:v>42272</c:v>
                </c:pt>
                <c:pt idx="299">
                  <c:v>42273</c:v>
                </c:pt>
                <c:pt idx="300">
                  <c:v>42274</c:v>
                </c:pt>
                <c:pt idx="301">
                  <c:v>42275</c:v>
                </c:pt>
                <c:pt idx="302">
                  <c:v>42276</c:v>
                </c:pt>
                <c:pt idx="303">
                  <c:v>42277</c:v>
                </c:pt>
                <c:pt idx="304">
                  <c:v>42278</c:v>
                </c:pt>
                <c:pt idx="305">
                  <c:v>42279</c:v>
                </c:pt>
                <c:pt idx="306">
                  <c:v>42280</c:v>
                </c:pt>
                <c:pt idx="307">
                  <c:v>42281</c:v>
                </c:pt>
                <c:pt idx="308">
                  <c:v>42282</c:v>
                </c:pt>
                <c:pt idx="309">
                  <c:v>42283</c:v>
                </c:pt>
                <c:pt idx="310">
                  <c:v>42284</c:v>
                </c:pt>
                <c:pt idx="311">
                  <c:v>42285</c:v>
                </c:pt>
                <c:pt idx="312">
                  <c:v>42286</c:v>
                </c:pt>
                <c:pt idx="313">
                  <c:v>42287</c:v>
                </c:pt>
                <c:pt idx="314">
                  <c:v>42288</c:v>
                </c:pt>
                <c:pt idx="315">
                  <c:v>42289</c:v>
                </c:pt>
                <c:pt idx="316">
                  <c:v>42290</c:v>
                </c:pt>
                <c:pt idx="317">
                  <c:v>42291</c:v>
                </c:pt>
                <c:pt idx="318">
                  <c:v>42292</c:v>
                </c:pt>
                <c:pt idx="319">
                  <c:v>42293</c:v>
                </c:pt>
                <c:pt idx="320">
                  <c:v>42294</c:v>
                </c:pt>
                <c:pt idx="321">
                  <c:v>42295</c:v>
                </c:pt>
                <c:pt idx="322">
                  <c:v>42296</c:v>
                </c:pt>
                <c:pt idx="323">
                  <c:v>42297</c:v>
                </c:pt>
                <c:pt idx="324">
                  <c:v>42298</c:v>
                </c:pt>
                <c:pt idx="325">
                  <c:v>42299</c:v>
                </c:pt>
                <c:pt idx="326">
                  <c:v>42300</c:v>
                </c:pt>
                <c:pt idx="327">
                  <c:v>42301</c:v>
                </c:pt>
                <c:pt idx="328">
                  <c:v>42302</c:v>
                </c:pt>
                <c:pt idx="329">
                  <c:v>42303</c:v>
                </c:pt>
                <c:pt idx="330">
                  <c:v>42304</c:v>
                </c:pt>
                <c:pt idx="331">
                  <c:v>42305</c:v>
                </c:pt>
                <c:pt idx="332">
                  <c:v>42306</c:v>
                </c:pt>
                <c:pt idx="333">
                  <c:v>42307</c:v>
                </c:pt>
                <c:pt idx="334">
                  <c:v>42308</c:v>
                </c:pt>
                <c:pt idx="335">
                  <c:v>42309</c:v>
                </c:pt>
                <c:pt idx="336">
                  <c:v>42310</c:v>
                </c:pt>
                <c:pt idx="337">
                  <c:v>42311</c:v>
                </c:pt>
                <c:pt idx="338">
                  <c:v>42312</c:v>
                </c:pt>
                <c:pt idx="339">
                  <c:v>42313</c:v>
                </c:pt>
                <c:pt idx="340">
                  <c:v>42314</c:v>
                </c:pt>
                <c:pt idx="341">
                  <c:v>42315</c:v>
                </c:pt>
                <c:pt idx="342">
                  <c:v>42316</c:v>
                </c:pt>
                <c:pt idx="343">
                  <c:v>42317</c:v>
                </c:pt>
                <c:pt idx="344">
                  <c:v>42318</c:v>
                </c:pt>
                <c:pt idx="345">
                  <c:v>42319</c:v>
                </c:pt>
                <c:pt idx="346">
                  <c:v>42320</c:v>
                </c:pt>
                <c:pt idx="347">
                  <c:v>42321</c:v>
                </c:pt>
                <c:pt idx="348">
                  <c:v>42322</c:v>
                </c:pt>
                <c:pt idx="349">
                  <c:v>42323</c:v>
                </c:pt>
                <c:pt idx="350">
                  <c:v>42324</c:v>
                </c:pt>
                <c:pt idx="351">
                  <c:v>42325</c:v>
                </c:pt>
                <c:pt idx="352">
                  <c:v>42326</c:v>
                </c:pt>
                <c:pt idx="353">
                  <c:v>42327</c:v>
                </c:pt>
                <c:pt idx="354">
                  <c:v>42328</c:v>
                </c:pt>
                <c:pt idx="355">
                  <c:v>42329</c:v>
                </c:pt>
                <c:pt idx="356">
                  <c:v>42330</c:v>
                </c:pt>
                <c:pt idx="357">
                  <c:v>42331</c:v>
                </c:pt>
                <c:pt idx="358">
                  <c:v>42332</c:v>
                </c:pt>
                <c:pt idx="359">
                  <c:v>42333</c:v>
                </c:pt>
                <c:pt idx="360">
                  <c:v>42334</c:v>
                </c:pt>
                <c:pt idx="361">
                  <c:v>42335</c:v>
                </c:pt>
                <c:pt idx="362">
                  <c:v>42336</c:v>
                </c:pt>
                <c:pt idx="363">
                  <c:v>42337</c:v>
                </c:pt>
                <c:pt idx="364">
                  <c:v>42338</c:v>
                </c:pt>
                <c:pt idx="365">
                  <c:v>42339</c:v>
                </c:pt>
                <c:pt idx="366">
                  <c:v>42340</c:v>
                </c:pt>
                <c:pt idx="367">
                  <c:v>42341</c:v>
                </c:pt>
                <c:pt idx="368">
                  <c:v>42342</c:v>
                </c:pt>
                <c:pt idx="369">
                  <c:v>42343</c:v>
                </c:pt>
                <c:pt idx="370">
                  <c:v>42344</c:v>
                </c:pt>
                <c:pt idx="371">
                  <c:v>42345</c:v>
                </c:pt>
                <c:pt idx="372">
                  <c:v>42346</c:v>
                </c:pt>
                <c:pt idx="373">
                  <c:v>42347</c:v>
                </c:pt>
                <c:pt idx="374">
                  <c:v>42348</c:v>
                </c:pt>
                <c:pt idx="375">
                  <c:v>42349</c:v>
                </c:pt>
                <c:pt idx="376">
                  <c:v>42350</c:v>
                </c:pt>
                <c:pt idx="377">
                  <c:v>42351</c:v>
                </c:pt>
                <c:pt idx="378">
                  <c:v>42352</c:v>
                </c:pt>
                <c:pt idx="379">
                  <c:v>42353</c:v>
                </c:pt>
                <c:pt idx="380">
                  <c:v>42354</c:v>
                </c:pt>
                <c:pt idx="381">
                  <c:v>42355</c:v>
                </c:pt>
                <c:pt idx="382">
                  <c:v>42356</c:v>
                </c:pt>
                <c:pt idx="383">
                  <c:v>42357</c:v>
                </c:pt>
                <c:pt idx="384">
                  <c:v>42358</c:v>
                </c:pt>
                <c:pt idx="385">
                  <c:v>42359</c:v>
                </c:pt>
                <c:pt idx="386">
                  <c:v>42360</c:v>
                </c:pt>
                <c:pt idx="387">
                  <c:v>42361</c:v>
                </c:pt>
                <c:pt idx="388">
                  <c:v>42362</c:v>
                </c:pt>
                <c:pt idx="389">
                  <c:v>42363</c:v>
                </c:pt>
                <c:pt idx="390">
                  <c:v>42364</c:v>
                </c:pt>
                <c:pt idx="391">
                  <c:v>42365</c:v>
                </c:pt>
                <c:pt idx="392">
                  <c:v>42366</c:v>
                </c:pt>
                <c:pt idx="393">
                  <c:v>42367</c:v>
                </c:pt>
                <c:pt idx="394">
                  <c:v>42368</c:v>
                </c:pt>
                <c:pt idx="395">
                  <c:v>42369</c:v>
                </c:pt>
                <c:pt idx="396">
                  <c:v>42370</c:v>
                </c:pt>
                <c:pt idx="397">
                  <c:v>42371</c:v>
                </c:pt>
                <c:pt idx="398">
                  <c:v>42372</c:v>
                </c:pt>
                <c:pt idx="399">
                  <c:v>42373</c:v>
                </c:pt>
                <c:pt idx="400">
                  <c:v>42374</c:v>
                </c:pt>
                <c:pt idx="401">
                  <c:v>42375</c:v>
                </c:pt>
                <c:pt idx="402">
                  <c:v>42376</c:v>
                </c:pt>
                <c:pt idx="403">
                  <c:v>42377</c:v>
                </c:pt>
                <c:pt idx="404">
                  <c:v>42378</c:v>
                </c:pt>
                <c:pt idx="405">
                  <c:v>42379</c:v>
                </c:pt>
                <c:pt idx="406">
                  <c:v>42380</c:v>
                </c:pt>
                <c:pt idx="407">
                  <c:v>42381</c:v>
                </c:pt>
                <c:pt idx="408">
                  <c:v>42382</c:v>
                </c:pt>
                <c:pt idx="409">
                  <c:v>42383</c:v>
                </c:pt>
                <c:pt idx="410">
                  <c:v>42384</c:v>
                </c:pt>
                <c:pt idx="411">
                  <c:v>42385</c:v>
                </c:pt>
                <c:pt idx="412">
                  <c:v>42386</c:v>
                </c:pt>
                <c:pt idx="413">
                  <c:v>42387</c:v>
                </c:pt>
                <c:pt idx="414">
                  <c:v>42388</c:v>
                </c:pt>
                <c:pt idx="415">
                  <c:v>42389</c:v>
                </c:pt>
                <c:pt idx="416">
                  <c:v>42390</c:v>
                </c:pt>
                <c:pt idx="417">
                  <c:v>42391</c:v>
                </c:pt>
                <c:pt idx="418">
                  <c:v>42392</c:v>
                </c:pt>
                <c:pt idx="419">
                  <c:v>42393</c:v>
                </c:pt>
                <c:pt idx="420">
                  <c:v>42394</c:v>
                </c:pt>
                <c:pt idx="421">
                  <c:v>42395</c:v>
                </c:pt>
                <c:pt idx="422">
                  <c:v>42396</c:v>
                </c:pt>
                <c:pt idx="423">
                  <c:v>42397</c:v>
                </c:pt>
                <c:pt idx="424">
                  <c:v>42398</c:v>
                </c:pt>
                <c:pt idx="425">
                  <c:v>42399</c:v>
                </c:pt>
                <c:pt idx="426">
                  <c:v>42400</c:v>
                </c:pt>
                <c:pt idx="427">
                  <c:v>42401</c:v>
                </c:pt>
                <c:pt idx="428">
                  <c:v>42402</c:v>
                </c:pt>
                <c:pt idx="429">
                  <c:v>42403</c:v>
                </c:pt>
                <c:pt idx="430">
                  <c:v>42404</c:v>
                </c:pt>
                <c:pt idx="431">
                  <c:v>42405</c:v>
                </c:pt>
                <c:pt idx="432">
                  <c:v>42406</c:v>
                </c:pt>
                <c:pt idx="433">
                  <c:v>42407</c:v>
                </c:pt>
                <c:pt idx="434">
                  <c:v>42408</c:v>
                </c:pt>
                <c:pt idx="435">
                  <c:v>42409</c:v>
                </c:pt>
                <c:pt idx="436">
                  <c:v>42410</c:v>
                </c:pt>
                <c:pt idx="437">
                  <c:v>42411</c:v>
                </c:pt>
                <c:pt idx="438">
                  <c:v>42412</c:v>
                </c:pt>
                <c:pt idx="439">
                  <c:v>42413</c:v>
                </c:pt>
                <c:pt idx="440">
                  <c:v>42414</c:v>
                </c:pt>
                <c:pt idx="441">
                  <c:v>42415</c:v>
                </c:pt>
                <c:pt idx="442">
                  <c:v>42416</c:v>
                </c:pt>
                <c:pt idx="443">
                  <c:v>42417</c:v>
                </c:pt>
                <c:pt idx="444">
                  <c:v>42418</c:v>
                </c:pt>
                <c:pt idx="445">
                  <c:v>42419</c:v>
                </c:pt>
                <c:pt idx="446">
                  <c:v>42420</c:v>
                </c:pt>
                <c:pt idx="447">
                  <c:v>42421</c:v>
                </c:pt>
                <c:pt idx="448">
                  <c:v>42422</c:v>
                </c:pt>
                <c:pt idx="449">
                  <c:v>42423</c:v>
                </c:pt>
                <c:pt idx="450">
                  <c:v>42424</c:v>
                </c:pt>
                <c:pt idx="451">
                  <c:v>42425</c:v>
                </c:pt>
                <c:pt idx="452">
                  <c:v>42426</c:v>
                </c:pt>
                <c:pt idx="453">
                  <c:v>42427</c:v>
                </c:pt>
                <c:pt idx="454">
                  <c:v>42428</c:v>
                </c:pt>
                <c:pt idx="455">
                  <c:v>42429</c:v>
                </c:pt>
                <c:pt idx="456">
                  <c:v>42430</c:v>
                </c:pt>
                <c:pt idx="457">
                  <c:v>42431</c:v>
                </c:pt>
                <c:pt idx="458">
                  <c:v>42432</c:v>
                </c:pt>
                <c:pt idx="459">
                  <c:v>42433</c:v>
                </c:pt>
                <c:pt idx="460">
                  <c:v>42434</c:v>
                </c:pt>
                <c:pt idx="461">
                  <c:v>42435</c:v>
                </c:pt>
                <c:pt idx="462">
                  <c:v>42436</c:v>
                </c:pt>
                <c:pt idx="463">
                  <c:v>42437</c:v>
                </c:pt>
                <c:pt idx="464">
                  <c:v>42438</c:v>
                </c:pt>
                <c:pt idx="465">
                  <c:v>42439</c:v>
                </c:pt>
                <c:pt idx="466">
                  <c:v>42440</c:v>
                </c:pt>
                <c:pt idx="467">
                  <c:v>42441</c:v>
                </c:pt>
                <c:pt idx="468">
                  <c:v>42442</c:v>
                </c:pt>
                <c:pt idx="469">
                  <c:v>42443</c:v>
                </c:pt>
                <c:pt idx="470">
                  <c:v>42444</c:v>
                </c:pt>
                <c:pt idx="471">
                  <c:v>42445</c:v>
                </c:pt>
                <c:pt idx="472">
                  <c:v>42446</c:v>
                </c:pt>
                <c:pt idx="473">
                  <c:v>42447</c:v>
                </c:pt>
                <c:pt idx="474">
                  <c:v>42448</c:v>
                </c:pt>
                <c:pt idx="475">
                  <c:v>42449</c:v>
                </c:pt>
                <c:pt idx="476">
                  <c:v>42450</c:v>
                </c:pt>
                <c:pt idx="477">
                  <c:v>42451</c:v>
                </c:pt>
                <c:pt idx="478">
                  <c:v>42452</c:v>
                </c:pt>
                <c:pt idx="479">
                  <c:v>42453</c:v>
                </c:pt>
                <c:pt idx="480">
                  <c:v>42454</c:v>
                </c:pt>
                <c:pt idx="481">
                  <c:v>42455</c:v>
                </c:pt>
                <c:pt idx="482">
                  <c:v>42456</c:v>
                </c:pt>
                <c:pt idx="483">
                  <c:v>42457</c:v>
                </c:pt>
                <c:pt idx="484">
                  <c:v>42458</c:v>
                </c:pt>
                <c:pt idx="485">
                  <c:v>42459</c:v>
                </c:pt>
                <c:pt idx="486">
                  <c:v>42460</c:v>
                </c:pt>
                <c:pt idx="487">
                  <c:v>42461</c:v>
                </c:pt>
                <c:pt idx="488">
                  <c:v>42462</c:v>
                </c:pt>
                <c:pt idx="489">
                  <c:v>42463</c:v>
                </c:pt>
                <c:pt idx="490">
                  <c:v>42464</c:v>
                </c:pt>
                <c:pt idx="491">
                  <c:v>42465</c:v>
                </c:pt>
                <c:pt idx="492">
                  <c:v>42466</c:v>
                </c:pt>
                <c:pt idx="493">
                  <c:v>42467</c:v>
                </c:pt>
                <c:pt idx="494">
                  <c:v>42468</c:v>
                </c:pt>
                <c:pt idx="495">
                  <c:v>42469</c:v>
                </c:pt>
                <c:pt idx="496">
                  <c:v>42470</c:v>
                </c:pt>
                <c:pt idx="497">
                  <c:v>42471</c:v>
                </c:pt>
                <c:pt idx="498">
                  <c:v>42472</c:v>
                </c:pt>
                <c:pt idx="499">
                  <c:v>42473</c:v>
                </c:pt>
                <c:pt idx="500">
                  <c:v>42474</c:v>
                </c:pt>
                <c:pt idx="501">
                  <c:v>42475</c:v>
                </c:pt>
                <c:pt idx="502">
                  <c:v>42476</c:v>
                </c:pt>
                <c:pt idx="503">
                  <c:v>42477</c:v>
                </c:pt>
                <c:pt idx="504">
                  <c:v>42478</c:v>
                </c:pt>
                <c:pt idx="505">
                  <c:v>42479</c:v>
                </c:pt>
                <c:pt idx="506">
                  <c:v>42480</c:v>
                </c:pt>
                <c:pt idx="507">
                  <c:v>42481</c:v>
                </c:pt>
                <c:pt idx="508">
                  <c:v>42482</c:v>
                </c:pt>
                <c:pt idx="509">
                  <c:v>42483</c:v>
                </c:pt>
                <c:pt idx="510">
                  <c:v>42484</c:v>
                </c:pt>
                <c:pt idx="511">
                  <c:v>42485</c:v>
                </c:pt>
                <c:pt idx="512">
                  <c:v>42486</c:v>
                </c:pt>
                <c:pt idx="513">
                  <c:v>42487</c:v>
                </c:pt>
                <c:pt idx="514">
                  <c:v>42488</c:v>
                </c:pt>
                <c:pt idx="515">
                  <c:v>42489</c:v>
                </c:pt>
                <c:pt idx="516">
                  <c:v>42490</c:v>
                </c:pt>
                <c:pt idx="517">
                  <c:v>42491</c:v>
                </c:pt>
                <c:pt idx="518">
                  <c:v>42492</c:v>
                </c:pt>
                <c:pt idx="519">
                  <c:v>42493</c:v>
                </c:pt>
                <c:pt idx="520">
                  <c:v>42494</c:v>
                </c:pt>
                <c:pt idx="521">
                  <c:v>42495</c:v>
                </c:pt>
                <c:pt idx="522">
                  <c:v>42496</c:v>
                </c:pt>
                <c:pt idx="523">
                  <c:v>42497</c:v>
                </c:pt>
                <c:pt idx="524">
                  <c:v>42498</c:v>
                </c:pt>
                <c:pt idx="525">
                  <c:v>42499</c:v>
                </c:pt>
                <c:pt idx="526">
                  <c:v>42500</c:v>
                </c:pt>
                <c:pt idx="527">
                  <c:v>42501</c:v>
                </c:pt>
                <c:pt idx="528">
                  <c:v>42502</c:v>
                </c:pt>
                <c:pt idx="529">
                  <c:v>42503</c:v>
                </c:pt>
                <c:pt idx="530">
                  <c:v>42504</c:v>
                </c:pt>
                <c:pt idx="531">
                  <c:v>42505</c:v>
                </c:pt>
                <c:pt idx="532">
                  <c:v>42506</c:v>
                </c:pt>
                <c:pt idx="533">
                  <c:v>42507</c:v>
                </c:pt>
                <c:pt idx="534">
                  <c:v>42508</c:v>
                </c:pt>
                <c:pt idx="535">
                  <c:v>42509</c:v>
                </c:pt>
                <c:pt idx="536">
                  <c:v>42510</c:v>
                </c:pt>
                <c:pt idx="537">
                  <c:v>42511</c:v>
                </c:pt>
                <c:pt idx="538">
                  <c:v>42512</c:v>
                </c:pt>
                <c:pt idx="539">
                  <c:v>42513</c:v>
                </c:pt>
                <c:pt idx="540">
                  <c:v>42514</c:v>
                </c:pt>
                <c:pt idx="541">
                  <c:v>42515</c:v>
                </c:pt>
                <c:pt idx="542">
                  <c:v>42516</c:v>
                </c:pt>
                <c:pt idx="543">
                  <c:v>42517</c:v>
                </c:pt>
                <c:pt idx="544">
                  <c:v>42518</c:v>
                </c:pt>
                <c:pt idx="545">
                  <c:v>42519</c:v>
                </c:pt>
                <c:pt idx="546">
                  <c:v>42520</c:v>
                </c:pt>
                <c:pt idx="547">
                  <c:v>42521</c:v>
                </c:pt>
                <c:pt idx="548">
                  <c:v>42522</c:v>
                </c:pt>
                <c:pt idx="549">
                  <c:v>42523</c:v>
                </c:pt>
                <c:pt idx="550">
                  <c:v>42524</c:v>
                </c:pt>
                <c:pt idx="551">
                  <c:v>42525</c:v>
                </c:pt>
                <c:pt idx="552">
                  <c:v>42526</c:v>
                </c:pt>
                <c:pt idx="553">
                  <c:v>42527</c:v>
                </c:pt>
                <c:pt idx="554">
                  <c:v>42528</c:v>
                </c:pt>
                <c:pt idx="555">
                  <c:v>42529</c:v>
                </c:pt>
                <c:pt idx="556">
                  <c:v>42530</c:v>
                </c:pt>
                <c:pt idx="557">
                  <c:v>42531</c:v>
                </c:pt>
                <c:pt idx="558">
                  <c:v>42532</c:v>
                </c:pt>
                <c:pt idx="559">
                  <c:v>42533</c:v>
                </c:pt>
                <c:pt idx="560">
                  <c:v>42534</c:v>
                </c:pt>
                <c:pt idx="561">
                  <c:v>42535</c:v>
                </c:pt>
                <c:pt idx="562">
                  <c:v>42536</c:v>
                </c:pt>
                <c:pt idx="563">
                  <c:v>42537</c:v>
                </c:pt>
                <c:pt idx="564">
                  <c:v>42538</c:v>
                </c:pt>
                <c:pt idx="565">
                  <c:v>42539</c:v>
                </c:pt>
                <c:pt idx="566">
                  <c:v>42540</c:v>
                </c:pt>
                <c:pt idx="567">
                  <c:v>42541</c:v>
                </c:pt>
                <c:pt idx="568">
                  <c:v>42542</c:v>
                </c:pt>
                <c:pt idx="569">
                  <c:v>42543</c:v>
                </c:pt>
                <c:pt idx="570">
                  <c:v>42544</c:v>
                </c:pt>
                <c:pt idx="571">
                  <c:v>42545</c:v>
                </c:pt>
                <c:pt idx="572">
                  <c:v>42546</c:v>
                </c:pt>
                <c:pt idx="573">
                  <c:v>42547</c:v>
                </c:pt>
                <c:pt idx="574">
                  <c:v>42548</c:v>
                </c:pt>
                <c:pt idx="575">
                  <c:v>42549</c:v>
                </c:pt>
                <c:pt idx="576">
                  <c:v>42550</c:v>
                </c:pt>
                <c:pt idx="577">
                  <c:v>42551</c:v>
                </c:pt>
                <c:pt idx="578">
                  <c:v>42552</c:v>
                </c:pt>
                <c:pt idx="579">
                  <c:v>42553</c:v>
                </c:pt>
                <c:pt idx="580">
                  <c:v>42554</c:v>
                </c:pt>
                <c:pt idx="581">
                  <c:v>42555</c:v>
                </c:pt>
                <c:pt idx="582">
                  <c:v>42556</c:v>
                </c:pt>
                <c:pt idx="583">
                  <c:v>42557</c:v>
                </c:pt>
                <c:pt idx="584">
                  <c:v>42558</c:v>
                </c:pt>
                <c:pt idx="585">
                  <c:v>42559</c:v>
                </c:pt>
                <c:pt idx="586">
                  <c:v>42560</c:v>
                </c:pt>
                <c:pt idx="587">
                  <c:v>42561</c:v>
                </c:pt>
                <c:pt idx="588">
                  <c:v>42562</c:v>
                </c:pt>
                <c:pt idx="589">
                  <c:v>42563</c:v>
                </c:pt>
                <c:pt idx="590">
                  <c:v>42564</c:v>
                </c:pt>
                <c:pt idx="591">
                  <c:v>42565</c:v>
                </c:pt>
                <c:pt idx="592">
                  <c:v>42566</c:v>
                </c:pt>
                <c:pt idx="593">
                  <c:v>42567</c:v>
                </c:pt>
                <c:pt idx="594">
                  <c:v>42568</c:v>
                </c:pt>
                <c:pt idx="595">
                  <c:v>42569</c:v>
                </c:pt>
                <c:pt idx="596">
                  <c:v>42570</c:v>
                </c:pt>
                <c:pt idx="597">
                  <c:v>42571</c:v>
                </c:pt>
                <c:pt idx="598">
                  <c:v>42572</c:v>
                </c:pt>
                <c:pt idx="599">
                  <c:v>42573</c:v>
                </c:pt>
                <c:pt idx="600">
                  <c:v>42574</c:v>
                </c:pt>
                <c:pt idx="601">
                  <c:v>42575</c:v>
                </c:pt>
                <c:pt idx="602">
                  <c:v>42576</c:v>
                </c:pt>
                <c:pt idx="603">
                  <c:v>42577</c:v>
                </c:pt>
                <c:pt idx="604">
                  <c:v>42578</c:v>
                </c:pt>
                <c:pt idx="605">
                  <c:v>42579</c:v>
                </c:pt>
                <c:pt idx="606">
                  <c:v>42580</c:v>
                </c:pt>
                <c:pt idx="607">
                  <c:v>42581</c:v>
                </c:pt>
                <c:pt idx="608">
                  <c:v>42582</c:v>
                </c:pt>
                <c:pt idx="609">
                  <c:v>42583</c:v>
                </c:pt>
                <c:pt idx="610">
                  <c:v>42584</c:v>
                </c:pt>
                <c:pt idx="611">
                  <c:v>42585</c:v>
                </c:pt>
                <c:pt idx="612">
                  <c:v>42586</c:v>
                </c:pt>
                <c:pt idx="613">
                  <c:v>42587</c:v>
                </c:pt>
                <c:pt idx="614">
                  <c:v>42588</c:v>
                </c:pt>
                <c:pt idx="615">
                  <c:v>42589</c:v>
                </c:pt>
                <c:pt idx="616">
                  <c:v>42590</c:v>
                </c:pt>
                <c:pt idx="617">
                  <c:v>42591</c:v>
                </c:pt>
                <c:pt idx="618">
                  <c:v>42592</c:v>
                </c:pt>
                <c:pt idx="619">
                  <c:v>42593</c:v>
                </c:pt>
                <c:pt idx="620">
                  <c:v>42594</c:v>
                </c:pt>
                <c:pt idx="621">
                  <c:v>42595</c:v>
                </c:pt>
                <c:pt idx="622">
                  <c:v>42596</c:v>
                </c:pt>
                <c:pt idx="623">
                  <c:v>42597</c:v>
                </c:pt>
                <c:pt idx="624">
                  <c:v>42598</c:v>
                </c:pt>
                <c:pt idx="625">
                  <c:v>42599</c:v>
                </c:pt>
                <c:pt idx="626">
                  <c:v>42600</c:v>
                </c:pt>
                <c:pt idx="627">
                  <c:v>42601</c:v>
                </c:pt>
                <c:pt idx="628">
                  <c:v>42602</c:v>
                </c:pt>
                <c:pt idx="629">
                  <c:v>42603</c:v>
                </c:pt>
                <c:pt idx="630">
                  <c:v>42604</c:v>
                </c:pt>
                <c:pt idx="631">
                  <c:v>42605</c:v>
                </c:pt>
                <c:pt idx="632">
                  <c:v>42606</c:v>
                </c:pt>
                <c:pt idx="633">
                  <c:v>42607</c:v>
                </c:pt>
                <c:pt idx="634">
                  <c:v>42608</c:v>
                </c:pt>
                <c:pt idx="635">
                  <c:v>42609</c:v>
                </c:pt>
                <c:pt idx="636">
                  <c:v>42610</c:v>
                </c:pt>
                <c:pt idx="637">
                  <c:v>42611</c:v>
                </c:pt>
                <c:pt idx="638">
                  <c:v>42612</c:v>
                </c:pt>
                <c:pt idx="639">
                  <c:v>42613</c:v>
                </c:pt>
                <c:pt idx="640">
                  <c:v>42614</c:v>
                </c:pt>
                <c:pt idx="641">
                  <c:v>42615</c:v>
                </c:pt>
                <c:pt idx="642">
                  <c:v>42616</c:v>
                </c:pt>
                <c:pt idx="643">
                  <c:v>42617</c:v>
                </c:pt>
                <c:pt idx="644">
                  <c:v>42618</c:v>
                </c:pt>
                <c:pt idx="645">
                  <c:v>42619</c:v>
                </c:pt>
                <c:pt idx="646">
                  <c:v>42620</c:v>
                </c:pt>
                <c:pt idx="647">
                  <c:v>42621</c:v>
                </c:pt>
                <c:pt idx="648">
                  <c:v>42622</c:v>
                </c:pt>
                <c:pt idx="649">
                  <c:v>42623</c:v>
                </c:pt>
                <c:pt idx="650">
                  <c:v>42624</c:v>
                </c:pt>
                <c:pt idx="651">
                  <c:v>42625</c:v>
                </c:pt>
                <c:pt idx="652">
                  <c:v>42626</c:v>
                </c:pt>
                <c:pt idx="653">
                  <c:v>42627</c:v>
                </c:pt>
                <c:pt idx="654">
                  <c:v>42628</c:v>
                </c:pt>
                <c:pt idx="655">
                  <c:v>42629</c:v>
                </c:pt>
                <c:pt idx="656">
                  <c:v>42630</c:v>
                </c:pt>
                <c:pt idx="657">
                  <c:v>42631</c:v>
                </c:pt>
                <c:pt idx="658">
                  <c:v>42632</c:v>
                </c:pt>
                <c:pt idx="659">
                  <c:v>42633</c:v>
                </c:pt>
                <c:pt idx="660">
                  <c:v>42634</c:v>
                </c:pt>
                <c:pt idx="661">
                  <c:v>42635</c:v>
                </c:pt>
                <c:pt idx="662">
                  <c:v>42636</c:v>
                </c:pt>
                <c:pt idx="663">
                  <c:v>42637</c:v>
                </c:pt>
                <c:pt idx="664">
                  <c:v>42638</c:v>
                </c:pt>
                <c:pt idx="665">
                  <c:v>42639</c:v>
                </c:pt>
                <c:pt idx="666">
                  <c:v>42640</c:v>
                </c:pt>
                <c:pt idx="667">
                  <c:v>42641</c:v>
                </c:pt>
                <c:pt idx="668">
                  <c:v>42642</c:v>
                </c:pt>
                <c:pt idx="669">
                  <c:v>42643</c:v>
                </c:pt>
                <c:pt idx="670">
                  <c:v>42644</c:v>
                </c:pt>
                <c:pt idx="671">
                  <c:v>42645</c:v>
                </c:pt>
                <c:pt idx="672">
                  <c:v>42646</c:v>
                </c:pt>
                <c:pt idx="673">
                  <c:v>42647</c:v>
                </c:pt>
                <c:pt idx="674">
                  <c:v>42648</c:v>
                </c:pt>
                <c:pt idx="675">
                  <c:v>42649</c:v>
                </c:pt>
                <c:pt idx="676">
                  <c:v>42650</c:v>
                </c:pt>
                <c:pt idx="677">
                  <c:v>42651</c:v>
                </c:pt>
                <c:pt idx="678">
                  <c:v>42652</c:v>
                </c:pt>
                <c:pt idx="679">
                  <c:v>42653</c:v>
                </c:pt>
                <c:pt idx="680">
                  <c:v>42654</c:v>
                </c:pt>
                <c:pt idx="681">
                  <c:v>42655</c:v>
                </c:pt>
                <c:pt idx="682">
                  <c:v>42656</c:v>
                </c:pt>
                <c:pt idx="683">
                  <c:v>42657</c:v>
                </c:pt>
                <c:pt idx="684">
                  <c:v>42658</c:v>
                </c:pt>
                <c:pt idx="685">
                  <c:v>42659</c:v>
                </c:pt>
                <c:pt idx="686">
                  <c:v>42660</c:v>
                </c:pt>
                <c:pt idx="687">
                  <c:v>42661</c:v>
                </c:pt>
                <c:pt idx="688">
                  <c:v>42662</c:v>
                </c:pt>
                <c:pt idx="689">
                  <c:v>42663</c:v>
                </c:pt>
                <c:pt idx="690">
                  <c:v>42664</c:v>
                </c:pt>
                <c:pt idx="691">
                  <c:v>42665</c:v>
                </c:pt>
                <c:pt idx="692">
                  <c:v>42666</c:v>
                </c:pt>
                <c:pt idx="693">
                  <c:v>42667</c:v>
                </c:pt>
                <c:pt idx="694">
                  <c:v>42668</c:v>
                </c:pt>
                <c:pt idx="695">
                  <c:v>42669</c:v>
                </c:pt>
                <c:pt idx="696">
                  <c:v>42670</c:v>
                </c:pt>
                <c:pt idx="697">
                  <c:v>42671</c:v>
                </c:pt>
                <c:pt idx="698">
                  <c:v>42672</c:v>
                </c:pt>
                <c:pt idx="699">
                  <c:v>42673</c:v>
                </c:pt>
                <c:pt idx="700">
                  <c:v>42674</c:v>
                </c:pt>
                <c:pt idx="701">
                  <c:v>42675</c:v>
                </c:pt>
                <c:pt idx="702">
                  <c:v>42676</c:v>
                </c:pt>
                <c:pt idx="703">
                  <c:v>42677</c:v>
                </c:pt>
                <c:pt idx="704">
                  <c:v>42678</c:v>
                </c:pt>
                <c:pt idx="705">
                  <c:v>42679</c:v>
                </c:pt>
                <c:pt idx="706">
                  <c:v>42680</c:v>
                </c:pt>
                <c:pt idx="707">
                  <c:v>42681</c:v>
                </c:pt>
                <c:pt idx="708">
                  <c:v>42682</c:v>
                </c:pt>
                <c:pt idx="709">
                  <c:v>42683</c:v>
                </c:pt>
                <c:pt idx="710">
                  <c:v>42684</c:v>
                </c:pt>
                <c:pt idx="711">
                  <c:v>42685</c:v>
                </c:pt>
                <c:pt idx="712">
                  <c:v>42686</c:v>
                </c:pt>
                <c:pt idx="713">
                  <c:v>42687</c:v>
                </c:pt>
                <c:pt idx="714">
                  <c:v>42688</c:v>
                </c:pt>
                <c:pt idx="715">
                  <c:v>42689</c:v>
                </c:pt>
                <c:pt idx="716">
                  <c:v>42690</c:v>
                </c:pt>
                <c:pt idx="717">
                  <c:v>42691</c:v>
                </c:pt>
                <c:pt idx="718">
                  <c:v>42692</c:v>
                </c:pt>
                <c:pt idx="719">
                  <c:v>42693</c:v>
                </c:pt>
                <c:pt idx="720">
                  <c:v>42694</c:v>
                </c:pt>
                <c:pt idx="721">
                  <c:v>42695</c:v>
                </c:pt>
                <c:pt idx="722">
                  <c:v>42696</c:v>
                </c:pt>
                <c:pt idx="723">
                  <c:v>42697</c:v>
                </c:pt>
                <c:pt idx="724">
                  <c:v>42698</c:v>
                </c:pt>
                <c:pt idx="725">
                  <c:v>42699</c:v>
                </c:pt>
                <c:pt idx="726">
                  <c:v>42700</c:v>
                </c:pt>
                <c:pt idx="727">
                  <c:v>42701</c:v>
                </c:pt>
                <c:pt idx="728">
                  <c:v>42702</c:v>
                </c:pt>
                <c:pt idx="729">
                  <c:v>42703</c:v>
                </c:pt>
                <c:pt idx="730">
                  <c:v>42704</c:v>
                </c:pt>
                <c:pt idx="731">
                  <c:v>42705</c:v>
                </c:pt>
                <c:pt idx="732">
                  <c:v>42706</c:v>
                </c:pt>
                <c:pt idx="733">
                  <c:v>42707</c:v>
                </c:pt>
                <c:pt idx="734">
                  <c:v>42708</c:v>
                </c:pt>
                <c:pt idx="735">
                  <c:v>42709</c:v>
                </c:pt>
                <c:pt idx="736">
                  <c:v>42710</c:v>
                </c:pt>
                <c:pt idx="737">
                  <c:v>42711</c:v>
                </c:pt>
                <c:pt idx="738">
                  <c:v>42712</c:v>
                </c:pt>
                <c:pt idx="739">
                  <c:v>42713</c:v>
                </c:pt>
                <c:pt idx="740">
                  <c:v>42714</c:v>
                </c:pt>
                <c:pt idx="741">
                  <c:v>42715</c:v>
                </c:pt>
                <c:pt idx="742">
                  <c:v>42716</c:v>
                </c:pt>
                <c:pt idx="743">
                  <c:v>42717</c:v>
                </c:pt>
                <c:pt idx="744">
                  <c:v>42718</c:v>
                </c:pt>
                <c:pt idx="745">
                  <c:v>42719</c:v>
                </c:pt>
                <c:pt idx="746">
                  <c:v>42720</c:v>
                </c:pt>
                <c:pt idx="747">
                  <c:v>42721</c:v>
                </c:pt>
                <c:pt idx="748">
                  <c:v>42722</c:v>
                </c:pt>
                <c:pt idx="749">
                  <c:v>42723</c:v>
                </c:pt>
                <c:pt idx="750">
                  <c:v>42724</c:v>
                </c:pt>
                <c:pt idx="751">
                  <c:v>42725</c:v>
                </c:pt>
                <c:pt idx="752">
                  <c:v>42726</c:v>
                </c:pt>
                <c:pt idx="753">
                  <c:v>42727</c:v>
                </c:pt>
                <c:pt idx="754">
                  <c:v>42728</c:v>
                </c:pt>
                <c:pt idx="755">
                  <c:v>42729</c:v>
                </c:pt>
                <c:pt idx="756">
                  <c:v>42730</c:v>
                </c:pt>
                <c:pt idx="757">
                  <c:v>42731</c:v>
                </c:pt>
                <c:pt idx="758">
                  <c:v>42732</c:v>
                </c:pt>
                <c:pt idx="759">
                  <c:v>42733</c:v>
                </c:pt>
                <c:pt idx="760">
                  <c:v>42734</c:v>
                </c:pt>
                <c:pt idx="761">
                  <c:v>42735</c:v>
                </c:pt>
                <c:pt idx="762">
                  <c:v>42736</c:v>
                </c:pt>
                <c:pt idx="763">
                  <c:v>42737</c:v>
                </c:pt>
                <c:pt idx="764">
                  <c:v>42738</c:v>
                </c:pt>
                <c:pt idx="765">
                  <c:v>42739</c:v>
                </c:pt>
                <c:pt idx="766">
                  <c:v>42740</c:v>
                </c:pt>
                <c:pt idx="767">
                  <c:v>42741</c:v>
                </c:pt>
                <c:pt idx="768">
                  <c:v>42742</c:v>
                </c:pt>
                <c:pt idx="769">
                  <c:v>42743</c:v>
                </c:pt>
                <c:pt idx="770">
                  <c:v>42744</c:v>
                </c:pt>
                <c:pt idx="771">
                  <c:v>42745</c:v>
                </c:pt>
                <c:pt idx="772">
                  <c:v>42746</c:v>
                </c:pt>
                <c:pt idx="773">
                  <c:v>42747</c:v>
                </c:pt>
                <c:pt idx="774">
                  <c:v>42748</c:v>
                </c:pt>
                <c:pt idx="775">
                  <c:v>42749</c:v>
                </c:pt>
                <c:pt idx="776">
                  <c:v>42750</c:v>
                </c:pt>
                <c:pt idx="777">
                  <c:v>42751</c:v>
                </c:pt>
                <c:pt idx="778">
                  <c:v>42752</c:v>
                </c:pt>
                <c:pt idx="779">
                  <c:v>42753</c:v>
                </c:pt>
                <c:pt idx="780">
                  <c:v>42754</c:v>
                </c:pt>
                <c:pt idx="781">
                  <c:v>42755</c:v>
                </c:pt>
                <c:pt idx="782">
                  <c:v>42756</c:v>
                </c:pt>
                <c:pt idx="783">
                  <c:v>42757</c:v>
                </c:pt>
                <c:pt idx="784">
                  <c:v>42758</c:v>
                </c:pt>
                <c:pt idx="785">
                  <c:v>42759</c:v>
                </c:pt>
                <c:pt idx="786">
                  <c:v>42760</c:v>
                </c:pt>
                <c:pt idx="787">
                  <c:v>42761</c:v>
                </c:pt>
                <c:pt idx="788">
                  <c:v>42762</c:v>
                </c:pt>
                <c:pt idx="789">
                  <c:v>42763</c:v>
                </c:pt>
                <c:pt idx="790">
                  <c:v>42764</c:v>
                </c:pt>
                <c:pt idx="791">
                  <c:v>42765</c:v>
                </c:pt>
                <c:pt idx="792">
                  <c:v>42766</c:v>
                </c:pt>
                <c:pt idx="793">
                  <c:v>42767</c:v>
                </c:pt>
                <c:pt idx="794">
                  <c:v>42768</c:v>
                </c:pt>
                <c:pt idx="795">
                  <c:v>42769</c:v>
                </c:pt>
                <c:pt idx="796">
                  <c:v>42770</c:v>
                </c:pt>
                <c:pt idx="797">
                  <c:v>42771</c:v>
                </c:pt>
                <c:pt idx="798">
                  <c:v>42772</c:v>
                </c:pt>
                <c:pt idx="799">
                  <c:v>42773</c:v>
                </c:pt>
                <c:pt idx="800">
                  <c:v>42774</c:v>
                </c:pt>
                <c:pt idx="801">
                  <c:v>42775</c:v>
                </c:pt>
                <c:pt idx="802">
                  <c:v>42776</c:v>
                </c:pt>
                <c:pt idx="803">
                  <c:v>42777</c:v>
                </c:pt>
                <c:pt idx="804">
                  <c:v>42778</c:v>
                </c:pt>
                <c:pt idx="805">
                  <c:v>42779</c:v>
                </c:pt>
                <c:pt idx="806">
                  <c:v>42780</c:v>
                </c:pt>
                <c:pt idx="807">
                  <c:v>42781</c:v>
                </c:pt>
                <c:pt idx="808">
                  <c:v>42782</c:v>
                </c:pt>
                <c:pt idx="809">
                  <c:v>42783</c:v>
                </c:pt>
                <c:pt idx="810">
                  <c:v>42784</c:v>
                </c:pt>
                <c:pt idx="811">
                  <c:v>42785</c:v>
                </c:pt>
                <c:pt idx="812">
                  <c:v>42786</c:v>
                </c:pt>
                <c:pt idx="813">
                  <c:v>42787</c:v>
                </c:pt>
                <c:pt idx="814">
                  <c:v>42788</c:v>
                </c:pt>
                <c:pt idx="815">
                  <c:v>42789</c:v>
                </c:pt>
                <c:pt idx="816">
                  <c:v>42790</c:v>
                </c:pt>
                <c:pt idx="817">
                  <c:v>42791</c:v>
                </c:pt>
                <c:pt idx="818">
                  <c:v>42792</c:v>
                </c:pt>
                <c:pt idx="819">
                  <c:v>42793</c:v>
                </c:pt>
                <c:pt idx="820">
                  <c:v>42794</c:v>
                </c:pt>
                <c:pt idx="821">
                  <c:v>42795</c:v>
                </c:pt>
                <c:pt idx="822">
                  <c:v>42796</c:v>
                </c:pt>
                <c:pt idx="823">
                  <c:v>42797</c:v>
                </c:pt>
                <c:pt idx="824">
                  <c:v>42798</c:v>
                </c:pt>
                <c:pt idx="825">
                  <c:v>42799</c:v>
                </c:pt>
                <c:pt idx="826">
                  <c:v>42800</c:v>
                </c:pt>
                <c:pt idx="827">
                  <c:v>42801</c:v>
                </c:pt>
                <c:pt idx="828">
                  <c:v>42802</c:v>
                </c:pt>
                <c:pt idx="829">
                  <c:v>42803</c:v>
                </c:pt>
                <c:pt idx="830">
                  <c:v>42804</c:v>
                </c:pt>
                <c:pt idx="831">
                  <c:v>42805</c:v>
                </c:pt>
                <c:pt idx="832">
                  <c:v>42806</c:v>
                </c:pt>
                <c:pt idx="833">
                  <c:v>42807</c:v>
                </c:pt>
                <c:pt idx="834">
                  <c:v>42808</c:v>
                </c:pt>
                <c:pt idx="835">
                  <c:v>42809</c:v>
                </c:pt>
                <c:pt idx="836">
                  <c:v>42810</c:v>
                </c:pt>
                <c:pt idx="837">
                  <c:v>42811</c:v>
                </c:pt>
                <c:pt idx="838">
                  <c:v>42812</c:v>
                </c:pt>
                <c:pt idx="839">
                  <c:v>42813</c:v>
                </c:pt>
                <c:pt idx="840">
                  <c:v>42814</c:v>
                </c:pt>
                <c:pt idx="841">
                  <c:v>42815</c:v>
                </c:pt>
                <c:pt idx="842">
                  <c:v>42816</c:v>
                </c:pt>
                <c:pt idx="843">
                  <c:v>42817</c:v>
                </c:pt>
                <c:pt idx="844">
                  <c:v>42818</c:v>
                </c:pt>
                <c:pt idx="845">
                  <c:v>42819</c:v>
                </c:pt>
                <c:pt idx="846">
                  <c:v>42820</c:v>
                </c:pt>
                <c:pt idx="847">
                  <c:v>42821</c:v>
                </c:pt>
                <c:pt idx="848">
                  <c:v>42822</c:v>
                </c:pt>
                <c:pt idx="849">
                  <c:v>42823</c:v>
                </c:pt>
                <c:pt idx="850">
                  <c:v>42824</c:v>
                </c:pt>
                <c:pt idx="851">
                  <c:v>42825</c:v>
                </c:pt>
                <c:pt idx="852">
                  <c:v>42826</c:v>
                </c:pt>
                <c:pt idx="853">
                  <c:v>42827</c:v>
                </c:pt>
                <c:pt idx="854">
                  <c:v>42828</c:v>
                </c:pt>
                <c:pt idx="855">
                  <c:v>42829</c:v>
                </c:pt>
                <c:pt idx="856">
                  <c:v>42830</c:v>
                </c:pt>
                <c:pt idx="857">
                  <c:v>42831</c:v>
                </c:pt>
                <c:pt idx="858">
                  <c:v>42832</c:v>
                </c:pt>
                <c:pt idx="859">
                  <c:v>42833</c:v>
                </c:pt>
                <c:pt idx="860">
                  <c:v>42834</c:v>
                </c:pt>
                <c:pt idx="861">
                  <c:v>42835</c:v>
                </c:pt>
                <c:pt idx="862">
                  <c:v>42836</c:v>
                </c:pt>
                <c:pt idx="863">
                  <c:v>42837</c:v>
                </c:pt>
                <c:pt idx="864">
                  <c:v>42838</c:v>
                </c:pt>
                <c:pt idx="865">
                  <c:v>42839</c:v>
                </c:pt>
                <c:pt idx="866">
                  <c:v>42840</c:v>
                </c:pt>
                <c:pt idx="867">
                  <c:v>42841</c:v>
                </c:pt>
                <c:pt idx="868">
                  <c:v>42842</c:v>
                </c:pt>
                <c:pt idx="869">
                  <c:v>42843</c:v>
                </c:pt>
                <c:pt idx="870">
                  <c:v>42844</c:v>
                </c:pt>
                <c:pt idx="871">
                  <c:v>42845</c:v>
                </c:pt>
                <c:pt idx="872">
                  <c:v>42846</c:v>
                </c:pt>
                <c:pt idx="873">
                  <c:v>42847</c:v>
                </c:pt>
                <c:pt idx="874">
                  <c:v>42848</c:v>
                </c:pt>
                <c:pt idx="875">
                  <c:v>42849</c:v>
                </c:pt>
                <c:pt idx="876">
                  <c:v>42850</c:v>
                </c:pt>
                <c:pt idx="877">
                  <c:v>42851</c:v>
                </c:pt>
                <c:pt idx="878">
                  <c:v>42852</c:v>
                </c:pt>
                <c:pt idx="879">
                  <c:v>42853</c:v>
                </c:pt>
                <c:pt idx="880">
                  <c:v>42854</c:v>
                </c:pt>
                <c:pt idx="881">
                  <c:v>42855</c:v>
                </c:pt>
                <c:pt idx="882">
                  <c:v>42856</c:v>
                </c:pt>
                <c:pt idx="883">
                  <c:v>42857</c:v>
                </c:pt>
                <c:pt idx="884">
                  <c:v>42858</c:v>
                </c:pt>
                <c:pt idx="885">
                  <c:v>42859</c:v>
                </c:pt>
                <c:pt idx="886">
                  <c:v>42860</c:v>
                </c:pt>
                <c:pt idx="887">
                  <c:v>42861</c:v>
                </c:pt>
                <c:pt idx="888">
                  <c:v>42862</c:v>
                </c:pt>
                <c:pt idx="889">
                  <c:v>42863</c:v>
                </c:pt>
                <c:pt idx="890">
                  <c:v>42864</c:v>
                </c:pt>
                <c:pt idx="891">
                  <c:v>42865</c:v>
                </c:pt>
                <c:pt idx="892">
                  <c:v>42866</c:v>
                </c:pt>
                <c:pt idx="893">
                  <c:v>42867</c:v>
                </c:pt>
                <c:pt idx="894">
                  <c:v>42868</c:v>
                </c:pt>
                <c:pt idx="895">
                  <c:v>42869</c:v>
                </c:pt>
                <c:pt idx="896">
                  <c:v>42870</c:v>
                </c:pt>
                <c:pt idx="897">
                  <c:v>42871</c:v>
                </c:pt>
                <c:pt idx="898">
                  <c:v>42872</c:v>
                </c:pt>
                <c:pt idx="899">
                  <c:v>42873</c:v>
                </c:pt>
                <c:pt idx="900">
                  <c:v>42874</c:v>
                </c:pt>
                <c:pt idx="901">
                  <c:v>42875</c:v>
                </c:pt>
                <c:pt idx="902">
                  <c:v>42876</c:v>
                </c:pt>
                <c:pt idx="903">
                  <c:v>42877</c:v>
                </c:pt>
                <c:pt idx="904">
                  <c:v>42878</c:v>
                </c:pt>
                <c:pt idx="905">
                  <c:v>42879</c:v>
                </c:pt>
                <c:pt idx="906">
                  <c:v>42880</c:v>
                </c:pt>
                <c:pt idx="907">
                  <c:v>42881</c:v>
                </c:pt>
                <c:pt idx="908">
                  <c:v>42882</c:v>
                </c:pt>
                <c:pt idx="909">
                  <c:v>42883</c:v>
                </c:pt>
                <c:pt idx="910">
                  <c:v>42884</c:v>
                </c:pt>
                <c:pt idx="911">
                  <c:v>42885</c:v>
                </c:pt>
                <c:pt idx="912">
                  <c:v>42886</c:v>
                </c:pt>
                <c:pt idx="913">
                  <c:v>42887</c:v>
                </c:pt>
                <c:pt idx="914">
                  <c:v>42888</c:v>
                </c:pt>
                <c:pt idx="915">
                  <c:v>42889</c:v>
                </c:pt>
                <c:pt idx="916">
                  <c:v>42890</c:v>
                </c:pt>
                <c:pt idx="917">
                  <c:v>42891</c:v>
                </c:pt>
                <c:pt idx="918">
                  <c:v>42892</c:v>
                </c:pt>
                <c:pt idx="919">
                  <c:v>42893</c:v>
                </c:pt>
                <c:pt idx="920">
                  <c:v>42894</c:v>
                </c:pt>
                <c:pt idx="921">
                  <c:v>42895</c:v>
                </c:pt>
                <c:pt idx="922">
                  <c:v>42896</c:v>
                </c:pt>
                <c:pt idx="923">
                  <c:v>42897</c:v>
                </c:pt>
                <c:pt idx="924">
                  <c:v>42898</c:v>
                </c:pt>
                <c:pt idx="925">
                  <c:v>42899</c:v>
                </c:pt>
                <c:pt idx="926">
                  <c:v>42900</c:v>
                </c:pt>
                <c:pt idx="927">
                  <c:v>42901</c:v>
                </c:pt>
                <c:pt idx="928">
                  <c:v>42902</c:v>
                </c:pt>
                <c:pt idx="929">
                  <c:v>42903</c:v>
                </c:pt>
                <c:pt idx="930">
                  <c:v>42904</c:v>
                </c:pt>
                <c:pt idx="931">
                  <c:v>42905</c:v>
                </c:pt>
                <c:pt idx="932">
                  <c:v>42906</c:v>
                </c:pt>
                <c:pt idx="933">
                  <c:v>42907</c:v>
                </c:pt>
                <c:pt idx="934">
                  <c:v>42908</c:v>
                </c:pt>
                <c:pt idx="935">
                  <c:v>42909</c:v>
                </c:pt>
                <c:pt idx="936">
                  <c:v>42910</c:v>
                </c:pt>
                <c:pt idx="937">
                  <c:v>42911</c:v>
                </c:pt>
                <c:pt idx="938">
                  <c:v>42912</c:v>
                </c:pt>
                <c:pt idx="939">
                  <c:v>42913</c:v>
                </c:pt>
                <c:pt idx="940">
                  <c:v>42914</c:v>
                </c:pt>
                <c:pt idx="941">
                  <c:v>42915</c:v>
                </c:pt>
                <c:pt idx="942">
                  <c:v>42916</c:v>
                </c:pt>
                <c:pt idx="943">
                  <c:v>42917</c:v>
                </c:pt>
                <c:pt idx="944">
                  <c:v>42918</c:v>
                </c:pt>
                <c:pt idx="945">
                  <c:v>42919</c:v>
                </c:pt>
                <c:pt idx="946">
                  <c:v>42920</c:v>
                </c:pt>
                <c:pt idx="947">
                  <c:v>42921</c:v>
                </c:pt>
                <c:pt idx="948">
                  <c:v>42922</c:v>
                </c:pt>
                <c:pt idx="949">
                  <c:v>42923</c:v>
                </c:pt>
                <c:pt idx="950">
                  <c:v>42924</c:v>
                </c:pt>
                <c:pt idx="951">
                  <c:v>42925</c:v>
                </c:pt>
                <c:pt idx="952">
                  <c:v>42926</c:v>
                </c:pt>
                <c:pt idx="953">
                  <c:v>42927</c:v>
                </c:pt>
                <c:pt idx="954">
                  <c:v>42928</c:v>
                </c:pt>
                <c:pt idx="955">
                  <c:v>42929</c:v>
                </c:pt>
                <c:pt idx="956">
                  <c:v>42930</c:v>
                </c:pt>
                <c:pt idx="957">
                  <c:v>42931</c:v>
                </c:pt>
                <c:pt idx="958">
                  <c:v>42932</c:v>
                </c:pt>
                <c:pt idx="959">
                  <c:v>42933</c:v>
                </c:pt>
                <c:pt idx="960">
                  <c:v>42934</c:v>
                </c:pt>
                <c:pt idx="961">
                  <c:v>42935</c:v>
                </c:pt>
                <c:pt idx="962">
                  <c:v>42936</c:v>
                </c:pt>
                <c:pt idx="963">
                  <c:v>42937</c:v>
                </c:pt>
                <c:pt idx="964">
                  <c:v>42938</c:v>
                </c:pt>
                <c:pt idx="965">
                  <c:v>42939</c:v>
                </c:pt>
                <c:pt idx="966">
                  <c:v>42940</c:v>
                </c:pt>
                <c:pt idx="967">
                  <c:v>42941</c:v>
                </c:pt>
                <c:pt idx="968">
                  <c:v>42942</c:v>
                </c:pt>
                <c:pt idx="969">
                  <c:v>42943</c:v>
                </c:pt>
                <c:pt idx="970">
                  <c:v>42944</c:v>
                </c:pt>
                <c:pt idx="971">
                  <c:v>42945</c:v>
                </c:pt>
                <c:pt idx="972">
                  <c:v>42946</c:v>
                </c:pt>
                <c:pt idx="973">
                  <c:v>42947</c:v>
                </c:pt>
                <c:pt idx="974">
                  <c:v>42948</c:v>
                </c:pt>
                <c:pt idx="975">
                  <c:v>42949</c:v>
                </c:pt>
                <c:pt idx="976">
                  <c:v>42950</c:v>
                </c:pt>
                <c:pt idx="977">
                  <c:v>42951</c:v>
                </c:pt>
                <c:pt idx="978">
                  <c:v>42952</c:v>
                </c:pt>
                <c:pt idx="979">
                  <c:v>42953</c:v>
                </c:pt>
                <c:pt idx="980">
                  <c:v>42954</c:v>
                </c:pt>
                <c:pt idx="981">
                  <c:v>42955</c:v>
                </c:pt>
                <c:pt idx="982">
                  <c:v>42956</c:v>
                </c:pt>
                <c:pt idx="983">
                  <c:v>42957</c:v>
                </c:pt>
                <c:pt idx="984">
                  <c:v>42958</c:v>
                </c:pt>
                <c:pt idx="985">
                  <c:v>42959</c:v>
                </c:pt>
                <c:pt idx="986">
                  <c:v>42960</c:v>
                </c:pt>
                <c:pt idx="987">
                  <c:v>42961</c:v>
                </c:pt>
                <c:pt idx="988">
                  <c:v>42962</c:v>
                </c:pt>
                <c:pt idx="989">
                  <c:v>42963</c:v>
                </c:pt>
                <c:pt idx="990">
                  <c:v>42964</c:v>
                </c:pt>
                <c:pt idx="991">
                  <c:v>42965</c:v>
                </c:pt>
                <c:pt idx="992">
                  <c:v>42966</c:v>
                </c:pt>
                <c:pt idx="993">
                  <c:v>42967</c:v>
                </c:pt>
                <c:pt idx="994">
                  <c:v>42968</c:v>
                </c:pt>
                <c:pt idx="995">
                  <c:v>42969</c:v>
                </c:pt>
                <c:pt idx="996">
                  <c:v>42970</c:v>
                </c:pt>
                <c:pt idx="997">
                  <c:v>42971</c:v>
                </c:pt>
                <c:pt idx="998">
                  <c:v>42972</c:v>
                </c:pt>
                <c:pt idx="999">
                  <c:v>42973</c:v>
                </c:pt>
                <c:pt idx="1000">
                  <c:v>42974</c:v>
                </c:pt>
                <c:pt idx="1001">
                  <c:v>42975</c:v>
                </c:pt>
                <c:pt idx="1002">
                  <c:v>42976</c:v>
                </c:pt>
                <c:pt idx="1003">
                  <c:v>42977</c:v>
                </c:pt>
                <c:pt idx="1004">
                  <c:v>42978</c:v>
                </c:pt>
                <c:pt idx="1005">
                  <c:v>42979</c:v>
                </c:pt>
                <c:pt idx="1006">
                  <c:v>42980</c:v>
                </c:pt>
                <c:pt idx="1007">
                  <c:v>42981</c:v>
                </c:pt>
                <c:pt idx="1008">
                  <c:v>42982</c:v>
                </c:pt>
                <c:pt idx="1009">
                  <c:v>42983</c:v>
                </c:pt>
                <c:pt idx="1010">
                  <c:v>42984</c:v>
                </c:pt>
                <c:pt idx="1011">
                  <c:v>42985</c:v>
                </c:pt>
                <c:pt idx="1012">
                  <c:v>42986</c:v>
                </c:pt>
                <c:pt idx="1013">
                  <c:v>42987</c:v>
                </c:pt>
                <c:pt idx="1014">
                  <c:v>42988</c:v>
                </c:pt>
                <c:pt idx="1015">
                  <c:v>42989</c:v>
                </c:pt>
                <c:pt idx="1016">
                  <c:v>42990</c:v>
                </c:pt>
                <c:pt idx="1017">
                  <c:v>42991</c:v>
                </c:pt>
                <c:pt idx="1018">
                  <c:v>42992</c:v>
                </c:pt>
                <c:pt idx="1019">
                  <c:v>42993</c:v>
                </c:pt>
                <c:pt idx="1020">
                  <c:v>42994</c:v>
                </c:pt>
                <c:pt idx="1021">
                  <c:v>42995</c:v>
                </c:pt>
                <c:pt idx="1022">
                  <c:v>42996</c:v>
                </c:pt>
                <c:pt idx="1023">
                  <c:v>42997</c:v>
                </c:pt>
                <c:pt idx="1024">
                  <c:v>42998</c:v>
                </c:pt>
                <c:pt idx="1025">
                  <c:v>42999</c:v>
                </c:pt>
                <c:pt idx="1026">
                  <c:v>43000</c:v>
                </c:pt>
                <c:pt idx="1027">
                  <c:v>43001</c:v>
                </c:pt>
                <c:pt idx="1028">
                  <c:v>43002</c:v>
                </c:pt>
                <c:pt idx="1029">
                  <c:v>43003</c:v>
                </c:pt>
                <c:pt idx="1030">
                  <c:v>43004</c:v>
                </c:pt>
                <c:pt idx="1031">
                  <c:v>43005</c:v>
                </c:pt>
                <c:pt idx="1032">
                  <c:v>43006</c:v>
                </c:pt>
                <c:pt idx="1033">
                  <c:v>43007</c:v>
                </c:pt>
                <c:pt idx="1034">
                  <c:v>43008</c:v>
                </c:pt>
              </c:numCache>
            </c:numRef>
          </c:cat>
          <c:val>
            <c:numRef>
              <c:f>Sheet1!$B$2:$B$1036</c:f>
              <c:numCache>
                <c:formatCode>General</c:formatCode>
                <c:ptCount val="1035"/>
                <c:pt idx="0" formatCode="#,##0.0">
                  <c:v>46.951219512195102</c:v>
                </c:pt>
                <c:pt idx="144" formatCode="#,##0.0">
                  <c:v>46.463414634146297</c:v>
                </c:pt>
                <c:pt idx="246" formatCode="#,##0.0">
                  <c:v>45.8536585365853</c:v>
                </c:pt>
                <c:pt idx="343" formatCode="#,##0.0">
                  <c:v>45.487804878048699</c:v>
                </c:pt>
                <c:pt idx="517" formatCode="#,##0.0">
                  <c:v>44.512195121951201</c:v>
                </c:pt>
                <c:pt idx="640" formatCode="#,##0.0">
                  <c:v>43.963414634146297</c:v>
                </c:pt>
                <c:pt idx="735" formatCode="#,##0.0">
                  <c:v>44.085365853658502</c:v>
                </c:pt>
                <c:pt idx="849" formatCode="#,##0.0">
                  <c:v>43.231707317073102</c:v>
                </c:pt>
                <c:pt idx="1008" formatCode="#,##0.0">
                  <c:v>42.012195121951201</c:v>
                </c:pt>
              </c:numCache>
            </c:numRef>
          </c:val>
          <c:smooth val="0"/>
          <c:extLst>
            <c:ext xmlns:c16="http://schemas.microsoft.com/office/drawing/2014/chart" uri="{C3380CC4-5D6E-409C-BE32-E72D297353CC}">
              <c16:uniqueId val="{00000000-C516-4B60-8ECD-C69D0D391D64}"/>
            </c:ext>
          </c:extLst>
        </c:ser>
        <c:ser>
          <c:idx val="1"/>
          <c:order val="1"/>
          <c:tx>
            <c:strRef>
              <c:f>Sheet1!$C$1</c:f>
              <c:strCache>
                <c:ptCount val="1"/>
                <c:pt idx="0">
                  <c:v>Reducing unemployment</c:v>
                </c:pt>
              </c:strCache>
            </c:strRef>
          </c:tx>
          <c:spPr>
            <a:ln w="15875">
              <a:solidFill>
                <a:srgbClr val="F68B33"/>
              </a:solidFill>
            </a:ln>
            <a:effectLst/>
          </c:spPr>
          <c:marker>
            <c:symbol val="none"/>
          </c:marker>
          <c:cat>
            <c:numRef>
              <c:f>Sheet1!$A$2:$A$1036</c:f>
              <c:numCache>
                <c:formatCode>d/mm/yyyy;@</c:formatCode>
                <c:ptCount val="1035"/>
                <c:pt idx="0">
                  <c:v>41974</c:v>
                </c:pt>
                <c:pt idx="1">
                  <c:v>41975</c:v>
                </c:pt>
                <c:pt idx="2">
                  <c:v>41976</c:v>
                </c:pt>
                <c:pt idx="3">
                  <c:v>41977</c:v>
                </c:pt>
                <c:pt idx="4">
                  <c:v>41978</c:v>
                </c:pt>
                <c:pt idx="5">
                  <c:v>41979</c:v>
                </c:pt>
                <c:pt idx="6">
                  <c:v>41980</c:v>
                </c:pt>
                <c:pt idx="7">
                  <c:v>41981</c:v>
                </c:pt>
                <c:pt idx="8">
                  <c:v>41982</c:v>
                </c:pt>
                <c:pt idx="9">
                  <c:v>41983</c:v>
                </c:pt>
                <c:pt idx="10">
                  <c:v>41984</c:v>
                </c:pt>
                <c:pt idx="11">
                  <c:v>41985</c:v>
                </c:pt>
                <c:pt idx="12">
                  <c:v>41986</c:v>
                </c:pt>
                <c:pt idx="13">
                  <c:v>41987</c:v>
                </c:pt>
                <c:pt idx="14">
                  <c:v>41988</c:v>
                </c:pt>
                <c:pt idx="15">
                  <c:v>41989</c:v>
                </c:pt>
                <c:pt idx="16">
                  <c:v>41990</c:v>
                </c:pt>
                <c:pt idx="17">
                  <c:v>41991</c:v>
                </c:pt>
                <c:pt idx="18">
                  <c:v>41992</c:v>
                </c:pt>
                <c:pt idx="19">
                  <c:v>41993</c:v>
                </c:pt>
                <c:pt idx="20">
                  <c:v>41994</c:v>
                </c:pt>
                <c:pt idx="21">
                  <c:v>41995</c:v>
                </c:pt>
                <c:pt idx="22">
                  <c:v>41996</c:v>
                </c:pt>
                <c:pt idx="23">
                  <c:v>41997</c:v>
                </c:pt>
                <c:pt idx="24">
                  <c:v>41998</c:v>
                </c:pt>
                <c:pt idx="25">
                  <c:v>41999</c:v>
                </c:pt>
                <c:pt idx="26">
                  <c:v>42000</c:v>
                </c:pt>
                <c:pt idx="27">
                  <c:v>42001</c:v>
                </c:pt>
                <c:pt idx="28">
                  <c:v>42002</c:v>
                </c:pt>
                <c:pt idx="29">
                  <c:v>42003</c:v>
                </c:pt>
                <c:pt idx="30">
                  <c:v>42004</c:v>
                </c:pt>
                <c:pt idx="31">
                  <c:v>42005</c:v>
                </c:pt>
                <c:pt idx="32">
                  <c:v>42006</c:v>
                </c:pt>
                <c:pt idx="33">
                  <c:v>42007</c:v>
                </c:pt>
                <c:pt idx="34">
                  <c:v>42008</c:v>
                </c:pt>
                <c:pt idx="35">
                  <c:v>42009</c:v>
                </c:pt>
                <c:pt idx="36">
                  <c:v>42010</c:v>
                </c:pt>
                <c:pt idx="37">
                  <c:v>42011</c:v>
                </c:pt>
                <c:pt idx="38">
                  <c:v>42012</c:v>
                </c:pt>
                <c:pt idx="39">
                  <c:v>42013</c:v>
                </c:pt>
                <c:pt idx="40">
                  <c:v>42014</c:v>
                </c:pt>
                <c:pt idx="41">
                  <c:v>42015</c:v>
                </c:pt>
                <c:pt idx="42">
                  <c:v>42016</c:v>
                </c:pt>
                <c:pt idx="43">
                  <c:v>42017</c:v>
                </c:pt>
                <c:pt idx="44">
                  <c:v>42018</c:v>
                </c:pt>
                <c:pt idx="45">
                  <c:v>42019</c:v>
                </c:pt>
                <c:pt idx="46">
                  <c:v>42020</c:v>
                </c:pt>
                <c:pt idx="47">
                  <c:v>42021</c:v>
                </c:pt>
                <c:pt idx="48">
                  <c:v>42022</c:v>
                </c:pt>
                <c:pt idx="49">
                  <c:v>42023</c:v>
                </c:pt>
                <c:pt idx="50">
                  <c:v>42024</c:v>
                </c:pt>
                <c:pt idx="51">
                  <c:v>42025</c:v>
                </c:pt>
                <c:pt idx="52">
                  <c:v>42026</c:v>
                </c:pt>
                <c:pt idx="53">
                  <c:v>42027</c:v>
                </c:pt>
                <c:pt idx="54">
                  <c:v>42028</c:v>
                </c:pt>
                <c:pt idx="55">
                  <c:v>42029</c:v>
                </c:pt>
                <c:pt idx="56">
                  <c:v>42030</c:v>
                </c:pt>
                <c:pt idx="57">
                  <c:v>42031</c:v>
                </c:pt>
                <c:pt idx="58">
                  <c:v>42032</c:v>
                </c:pt>
                <c:pt idx="59">
                  <c:v>42033</c:v>
                </c:pt>
                <c:pt idx="60">
                  <c:v>42034</c:v>
                </c:pt>
                <c:pt idx="61">
                  <c:v>42035</c:v>
                </c:pt>
                <c:pt idx="62">
                  <c:v>42036</c:v>
                </c:pt>
                <c:pt idx="63">
                  <c:v>42037</c:v>
                </c:pt>
                <c:pt idx="64">
                  <c:v>42038</c:v>
                </c:pt>
                <c:pt idx="65">
                  <c:v>42039</c:v>
                </c:pt>
                <c:pt idx="66">
                  <c:v>42040</c:v>
                </c:pt>
                <c:pt idx="67">
                  <c:v>42041</c:v>
                </c:pt>
                <c:pt idx="68">
                  <c:v>42042</c:v>
                </c:pt>
                <c:pt idx="69">
                  <c:v>42043</c:v>
                </c:pt>
                <c:pt idx="70">
                  <c:v>42044</c:v>
                </c:pt>
                <c:pt idx="71">
                  <c:v>42045</c:v>
                </c:pt>
                <c:pt idx="72">
                  <c:v>42046</c:v>
                </c:pt>
                <c:pt idx="73">
                  <c:v>42047</c:v>
                </c:pt>
                <c:pt idx="74">
                  <c:v>42048</c:v>
                </c:pt>
                <c:pt idx="75">
                  <c:v>42049</c:v>
                </c:pt>
                <c:pt idx="76">
                  <c:v>42050</c:v>
                </c:pt>
                <c:pt idx="77">
                  <c:v>42051</c:v>
                </c:pt>
                <c:pt idx="78">
                  <c:v>42052</c:v>
                </c:pt>
                <c:pt idx="79">
                  <c:v>42053</c:v>
                </c:pt>
                <c:pt idx="80">
                  <c:v>42054</c:v>
                </c:pt>
                <c:pt idx="81">
                  <c:v>42055</c:v>
                </c:pt>
                <c:pt idx="82">
                  <c:v>42056</c:v>
                </c:pt>
                <c:pt idx="83">
                  <c:v>42057</c:v>
                </c:pt>
                <c:pt idx="84">
                  <c:v>42058</c:v>
                </c:pt>
                <c:pt idx="85">
                  <c:v>42059</c:v>
                </c:pt>
                <c:pt idx="86">
                  <c:v>42060</c:v>
                </c:pt>
                <c:pt idx="87">
                  <c:v>42061</c:v>
                </c:pt>
                <c:pt idx="88">
                  <c:v>42062</c:v>
                </c:pt>
                <c:pt idx="89">
                  <c:v>42063</c:v>
                </c:pt>
                <c:pt idx="90">
                  <c:v>42064</c:v>
                </c:pt>
                <c:pt idx="91">
                  <c:v>42065</c:v>
                </c:pt>
                <c:pt idx="92">
                  <c:v>42066</c:v>
                </c:pt>
                <c:pt idx="93">
                  <c:v>42067</c:v>
                </c:pt>
                <c:pt idx="94">
                  <c:v>42068</c:v>
                </c:pt>
                <c:pt idx="95">
                  <c:v>42069</c:v>
                </c:pt>
                <c:pt idx="96">
                  <c:v>42070</c:v>
                </c:pt>
                <c:pt idx="97">
                  <c:v>42071</c:v>
                </c:pt>
                <c:pt idx="98">
                  <c:v>42072</c:v>
                </c:pt>
                <c:pt idx="99">
                  <c:v>42073</c:v>
                </c:pt>
                <c:pt idx="100">
                  <c:v>42074</c:v>
                </c:pt>
                <c:pt idx="101">
                  <c:v>42075</c:v>
                </c:pt>
                <c:pt idx="102">
                  <c:v>42076</c:v>
                </c:pt>
                <c:pt idx="103">
                  <c:v>42077</c:v>
                </c:pt>
                <c:pt idx="104">
                  <c:v>42078</c:v>
                </c:pt>
                <c:pt idx="105">
                  <c:v>42079</c:v>
                </c:pt>
                <c:pt idx="106">
                  <c:v>42080</c:v>
                </c:pt>
                <c:pt idx="107">
                  <c:v>42081</c:v>
                </c:pt>
                <c:pt idx="108">
                  <c:v>42082</c:v>
                </c:pt>
                <c:pt idx="109">
                  <c:v>42083</c:v>
                </c:pt>
                <c:pt idx="110">
                  <c:v>42084</c:v>
                </c:pt>
                <c:pt idx="111">
                  <c:v>42085</c:v>
                </c:pt>
                <c:pt idx="112">
                  <c:v>42086</c:v>
                </c:pt>
                <c:pt idx="113">
                  <c:v>42087</c:v>
                </c:pt>
                <c:pt idx="114">
                  <c:v>42088</c:v>
                </c:pt>
                <c:pt idx="115">
                  <c:v>42089</c:v>
                </c:pt>
                <c:pt idx="116">
                  <c:v>42090</c:v>
                </c:pt>
                <c:pt idx="117">
                  <c:v>42091</c:v>
                </c:pt>
                <c:pt idx="118">
                  <c:v>42092</c:v>
                </c:pt>
                <c:pt idx="119">
                  <c:v>42093</c:v>
                </c:pt>
                <c:pt idx="120">
                  <c:v>42094</c:v>
                </c:pt>
                <c:pt idx="121">
                  <c:v>42095</c:v>
                </c:pt>
                <c:pt idx="122">
                  <c:v>42096</c:v>
                </c:pt>
                <c:pt idx="123">
                  <c:v>42097</c:v>
                </c:pt>
                <c:pt idx="124">
                  <c:v>42098</c:v>
                </c:pt>
                <c:pt idx="125">
                  <c:v>42099</c:v>
                </c:pt>
                <c:pt idx="126">
                  <c:v>42100</c:v>
                </c:pt>
                <c:pt idx="127">
                  <c:v>42101</c:v>
                </c:pt>
                <c:pt idx="128">
                  <c:v>42102</c:v>
                </c:pt>
                <c:pt idx="129">
                  <c:v>42103</c:v>
                </c:pt>
                <c:pt idx="130">
                  <c:v>42104</c:v>
                </c:pt>
                <c:pt idx="131">
                  <c:v>42105</c:v>
                </c:pt>
                <c:pt idx="132">
                  <c:v>42106</c:v>
                </c:pt>
                <c:pt idx="133">
                  <c:v>42107</c:v>
                </c:pt>
                <c:pt idx="134">
                  <c:v>42108</c:v>
                </c:pt>
                <c:pt idx="135">
                  <c:v>42109</c:v>
                </c:pt>
                <c:pt idx="136">
                  <c:v>42110</c:v>
                </c:pt>
                <c:pt idx="137">
                  <c:v>42111</c:v>
                </c:pt>
                <c:pt idx="138">
                  <c:v>42112</c:v>
                </c:pt>
                <c:pt idx="139">
                  <c:v>42113</c:v>
                </c:pt>
                <c:pt idx="140">
                  <c:v>42114</c:v>
                </c:pt>
                <c:pt idx="141">
                  <c:v>42115</c:v>
                </c:pt>
                <c:pt idx="142">
                  <c:v>42116</c:v>
                </c:pt>
                <c:pt idx="143">
                  <c:v>42117</c:v>
                </c:pt>
                <c:pt idx="144">
                  <c:v>42118</c:v>
                </c:pt>
                <c:pt idx="145">
                  <c:v>42119</c:v>
                </c:pt>
                <c:pt idx="146">
                  <c:v>42120</c:v>
                </c:pt>
                <c:pt idx="147">
                  <c:v>42121</c:v>
                </c:pt>
                <c:pt idx="148">
                  <c:v>42122</c:v>
                </c:pt>
                <c:pt idx="149">
                  <c:v>42123</c:v>
                </c:pt>
                <c:pt idx="150">
                  <c:v>42124</c:v>
                </c:pt>
                <c:pt idx="151">
                  <c:v>42125</c:v>
                </c:pt>
                <c:pt idx="152">
                  <c:v>42126</c:v>
                </c:pt>
                <c:pt idx="153">
                  <c:v>42127</c:v>
                </c:pt>
                <c:pt idx="154">
                  <c:v>42128</c:v>
                </c:pt>
                <c:pt idx="155">
                  <c:v>42129</c:v>
                </c:pt>
                <c:pt idx="156">
                  <c:v>42130</c:v>
                </c:pt>
                <c:pt idx="157">
                  <c:v>42131</c:v>
                </c:pt>
                <c:pt idx="158">
                  <c:v>42132</c:v>
                </c:pt>
                <c:pt idx="159">
                  <c:v>42133</c:v>
                </c:pt>
                <c:pt idx="160">
                  <c:v>42134</c:v>
                </c:pt>
                <c:pt idx="161">
                  <c:v>42135</c:v>
                </c:pt>
                <c:pt idx="162">
                  <c:v>42136</c:v>
                </c:pt>
                <c:pt idx="163">
                  <c:v>42137</c:v>
                </c:pt>
                <c:pt idx="164">
                  <c:v>42138</c:v>
                </c:pt>
                <c:pt idx="165">
                  <c:v>42139</c:v>
                </c:pt>
                <c:pt idx="166">
                  <c:v>42140</c:v>
                </c:pt>
                <c:pt idx="167">
                  <c:v>42141</c:v>
                </c:pt>
                <c:pt idx="168">
                  <c:v>42142</c:v>
                </c:pt>
                <c:pt idx="169">
                  <c:v>42143</c:v>
                </c:pt>
                <c:pt idx="170">
                  <c:v>42144</c:v>
                </c:pt>
                <c:pt idx="171">
                  <c:v>42145</c:v>
                </c:pt>
                <c:pt idx="172">
                  <c:v>42146</c:v>
                </c:pt>
                <c:pt idx="173">
                  <c:v>42147</c:v>
                </c:pt>
                <c:pt idx="174">
                  <c:v>42148</c:v>
                </c:pt>
                <c:pt idx="175">
                  <c:v>42149</c:v>
                </c:pt>
                <c:pt idx="176">
                  <c:v>42150</c:v>
                </c:pt>
                <c:pt idx="177">
                  <c:v>42151</c:v>
                </c:pt>
                <c:pt idx="178">
                  <c:v>42152</c:v>
                </c:pt>
                <c:pt idx="179">
                  <c:v>42153</c:v>
                </c:pt>
                <c:pt idx="180">
                  <c:v>42154</c:v>
                </c:pt>
                <c:pt idx="181">
                  <c:v>42155</c:v>
                </c:pt>
                <c:pt idx="182">
                  <c:v>42156</c:v>
                </c:pt>
                <c:pt idx="183">
                  <c:v>42157</c:v>
                </c:pt>
                <c:pt idx="184">
                  <c:v>42158</c:v>
                </c:pt>
                <c:pt idx="185">
                  <c:v>42159</c:v>
                </c:pt>
                <c:pt idx="186">
                  <c:v>42160</c:v>
                </c:pt>
                <c:pt idx="187">
                  <c:v>42161</c:v>
                </c:pt>
                <c:pt idx="188">
                  <c:v>42162</c:v>
                </c:pt>
                <c:pt idx="189">
                  <c:v>42163</c:v>
                </c:pt>
                <c:pt idx="190">
                  <c:v>42164</c:v>
                </c:pt>
                <c:pt idx="191">
                  <c:v>42165</c:v>
                </c:pt>
                <c:pt idx="192">
                  <c:v>42166</c:v>
                </c:pt>
                <c:pt idx="193">
                  <c:v>42167</c:v>
                </c:pt>
                <c:pt idx="194">
                  <c:v>42168</c:v>
                </c:pt>
                <c:pt idx="195">
                  <c:v>42169</c:v>
                </c:pt>
                <c:pt idx="196">
                  <c:v>42170</c:v>
                </c:pt>
                <c:pt idx="197">
                  <c:v>42171</c:v>
                </c:pt>
                <c:pt idx="198">
                  <c:v>42172</c:v>
                </c:pt>
                <c:pt idx="199">
                  <c:v>42173</c:v>
                </c:pt>
                <c:pt idx="200">
                  <c:v>42174</c:v>
                </c:pt>
                <c:pt idx="201">
                  <c:v>42175</c:v>
                </c:pt>
                <c:pt idx="202">
                  <c:v>42176</c:v>
                </c:pt>
                <c:pt idx="203">
                  <c:v>42177</c:v>
                </c:pt>
                <c:pt idx="204">
                  <c:v>42178</c:v>
                </c:pt>
                <c:pt idx="205">
                  <c:v>42179</c:v>
                </c:pt>
                <c:pt idx="206">
                  <c:v>42180</c:v>
                </c:pt>
                <c:pt idx="207">
                  <c:v>42181</c:v>
                </c:pt>
                <c:pt idx="208">
                  <c:v>42182</c:v>
                </c:pt>
                <c:pt idx="209">
                  <c:v>42183</c:v>
                </c:pt>
                <c:pt idx="210">
                  <c:v>42184</c:v>
                </c:pt>
                <c:pt idx="211">
                  <c:v>42185</c:v>
                </c:pt>
                <c:pt idx="212">
                  <c:v>42186</c:v>
                </c:pt>
                <c:pt idx="213">
                  <c:v>42187</c:v>
                </c:pt>
                <c:pt idx="214">
                  <c:v>42188</c:v>
                </c:pt>
                <c:pt idx="215">
                  <c:v>42189</c:v>
                </c:pt>
                <c:pt idx="216">
                  <c:v>42190</c:v>
                </c:pt>
                <c:pt idx="217">
                  <c:v>42191</c:v>
                </c:pt>
                <c:pt idx="218">
                  <c:v>42192</c:v>
                </c:pt>
                <c:pt idx="219">
                  <c:v>42193</c:v>
                </c:pt>
                <c:pt idx="220">
                  <c:v>42194</c:v>
                </c:pt>
                <c:pt idx="221">
                  <c:v>42195</c:v>
                </c:pt>
                <c:pt idx="222">
                  <c:v>42196</c:v>
                </c:pt>
                <c:pt idx="223">
                  <c:v>42197</c:v>
                </c:pt>
                <c:pt idx="224">
                  <c:v>42198</c:v>
                </c:pt>
                <c:pt idx="225">
                  <c:v>42199</c:v>
                </c:pt>
                <c:pt idx="226">
                  <c:v>42200</c:v>
                </c:pt>
                <c:pt idx="227">
                  <c:v>42201</c:v>
                </c:pt>
                <c:pt idx="228">
                  <c:v>42202</c:v>
                </c:pt>
                <c:pt idx="229">
                  <c:v>42203</c:v>
                </c:pt>
                <c:pt idx="230">
                  <c:v>42204</c:v>
                </c:pt>
                <c:pt idx="231">
                  <c:v>42205</c:v>
                </c:pt>
                <c:pt idx="232">
                  <c:v>42206</c:v>
                </c:pt>
                <c:pt idx="233">
                  <c:v>42207</c:v>
                </c:pt>
                <c:pt idx="234">
                  <c:v>42208</c:v>
                </c:pt>
                <c:pt idx="235">
                  <c:v>42209</c:v>
                </c:pt>
                <c:pt idx="236">
                  <c:v>42210</c:v>
                </c:pt>
                <c:pt idx="237">
                  <c:v>42211</c:v>
                </c:pt>
                <c:pt idx="238">
                  <c:v>42212</c:v>
                </c:pt>
                <c:pt idx="239">
                  <c:v>42213</c:v>
                </c:pt>
                <c:pt idx="240">
                  <c:v>42214</c:v>
                </c:pt>
                <c:pt idx="241">
                  <c:v>42215</c:v>
                </c:pt>
                <c:pt idx="242">
                  <c:v>42216</c:v>
                </c:pt>
                <c:pt idx="243">
                  <c:v>42217</c:v>
                </c:pt>
                <c:pt idx="244">
                  <c:v>42218</c:v>
                </c:pt>
                <c:pt idx="245">
                  <c:v>42219</c:v>
                </c:pt>
                <c:pt idx="246">
                  <c:v>42220</c:v>
                </c:pt>
                <c:pt idx="247">
                  <c:v>42221</c:v>
                </c:pt>
                <c:pt idx="248">
                  <c:v>42222</c:v>
                </c:pt>
                <c:pt idx="249">
                  <c:v>42223</c:v>
                </c:pt>
                <c:pt idx="250">
                  <c:v>42224</c:v>
                </c:pt>
                <c:pt idx="251">
                  <c:v>42225</c:v>
                </c:pt>
                <c:pt idx="252">
                  <c:v>42226</c:v>
                </c:pt>
                <c:pt idx="253">
                  <c:v>42227</c:v>
                </c:pt>
                <c:pt idx="254">
                  <c:v>42228</c:v>
                </c:pt>
                <c:pt idx="255">
                  <c:v>42229</c:v>
                </c:pt>
                <c:pt idx="256">
                  <c:v>42230</c:v>
                </c:pt>
                <c:pt idx="257">
                  <c:v>42231</c:v>
                </c:pt>
                <c:pt idx="258">
                  <c:v>42232</c:v>
                </c:pt>
                <c:pt idx="259">
                  <c:v>42233</c:v>
                </c:pt>
                <c:pt idx="260">
                  <c:v>42234</c:v>
                </c:pt>
                <c:pt idx="261">
                  <c:v>42235</c:v>
                </c:pt>
                <c:pt idx="262">
                  <c:v>42236</c:v>
                </c:pt>
                <c:pt idx="263">
                  <c:v>42237</c:v>
                </c:pt>
                <c:pt idx="264">
                  <c:v>42238</c:v>
                </c:pt>
                <c:pt idx="265">
                  <c:v>42239</c:v>
                </c:pt>
                <c:pt idx="266">
                  <c:v>42240</c:v>
                </c:pt>
                <c:pt idx="267">
                  <c:v>42241</c:v>
                </c:pt>
                <c:pt idx="268">
                  <c:v>42242</c:v>
                </c:pt>
                <c:pt idx="269">
                  <c:v>42243</c:v>
                </c:pt>
                <c:pt idx="270">
                  <c:v>42244</c:v>
                </c:pt>
                <c:pt idx="271">
                  <c:v>42245</c:v>
                </c:pt>
                <c:pt idx="272">
                  <c:v>42246</c:v>
                </c:pt>
                <c:pt idx="273">
                  <c:v>42247</c:v>
                </c:pt>
                <c:pt idx="274">
                  <c:v>42248</c:v>
                </c:pt>
                <c:pt idx="275">
                  <c:v>42249</c:v>
                </c:pt>
                <c:pt idx="276">
                  <c:v>42250</c:v>
                </c:pt>
                <c:pt idx="277">
                  <c:v>42251</c:v>
                </c:pt>
                <c:pt idx="278">
                  <c:v>42252</c:v>
                </c:pt>
                <c:pt idx="279">
                  <c:v>42253</c:v>
                </c:pt>
                <c:pt idx="280">
                  <c:v>42254</c:v>
                </c:pt>
                <c:pt idx="281">
                  <c:v>42255</c:v>
                </c:pt>
                <c:pt idx="282">
                  <c:v>42256</c:v>
                </c:pt>
                <c:pt idx="283">
                  <c:v>42257</c:v>
                </c:pt>
                <c:pt idx="284">
                  <c:v>42258</c:v>
                </c:pt>
                <c:pt idx="285">
                  <c:v>42259</c:v>
                </c:pt>
                <c:pt idx="286">
                  <c:v>42260</c:v>
                </c:pt>
                <c:pt idx="287">
                  <c:v>42261</c:v>
                </c:pt>
                <c:pt idx="288">
                  <c:v>42262</c:v>
                </c:pt>
                <c:pt idx="289">
                  <c:v>42263</c:v>
                </c:pt>
                <c:pt idx="290">
                  <c:v>42264</c:v>
                </c:pt>
                <c:pt idx="291">
                  <c:v>42265</c:v>
                </c:pt>
                <c:pt idx="292">
                  <c:v>42266</c:v>
                </c:pt>
                <c:pt idx="293">
                  <c:v>42267</c:v>
                </c:pt>
                <c:pt idx="294">
                  <c:v>42268</c:v>
                </c:pt>
                <c:pt idx="295">
                  <c:v>42269</c:v>
                </c:pt>
                <c:pt idx="296">
                  <c:v>42270</c:v>
                </c:pt>
                <c:pt idx="297">
                  <c:v>42271</c:v>
                </c:pt>
                <c:pt idx="298">
                  <c:v>42272</c:v>
                </c:pt>
                <c:pt idx="299">
                  <c:v>42273</c:v>
                </c:pt>
                <c:pt idx="300">
                  <c:v>42274</c:v>
                </c:pt>
                <c:pt idx="301">
                  <c:v>42275</c:v>
                </c:pt>
                <c:pt idx="302">
                  <c:v>42276</c:v>
                </c:pt>
                <c:pt idx="303">
                  <c:v>42277</c:v>
                </c:pt>
                <c:pt idx="304">
                  <c:v>42278</c:v>
                </c:pt>
                <c:pt idx="305">
                  <c:v>42279</c:v>
                </c:pt>
                <c:pt idx="306">
                  <c:v>42280</c:v>
                </c:pt>
                <c:pt idx="307">
                  <c:v>42281</c:v>
                </c:pt>
                <c:pt idx="308">
                  <c:v>42282</c:v>
                </c:pt>
                <c:pt idx="309">
                  <c:v>42283</c:v>
                </c:pt>
                <c:pt idx="310">
                  <c:v>42284</c:v>
                </c:pt>
                <c:pt idx="311">
                  <c:v>42285</c:v>
                </c:pt>
                <c:pt idx="312">
                  <c:v>42286</c:v>
                </c:pt>
                <c:pt idx="313">
                  <c:v>42287</c:v>
                </c:pt>
                <c:pt idx="314">
                  <c:v>42288</c:v>
                </c:pt>
                <c:pt idx="315">
                  <c:v>42289</c:v>
                </c:pt>
                <c:pt idx="316">
                  <c:v>42290</c:v>
                </c:pt>
                <c:pt idx="317">
                  <c:v>42291</c:v>
                </c:pt>
                <c:pt idx="318">
                  <c:v>42292</c:v>
                </c:pt>
                <c:pt idx="319">
                  <c:v>42293</c:v>
                </c:pt>
                <c:pt idx="320">
                  <c:v>42294</c:v>
                </c:pt>
                <c:pt idx="321">
                  <c:v>42295</c:v>
                </c:pt>
                <c:pt idx="322">
                  <c:v>42296</c:v>
                </c:pt>
                <c:pt idx="323">
                  <c:v>42297</c:v>
                </c:pt>
                <c:pt idx="324">
                  <c:v>42298</c:v>
                </c:pt>
                <c:pt idx="325">
                  <c:v>42299</c:v>
                </c:pt>
                <c:pt idx="326">
                  <c:v>42300</c:v>
                </c:pt>
                <c:pt idx="327">
                  <c:v>42301</c:v>
                </c:pt>
                <c:pt idx="328">
                  <c:v>42302</c:v>
                </c:pt>
                <c:pt idx="329">
                  <c:v>42303</c:v>
                </c:pt>
                <c:pt idx="330">
                  <c:v>42304</c:v>
                </c:pt>
                <c:pt idx="331">
                  <c:v>42305</c:v>
                </c:pt>
                <c:pt idx="332">
                  <c:v>42306</c:v>
                </c:pt>
                <c:pt idx="333">
                  <c:v>42307</c:v>
                </c:pt>
                <c:pt idx="334">
                  <c:v>42308</c:v>
                </c:pt>
                <c:pt idx="335">
                  <c:v>42309</c:v>
                </c:pt>
                <c:pt idx="336">
                  <c:v>42310</c:v>
                </c:pt>
                <c:pt idx="337">
                  <c:v>42311</c:v>
                </c:pt>
                <c:pt idx="338">
                  <c:v>42312</c:v>
                </c:pt>
                <c:pt idx="339">
                  <c:v>42313</c:v>
                </c:pt>
                <c:pt idx="340">
                  <c:v>42314</c:v>
                </c:pt>
                <c:pt idx="341">
                  <c:v>42315</c:v>
                </c:pt>
                <c:pt idx="342">
                  <c:v>42316</c:v>
                </c:pt>
                <c:pt idx="343">
                  <c:v>42317</c:v>
                </c:pt>
                <c:pt idx="344">
                  <c:v>42318</c:v>
                </c:pt>
                <c:pt idx="345">
                  <c:v>42319</c:v>
                </c:pt>
                <c:pt idx="346">
                  <c:v>42320</c:v>
                </c:pt>
                <c:pt idx="347">
                  <c:v>42321</c:v>
                </c:pt>
                <c:pt idx="348">
                  <c:v>42322</c:v>
                </c:pt>
                <c:pt idx="349">
                  <c:v>42323</c:v>
                </c:pt>
                <c:pt idx="350">
                  <c:v>42324</c:v>
                </c:pt>
                <c:pt idx="351">
                  <c:v>42325</c:v>
                </c:pt>
                <c:pt idx="352">
                  <c:v>42326</c:v>
                </c:pt>
                <c:pt idx="353">
                  <c:v>42327</c:v>
                </c:pt>
                <c:pt idx="354">
                  <c:v>42328</c:v>
                </c:pt>
                <c:pt idx="355">
                  <c:v>42329</c:v>
                </c:pt>
                <c:pt idx="356">
                  <c:v>42330</c:v>
                </c:pt>
                <c:pt idx="357">
                  <c:v>42331</c:v>
                </c:pt>
                <c:pt idx="358">
                  <c:v>42332</c:v>
                </c:pt>
                <c:pt idx="359">
                  <c:v>42333</c:v>
                </c:pt>
                <c:pt idx="360">
                  <c:v>42334</c:v>
                </c:pt>
                <c:pt idx="361">
                  <c:v>42335</c:v>
                </c:pt>
                <c:pt idx="362">
                  <c:v>42336</c:v>
                </c:pt>
                <c:pt idx="363">
                  <c:v>42337</c:v>
                </c:pt>
                <c:pt idx="364">
                  <c:v>42338</c:v>
                </c:pt>
                <c:pt idx="365">
                  <c:v>42339</c:v>
                </c:pt>
                <c:pt idx="366">
                  <c:v>42340</c:v>
                </c:pt>
                <c:pt idx="367">
                  <c:v>42341</c:v>
                </c:pt>
                <c:pt idx="368">
                  <c:v>42342</c:v>
                </c:pt>
                <c:pt idx="369">
                  <c:v>42343</c:v>
                </c:pt>
                <c:pt idx="370">
                  <c:v>42344</c:v>
                </c:pt>
                <c:pt idx="371">
                  <c:v>42345</c:v>
                </c:pt>
                <c:pt idx="372">
                  <c:v>42346</c:v>
                </c:pt>
                <c:pt idx="373">
                  <c:v>42347</c:v>
                </c:pt>
                <c:pt idx="374">
                  <c:v>42348</c:v>
                </c:pt>
                <c:pt idx="375">
                  <c:v>42349</c:v>
                </c:pt>
                <c:pt idx="376">
                  <c:v>42350</c:v>
                </c:pt>
                <c:pt idx="377">
                  <c:v>42351</c:v>
                </c:pt>
                <c:pt idx="378">
                  <c:v>42352</c:v>
                </c:pt>
                <c:pt idx="379">
                  <c:v>42353</c:v>
                </c:pt>
                <c:pt idx="380">
                  <c:v>42354</c:v>
                </c:pt>
                <c:pt idx="381">
                  <c:v>42355</c:v>
                </c:pt>
                <c:pt idx="382">
                  <c:v>42356</c:v>
                </c:pt>
                <c:pt idx="383">
                  <c:v>42357</c:v>
                </c:pt>
                <c:pt idx="384">
                  <c:v>42358</c:v>
                </c:pt>
                <c:pt idx="385">
                  <c:v>42359</c:v>
                </c:pt>
                <c:pt idx="386">
                  <c:v>42360</c:v>
                </c:pt>
                <c:pt idx="387">
                  <c:v>42361</c:v>
                </c:pt>
                <c:pt idx="388">
                  <c:v>42362</c:v>
                </c:pt>
                <c:pt idx="389">
                  <c:v>42363</c:v>
                </c:pt>
                <c:pt idx="390">
                  <c:v>42364</c:v>
                </c:pt>
                <c:pt idx="391">
                  <c:v>42365</c:v>
                </c:pt>
                <c:pt idx="392">
                  <c:v>42366</c:v>
                </c:pt>
                <c:pt idx="393">
                  <c:v>42367</c:v>
                </c:pt>
                <c:pt idx="394">
                  <c:v>42368</c:v>
                </c:pt>
                <c:pt idx="395">
                  <c:v>42369</c:v>
                </c:pt>
                <c:pt idx="396">
                  <c:v>42370</c:v>
                </c:pt>
                <c:pt idx="397">
                  <c:v>42371</c:v>
                </c:pt>
                <c:pt idx="398">
                  <c:v>42372</c:v>
                </c:pt>
                <c:pt idx="399">
                  <c:v>42373</c:v>
                </c:pt>
                <c:pt idx="400">
                  <c:v>42374</c:v>
                </c:pt>
                <c:pt idx="401">
                  <c:v>42375</c:v>
                </c:pt>
                <c:pt idx="402">
                  <c:v>42376</c:v>
                </c:pt>
                <c:pt idx="403">
                  <c:v>42377</c:v>
                </c:pt>
                <c:pt idx="404">
                  <c:v>42378</c:v>
                </c:pt>
                <c:pt idx="405">
                  <c:v>42379</c:v>
                </c:pt>
                <c:pt idx="406">
                  <c:v>42380</c:v>
                </c:pt>
                <c:pt idx="407">
                  <c:v>42381</c:v>
                </c:pt>
                <c:pt idx="408">
                  <c:v>42382</c:v>
                </c:pt>
                <c:pt idx="409">
                  <c:v>42383</c:v>
                </c:pt>
                <c:pt idx="410">
                  <c:v>42384</c:v>
                </c:pt>
                <c:pt idx="411">
                  <c:v>42385</c:v>
                </c:pt>
                <c:pt idx="412">
                  <c:v>42386</c:v>
                </c:pt>
                <c:pt idx="413">
                  <c:v>42387</c:v>
                </c:pt>
                <c:pt idx="414">
                  <c:v>42388</c:v>
                </c:pt>
                <c:pt idx="415">
                  <c:v>42389</c:v>
                </c:pt>
                <c:pt idx="416">
                  <c:v>42390</c:v>
                </c:pt>
                <c:pt idx="417">
                  <c:v>42391</c:v>
                </c:pt>
                <c:pt idx="418">
                  <c:v>42392</c:v>
                </c:pt>
                <c:pt idx="419">
                  <c:v>42393</c:v>
                </c:pt>
                <c:pt idx="420">
                  <c:v>42394</c:v>
                </c:pt>
                <c:pt idx="421">
                  <c:v>42395</c:v>
                </c:pt>
                <c:pt idx="422">
                  <c:v>42396</c:v>
                </c:pt>
                <c:pt idx="423">
                  <c:v>42397</c:v>
                </c:pt>
                <c:pt idx="424">
                  <c:v>42398</c:v>
                </c:pt>
                <c:pt idx="425">
                  <c:v>42399</c:v>
                </c:pt>
                <c:pt idx="426">
                  <c:v>42400</c:v>
                </c:pt>
                <c:pt idx="427">
                  <c:v>42401</c:v>
                </c:pt>
                <c:pt idx="428">
                  <c:v>42402</c:v>
                </c:pt>
                <c:pt idx="429">
                  <c:v>42403</c:v>
                </c:pt>
                <c:pt idx="430">
                  <c:v>42404</c:v>
                </c:pt>
                <c:pt idx="431">
                  <c:v>42405</c:v>
                </c:pt>
                <c:pt idx="432">
                  <c:v>42406</c:v>
                </c:pt>
                <c:pt idx="433">
                  <c:v>42407</c:v>
                </c:pt>
                <c:pt idx="434">
                  <c:v>42408</c:v>
                </c:pt>
                <c:pt idx="435">
                  <c:v>42409</c:v>
                </c:pt>
                <c:pt idx="436">
                  <c:v>42410</c:v>
                </c:pt>
                <c:pt idx="437">
                  <c:v>42411</c:v>
                </c:pt>
                <c:pt idx="438">
                  <c:v>42412</c:v>
                </c:pt>
                <c:pt idx="439">
                  <c:v>42413</c:v>
                </c:pt>
                <c:pt idx="440">
                  <c:v>42414</c:v>
                </c:pt>
                <c:pt idx="441">
                  <c:v>42415</c:v>
                </c:pt>
                <c:pt idx="442">
                  <c:v>42416</c:v>
                </c:pt>
                <c:pt idx="443">
                  <c:v>42417</c:v>
                </c:pt>
                <c:pt idx="444">
                  <c:v>42418</c:v>
                </c:pt>
                <c:pt idx="445">
                  <c:v>42419</c:v>
                </c:pt>
                <c:pt idx="446">
                  <c:v>42420</c:v>
                </c:pt>
                <c:pt idx="447">
                  <c:v>42421</c:v>
                </c:pt>
                <c:pt idx="448">
                  <c:v>42422</c:v>
                </c:pt>
                <c:pt idx="449">
                  <c:v>42423</c:v>
                </c:pt>
                <c:pt idx="450">
                  <c:v>42424</c:v>
                </c:pt>
                <c:pt idx="451">
                  <c:v>42425</c:v>
                </c:pt>
                <c:pt idx="452">
                  <c:v>42426</c:v>
                </c:pt>
                <c:pt idx="453">
                  <c:v>42427</c:v>
                </c:pt>
                <c:pt idx="454">
                  <c:v>42428</c:v>
                </c:pt>
                <c:pt idx="455">
                  <c:v>42429</c:v>
                </c:pt>
                <c:pt idx="456">
                  <c:v>42430</c:v>
                </c:pt>
                <c:pt idx="457">
                  <c:v>42431</c:v>
                </c:pt>
                <c:pt idx="458">
                  <c:v>42432</c:v>
                </c:pt>
                <c:pt idx="459">
                  <c:v>42433</c:v>
                </c:pt>
                <c:pt idx="460">
                  <c:v>42434</c:v>
                </c:pt>
                <c:pt idx="461">
                  <c:v>42435</c:v>
                </c:pt>
                <c:pt idx="462">
                  <c:v>42436</c:v>
                </c:pt>
                <c:pt idx="463">
                  <c:v>42437</c:v>
                </c:pt>
                <c:pt idx="464">
                  <c:v>42438</c:v>
                </c:pt>
                <c:pt idx="465">
                  <c:v>42439</c:v>
                </c:pt>
                <c:pt idx="466">
                  <c:v>42440</c:v>
                </c:pt>
                <c:pt idx="467">
                  <c:v>42441</c:v>
                </c:pt>
                <c:pt idx="468">
                  <c:v>42442</c:v>
                </c:pt>
                <c:pt idx="469">
                  <c:v>42443</c:v>
                </c:pt>
                <c:pt idx="470">
                  <c:v>42444</c:v>
                </c:pt>
                <c:pt idx="471">
                  <c:v>42445</c:v>
                </c:pt>
                <c:pt idx="472">
                  <c:v>42446</c:v>
                </c:pt>
                <c:pt idx="473">
                  <c:v>42447</c:v>
                </c:pt>
                <c:pt idx="474">
                  <c:v>42448</c:v>
                </c:pt>
                <c:pt idx="475">
                  <c:v>42449</c:v>
                </c:pt>
                <c:pt idx="476">
                  <c:v>42450</c:v>
                </c:pt>
                <c:pt idx="477">
                  <c:v>42451</c:v>
                </c:pt>
                <c:pt idx="478">
                  <c:v>42452</c:v>
                </c:pt>
                <c:pt idx="479">
                  <c:v>42453</c:v>
                </c:pt>
                <c:pt idx="480">
                  <c:v>42454</c:v>
                </c:pt>
                <c:pt idx="481">
                  <c:v>42455</c:v>
                </c:pt>
                <c:pt idx="482">
                  <c:v>42456</c:v>
                </c:pt>
                <c:pt idx="483">
                  <c:v>42457</c:v>
                </c:pt>
                <c:pt idx="484">
                  <c:v>42458</c:v>
                </c:pt>
                <c:pt idx="485">
                  <c:v>42459</c:v>
                </c:pt>
                <c:pt idx="486">
                  <c:v>42460</c:v>
                </c:pt>
                <c:pt idx="487">
                  <c:v>42461</c:v>
                </c:pt>
                <c:pt idx="488">
                  <c:v>42462</c:v>
                </c:pt>
                <c:pt idx="489">
                  <c:v>42463</c:v>
                </c:pt>
                <c:pt idx="490">
                  <c:v>42464</c:v>
                </c:pt>
                <c:pt idx="491">
                  <c:v>42465</c:v>
                </c:pt>
                <c:pt idx="492">
                  <c:v>42466</c:v>
                </c:pt>
                <c:pt idx="493">
                  <c:v>42467</c:v>
                </c:pt>
                <c:pt idx="494">
                  <c:v>42468</c:v>
                </c:pt>
                <c:pt idx="495">
                  <c:v>42469</c:v>
                </c:pt>
                <c:pt idx="496">
                  <c:v>42470</c:v>
                </c:pt>
                <c:pt idx="497">
                  <c:v>42471</c:v>
                </c:pt>
                <c:pt idx="498">
                  <c:v>42472</c:v>
                </c:pt>
                <c:pt idx="499">
                  <c:v>42473</c:v>
                </c:pt>
                <c:pt idx="500">
                  <c:v>42474</c:v>
                </c:pt>
                <c:pt idx="501">
                  <c:v>42475</c:v>
                </c:pt>
                <c:pt idx="502">
                  <c:v>42476</c:v>
                </c:pt>
                <c:pt idx="503">
                  <c:v>42477</c:v>
                </c:pt>
                <c:pt idx="504">
                  <c:v>42478</c:v>
                </c:pt>
                <c:pt idx="505">
                  <c:v>42479</c:v>
                </c:pt>
                <c:pt idx="506">
                  <c:v>42480</c:v>
                </c:pt>
                <c:pt idx="507">
                  <c:v>42481</c:v>
                </c:pt>
                <c:pt idx="508">
                  <c:v>42482</c:v>
                </c:pt>
                <c:pt idx="509">
                  <c:v>42483</c:v>
                </c:pt>
                <c:pt idx="510">
                  <c:v>42484</c:v>
                </c:pt>
                <c:pt idx="511">
                  <c:v>42485</c:v>
                </c:pt>
                <c:pt idx="512">
                  <c:v>42486</c:v>
                </c:pt>
                <c:pt idx="513">
                  <c:v>42487</c:v>
                </c:pt>
                <c:pt idx="514">
                  <c:v>42488</c:v>
                </c:pt>
                <c:pt idx="515">
                  <c:v>42489</c:v>
                </c:pt>
                <c:pt idx="516">
                  <c:v>42490</c:v>
                </c:pt>
                <c:pt idx="517">
                  <c:v>42491</c:v>
                </c:pt>
                <c:pt idx="518">
                  <c:v>42492</c:v>
                </c:pt>
                <c:pt idx="519">
                  <c:v>42493</c:v>
                </c:pt>
                <c:pt idx="520">
                  <c:v>42494</c:v>
                </c:pt>
                <c:pt idx="521">
                  <c:v>42495</c:v>
                </c:pt>
                <c:pt idx="522">
                  <c:v>42496</c:v>
                </c:pt>
                <c:pt idx="523">
                  <c:v>42497</c:v>
                </c:pt>
                <c:pt idx="524">
                  <c:v>42498</c:v>
                </c:pt>
                <c:pt idx="525">
                  <c:v>42499</c:v>
                </c:pt>
                <c:pt idx="526">
                  <c:v>42500</c:v>
                </c:pt>
                <c:pt idx="527">
                  <c:v>42501</c:v>
                </c:pt>
                <c:pt idx="528">
                  <c:v>42502</c:v>
                </c:pt>
                <c:pt idx="529">
                  <c:v>42503</c:v>
                </c:pt>
                <c:pt idx="530">
                  <c:v>42504</c:v>
                </c:pt>
                <c:pt idx="531">
                  <c:v>42505</c:v>
                </c:pt>
                <c:pt idx="532">
                  <c:v>42506</c:v>
                </c:pt>
                <c:pt idx="533">
                  <c:v>42507</c:v>
                </c:pt>
                <c:pt idx="534">
                  <c:v>42508</c:v>
                </c:pt>
                <c:pt idx="535">
                  <c:v>42509</c:v>
                </c:pt>
                <c:pt idx="536">
                  <c:v>42510</c:v>
                </c:pt>
                <c:pt idx="537">
                  <c:v>42511</c:v>
                </c:pt>
                <c:pt idx="538">
                  <c:v>42512</c:v>
                </c:pt>
                <c:pt idx="539">
                  <c:v>42513</c:v>
                </c:pt>
                <c:pt idx="540">
                  <c:v>42514</c:v>
                </c:pt>
                <c:pt idx="541">
                  <c:v>42515</c:v>
                </c:pt>
                <c:pt idx="542">
                  <c:v>42516</c:v>
                </c:pt>
                <c:pt idx="543">
                  <c:v>42517</c:v>
                </c:pt>
                <c:pt idx="544">
                  <c:v>42518</c:v>
                </c:pt>
                <c:pt idx="545">
                  <c:v>42519</c:v>
                </c:pt>
                <c:pt idx="546">
                  <c:v>42520</c:v>
                </c:pt>
                <c:pt idx="547">
                  <c:v>42521</c:v>
                </c:pt>
                <c:pt idx="548">
                  <c:v>42522</c:v>
                </c:pt>
                <c:pt idx="549">
                  <c:v>42523</c:v>
                </c:pt>
                <c:pt idx="550">
                  <c:v>42524</c:v>
                </c:pt>
                <c:pt idx="551">
                  <c:v>42525</c:v>
                </c:pt>
                <c:pt idx="552">
                  <c:v>42526</c:v>
                </c:pt>
                <c:pt idx="553">
                  <c:v>42527</c:v>
                </c:pt>
                <c:pt idx="554">
                  <c:v>42528</c:v>
                </c:pt>
                <c:pt idx="555">
                  <c:v>42529</c:v>
                </c:pt>
                <c:pt idx="556">
                  <c:v>42530</c:v>
                </c:pt>
                <c:pt idx="557">
                  <c:v>42531</c:v>
                </c:pt>
                <c:pt idx="558">
                  <c:v>42532</c:v>
                </c:pt>
                <c:pt idx="559">
                  <c:v>42533</c:v>
                </c:pt>
                <c:pt idx="560">
                  <c:v>42534</c:v>
                </c:pt>
                <c:pt idx="561">
                  <c:v>42535</c:v>
                </c:pt>
                <c:pt idx="562">
                  <c:v>42536</c:v>
                </c:pt>
                <c:pt idx="563">
                  <c:v>42537</c:v>
                </c:pt>
                <c:pt idx="564">
                  <c:v>42538</c:v>
                </c:pt>
                <c:pt idx="565">
                  <c:v>42539</c:v>
                </c:pt>
                <c:pt idx="566">
                  <c:v>42540</c:v>
                </c:pt>
                <c:pt idx="567">
                  <c:v>42541</c:v>
                </c:pt>
                <c:pt idx="568">
                  <c:v>42542</c:v>
                </c:pt>
                <c:pt idx="569">
                  <c:v>42543</c:v>
                </c:pt>
                <c:pt idx="570">
                  <c:v>42544</c:v>
                </c:pt>
                <c:pt idx="571">
                  <c:v>42545</c:v>
                </c:pt>
                <c:pt idx="572">
                  <c:v>42546</c:v>
                </c:pt>
                <c:pt idx="573">
                  <c:v>42547</c:v>
                </c:pt>
                <c:pt idx="574">
                  <c:v>42548</c:v>
                </c:pt>
                <c:pt idx="575">
                  <c:v>42549</c:v>
                </c:pt>
                <c:pt idx="576">
                  <c:v>42550</c:v>
                </c:pt>
                <c:pt idx="577">
                  <c:v>42551</c:v>
                </c:pt>
                <c:pt idx="578">
                  <c:v>42552</c:v>
                </c:pt>
                <c:pt idx="579">
                  <c:v>42553</c:v>
                </c:pt>
                <c:pt idx="580">
                  <c:v>42554</c:v>
                </c:pt>
                <c:pt idx="581">
                  <c:v>42555</c:v>
                </c:pt>
                <c:pt idx="582">
                  <c:v>42556</c:v>
                </c:pt>
                <c:pt idx="583">
                  <c:v>42557</c:v>
                </c:pt>
                <c:pt idx="584">
                  <c:v>42558</c:v>
                </c:pt>
                <c:pt idx="585">
                  <c:v>42559</c:v>
                </c:pt>
                <c:pt idx="586">
                  <c:v>42560</c:v>
                </c:pt>
                <c:pt idx="587">
                  <c:v>42561</c:v>
                </c:pt>
                <c:pt idx="588">
                  <c:v>42562</c:v>
                </c:pt>
                <c:pt idx="589">
                  <c:v>42563</c:v>
                </c:pt>
                <c:pt idx="590">
                  <c:v>42564</c:v>
                </c:pt>
                <c:pt idx="591">
                  <c:v>42565</c:v>
                </c:pt>
                <c:pt idx="592">
                  <c:v>42566</c:v>
                </c:pt>
                <c:pt idx="593">
                  <c:v>42567</c:v>
                </c:pt>
                <c:pt idx="594">
                  <c:v>42568</c:v>
                </c:pt>
                <c:pt idx="595">
                  <c:v>42569</c:v>
                </c:pt>
                <c:pt idx="596">
                  <c:v>42570</c:v>
                </c:pt>
                <c:pt idx="597">
                  <c:v>42571</c:v>
                </c:pt>
                <c:pt idx="598">
                  <c:v>42572</c:v>
                </c:pt>
                <c:pt idx="599">
                  <c:v>42573</c:v>
                </c:pt>
                <c:pt idx="600">
                  <c:v>42574</c:v>
                </c:pt>
                <c:pt idx="601">
                  <c:v>42575</c:v>
                </c:pt>
                <c:pt idx="602">
                  <c:v>42576</c:v>
                </c:pt>
                <c:pt idx="603">
                  <c:v>42577</c:v>
                </c:pt>
                <c:pt idx="604">
                  <c:v>42578</c:v>
                </c:pt>
                <c:pt idx="605">
                  <c:v>42579</c:v>
                </c:pt>
                <c:pt idx="606">
                  <c:v>42580</c:v>
                </c:pt>
                <c:pt idx="607">
                  <c:v>42581</c:v>
                </c:pt>
                <c:pt idx="608">
                  <c:v>42582</c:v>
                </c:pt>
                <c:pt idx="609">
                  <c:v>42583</c:v>
                </c:pt>
                <c:pt idx="610">
                  <c:v>42584</c:v>
                </c:pt>
                <c:pt idx="611">
                  <c:v>42585</c:v>
                </c:pt>
                <c:pt idx="612">
                  <c:v>42586</c:v>
                </c:pt>
                <c:pt idx="613">
                  <c:v>42587</c:v>
                </c:pt>
                <c:pt idx="614">
                  <c:v>42588</c:v>
                </c:pt>
                <c:pt idx="615">
                  <c:v>42589</c:v>
                </c:pt>
                <c:pt idx="616">
                  <c:v>42590</c:v>
                </c:pt>
                <c:pt idx="617">
                  <c:v>42591</c:v>
                </c:pt>
                <c:pt idx="618">
                  <c:v>42592</c:v>
                </c:pt>
                <c:pt idx="619">
                  <c:v>42593</c:v>
                </c:pt>
                <c:pt idx="620">
                  <c:v>42594</c:v>
                </c:pt>
                <c:pt idx="621">
                  <c:v>42595</c:v>
                </c:pt>
                <c:pt idx="622">
                  <c:v>42596</c:v>
                </c:pt>
                <c:pt idx="623">
                  <c:v>42597</c:v>
                </c:pt>
                <c:pt idx="624">
                  <c:v>42598</c:v>
                </c:pt>
                <c:pt idx="625">
                  <c:v>42599</c:v>
                </c:pt>
                <c:pt idx="626">
                  <c:v>42600</c:v>
                </c:pt>
                <c:pt idx="627">
                  <c:v>42601</c:v>
                </c:pt>
                <c:pt idx="628">
                  <c:v>42602</c:v>
                </c:pt>
                <c:pt idx="629">
                  <c:v>42603</c:v>
                </c:pt>
                <c:pt idx="630">
                  <c:v>42604</c:v>
                </c:pt>
                <c:pt idx="631">
                  <c:v>42605</c:v>
                </c:pt>
                <c:pt idx="632">
                  <c:v>42606</c:v>
                </c:pt>
                <c:pt idx="633">
                  <c:v>42607</c:v>
                </c:pt>
                <c:pt idx="634">
                  <c:v>42608</c:v>
                </c:pt>
                <c:pt idx="635">
                  <c:v>42609</c:v>
                </c:pt>
                <c:pt idx="636">
                  <c:v>42610</c:v>
                </c:pt>
                <c:pt idx="637">
                  <c:v>42611</c:v>
                </c:pt>
                <c:pt idx="638">
                  <c:v>42612</c:v>
                </c:pt>
                <c:pt idx="639">
                  <c:v>42613</c:v>
                </c:pt>
                <c:pt idx="640">
                  <c:v>42614</c:v>
                </c:pt>
                <c:pt idx="641">
                  <c:v>42615</c:v>
                </c:pt>
                <c:pt idx="642">
                  <c:v>42616</c:v>
                </c:pt>
                <c:pt idx="643">
                  <c:v>42617</c:v>
                </c:pt>
                <c:pt idx="644">
                  <c:v>42618</c:v>
                </c:pt>
                <c:pt idx="645">
                  <c:v>42619</c:v>
                </c:pt>
                <c:pt idx="646">
                  <c:v>42620</c:v>
                </c:pt>
                <c:pt idx="647">
                  <c:v>42621</c:v>
                </c:pt>
                <c:pt idx="648">
                  <c:v>42622</c:v>
                </c:pt>
                <c:pt idx="649">
                  <c:v>42623</c:v>
                </c:pt>
                <c:pt idx="650">
                  <c:v>42624</c:v>
                </c:pt>
                <c:pt idx="651">
                  <c:v>42625</c:v>
                </c:pt>
                <c:pt idx="652">
                  <c:v>42626</c:v>
                </c:pt>
                <c:pt idx="653">
                  <c:v>42627</c:v>
                </c:pt>
                <c:pt idx="654">
                  <c:v>42628</c:v>
                </c:pt>
                <c:pt idx="655">
                  <c:v>42629</c:v>
                </c:pt>
                <c:pt idx="656">
                  <c:v>42630</c:v>
                </c:pt>
                <c:pt idx="657">
                  <c:v>42631</c:v>
                </c:pt>
                <c:pt idx="658">
                  <c:v>42632</c:v>
                </c:pt>
                <c:pt idx="659">
                  <c:v>42633</c:v>
                </c:pt>
                <c:pt idx="660">
                  <c:v>42634</c:v>
                </c:pt>
                <c:pt idx="661">
                  <c:v>42635</c:v>
                </c:pt>
                <c:pt idx="662">
                  <c:v>42636</c:v>
                </c:pt>
                <c:pt idx="663">
                  <c:v>42637</c:v>
                </c:pt>
                <c:pt idx="664">
                  <c:v>42638</c:v>
                </c:pt>
                <c:pt idx="665">
                  <c:v>42639</c:v>
                </c:pt>
                <c:pt idx="666">
                  <c:v>42640</c:v>
                </c:pt>
                <c:pt idx="667">
                  <c:v>42641</c:v>
                </c:pt>
                <c:pt idx="668">
                  <c:v>42642</c:v>
                </c:pt>
                <c:pt idx="669">
                  <c:v>42643</c:v>
                </c:pt>
                <c:pt idx="670">
                  <c:v>42644</c:v>
                </c:pt>
                <c:pt idx="671">
                  <c:v>42645</c:v>
                </c:pt>
                <c:pt idx="672">
                  <c:v>42646</c:v>
                </c:pt>
                <c:pt idx="673">
                  <c:v>42647</c:v>
                </c:pt>
                <c:pt idx="674">
                  <c:v>42648</c:v>
                </c:pt>
                <c:pt idx="675">
                  <c:v>42649</c:v>
                </c:pt>
                <c:pt idx="676">
                  <c:v>42650</c:v>
                </c:pt>
                <c:pt idx="677">
                  <c:v>42651</c:v>
                </c:pt>
                <c:pt idx="678">
                  <c:v>42652</c:v>
                </c:pt>
                <c:pt idx="679">
                  <c:v>42653</c:v>
                </c:pt>
                <c:pt idx="680">
                  <c:v>42654</c:v>
                </c:pt>
                <c:pt idx="681">
                  <c:v>42655</c:v>
                </c:pt>
                <c:pt idx="682">
                  <c:v>42656</c:v>
                </c:pt>
                <c:pt idx="683">
                  <c:v>42657</c:v>
                </c:pt>
                <c:pt idx="684">
                  <c:v>42658</c:v>
                </c:pt>
                <c:pt idx="685">
                  <c:v>42659</c:v>
                </c:pt>
                <c:pt idx="686">
                  <c:v>42660</c:v>
                </c:pt>
                <c:pt idx="687">
                  <c:v>42661</c:v>
                </c:pt>
                <c:pt idx="688">
                  <c:v>42662</c:v>
                </c:pt>
                <c:pt idx="689">
                  <c:v>42663</c:v>
                </c:pt>
                <c:pt idx="690">
                  <c:v>42664</c:v>
                </c:pt>
                <c:pt idx="691">
                  <c:v>42665</c:v>
                </c:pt>
                <c:pt idx="692">
                  <c:v>42666</c:v>
                </c:pt>
                <c:pt idx="693">
                  <c:v>42667</c:v>
                </c:pt>
                <c:pt idx="694">
                  <c:v>42668</c:v>
                </c:pt>
                <c:pt idx="695">
                  <c:v>42669</c:v>
                </c:pt>
                <c:pt idx="696">
                  <c:v>42670</c:v>
                </c:pt>
                <c:pt idx="697">
                  <c:v>42671</c:v>
                </c:pt>
                <c:pt idx="698">
                  <c:v>42672</c:v>
                </c:pt>
                <c:pt idx="699">
                  <c:v>42673</c:v>
                </c:pt>
                <c:pt idx="700">
                  <c:v>42674</c:v>
                </c:pt>
                <c:pt idx="701">
                  <c:v>42675</c:v>
                </c:pt>
                <c:pt idx="702">
                  <c:v>42676</c:v>
                </c:pt>
                <c:pt idx="703">
                  <c:v>42677</c:v>
                </c:pt>
                <c:pt idx="704">
                  <c:v>42678</c:v>
                </c:pt>
                <c:pt idx="705">
                  <c:v>42679</c:v>
                </c:pt>
                <c:pt idx="706">
                  <c:v>42680</c:v>
                </c:pt>
                <c:pt idx="707">
                  <c:v>42681</c:v>
                </c:pt>
                <c:pt idx="708">
                  <c:v>42682</c:v>
                </c:pt>
                <c:pt idx="709">
                  <c:v>42683</c:v>
                </c:pt>
                <c:pt idx="710">
                  <c:v>42684</c:v>
                </c:pt>
                <c:pt idx="711">
                  <c:v>42685</c:v>
                </c:pt>
                <c:pt idx="712">
                  <c:v>42686</c:v>
                </c:pt>
                <c:pt idx="713">
                  <c:v>42687</c:v>
                </c:pt>
                <c:pt idx="714">
                  <c:v>42688</c:v>
                </c:pt>
                <c:pt idx="715">
                  <c:v>42689</c:v>
                </c:pt>
                <c:pt idx="716">
                  <c:v>42690</c:v>
                </c:pt>
                <c:pt idx="717">
                  <c:v>42691</c:v>
                </c:pt>
                <c:pt idx="718">
                  <c:v>42692</c:v>
                </c:pt>
                <c:pt idx="719">
                  <c:v>42693</c:v>
                </c:pt>
                <c:pt idx="720">
                  <c:v>42694</c:v>
                </c:pt>
                <c:pt idx="721">
                  <c:v>42695</c:v>
                </c:pt>
                <c:pt idx="722">
                  <c:v>42696</c:v>
                </c:pt>
                <c:pt idx="723">
                  <c:v>42697</c:v>
                </c:pt>
                <c:pt idx="724">
                  <c:v>42698</c:v>
                </c:pt>
                <c:pt idx="725">
                  <c:v>42699</c:v>
                </c:pt>
                <c:pt idx="726">
                  <c:v>42700</c:v>
                </c:pt>
                <c:pt idx="727">
                  <c:v>42701</c:v>
                </c:pt>
                <c:pt idx="728">
                  <c:v>42702</c:v>
                </c:pt>
                <c:pt idx="729">
                  <c:v>42703</c:v>
                </c:pt>
                <c:pt idx="730">
                  <c:v>42704</c:v>
                </c:pt>
                <c:pt idx="731">
                  <c:v>42705</c:v>
                </c:pt>
                <c:pt idx="732">
                  <c:v>42706</c:v>
                </c:pt>
                <c:pt idx="733">
                  <c:v>42707</c:v>
                </c:pt>
                <c:pt idx="734">
                  <c:v>42708</c:v>
                </c:pt>
                <c:pt idx="735">
                  <c:v>42709</c:v>
                </c:pt>
                <c:pt idx="736">
                  <c:v>42710</c:v>
                </c:pt>
                <c:pt idx="737">
                  <c:v>42711</c:v>
                </c:pt>
                <c:pt idx="738">
                  <c:v>42712</c:v>
                </c:pt>
                <c:pt idx="739">
                  <c:v>42713</c:v>
                </c:pt>
                <c:pt idx="740">
                  <c:v>42714</c:v>
                </c:pt>
                <c:pt idx="741">
                  <c:v>42715</c:v>
                </c:pt>
                <c:pt idx="742">
                  <c:v>42716</c:v>
                </c:pt>
                <c:pt idx="743">
                  <c:v>42717</c:v>
                </c:pt>
                <c:pt idx="744">
                  <c:v>42718</c:v>
                </c:pt>
                <c:pt idx="745">
                  <c:v>42719</c:v>
                </c:pt>
                <c:pt idx="746">
                  <c:v>42720</c:v>
                </c:pt>
                <c:pt idx="747">
                  <c:v>42721</c:v>
                </c:pt>
                <c:pt idx="748">
                  <c:v>42722</c:v>
                </c:pt>
                <c:pt idx="749">
                  <c:v>42723</c:v>
                </c:pt>
                <c:pt idx="750">
                  <c:v>42724</c:v>
                </c:pt>
                <c:pt idx="751">
                  <c:v>42725</c:v>
                </c:pt>
                <c:pt idx="752">
                  <c:v>42726</c:v>
                </c:pt>
                <c:pt idx="753">
                  <c:v>42727</c:v>
                </c:pt>
                <c:pt idx="754">
                  <c:v>42728</c:v>
                </c:pt>
                <c:pt idx="755">
                  <c:v>42729</c:v>
                </c:pt>
                <c:pt idx="756">
                  <c:v>42730</c:v>
                </c:pt>
                <c:pt idx="757">
                  <c:v>42731</c:v>
                </c:pt>
                <c:pt idx="758">
                  <c:v>42732</c:v>
                </c:pt>
                <c:pt idx="759">
                  <c:v>42733</c:v>
                </c:pt>
                <c:pt idx="760">
                  <c:v>42734</c:v>
                </c:pt>
                <c:pt idx="761">
                  <c:v>42735</c:v>
                </c:pt>
                <c:pt idx="762">
                  <c:v>42736</c:v>
                </c:pt>
                <c:pt idx="763">
                  <c:v>42737</c:v>
                </c:pt>
                <c:pt idx="764">
                  <c:v>42738</c:v>
                </c:pt>
                <c:pt idx="765">
                  <c:v>42739</c:v>
                </c:pt>
                <c:pt idx="766">
                  <c:v>42740</c:v>
                </c:pt>
                <c:pt idx="767">
                  <c:v>42741</c:v>
                </c:pt>
                <c:pt idx="768">
                  <c:v>42742</c:v>
                </c:pt>
                <c:pt idx="769">
                  <c:v>42743</c:v>
                </c:pt>
                <c:pt idx="770">
                  <c:v>42744</c:v>
                </c:pt>
                <c:pt idx="771">
                  <c:v>42745</c:v>
                </c:pt>
                <c:pt idx="772">
                  <c:v>42746</c:v>
                </c:pt>
                <c:pt idx="773">
                  <c:v>42747</c:v>
                </c:pt>
                <c:pt idx="774">
                  <c:v>42748</c:v>
                </c:pt>
                <c:pt idx="775">
                  <c:v>42749</c:v>
                </c:pt>
                <c:pt idx="776">
                  <c:v>42750</c:v>
                </c:pt>
                <c:pt idx="777">
                  <c:v>42751</c:v>
                </c:pt>
                <c:pt idx="778">
                  <c:v>42752</c:v>
                </c:pt>
                <c:pt idx="779">
                  <c:v>42753</c:v>
                </c:pt>
                <c:pt idx="780">
                  <c:v>42754</c:v>
                </c:pt>
                <c:pt idx="781">
                  <c:v>42755</c:v>
                </c:pt>
                <c:pt idx="782">
                  <c:v>42756</c:v>
                </c:pt>
                <c:pt idx="783">
                  <c:v>42757</c:v>
                </c:pt>
                <c:pt idx="784">
                  <c:v>42758</c:v>
                </c:pt>
                <c:pt idx="785">
                  <c:v>42759</c:v>
                </c:pt>
                <c:pt idx="786">
                  <c:v>42760</c:v>
                </c:pt>
                <c:pt idx="787">
                  <c:v>42761</c:v>
                </c:pt>
                <c:pt idx="788">
                  <c:v>42762</c:v>
                </c:pt>
                <c:pt idx="789">
                  <c:v>42763</c:v>
                </c:pt>
                <c:pt idx="790">
                  <c:v>42764</c:v>
                </c:pt>
                <c:pt idx="791">
                  <c:v>42765</c:v>
                </c:pt>
                <c:pt idx="792">
                  <c:v>42766</c:v>
                </c:pt>
                <c:pt idx="793">
                  <c:v>42767</c:v>
                </c:pt>
                <c:pt idx="794">
                  <c:v>42768</c:v>
                </c:pt>
                <c:pt idx="795">
                  <c:v>42769</c:v>
                </c:pt>
                <c:pt idx="796">
                  <c:v>42770</c:v>
                </c:pt>
                <c:pt idx="797">
                  <c:v>42771</c:v>
                </c:pt>
                <c:pt idx="798">
                  <c:v>42772</c:v>
                </c:pt>
                <c:pt idx="799">
                  <c:v>42773</c:v>
                </c:pt>
                <c:pt idx="800">
                  <c:v>42774</c:v>
                </c:pt>
                <c:pt idx="801">
                  <c:v>42775</c:v>
                </c:pt>
                <c:pt idx="802">
                  <c:v>42776</c:v>
                </c:pt>
                <c:pt idx="803">
                  <c:v>42777</c:v>
                </c:pt>
                <c:pt idx="804">
                  <c:v>42778</c:v>
                </c:pt>
                <c:pt idx="805">
                  <c:v>42779</c:v>
                </c:pt>
                <c:pt idx="806">
                  <c:v>42780</c:v>
                </c:pt>
                <c:pt idx="807">
                  <c:v>42781</c:v>
                </c:pt>
                <c:pt idx="808">
                  <c:v>42782</c:v>
                </c:pt>
                <c:pt idx="809">
                  <c:v>42783</c:v>
                </c:pt>
                <c:pt idx="810">
                  <c:v>42784</c:v>
                </c:pt>
                <c:pt idx="811">
                  <c:v>42785</c:v>
                </c:pt>
                <c:pt idx="812">
                  <c:v>42786</c:v>
                </c:pt>
                <c:pt idx="813">
                  <c:v>42787</c:v>
                </c:pt>
                <c:pt idx="814">
                  <c:v>42788</c:v>
                </c:pt>
                <c:pt idx="815">
                  <c:v>42789</c:v>
                </c:pt>
                <c:pt idx="816">
                  <c:v>42790</c:v>
                </c:pt>
                <c:pt idx="817">
                  <c:v>42791</c:v>
                </c:pt>
                <c:pt idx="818">
                  <c:v>42792</c:v>
                </c:pt>
                <c:pt idx="819">
                  <c:v>42793</c:v>
                </c:pt>
                <c:pt idx="820">
                  <c:v>42794</c:v>
                </c:pt>
                <c:pt idx="821">
                  <c:v>42795</c:v>
                </c:pt>
                <c:pt idx="822">
                  <c:v>42796</c:v>
                </c:pt>
                <c:pt idx="823">
                  <c:v>42797</c:v>
                </c:pt>
                <c:pt idx="824">
                  <c:v>42798</c:v>
                </c:pt>
                <c:pt idx="825">
                  <c:v>42799</c:v>
                </c:pt>
                <c:pt idx="826">
                  <c:v>42800</c:v>
                </c:pt>
                <c:pt idx="827">
                  <c:v>42801</c:v>
                </c:pt>
                <c:pt idx="828">
                  <c:v>42802</c:v>
                </c:pt>
                <c:pt idx="829">
                  <c:v>42803</c:v>
                </c:pt>
                <c:pt idx="830">
                  <c:v>42804</c:v>
                </c:pt>
                <c:pt idx="831">
                  <c:v>42805</c:v>
                </c:pt>
                <c:pt idx="832">
                  <c:v>42806</c:v>
                </c:pt>
                <c:pt idx="833">
                  <c:v>42807</c:v>
                </c:pt>
                <c:pt idx="834">
                  <c:v>42808</c:v>
                </c:pt>
                <c:pt idx="835">
                  <c:v>42809</c:v>
                </c:pt>
                <c:pt idx="836">
                  <c:v>42810</c:v>
                </c:pt>
                <c:pt idx="837">
                  <c:v>42811</c:v>
                </c:pt>
                <c:pt idx="838">
                  <c:v>42812</c:v>
                </c:pt>
                <c:pt idx="839">
                  <c:v>42813</c:v>
                </c:pt>
                <c:pt idx="840">
                  <c:v>42814</c:v>
                </c:pt>
                <c:pt idx="841">
                  <c:v>42815</c:v>
                </c:pt>
                <c:pt idx="842">
                  <c:v>42816</c:v>
                </c:pt>
                <c:pt idx="843">
                  <c:v>42817</c:v>
                </c:pt>
                <c:pt idx="844">
                  <c:v>42818</c:v>
                </c:pt>
                <c:pt idx="845">
                  <c:v>42819</c:v>
                </c:pt>
                <c:pt idx="846">
                  <c:v>42820</c:v>
                </c:pt>
                <c:pt idx="847">
                  <c:v>42821</c:v>
                </c:pt>
                <c:pt idx="848">
                  <c:v>42822</c:v>
                </c:pt>
                <c:pt idx="849">
                  <c:v>42823</c:v>
                </c:pt>
                <c:pt idx="850">
                  <c:v>42824</c:v>
                </c:pt>
                <c:pt idx="851">
                  <c:v>42825</c:v>
                </c:pt>
                <c:pt idx="852">
                  <c:v>42826</c:v>
                </c:pt>
                <c:pt idx="853">
                  <c:v>42827</c:v>
                </c:pt>
                <c:pt idx="854">
                  <c:v>42828</c:v>
                </c:pt>
                <c:pt idx="855">
                  <c:v>42829</c:v>
                </c:pt>
                <c:pt idx="856">
                  <c:v>42830</c:v>
                </c:pt>
                <c:pt idx="857">
                  <c:v>42831</c:v>
                </c:pt>
                <c:pt idx="858">
                  <c:v>42832</c:v>
                </c:pt>
                <c:pt idx="859">
                  <c:v>42833</c:v>
                </c:pt>
                <c:pt idx="860">
                  <c:v>42834</c:v>
                </c:pt>
                <c:pt idx="861">
                  <c:v>42835</c:v>
                </c:pt>
                <c:pt idx="862">
                  <c:v>42836</c:v>
                </c:pt>
                <c:pt idx="863">
                  <c:v>42837</c:v>
                </c:pt>
                <c:pt idx="864">
                  <c:v>42838</c:v>
                </c:pt>
                <c:pt idx="865">
                  <c:v>42839</c:v>
                </c:pt>
                <c:pt idx="866">
                  <c:v>42840</c:v>
                </c:pt>
                <c:pt idx="867">
                  <c:v>42841</c:v>
                </c:pt>
                <c:pt idx="868">
                  <c:v>42842</c:v>
                </c:pt>
                <c:pt idx="869">
                  <c:v>42843</c:v>
                </c:pt>
                <c:pt idx="870">
                  <c:v>42844</c:v>
                </c:pt>
                <c:pt idx="871">
                  <c:v>42845</c:v>
                </c:pt>
                <c:pt idx="872">
                  <c:v>42846</c:v>
                </c:pt>
                <c:pt idx="873">
                  <c:v>42847</c:v>
                </c:pt>
                <c:pt idx="874">
                  <c:v>42848</c:v>
                </c:pt>
                <c:pt idx="875">
                  <c:v>42849</c:v>
                </c:pt>
                <c:pt idx="876">
                  <c:v>42850</c:v>
                </c:pt>
                <c:pt idx="877">
                  <c:v>42851</c:v>
                </c:pt>
                <c:pt idx="878">
                  <c:v>42852</c:v>
                </c:pt>
                <c:pt idx="879">
                  <c:v>42853</c:v>
                </c:pt>
                <c:pt idx="880">
                  <c:v>42854</c:v>
                </c:pt>
                <c:pt idx="881">
                  <c:v>42855</c:v>
                </c:pt>
                <c:pt idx="882">
                  <c:v>42856</c:v>
                </c:pt>
                <c:pt idx="883">
                  <c:v>42857</c:v>
                </c:pt>
                <c:pt idx="884">
                  <c:v>42858</c:v>
                </c:pt>
                <c:pt idx="885">
                  <c:v>42859</c:v>
                </c:pt>
                <c:pt idx="886">
                  <c:v>42860</c:v>
                </c:pt>
                <c:pt idx="887">
                  <c:v>42861</c:v>
                </c:pt>
                <c:pt idx="888">
                  <c:v>42862</c:v>
                </c:pt>
                <c:pt idx="889">
                  <c:v>42863</c:v>
                </c:pt>
                <c:pt idx="890">
                  <c:v>42864</c:v>
                </c:pt>
                <c:pt idx="891">
                  <c:v>42865</c:v>
                </c:pt>
                <c:pt idx="892">
                  <c:v>42866</c:v>
                </c:pt>
                <c:pt idx="893">
                  <c:v>42867</c:v>
                </c:pt>
                <c:pt idx="894">
                  <c:v>42868</c:v>
                </c:pt>
                <c:pt idx="895">
                  <c:v>42869</c:v>
                </c:pt>
                <c:pt idx="896">
                  <c:v>42870</c:v>
                </c:pt>
                <c:pt idx="897">
                  <c:v>42871</c:v>
                </c:pt>
                <c:pt idx="898">
                  <c:v>42872</c:v>
                </c:pt>
                <c:pt idx="899">
                  <c:v>42873</c:v>
                </c:pt>
                <c:pt idx="900">
                  <c:v>42874</c:v>
                </c:pt>
                <c:pt idx="901">
                  <c:v>42875</c:v>
                </c:pt>
                <c:pt idx="902">
                  <c:v>42876</c:v>
                </c:pt>
                <c:pt idx="903">
                  <c:v>42877</c:v>
                </c:pt>
                <c:pt idx="904">
                  <c:v>42878</c:v>
                </c:pt>
                <c:pt idx="905">
                  <c:v>42879</c:v>
                </c:pt>
                <c:pt idx="906">
                  <c:v>42880</c:v>
                </c:pt>
                <c:pt idx="907">
                  <c:v>42881</c:v>
                </c:pt>
                <c:pt idx="908">
                  <c:v>42882</c:v>
                </c:pt>
                <c:pt idx="909">
                  <c:v>42883</c:v>
                </c:pt>
                <c:pt idx="910">
                  <c:v>42884</c:v>
                </c:pt>
                <c:pt idx="911">
                  <c:v>42885</c:v>
                </c:pt>
                <c:pt idx="912">
                  <c:v>42886</c:v>
                </c:pt>
                <c:pt idx="913">
                  <c:v>42887</c:v>
                </c:pt>
                <c:pt idx="914">
                  <c:v>42888</c:v>
                </c:pt>
                <c:pt idx="915">
                  <c:v>42889</c:v>
                </c:pt>
                <c:pt idx="916">
                  <c:v>42890</c:v>
                </c:pt>
                <c:pt idx="917">
                  <c:v>42891</c:v>
                </c:pt>
                <c:pt idx="918">
                  <c:v>42892</c:v>
                </c:pt>
                <c:pt idx="919">
                  <c:v>42893</c:v>
                </c:pt>
                <c:pt idx="920">
                  <c:v>42894</c:v>
                </c:pt>
                <c:pt idx="921">
                  <c:v>42895</c:v>
                </c:pt>
                <c:pt idx="922">
                  <c:v>42896</c:v>
                </c:pt>
                <c:pt idx="923">
                  <c:v>42897</c:v>
                </c:pt>
                <c:pt idx="924">
                  <c:v>42898</c:v>
                </c:pt>
                <c:pt idx="925">
                  <c:v>42899</c:v>
                </c:pt>
                <c:pt idx="926">
                  <c:v>42900</c:v>
                </c:pt>
                <c:pt idx="927">
                  <c:v>42901</c:v>
                </c:pt>
                <c:pt idx="928">
                  <c:v>42902</c:v>
                </c:pt>
                <c:pt idx="929">
                  <c:v>42903</c:v>
                </c:pt>
                <c:pt idx="930">
                  <c:v>42904</c:v>
                </c:pt>
                <c:pt idx="931">
                  <c:v>42905</c:v>
                </c:pt>
                <c:pt idx="932">
                  <c:v>42906</c:v>
                </c:pt>
                <c:pt idx="933">
                  <c:v>42907</c:v>
                </c:pt>
                <c:pt idx="934">
                  <c:v>42908</c:v>
                </c:pt>
                <c:pt idx="935">
                  <c:v>42909</c:v>
                </c:pt>
                <c:pt idx="936">
                  <c:v>42910</c:v>
                </c:pt>
                <c:pt idx="937">
                  <c:v>42911</c:v>
                </c:pt>
                <c:pt idx="938">
                  <c:v>42912</c:v>
                </c:pt>
                <c:pt idx="939">
                  <c:v>42913</c:v>
                </c:pt>
                <c:pt idx="940">
                  <c:v>42914</c:v>
                </c:pt>
                <c:pt idx="941">
                  <c:v>42915</c:v>
                </c:pt>
                <c:pt idx="942">
                  <c:v>42916</c:v>
                </c:pt>
                <c:pt idx="943">
                  <c:v>42917</c:v>
                </c:pt>
                <c:pt idx="944">
                  <c:v>42918</c:v>
                </c:pt>
                <c:pt idx="945">
                  <c:v>42919</c:v>
                </c:pt>
                <c:pt idx="946">
                  <c:v>42920</c:v>
                </c:pt>
                <c:pt idx="947">
                  <c:v>42921</c:v>
                </c:pt>
                <c:pt idx="948">
                  <c:v>42922</c:v>
                </c:pt>
                <c:pt idx="949">
                  <c:v>42923</c:v>
                </c:pt>
                <c:pt idx="950">
                  <c:v>42924</c:v>
                </c:pt>
                <c:pt idx="951">
                  <c:v>42925</c:v>
                </c:pt>
                <c:pt idx="952">
                  <c:v>42926</c:v>
                </c:pt>
                <c:pt idx="953">
                  <c:v>42927</c:v>
                </c:pt>
                <c:pt idx="954">
                  <c:v>42928</c:v>
                </c:pt>
                <c:pt idx="955">
                  <c:v>42929</c:v>
                </c:pt>
                <c:pt idx="956">
                  <c:v>42930</c:v>
                </c:pt>
                <c:pt idx="957">
                  <c:v>42931</c:v>
                </c:pt>
                <c:pt idx="958">
                  <c:v>42932</c:v>
                </c:pt>
                <c:pt idx="959">
                  <c:v>42933</c:v>
                </c:pt>
                <c:pt idx="960">
                  <c:v>42934</c:v>
                </c:pt>
                <c:pt idx="961">
                  <c:v>42935</c:v>
                </c:pt>
                <c:pt idx="962">
                  <c:v>42936</c:v>
                </c:pt>
                <c:pt idx="963">
                  <c:v>42937</c:v>
                </c:pt>
                <c:pt idx="964">
                  <c:v>42938</c:v>
                </c:pt>
                <c:pt idx="965">
                  <c:v>42939</c:v>
                </c:pt>
                <c:pt idx="966">
                  <c:v>42940</c:v>
                </c:pt>
                <c:pt idx="967">
                  <c:v>42941</c:v>
                </c:pt>
                <c:pt idx="968">
                  <c:v>42942</c:v>
                </c:pt>
                <c:pt idx="969">
                  <c:v>42943</c:v>
                </c:pt>
                <c:pt idx="970">
                  <c:v>42944</c:v>
                </c:pt>
                <c:pt idx="971">
                  <c:v>42945</c:v>
                </c:pt>
                <c:pt idx="972">
                  <c:v>42946</c:v>
                </c:pt>
                <c:pt idx="973">
                  <c:v>42947</c:v>
                </c:pt>
                <c:pt idx="974">
                  <c:v>42948</c:v>
                </c:pt>
                <c:pt idx="975">
                  <c:v>42949</c:v>
                </c:pt>
                <c:pt idx="976">
                  <c:v>42950</c:v>
                </c:pt>
                <c:pt idx="977">
                  <c:v>42951</c:v>
                </c:pt>
                <c:pt idx="978">
                  <c:v>42952</c:v>
                </c:pt>
                <c:pt idx="979">
                  <c:v>42953</c:v>
                </c:pt>
                <c:pt idx="980">
                  <c:v>42954</c:v>
                </c:pt>
                <c:pt idx="981">
                  <c:v>42955</c:v>
                </c:pt>
                <c:pt idx="982">
                  <c:v>42956</c:v>
                </c:pt>
                <c:pt idx="983">
                  <c:v>42957</c:v>
                </c:pt>
                <c:pt idx="984">
                  <c:v>42958</c:v>
                </c:pt>
                <c:pt idx="985">
                  <c:v>42959</c:v>
                </c:pt>
                <c:pt idx="986">
                  <c:v>42960</c:v>
                </c:pt>
                <c:pt idx="987">
                  <c:v>42961</c:v>
                </c:pt>
                <c:pt idx="988">
                  <c:v>42962</c:v>
                </c:pt>
                <c:pt idx="989">
                  <c:v>42963</c:v>
                </c:pt>
                <c:pt idx="990">
                  <c:v>42964</c:v>
                </c:pt>
                <c:pt idx="991">
                  <c:v>42965</c:v>
                </c:pt>
                <c:pt idx="992">
                  <c:v>42966</c:v>
                </c:pt>
                <c:pt idx="993">
                  <c:v>42967</c:v>
                </c:pt>
                <c:pt idx="994">
                  <c:v>42968</c:v>
                </c:pt>
                <c:pt idx="995">
                  <c:v>42969</c:v>
                </c:pt>
                <c:pt idx="996">
                  <c:v>42970</c:v>
                </c:pt>
                <c:pt idx="997">
                  <c:v>42971</c:v>
                </c:pt>
                <c:pt idx="998">
                  <c:v>42972</c:v>
                </c:pt>
                <c:pt idx="999">
                  <c:v>42973</c:v>
                </c:pt>
                <c:pt idx="1000">
                  <c:v>42974</c:v>
                </c:pt>
                <c:pt idx="1001">
                  <c:v>42975</c:v>
                </c:pt>
                <c:pt idx="1002">
                  <c:v>42976</c:v>
                </c:pt>
                <c:pt idx="1003">
                  <c:v>42977</c:v>
                </c:pt>
                <c:pt idx="1004">
                  <c:v>42978</c:v>
                </c:pt>
                <c:pt idx="1005">
                  <c:v>42979</c:v>
                </c:pt>
                <c:pt idx="1006">
                  <c:v>42980</c:v>
                </c:pt>
                <c:pt idx="1007">
                  <c:v>42981</c:v>
                </c:pt>
                <c:pt idx="1008">
                  <c:v>42982</c:v>
                </c:pt>
                <c:pt idx="1009">
                  <c:v>42983</c:v>
                </c:pt>
                <c:pt idx="1010">
                  <c:v>42984</c:v>
                </c:pt>
                <c:pt idx="1011">
                  <c:v>42985</c:v>
                </c:pt>
                <c:pt idx="1012">
                  <c:v>42986</c:v>
                </c:pt>
                <c:pt idx="1013">
                  <c:v>42987</c:v>
                </c:pt>
                <c:pt idx="1014">
                  <c:v>42988</c:v>
                </c:pt>
                <c:pt idx="1015">
                  <c:v>42989</c:v>
                </c:pt>
                <c:pt idx="1016">
                  <c:v>42990</c:v>
                </c:pt>
                <c:pt idx="1017">
                  <c:v>42991</c:v>
                </c:pt>
                <c:pt idx="1018">
                  <c:v>42992</c:v>
                </c:pt>
                <c:pt idx="1019">
                  <c:v>42993</c:v>
                </c:pt>
                <c:pt idx="1020">
                  <c:v>42994</c:v>
                </c:pt>
                <c:pt idx="1021">
                  <c:v>42995</c:v>
                </c:pt>
                <c:pt idx="1022">
                  <c:v>42996</c:v>
                </c:pt>
                <c:pt idx="1023">
                  <c:v>42997</c:v>
                </c:pt>
                <c:pt idx="1024">
                  <c:v>42998</c:v>
                </c:pt>
                <c:pt idx="1025">
                  <c:v>42999</c:v>
                </c:pt>
                <c:pt idx="1026">
                  <c:v>43000</c:v>
                </c:pt>
                <c:pt idx="1027">
                  <c:v>43001</c:v>
                </c:pt>
                <c:pt idx="1028">
                  <c:v>43002</c:v>
                </c:pt>
                <c:pt idx="1029">
                  <c:v>43003</c:v>
                </c:pt>
                <c:pt idx="1030">
                  <c:v>43004</c:v>
                </c:pt>
                <c:pt idx="1031">
                  <c:v>43005</c:v>
                </c:pt>
                <c:pt idx="1032">
                  <c:v>43006</c:v>
                </c:pt>
                <c:pt idx="1033">
                  <c:v>43007</c:v>
                </c:pt>
                <c:pt idx="1034">
                  <c:v>43008</c:v>
                </c:pt>
              </c:numCache>
            </c:numRef>
          </c:cat>
          <c:val>
            <c:numRef>
              <c:f>Sheet1!$C$2:$C$1036</c:f>
              <c:numCache>
                <c:formatCode>General</c:formatCode>
                <c:ptCount val="1035"/>
                <c:pt idx="0" formatCode="#,##0.0">
                  <c:v>37.012195121951201</c:v>
                </c:pt>
                <c:pt idx="144" formatCode="#,##0.0">
                  <c:v>35.914634146341399</c:v>
                </c:pt>
                <c:pt idx="246" formatCode="#,##0.0">
                  <c:v>34.817073170731703</c:v>
                </c:pt>
                <c:pt idx="343" formatCode="#,##0.0">
                  <c:v>33.841463414634099</c:v>
                </c:pt>
                <c:pt idx="517" formatCode="#,##0.0">
                  <c:v>32.256097560975597</c:v>
                </c:pt>
                <c:pt idx="640" formatCode="#,##0.0">
                  <c:v>31.158536585365798</c:v>
                </c:pt>
                <c:pt idx="735" formatCode="#,##0.0">
                  <c:v>31.158536585365798</c:v>
                </c:pt>
                <c:pt idx="849" formatCode="#,##0.0">
                  <c:v>31.585365853658502</c:v>
                </c:pt>
                <c:pt idx="1008" formatCode="#,##0.0">
                  <c:v>31.951219512195099</c:v>
                </c:pt>
              </c:numCache>
            </c:numRef>
          </c:val>
          <c:smooth val="0"/>
          <c:extLst>
            <c:ext xmlns:c16="http://schemas.microsoft.com/office/drawing/2014/chart" uri="{C3380CC4-5D6E-409C-BE32-E72D297353CC}">
              <c16:uniqueId val="{00000001-C516-4B60-8ECD-C69D0D391D64}"/>
            </c:ext>
          </c:extLst>
        </c:ser>
        <c:ser>
          <c:idx val="2"/>
          <c:order val="2"/>
          <c:tx>
            <c:strRef>
              <c:f>Sheet1!$D$1</c:f>
              <c:strCache>
                <c:ptCount val="1"/>
                <c:pt idx="0">
                  <c:v>Reducing the budget deficit</c:v>
                </c:pt>
              </c:strCache>
            </c:strRef>
          </c:tx>
          <c:spPr>
            <a:ln w="15875">
              <a:solidFill>
                <a:srgbClr val="621214"/>
              </a:solidFill>
            </a:ln>
            <a:effectLst/>
          </c:spPr>
          <c:marker>
            <c:symbol val="none"/>
          </c:marker>
          <c:cat>
            <c:numRef>
              <c:f>Sheet1!$A$2:$A$1036</c:f>
              <c:numCache>
                <c:formatCode>d/mm/yyyy;@</c:formatCode>
                <c:ptCount val="1035"/>
                <c:pt idx="0">
                  <c:v>41974</c:v>
                </c:pt>
                <c:pt idx="1">
                  <c:v>41975</c:v>
                </c:pt>
                <c:pt idx="2">
                  <c:v>41976</c:v>
                </c:pt>
                <c:pt idx="3">
                  <c:v>41977</c:v>
                </c:pt>
                <c:pt idx="4">
                  <c:v>41978</c:v>
                </c:pt>
                <c:pt idx="5">
                  <c:v>41979</c:v>
                </c:pt>
                <c:pt idx="6">
                  <c:v>41980</c:v>
                </c:pt>
                <c:pt idx="7">
                  <c:v>41981</c:v>
                </c:pt>
                <c:pt idx="8">
                  <c:v>41982</c:v>
                </c:pt>
                <c:pt idx="9">
                  <c:v>41983</c:v>
                </c:pt>
                <c:pt idx="10">
                  <c:v>41984</c:v>
                </c:pt>
                <c:pt idx="11">
                  <c:v>41985</c:v>
                </c:pt>
                <c:pt idx="12">
                  <c:v>41986</c:v>
                </c:pt>
                <c:pt idx="13">
                  <c:v>41987</c:v>
                </c:pt>
                <c:pt idx="14">
                  <c:v>41988</c:v>
                </c:pt>
                <c:pt idx="15">
                  <c:v>41989</c:v>
                </c:pt>
                <c:pt idx="16">
                  <c:v>41990</c:v>
                </c:pt>
                <c:pt idx="17">
                  <c:v>41991</c:v>
                </c:pt>
                <c:pt idx="18">
                  <c:v>41992</c:v>
                </c:pt>
                <c:pt idx="19">
                  <c:v>41993</c:v>
                </c:pt>
                <c:pt idx="20">
                  <c:v>41994</c:v>
                </c:pt>
                <c:pt idx="21">
                  <c:v>41995</c:v>
                </c:pt>
                <c:pt idx="22">
                  <c:v>41996</c:v>
                </c:pt>
                <c:pt idx="23">
                  <c:v>41997</c:v>
                </c:pt>
                <c:pt idx="24">
                  <c:v>41998</c:v>
                </c:pt>
                <c:pt idx="25">
                  <c:v>41999</c:v>
                </c:pt>
                <c:pt idx="26">
                  <c:v>42000</c:v>
                </c:pt>
                <c:pt idx="27">
                  <c:v>42001</c:v>
                </c:pt>
                <c:pt idx="28">
                  <c:v>42002</c:v>
                </c:pt>
                <c:pt idx="29">
                  <c:v>42003</c:v>
                </c:pt>
                <c:pt idx="30">
                  <c:v>42004</c:v>
                </c:pt>
                <c:pt idx="31">
                  <c:v>42005</c:v>
                </c:pt>
                <c:pt idx="32">
                  <c:v>42006</c:v>
                </c:pt>
                <c:pt idx="33">
                  <c:v>42007</c:v>
                </c:pt>
                <c:pt idx="34">
                  <c:v>42008</c:v>
                </c:pt>
                <c:pt idx="35">
                  <c:v>42009</c:v>
                </c:pt>
                <c:pt idx="36">
                  <c:v>42010</c:v>
                </c:pt>
                <c:pt idx="37">
                  <c:v>42011</c:v>
                </c:pt>
                <c:pt idx="38">
                  <c:v>42012</c:v>
                </c:pt>
                <c:pt idx="39">
                  <c:v>42013</c:v>
                </c:pt>
                <c:pt idx="40">
                  <c:v>42014</c:v>
                </c:pt>
                <c:pt idx="41">
                  <c:v>42015</c:v>
                </c:pt>
                <c:pt idx="42">
                  <c:v>42016</c:v>
                </c:pt>
                <c:pt idx="43">
                  <c:v>42017</c:v>
                </c:pt>
                <c:pt idx="44">
                  <c:v>42018</c:v>
                </c:pt>
                <c:pt idx="45">
                  <c:v>42019</c:v>
                </c:pt>
                <c:pt idx="46">
                  <c:v>42020</c:v>
                </c:pt>
                <c:pt idx="47">
                  <c:v>42021</c:v>
                </c:pt>
                <c:pt idx="48">
                  <c:v>42022</c:v>
                </c:pt>
                <c:pt idx="49">
                  <c:v>42023</c:v>
                </c:pt>
                <c:pt idx="50">
                  <c:v>42024</c:v>
                </c:pt>
                <c:pt idx="51">
                  <c:v>42025</c:v>
                </c:pt>
                <c:pt idx="52">
                  <c:v>42026</c:v>
                </c:pt>
                <c:pt idx="53">
                  <c:v>42027</c:v>
                </c:pt>
                <c:pt idx="54">
                  <c:v>42028</c:v>
                </c:pt>
                <c:pt idx="55">
                  <c:v>42029</c:v>
                </c:pt>
                <c:pt idx="56">
                  <c:v>42030</c:v>
                </c:pt>
                <c:pt idx="57">
                  <c:v>42031</c:v>
                </c:pt>
                <c:pt idx="58">
                  <c:v>42032</c:v>
                </c:pt>
                <c:pt idx="59">
                  <c:v>42033</c:v>
                </c:pt>
                <c:pt idx="60">
                  <c:v>42034</c:v>
                </c:pt>
                <c:pt idx="61">
                  <c:v>42035</c:v>
                </c:pt>
                <c:pt idx="62">
                  <c:v>42036</c:v>
                </c:pt>
                <c:pt idx="63">
                  <c:v>42037</c:v>
                </c:pt>
                <c:pt idx="64">
                  <c:v>42038</c:v>
                </c:pt>
                <c:pt idx="65">
                  <c:v>42039</c:v>
                </c:pt>
                <c:pt idx="66">
                  <c:v>42040</c:v>
                </c:pt>
                <c:pt idx="67">
                  <c:v>42041</c:v>
                </c:pt>
                <c:pt idx="68">
                  <c:v>42042</c:v>
                </c:pt>
                <c:pt idx="69">
                  <c:v>42043</c:v>
                </c:pt>
                <c:pt idx="70">
                  <c:v>42044</c:v>
                </c:pt>
                <c:pt idx="71">
                  <c:v>42045</c:v>
                </c:pt>
                <c:pt idx="72">
                  <c:v>42046</c:v>
                </c:pt>
                <c:pt idx="73">
                  <c:v>42047</c:v>
                </c:pt>
                <c:pt idx="74">
                  <c:v>42048</c:v>
                </c:pt>
                <c:pt idx="75">
                  <c:v>42049</c:v>
                </c:pt>
                <c:pt idx="76">
                  <c:v>42050</c:v>
                </c:pt>
                <c:pt idx="77">
                  <c:v>42051</c:v>
                </c:pt>
                <c:pt idx="78">
                  <c:v>42052</c:v>
                </c:pt>
                <c:pt idx="79">
                  <c:v>42053</c:v>
                </c:pt>
                <c:pt idx="80">
                  <c:v>42054</c:v>
                </c:pt>
                <c:pt idx="81">
                  <c:v>42055</c:v>
                </c:pt>
                <c:pt idx="82">
                  <c:v>42056</c:v>
                </c:pt>
                <c:pt idx="83">
                  <c:v>42057</c:v>
                </c:pt>
                <c:pt idx="84">
                  <c:v>42058</c:v>
                </c:pt>
                <c:pt idx="85">
                  <c:v>42059</c:v>
                </c:pt>
                <c:pt idx="86">
                  <c:v>42060</c:v>
                </c:pt>
                <c:pt idx="87">
                  <c:v>42061</c:v>
                </c:pt>
                <c:pt idx="88">
                  <c:v>42062</c:v>
                </c:pt>
                <c:pt idx="89">
                  <c:v>42063</c:v>
                </c:pt>
                <c:pt idx="90">
                  <c:v>42064</c:v>
                </c:pt>
                <c:pt idx="91">
                  <c:v>42065</c:v>
                </c:pt>
                <c:pt idx="92">
                  <c:v>42066</c:v>
                </c:pt>
                <c:pt idx="93">
                  <c:v>42067</c:v>
                </c:pt>
                <c:pt idx="94">
                  <c:v>42068</c:v>
                </c:pt>
                <c:pt idx="95">
                  <c:v>42069</c:v>
                </c:pt>
                <c:pt idx="96">
                  <c:v>42070</c:v>
                </c:pt>
                <c:pt idx="97">
                  <c:v>42071</c:v>
                </c:pt>
                <c:pt idx="98">
                  <c:v>42072</c:v>
                </c:pt>
                <c:pt idx="99">
                  <c:v>42073</c:v>
                </c:pt>
                <c:pt idx="100">
                  <c:v>42074</c:v>
                </c:pt>
                <c:pt idx="101">
                  <c:v>42075</c:v>
                </c:pt>
                <c:pt idx="102">
                  <c:v>42076</c:v>
                </c:pt>
                <c:pt idx="103">
                  <c:v>42077</c:v>
                </c:pt>
                <c:pt idx="104">
                  <c:v>42078</c:v>
                </c:pt>
                <c:pt idx="105">
                  <c:v>42079</c:v>
                </c:pt>
                <c:pt idx="106">
                  <c:v>42080</c:v>
                </c:pt>
                <c:pt idx="107">
                  <c:v>42081</c:v>
                </c:pt>
                <c:pt idx="108">
                  <c:v>42082</c:v>
                </c:pt>
                <c:pt idx="109">
                  <c:v>42083</c:v>
                </c:pt>
                <c:pt idx="110">
                  <c:v>42084</c:v>
                </c:pt>
                <c:pt idx="111">
                  <c:v>42085</c:v>
                </c:pt>
                <c:pt idx="112">
                  <c:v>42086</c:v>
                </c:pt>
                <c:pt idx="113">
                  <c:v>42087</c:v>
                </c:pt>
                <c:pt idx="114">
                  <c:v>42088</c:v>
                </c:pt>
                <c:pt idx="115">
                  <c:v>42089</c:v>
                </c:pt>
                <c:pt idx="116">
                  <c:v>42090</c:v>
                </c:pt>
                <c:pt idx="117">
                  <c:v>42091</c:v>
                </c:pt>
                <c:pt idx="118">
                  <c:v>42092</c:v>
                </c:pt>
                <c:pt idx="119">
                  <c:v>42093</c:v>
                </c:pt>
                <c:pt idx="120">
                  <c:v>42094</c:v>
                </c:pt>
                <c:pt idx="121">
                  <c:v>42095</c:v>
                </c:pt>
                <c:pt idx="122">
                  <c:v>42096</c:v>
                </c:pt>
                <c:pt idx="123">
                  <c:v>42097</c:v>
                </c:pt>
                <c:pt idx="124">
                  <c:v>42098</c:v>
                </c:pt>
                <c:pt idx="125">
                  <c:v>42099</c:v>
                </c:pt>
                <c:pt idx="126">
                  <c:v>42100</c:v>
                </c:pt>
                <c:pt idx="127">
                  <c:v>42101</c:v>
                </c:pt>
                <c:pt idx="128">
                  <c:v>42102</c:v>
                </c:pt>
                <c:pt idx="129">
                  <c:v>42103</c:v>
                </c:pt>
                <c:pt idx="130">
                  <c:v>42104</c:v>
                </c:pt>
                <c:pt idx="131">
                  <c:v>42105</c:v>
                </c:pt>
                <c:pt idx="132">
                  <c:v>42106</c:v>
                </c:pt>
                <c:pt idx="133">
                  <c:v>42107</c:v>
                </c:pt>
                <c:pt idx="134">
                  <c:v>42108</c:v>
                </c:pt>
                <c:pt idx="135">
                  <c:v>42109</c:v>
                </c:pt>
                <c:pt idx="136">
                  <c:v>42110</c:v>
                </c:pt>
                <c:pt idx="137">
                  <c:v>42111</c:v>
                </c:pt>
                <c:pt idx="138">
                  <c:v>42112</c:v>
                </c:pt>
                <c:pt idx="139">
                  <c:v>42113</c:v>
                </c:pt>
                <c:pt idx="140">
                  <c:v>42114</c:v>
                </c:pt>
                <c:pt idx="141">
                  <c:v>42115</c:v>
                </c:pt>
                <c:pt idx="142">
                  <c:v>42116</c:v>
                </c:pt>
                <c:pt idx="143">
                  <c:v>42117</c:v>
                </c:pt>
                <c:pt idx="144">
                  <c:v>42118</c:v>
                </c:pt>
                <c:pt idx="145">
                  <c:v>42119</c:v>
                </c:pt>
                <c:pt idx="146">
                  <c:v>42120</c:v>
                </c:pt>
                <c:pt idx="147">
                  <c:v>42121</c:v>
                </c:pt>
                <c:pt idx="148">
                  <c:v>42122</c:v>
                </c:pt>
                <c:pt idx="149">
                  <c:v>42123</c:v>
                </c:pt>
                <c:pt idx="150">
                  <c:v>42124</c:v>
                </c:pt>
                <c:pt idx="151">
                  <c:v>42125</c:v>
                </c:pt>
                <c:pt idx="152">
                  <c:v>42126</c:v>
                </c:pt>
                <c:pt idx="153">
                  <c:v>42127</c:v>
                </c:pt>
                <c:pt idx="154">
                  <c:v>42128</c:v>
                </c:pt>
                <c:pt idx="155">
                  <c:v>42129</c:v>
                </c:pt>
                <c:pt idx="156">
                  <c:v>42130</c:v>
                </c:pt>
                <c:pt idx="157">
                  <c:v>42131</c:v>
                </c:pt>
                <c:pt idx="158">
                  <c:v>42132</c:v>
                </c:pt>
                <c:pt idx="159">
                  <c:v>42133</c:v>
                </c:pt>
                <c:pt idx="160">
                  <c:v>42134</c:v>
                </c:pt>
                <c:pt idx="161">
                  <c:v>42135</c:v>
                </c:pt>
                <c:pt idx="162">
                  <c:v>42136</c:v>
                </c:pt>
                <c:pt idx="163">
                  <c:v>42137</c:v>
                </c:pt>
                <c:pt idx="164">
                  <c:v>42138</c:v>
                </c:pt>
                <c:pt idx="165">
                  <c:v>42139</c:v>
                </c:pt>
                <c:pt idx="166">
                  <c:v>42140</c:v>
                </c:pt>
                <c:pt idx="167">
                  <c:v>42141</c:v>
                </c:pt>
                <c:pt idx="168">
                  <c:v>42142</c:v>
                </c:pt>
                <c:pt idx="169">
                  <c:v>42143</c:v>
                </c:pt>
                <c:pt idx="170">
                  <c:v>42144</c:v>
                </c:pt>
                <c:pt idx="171">
                  <c:v>42145</c:v>
                </c:pt>
                <c:pt idx="172">
                  <c:v>42146</c:v>
                </c:pt>
                <c:pt idx="173">
                  <c:v>42147</c:v>
                </c:pt>
                <c:pt idx="174">
                  <c:v>42148</c:v>
                </c:pt>
                <c:pt idx="175">
                  <c:v>42149</c:v>
                </c:pt>
                <c:pt idx="176">
                  <c:v>42150</c:v>
                </c:pt>
                <c:pt idx="177">
                  <c:v>42151</c:v>
                </c:pt>
                <c:pt idx="178">
                  <c:v>42152</c:v>
                </c:pt>
                <c:pt idx="179">
                  <c:v>42153</c:v>
                </c:pt>
                <c:pt idx="180">
                  <c:v>42154</c:v>
                </c:pt>
                <c:pt idx="181">
                  <c:v>42155</c:v>
                </c:pt>
                <c:pt idx="182">
                  <c:v>42156</c:v>
                </c:pt>
                <c:pt idx="183">
                  <c:v>42157</c:v>
                </c:pt>
                <c:pt idx="184">
                  <c:v>42158</c:v>
                </c:pt>
                <c:pt idx="185">
                  <c:v>42159</c:v>
                </c:pt>
                <c:pt idx="186">
                  <c:v>42160</c:v>
                </c:pt>
                <c:pt idx="187">
                  <c:v>42161</c:v>
                </c:pt>
                <c:pt idx="188">
                  <c:v>42162</c:v>
                </c:pt>
                <c:pt idx="189">
                  <c:v>42163</c:v>
                </c:pt>
                <c:pt idx="190">
                  <c:v>42164</c:v>
                </c:pt>
                <c:pt idx="191">
                  <c:v>42165</c:v>
                </c:pt>
                <c:pt idx="192">
                  <c:v>42166</c:v>
                </c:pt>
                <c:pt idx="193">
                  <c:v>42167</c:v>
                </c:pt>
                <c:pt idx="194">
                  <c:v>42168</c:v>
                </c:pt>
                <c:pt idx="195">
                  <c:v>42169</c:v>
                </c:pt>
                <c:pt idx="196">
                  <c:v>42170</c:v>
                </c:pt>
                <c:pt idx="197">
                  <c:v>42171</c:v>
                </c:pt>
                <c:pt idx="198">
                  <c:v>42172</c:v>
                </c:pt>
                <c:pt idx="199">
                  <c:v>42173</c:v>
                </c:pt>
                <c:pt idx="200">
                  <c:v>42174</c:v>
                </c:pt>
                <c:pt idx="201">
                  <c:v>42175</c:v>
                </c:pt>
                <c:pt idx="202">
                  <c:v>42176</c:v>
                </c:pt>
                <c:pt idx="203">
                  <c:v>42177</c:v>
                </c:pt>
                <c:pt idx="204">
                  <c:v>42178</c:v>
                </c:pt>
                <c:pt idx="205">
                  <c:v>42179</c:v>
                </c:pt>
                <c:pt idx="206">
                  <c:v>42180</c:v>
                </c:pt>
                <c:pt idx="207">
                  <c:v>42181</c:v>
                </c:pt>
                <c:pt idx="208">
                  <c:v>42182</c:v>
                </c:pt>
                <c:pt idx="209">
                  <c:v>42183</c:v>
                </c:pt>
                <c:pt idx="210">
                  <c:v>42184</c:v>
                </c:pt>
                <c:pt idx="211">
                  <c:v>42185</c:v>
                </c:pt>
                <c:pt idx="212">
                  <c:v>42186</c:v>
                </c:pt>
                <c:pt idx="213">
                  <c:v>42187</c:v>
                </c:pt>
                <c:pt idx="214">
                  <c:v>42188</c:v>
                </c:pt>
                <c:pt idx="215">
                  <c:v>42189</c:v>
                </c:pt>
                <c:pt idx="216">
                  <c:v>42190</c:v>
                </c:pt>
                <c:pt idx="217">
                  <c:v>42191</c:v>
                </c:pt>
                <c:pt idx="218">
                  <c:v>42192</c:v>
                </c:pt>
                <c:pt idx="219">
                  <c:v>42193</c:v>
                </c:pt>
                <c:pt idx="220">
                  <c:v>42194</c:v>
                </c:pt>
                <c:pt idx="221">
                  <c:v>42195</c:v>
                </c:pt>
                <c:pt idx="222">
                  <c:v>42196</c:v>
                </c:pt>
                <c:pt idx="223">
                  <c:v>42197</c:v>
                </c:pt>
                <c:pt idx="224">
                  <c:v>42198</c:v>
                </c:pt>
                <c:pt idx="225">
                  <c:v>42199</c:v>
                </c:pt>
                <c:pt idx="226">
                  <c:v>42200</c:v>
                </c:pt>
                <c:pt idx="227">
                  <c:v>42201</c:v>
                </c:pt>
                <c:pt idx="228">
                  <c:v>42202</c:v>
                </c:pt>
                <c:pt idx="229">
                  <c:v>42203</c:v>
                </c:pt>
                <c:pt idx="230">
                  <c:v>42204</c:v>
                </c:pt>
                <c:pt idx="231">
                  <c:v>42205</c:v>
                </c:pt>
                <c:pt idx="232">
                  <c:v>42206</c:v>
                </c:pt>
                <c:pt idx="233">
                  <c:v>42207</c:v>
                </c:pt>
                <c:pt idx="234">
                  <c:v>42208</c:v>
                </c:pt>
                <c:pt idx="235">
                  <c:v>42209</c:v>
                </c:pt>
                <c:pt idx="236">
                  <c:v>42210</c:v>
                </c:pt>
                <c:pt idx="237">
                  <c:v>42211</c:v>
                </c:pt>
                <c:pt idx="238">
                  <c:v>42212</c:v>
                </c:pt>
                <c:pt idx="239">
                  <c:v>42213</c:v>
                </c:pt>
                <c:pt idx="240">
                  <c:v>42214</c:v>
                </c:pt>
                <c:pt idx="241">
                  <c:v>42215</c:v>
                </c:pt>
                <c:pt idx="242">
                  <c:v>42216</c:v>
                </c:pt>
                <c:pt idx="243">
                  <c:v>42217</c:v>
                </c:pt>
                <c:pt idx="244">
                  <c:v>42218</c:v>
                </c:pt>
                <c:pt idx="245">
                  <c:v>42219</c:v>
                </c:pt>
                <c:pt idx="246">
                  <c:v>42220</c:v>
                </c:pt>
                <c:pt idx="247">
                  <c:v>42221</c:v>
                </c:pt>
                <c:pt idx="248">
                  <c:v>42222</c:v>
                </c:pt>
                <c:pt idx="249">
                  <c:v>42223</c:v>
                </c:pt>
                <c:pt idx="250">
                  <c:v>42224</c:v>
                </c:pt>
                <c:pt idx="251">
                  <c:v>42225</c:v>
                </c:pt>
                <c:pt idx="252">
                  <c:v>42226</c:v>
                </c:pt>
                <c:pt idx="253">
                  <c:v>42227</c:v>
                </c:pt>
                <c:pt idx="254">
                  <c:v>42228</c:v>
                </c:pt>
                <c:pt idx="255">
                  <c:v>42229</c:v>
                </c:pt>
                <c:pt idx="256">
                  <c:v>42230</c:v>
                </c:pt>
                <c:pt idx="257">
                  <c:v>42231</c:v>
                </c:pt>
                <c:pt idx="258">
                  <c:v>42232</c:v>
                </c:pt>
                <c:pt idx="259">
                  <c:v>42233</c:v>
                </c:pt>
                <c:pt idx="260">
                  <c:v>42234</c:v>
                </c:pt>
                <c:pt idx="261">
                  <c:v>42235</c:v>
                </c:pt>
                <c:pt idx="262">
                  <c:v>42236</c:v>
                </c:pt>
                <c:pt idx="263">
                  <c:v>42237</c:v>
                </c:pt>
                <c:pt idx="264">
                  <c:v>42238</c:v>
                </c:pt>
                <c:pt idx="265">
                  <c:v>42239</c:v>
                </c:pt>
                <c:pt idx="266">
                  <c:v>42240</c:v>
                </c:pt>
                <c:pt idx="267">
                  <c:v>42241</c:v>
                </c:pt>
                <c:pt idx="268">
                  <c:v>42242</c:v>
                </c:pt>
                <c:pt idx="269">
                  <c:v>42243</c:v>
                </c:pt>
                <c:pt idx="270">
                  <c:v>42244</c:v>
                </c:pt>
                <c:pt idx="271">
                  <c:v>42245</c:v>
                </c:pt>
                <c:pt idx="272">
                  <c:v>42246</c:v>
                </c:pt>
                <c:pt idx="273">
                  <c:v>42247</c:v>
                </c:pt>
                <c:pt idx="274">
                  <c:v>42248</c:v>
                </c:pt>
                <c:pt idx="275">
                  <c:v>42249</c:v>
                </c:pt>
                <c:pt idx="276">
                  <c:v>42250</c:v>
                </c:pt>
                <c:pt idx="277">
                  <c:v>42251</c:v>
                </c:pt>
                <c:pt idx="278">
                  <c:v>42252</c:v>
                </c:pt>
                <c:pt idx="279">
                  <c:v>42253</c:v>
                </c:pt>
                <c:pt idx="280">
                  <c:v>42254</c:v>
                </c:pt>
                <c:pt idx="281">
                  <c:v>42255</c:v>
                </c:pt>
                <c:pt idx="282">
                  <c:v>42256</c:v>
                </c:pt>
                <c:pt idx="283">
                  <c:v>42257</c:v>
                </c:pt>
                <c:pt idx="284">
                  <c:v>42258</c:v>
                </c:pt>
                <c:pt idx="285">
                  <c:v>42259</c:v>
                </c:pt>
                <c:pt idx="286">
                  <c:v>42260</c:v>
                </c:pt>
                <c:pt idx="287">
                  <c:v>42261</c:v>
                </c:pt>
                <c:pt idx="288">
                  <c:v>42262</c:v>
                </c:pt>
                <c:pt idx="289">
                  <c:v>42263</c:v>
                </c:pt>
                <c:pt idx="290">
                  <c:v>42264</c:v>
                </c:pt>
                <c:pt idx="291">
                  <c:v>42265</c:v>
                </c:pt>
                <c:pt idx="292">
                  <c:v>42266</c:v>
                </c:pt>
                <c:pt idx="293">
                  <c:v>42267</c:v>
                </c:pt>
                <c:pt idx="294">
                  <c:v>42268</c:v>
                </c:pt>
                <c:pt idx="295">
                  <c:v>42269</c:v>
                </c:pt>
                <c:pt idx="296">
                  <c:v>42270</c:v>
                </c:pt>
                <c:pt idx="297">
                  <c:v>42271</c:v>
                </c:pt>
                <c:pt idx="298">
                  <c:v>42272</c:v>
                </c:pt>
                <c:pt idx="299">
                  <c:v>42273</c:v>
                </c:pt>
                <c:pt idx="300">
                  <c:v>42274</c:v>
                </c:pt>
                <c:pt idx="301">
                  <c:v>42275</c:v>
                </c:pt>
                <c:pt idx="302">
                  <c:v>42276</c:v>
                </c:pt>
                <c:pt idx="303">
                  <c:v>42277</c:v>
                </c:pt>
                <c:pt idx="304">
                  <c:v>42278</c:v>
                </c:pt>
                <c:pt idx="305">
                  <c:v>42279</c:v>
                </c:pt>
                <c:pt idx="306">
                  <c:v>42280</c:v>
                </c:pt>
                <c:pt idx="307">
                  <c:v>42281</c:v>
                </c:pt>
                <c:pt idx="308">
                  <c:v>42282</c:v>
                </c:pt>
                <c:pt idx="309">
                  <c:v>42283</c:v>
                </c:pt>
                <c:pt idx="310">
                  <c:v>42284</c:v>
                </c:pt>
                <c:pt idx="311">
                  <c:v>42285</c:v>
                </c:pt>
                <c:pt idx="312">
                  <c:v>42286</c:v>
                </c:pt>
                <c:pt idx="313">
                  <c:v>42287</c:v>
                </c:pt>
                <c:pt idx="314">
                  <c:v>42288</c:v>
                </c:pt>
                <c:pt idx="315">
                  <c:v>42289</c:v>
                </c:pt>
                <c:pt idx="316">
                  <c:v>42290</c:v>
                </c:pt>
                <c:pt idx="317">
                  <c:v>42291</c:v>
                </c:pt>
                <c:pt idx="318">
                  <c:v>42292</c:v>
                </c:pt>
                <c:pt idx="319">
                  <c:v>42293</c:v>
                </c:pt>
                <c:pt idx="320">
                  <c:v>42294</c:v>
                </c:pt>
                <c:pt idx="321">
                  <c:v>42295</c:v>
                </c:pt>
                <c:pt idx="322">
                  <c:v>42296</c:v>
                </c:pt>
                <c:pt idx="323">
                  <c:v>42297</c:v>
                </c:pt>
                <c:pt idx="324">
                  <c:v>42298</c:v>
                </c:pt>
                <c:pt idx="325">
                  <c:v>42299</c:v>
                </c:pt>
                <c:pt idx="326">
                  <c:v>42300</c:v>
                </c:pt>
                <c:pt idx="327">
                  <c:v>42301</c:v>
                </c:pt>
                <c:pt idx="328">
                  <c:v>42302</c:v>
                </c:pt>
                <c:pt idx="329">
                  <c:v>42303</c:v>
                </c:pt>
                <c:pt idx="330">
                  <c:v>42304</c:v>
                </c:pt>
                <c:pt idx="331">
                  <c:v>42305</c:v>
                </c:pt>
                <c:pt idx="332">
                  <c:v>42306</c:v>
                </c:pt>
                <c:pt idx="333">
                  <c:v>42307</c:v>
                </c:pt>
                <c:pt idx="334">
                  <c:v>42308</c:v>
                </c:pt>
                <c:pt idx="335">
                  <c:v>42309</c:v>
                </c:pt>
                <c:pt idx="336">
                  <c:v>42310</c:v>
                </c:pt>
                <c:pt idx="337">
                  <c:v>42311</c:v>
                </c:pt>
                <c:pt idx="338">
                  <c:v>42312</c:v>
                </c:pt>
                <c:pt idx="339">
                  <c:v>42313</c:v>
                </c:pt>
                <c:pt idx="340">
                  <c:v>42314</c:v>
                </c:pt>
                <c:pt idx="341">
                  <c:v>42315</c:v>
                </c:pt>
                <c:pt idx="342">
                  <c:v>42316</c:v>
                </c:pt>
                <c:pt idx="343">
                  <c:v>42317</c:v>
                </c:pt>
                <c:pt idx="344">
                  <c:v>42318</c:v>
                </c:pt>
                <c:pt idx="345">
                  <c:v>42319</c:v>
                </c:pt>
                <c:pt idx="346">
                  <c:v>42320</c:v>
                </c:pt>
                <c:pt idx="347">
                  <c:v>42321</c:v>
                </c:pt>
                <c:pt idx="348">
                  <c:v>42322</c:v>
                </c:pt>
                <c:pt idx="349">
                  <c:v>42323</c:v>
                </c:pt>
                <c:pt idx="350">
                  <c:v>42324</c:v>
                </c:pt>
                <c:pt idx="351">
                  <c:v>42325</c:v>
                </c:pt>
                <c:pt idx="352">
                  <c:v>42326</c:v>
                </c:pt>
                <c:pt idx="353">
                  <c:v>42327</c:v>
                </c:pt>
                <c:pt idx="354">
                  <c:v>42328</c:v>
                </c:pt>
                <c:pt idx="355">
                  <c:v>42329</c:v>
                </c:pt>
                <c:pt idx="356">
                  <c:v>42330</c:v>
                </c:pt>
                <c:pt idx="357">
                  <c:v>42331</c:v>
                </c:pt>
                <c:pt idx="358">
                  <c:v>42332</c:v>
                </c:pt>
                <c:pt idx="359">
                  <c:v>42333</c:v>
                </c:pt>
                <c:pt idx="360">
                  <c:v>42334</c:v>
                </c:pt>
                <c:pt idx="361">
                  <c:v>42335</c:v>
                </c:pt>
                <c:pt idx="362">
                  <c:v>42336</c:v>
                </c:pt>
                <c:pt idx="363">
                  <c:v>42337</c:v>
                </c:pt>
                <c:pt idx="364">
                  <c:v>42338</c:v>
                </c:pt>
                <c:pt idx="365">
                  <c:v>42339</c:v>
                </c:pt>
                <c:pt idx="366">
                  <c:v>42340</c:v>
                </c:pt>
                <c:pt idx="367">
                  <c:v>42341</c:v>
                </c:pt>
                <c:pt idx="368">
                  <c:v>42342</c:v>
                </c:pt>
                <c:pt idx="369">
                  <c:v>42343</c:v>
                </c:pt>
                <c:pt idx="370">
                  <c:v>42344</c:v>
                </c:pt>
                <c:pt idx="371">
                  <c:v>42345</c:v>
                </c:pt>
                <c:pt idx="372">
                  <c:v>42346</c:v>
                </c:pt>
                <c:pt idx="373">
                  <c:v>42347</c:v>
                </c:pt>
                <c:pt idx="374">
                  <c:v>42348</c:v>
                </c:pt>
                <c:pt idx="375">
                  <c:v>42349</c:v>
                </c:pt>
                <c:pt idx="376">
                  <c:v>42350</c:v>
                </c:pt>
                <c:pt idx="377">
                  <c:v>42351</c:v>
                </c:pt>
                <c:pt idx="378">
                  <c:v>42352</c:v>
                </c:pt>
                <c:pt idx="379">
                  <c:v>42353</c:v>
                </c:pt>
                <c:pt idx="380">
                  <c:v>42354</c:v>
                </c:pt>
                <c:pt idx="381">
                  <c:v>42355</c:v>
                </c:pt>
                <c:pt idx="382">
                  <c:v>42356</c:v>
                </c:pt>
                <c:pt idx="383">
                  <c:v>42357</c:v>
                </c:pt>
                <c:pt idx="384">
                  <c:v>42358</c:v>
                </c:pt>
                <c:pt idx="385">
                  <c:v>42359</c:v>
                </c:pt>
                <c:pt idx="386">
                  <c:v>42360</c:v>
                </c:pt>
                <c:pt idx="387">
                  <c:v>42361</c:v>
                </c:pt>
                <c:pt idx="388">
                  <c:v>42362</c:v>
                </c:pt>
                <c:pt idx="389">
                  <c:v>42363</c:v>
                </c:pt>
                <c:pt idx="390">
                  <c:v>42364</c:v>
                </c:pt>
                <c:pt idx="391">
                  <c:v>42365</c:v>
                </c:pt>
                <c:pt idx="392">
                  <c:v>42366</c:v>
                </c:pt>
                <c:pt idx="393">
                  <c:v>42367</c:v>
                </c:pt>
                <c:pt idx="394">
                  <c:v>42368</c:v>
                </c:pt>
                <c:pt idx="395">
                  <c:v>42369</c:v>
                </c:pt>
                <c:pt idx="396">
                  <c:v>42370</c:v>
                </c:pt>
                <c:pt idx="397">
                  <c:v>42371</c:v>
                </c:pt>
                <c:pt idx="398">
                  <c:v>42372</c:v>
                </c:pt>
                <c:pt idx="399">
                  <c:v>42373</c:v>
                </c:pt>
                <c:pt idx="400">
                  <c:v>42374</c:v>
                </c:pt>
                <c:pt idx="401">
                  <c:v>42375</c:v>
                </c:pt>
                <c:pt idx="402">
                  <c:v>42376</c:v>
                </c:pt>
                <c:pt idx="403">
                  <c:v>42377</c:v>
                </c:pt>
                <c:pt idx="404">
                  <c:v>42378</c:v>
                </c:pt>
                <c:pt idx="405">
                  <c:v>42379</c:v>
                </c:pt>
                <c:pt idx="406">
                  <c:v>42380</c:v>
                </c:pt>
                <c:pt idx="407">
                  <c:v>42381</c:v>
                </c:pt>
                <c:pt idx="408">
                  <c:v>42382</c:v>
                </c:pt>
                <c:pt idx="409">
                  <c:v>42383</c:v>
                </c:pt>
                <c:pt idx="410">
                  <c:v>42384</c:v>
                </c:pt>
                <c:pt idx="411">
                  <c:v>42385</c:v>
                </c:pt>
                <c:pt idx="412">
                  <c:v>42386</c:v>
                </c:pt>
                <c:pt idx="413">
                  <c:v>42387</c:v>
                </c:pt>
                <c:pt idx="414">
                  <c:v>42388</c:v>
                </c:pt>
                <c:pt idx="415">
                  <c:v>42389</c:v>
                </c:pt>
                <c:pt idx="416">
                  <c:v>42390</c:v>
                </c:pt>
                <c:pt idx="417">
                  <c:v>42391</c:v>
                </c:pt>
                <c:pt idx="418">
                  <c:v>42392</c:v>
                </c:pt>
                <c:pt idx="419">
                  <c:v>42393</c:v>
                </c:pt>
                <c:pt idx="420">
                  <c:v>42394</c:v>
                </c:pt>
                <c:pt idx="421">
                  <c:v>42395</c:v>
                </c:pt>
                <c:pt idx="422">
                  <c:v>42396</c:v>
                </c:pt>
                <c:pt idx="423">
                  <c:v>42397</c:v>
                </c:pt>
                <c:pt idx="424">
                  <c:v>42398</c:v>
                </c:pt>
                <c:pt idx="425">
                  <c:v>42399</c:v>
                </c:pt>
                <c:pt idx="426">
                  <c:v>42400</c:v>
                </c:pt>
                <c:pt idx="427">
                  <c:v>42401</c:v>
                </c:pt>
                <c:pt idx="428">
                  <c:v>42402</c:v>
                </c:pt>
                <c:pt idx="429">
                  <c:v>42403</c:v>
                </c:pt>
                <c:pt idx="430">
                  <c:v>42404</c:v>
                </c:pt>
                <c:pt idx="431">
                  <c:v>42405</c:v>
                </c:pt>
                <c:pt idx="432">
                  <c:v>42406</c:v>
                </c:pt>
                <c:pt idx="433">
                  <c:v>42407</c:v>
                </c:pt>
                <c:pt idx="434">
                  <c:v>42408</c:v>
                </c:pt>
                <c:pt idx="435">
                  <c:v>42409</c:v>
                </c:pt>
                <c:pt idx="436">
                  <c:v>42410</c:v>
                </c:pt>
                <c:pt idx="437">
                  <c:v>42411</c:v>
                </c:pt>
                <c:pt idx="438">
                  <c:v>42412</c:v>
                </c:pt>
                <c:pt idx="439">
                  <c:v>42413</c:v>
                </c:pt>
                <c:pt idx="440">
                  <c:v>42414</c:v>
                </c:pt>
                <c:pt idx="441">
                  <c:v>42415</c:v>
                </c:pt>
                <c:pt idx="442">
                  <c:v>42416</c:v>
                </c:pt>
                <c:pt idx="443">
                  <c:v>42417</c:v>
                </c:pt>
                <c:pt idx="444">
                  <c:v>42418</c:v>
                </c:pt>
                <c:pt idx="445">
                  <c:v>42419</c:v>
                </c:pt>
                <c:pt idx="446">
                  <c:v>42420</c:v>
                </c:pt>
                <c:pt idx="447">
                  <c:v>42421</c:v>
                </c:pt>
                <c:pt idx="448">
                  <c:v>42422</c:v>
                </c:pt>
                <c:pt idx="449">
                  <c:v>42423</c:v>
                </c:pt>
                <c:pt idx="450">
                  <c:v>42424</c:v>
                </c:pt>
                <c:pt idx="451">
                  <c:v>42425</c:v>
                </c:pt>
                <c:pt idx="452">
                  <c:v>42426</c:v>
                </c:pt>
                <c:pt idx="453">
                  <c:v>42427</c:v>
                </c:pt>
                <c:pt idx="454">
                  <c:v>42428</c:v>
                </c:pt>
                <c:pt idx="455">
                  <c:v>42429</c:v>
                </c:pt>
                <c:pt idx="456">
                  <c:v>42430</c:v>
                </c:pt>
                <c:pt idx="457">
                  <c:v>42431</c:v>
                </c:pt>
                <c:pt idx="458">
                  <c:v>42432</c:v>
                </c:pt>
                <c:pt idx="459">
                  <c:v>42433</c:v>
                </c:pt>
                <c:pt idx="460">
                  <c:v>42434</c:v>
                </c:pt>
                <c:pt idx="461">
                  <c:v>42435</c:v>
                </c:pt>
                <c:pt idx="462">
                  <c:v>42436</c:v>
                </c:pt>
                <c:pt idx="463">
                  <c:v>42437</c:v>
                </c:pt>
                <c:pt idx="464">
                  <c:v>42438</c:v>
                </c:pt>
                <c:pt idx="465">
                  <c:v>42439</c:v>
                </c:pt>
                <c:pt idx="466">
                  <c:v>42440</c:v>
                </c:pt>
                <c:pt idx="467">
                  <c:v>42441</c:v>
                </c:pt>
                <c:pt idx="468">
                  <c:v>42442</c:v>
                </c:pt>
                <c:pt idx="469">
                  <c:v>42443</c:v>
                </c:pt>
                <c:pt idx="470">
                  <c:v>42444</c:v>
                </c:pt>
                <c:pt idx="471">
                  <c:v>42445</c:v>
                </c:pt>
                <c:pt idx="472">
                  <c:v>42446</c:v>
                </c:pt>
                <c:pt idx="473">
                  <c:v>42447</c:v>
                </c:pt>
                <c:pt idx="474">
                  <c:v>42448</c:v>
                </c:pt>
                <c:pt idx="475">
                  <c:v>42449</c:v>
                </c:pt>
                <c:pt idx="476">
                  <c:v>42450</c:v>
                </c:pt>
                <c:pt idx="477">
                  <c:v>42451</c:v>
                </c:pt>
                <c:pt idx="478">
                  <c:v>42452</c:v>
                </c:pt>
                <c:pt idx="479">
                  <c:v>42453</c:v>
                </c:pt>
                <c:pt idx="480">
                  <c:v>42454</c:v>
                </c:pt>
                <c:pt idx="481">
                  <c:v>42455</c:v>
                </c:pt>
                <c:pt idx="482">
                  <c:v>42456</c:v>
                </c:pt>
                <c:pt idx="483">
                  <c:v>42457</c:v>
                </c:pt>
                <c:pt idx="484">
                  <c:v>42458</c:v>
                </c:pt>
                <c:pt idx="485">
                  <c:v>42459</c:v>
                </c:pt>
                <c:pt idx="486">
                  <c:v>42460</c:v>
                </c:pt>
                <c:pt idx="487">
                  <c:v>42461</c:v>
                </c:pt>
                <c:pt idx="488">
                  <c:v>42462</c:v>
                </c:pt>
                <c:pt idx="489">
                  <c:v>42463</c:v>
                </c:pt>
                <c:pt idx="490">
                  <c:v>42464</c:v>
                </c:pt>
                <c:pt idx="491">
                  <c:v>42465</c:v>
                </c:pt>
                <c:pt idx="492">
                  <c:v>42466</c:v>
                </c:pt>
                <c:pt idx="493">
                  <c:v>42467</c:v>
                </c:pt>
                <c:pt idx="494">
                  <c:v>42468</c:v>
                </c:pt>
                <c:pt idx="495">
                  <c:v>42469</c:v>
                </c:pt>
                <c:pt idx="496">
                  <c:v>42470</c:v>
                </c:pt>
                <c:pt idx="497">
                  <c:v>42471</c:v>
                </c:pt>
                <c:pt idx="498">
                  <c:v>42472</c:v>
                </c:pt>
                <c:pt idx="499">
                  <c:v>42473</c:v>
                </c:pt>
                <c:pt idx="500">
                  <c:v>42474</c:v>
                </c:pt>
                <c:pt idx="501">
                  <c:v>42475</c:v>
                </c:pt>
                <c:pt idx="502">
                  <c:v>42476</c:v>
                </c:pt>
                <c:pt idx="503">
                  <c:v>42477</c:v>
                </c:pt>
                <c:pt idx="504">
                  <c:v>42478</c:v>
                </c:pt>
                <c:pt idx="505">
                  <c:v>42479</c:v>
                </c:pt>
                <c:pt idx="506">
                  <c:v>42480</c:v>
                </c:pt>
                <c:pt idx="507">
                  <c:v>42481</c:v>
                </c:pt>
                <c:pt idx="508">
                  <c:v>42482</c:v>
                </c:pt>
                <c:pt idx="509">
                  <c:v>42483</c:v>
                </c:pt>
                <c:pt idx="510">
                  <c:v>42484</c:v>
                </c:pt>
                <c:pt idx="511">
                  <c:v>42485</c:v>
                </c:pt>
                <c:pt idx="512">
                  <c:v>42486</c:v>
                </c:pt>
                <c:pt idx="513">
                  <c:v>42487</c:v>
                </c:pt>
                <c:pt idx="514">
                  <c:v>42488</c:v>
                </c:pt>
                <c:pt idx="515">
                  <c:v>42489</c:v>
                </c:pt>
                <c:pt idx="516">
                  <c:v>42490</c:v>
                </c:pt>
                <c:pt idx="517">
                  <c:v>42491</c:v>
                </c:pt>
                <c:pt idx="518">
                  <c:v>42492</c:v>
                </c:pt>
                <c:pt idx="519">
                  <c:v>42493</c:v>
                </c:pt>
                <c:pt idx="520">
                  <c:v>42494</c:v>
                </c:pt>
                <c:pt idx="521">
                  <c:v>42495</c:v>
                </c:pt>
                <c:pt idx="522">
                  <c:v>42496</c:v>
                </c:pt>
                <c:pt idx="523">
                  <c:v>42497</c:v>
                </c:pt>
                <c:pt idx="524">
                  <c:v>42498</c:v>
                </c:pt>
                <c:pt idx="525">
                  <c:v>42499</c:v>
                </c:pt>
                <c:pt idx="526">
                  <c:v>42500</c:v>
                </c:pt>
                <c:pt idx="527">
                  <c:v>42501</c:v>
                </c:pt>
                <c:pt idx="528">
                  <c:v>42502</c:v>
                </c:pt>
                <c:pt idx="529">
                  <c:v>42503</c:v>
                </c:pt>
                <c:pt idx="530">
                  <c:v>42504</c:v>
                </c:pt>
                <c:pt idx="531">
                  <c:v>42505</c:v>
                </c:pt>
                <c:pt idx="532">
                  <c:v>42506</c:v>
                </c:pt>
                <c:pt idx="533">
                  <c:v>42507</c:v>
                </c:pt>
                <c:pt idx="534">
                  <c:v>42508</c:v>
                </c:pt>
                <c:pt idx="535">
                  <c:v>42509</c:v>
                </c:pt>
                <c:pt idx="536">
                  <c:v>42510</c:v>
                </c:pt>
                <c:pt idx="537">
                  <c:v>42511</c:v>
                </c:pt>
                <c:pt idx="538">
                  <c:v>42512</c:v>
                </c:pt>
                <c:pt idx="539">
                  <c:v>42513</c:v>
                </c:pt>
                <c:pt idx="540">
                  <c:v>42514</c:v>
                </c:pt>
                <c:pt idx="541">
                  <c:v>42515</c:v>
                </c:pt>
                <c:pt idx="542">
                  <c:v>42516</c:v>
                </c:pt>
                <c:pt idx="543">
                  <c:v>42517</c:v>
                </c:pt>
                <c:pt idx="544">
                  <c:v>42518</c:v>
                </c:pt>
                <c:pt idx="545">
                  <c:v>42519</c:v>
                </c:pt>
                <c:pt idx="546">
                  <c:v>42520</c:v>
                </c:pt>
                <c:pt idx="547">
                  <c:v>42521</c:v>
                </c:pt>
                <c:pt idx="548">
                  <c:v>42522</c:v>
                </c:pt>
                <c:pt idx="549">
                  <c:v>42523</c:v>
                </c:pt>
                <c:pt idx="550">
                  <c:v>42524</c:v>
                </c:pt>
                <c:pt idx="551">
                  <c:v>42525</c:v>
                </c:pt>
                <c:pt idx="552">
                  <c:v>42526</c:v>
                </c:pt>
                <c:pt idx="553">
                  <c:v>42527</c:v>
                </c:pt>
                <c:pt idx="554">
                  <c:v>42528</c:v>
                </c:pt>
                <c:pt idx="555">
                  <c:v>42529</c:v>
                </c:pt>
                <c:pt idx="556">
                  <c:v>42530</c:v>
                </c:pt>
                <c:pt idx="557">
                  <c:v>42531</c:v>
                </c:pt>
                <c:pt idx="558">
                  <c:v>42532</c:v>
                </c:pt>
                <c:pt idx="559">
                  <c:v>42533</c:v>
                </c:pt>
                <c:pt idx="560">
                  <c:v>42534</c:v>
                </c:pt>
                <c:pt idx="561">
                  <c:v>42535</c:v>
                </c:pt>
                <c:pt idx="562">
                  <c:v>42536</c:v>
                </c:pt>
                <c:pt idx="563">
                  <c:v>42537</c:v>
                </c:pt>
                <c:pt idx="564">
                  <c:v>42538</c:v>
                </c:pt>
                <c:pt idx="565">
                  <c:v>42539</c:v>
                </c:pt>
                <c:pt idx="566">
                  <c:v>42540</c:v>
                </c:pt>
                <c:pt idx="567">
                  <c:v>42541</c:v>
                </c:pt>
                <c:pt idx="568">
                  <c:v>42542</c:v>
                </c:pt>
                <c:pt idx="569">
                  <c:v>42543</c:v>
                </c:pt>
                <c:pt idx="570">
                  <c:v>42544</c:v>
                </c:pt>
                <c:pt idx="571">
                  <c:v>42545</c:v>
                </c:pt>
                <c:pt idx="572">
                  <c:v>42546</c:v>
                </c:pt>
                <c:pt idx="573">
                  <c:v>42547</c:v>
                </c:pt>
                <c:pt idx="574">
                  <c:v>42548</c:v>
                </c:pt>
                <c:pt idx="575">
                  <c:v>42549</c:v>
                </c:pt>
                <c:pt idx="576">
                  <c:v>42550</c:v>
                </c:pt>
                <c:pt idx="577">
                  <c:v>42551</c:v>
                </c:pt>
                <c:pt idx="578">
                  <c:v>42552</c:v>
                </c:pt>
                <c:pt idx="579">
                  <c:v>42553</c:v>
                </c:pt>
                <c:pt idx="580">
                  <c:v>42554</c:v>
                </c:pt>
                <c:pt idx="581">
                  <c:v>42555</c:v>
                </c:pt>
                <c:pt idx="582">
                  <c:v>42556</c:v>
                </c:pt>
                <c:pt idx="583">
                  <c:v>42557</c:v>
                </c:pt>
                <c:pt idx="584">
                  <c:v>42558</c:v>
                </c:pt>
                <c:pt idx="585">
                  <c:v>42559</c:v>
                </c:pt>
                <c:pt idx="586">
                  <c:v>42560</c:v>
                </c:pt>
                <c:pt idx="587">
                  <c:v>42561</c:v>
                </c:pt>
                <c:pt idx="588">
                  <c:v>42562</c:v>
                </c:pt>
                <c:pt idx="589">
                  <c:v>42563</c:v>
                </c:pt>
                <c:pt idx="590">
                  <c:v>42564</c:v>
                </c:pt>
                <c:pt idx="591">
                  <c:v>42565</c:v>
                </c:pt>
                <c:pt idx="592">
                  <c:v>42566</c:v>
                </c:pt>
                <c:pt idx="593">
                  <c:v>42567</c:v>
                </c:pt>
                <c:pt idx="594">
                  <c:v>42568</c:v>
                </c:pt>
                <c:pt idx="595">
                  <c:v>42569</c:v>
                </c:pt>
                <c:pt idx="596">
                  <c:v>42570</c:v>
                </c:pt>
                <c:pt idx="597">
                  <c:v>42571</c:v>
                </c:pt>
                <c:pt idx="598">
                  <c:v>42572</c:v>
                </c:pt>
                <c:pt idx="599">
                  <c:v>42573</c:v>
                </c:pt>
                <c:pt idx="600">
                  <c:v>42574</c:v>
                </c:pt>
                <c:pt idx="601">
                  <c:v>42575</c:v>
                </c:pt>
                <c:pt idx="602">
                  <c:v>42576</c:v>
                </c:pt>
                <c:pt idx="603">
                  <c:v>42577</c:v>
                </c:pt>
                <c:pt idx="604">
                  <c:v>42578</c:v>
                </c:pt>
                <c:pt idx="605">
                  <c:v>42579</c:v>
                </c:pt>
                <c:pt idx="606">
                  <c:v>42580</c:v>
                </c:pt>
                <c:pt idx="607">
                  <c:v>42581</c:v>
                </c:pt>
                <c:pt idx="608">
                  <c:v>42582</c:v>
                </c:pt>
                <c:pt idx="609">
                  <c:v>42583</c:v>
                </c:pt>
                <c:pt idx="610">
                  <c:v>42584</c:v>
                </c:pt>
                <c:pt idx="611">
                  <c:v>42585</c:v>
                </c:pt>
                <c:pt idx="612">
                  <c:v>42586</c:v>
                </c:pt>
                <c:pt idx="613">
                  <c:v>42587</c:v>
                </c:pt>
                <c:pt idx="614">
                  <c:v>42588</c:v>
                </c:pt>
                <c:pt idx="615">
                  <c:v>42589</c:v>
                </c:pt>
                <c:pt idx="616">
                  <c:v>42590</c:v>
                </c:pt>
                <c:pt idx="617">
                  <c:v>42591</c:v>
                </c:pt>
                <c:pt idx="618">
                  <c:v>42592</c:v>
                </c:pt>
                <c:pt idx="619">
                  <c:v>42593</c:v>
                </c:pt>
                <c:pt idx="620">
                  <c:v>42594</c:v>
                </c:pt>
                <c:pt idx="621">
                  <c:v>42595</c:v>
                </c:pt>
                <c:pt idx="622">
                  <c:v>42596</c:v>
                </c:pt>
                <c:pt idx="623">
                  <c:v>42597</c:v>
                </c:pt>
                <c:pt idx="624">
                  <c:v>42598</c:v>
                </c:pt>
                <c:pt idx="625">
                  <c:v>42599</c:v>
                </c:pt>
                <c:pt idx="626">
                  <c:v>42600</c:v>
                </c:pt>
                <c:pt idx="627">
                  <c:v>42601</c:v>
                </c:pt>
                <c:pt idx="628">
                  <c:v>42602</c:v>
                </c:pt>
                <c:pt idx="629">
                  <c:v>42603</c:v>
                </c:pt>
                <c:pt idx="630">
                  <c:v>42604</c:v>
                </c:pt>
                <c:pt idx="631">
                  <c:v>42605</c:v>
                </c:pt>
                <c:pt idx="632">
                  <c:v>42606</c:v>
                </c:pt>
                <c:pt idx="633">
                  <c:v>42607</c:v>
                </c:pt>
                <c:pt idx="634">
                  <c:v>42608</c:v>
                </c:pt>
                <c:pt idx="635">
                  <c:v>42609</c:v>
                </c:pt>
                <c:pt idx="636">
                  <c:v>42610</c:v>
                </c:pt>
                <c:pt idx="637">
                  <c:v>42611</c:v>
                </c:pt>
                <c:pt idx="638">
                  <c:v>42612</c:v>
                </c:pt>
                <c:pt idx="639">
                  <c:v>42613</c:v>
                </c:pt>
                <c:pt idx="640">
                  <c:v>42614</c:v>
                </c:pt>
                <c:pt idx="641">
                  <c:v>42615</c:v>
                </c:pt>
                <c:pt idx="642">
                  <c:v>42616</c:v>
                </c:pt>
                <c:pt idx="643">
                  <c:v>42617</c:v>
                </c:pt>
                <c:pt idx="644">
                  <c:v>42618</c:v>
                </c:pt>
                <c:pt idx="645">
                  <c:v>42619</c:v>
                </c:pt>
                <c:pt idx="646">
                  <c:v>42620</c:v>
                </c:pt>
                <c:pt idx="647">
                  <c:v>42621</c:v>
                </c:pt>
                <c:pt idx="648">
                  <c:v>42622</c:v>
                </c:pt>
                <c:pt idx="649">
                  <c:v>42623</c:v>
                </c:pt>
                <c:pt idx="650">
                  <c:v>42624</c:v>
                </c:pt>
                <c:pt idx="651">
                  <c:v>42625</c:v>
                </c:pt>
                <c:pt idx="652">
                  <c:v>42626</c:v>
                </c:pt>
                <c:pt idx="653">
                  <c:v>42627</c:v>
                </c:pt>
                <c:pt idx="654">
                  <c:v>42628</c:v>
                </c:pt>
                <c:pt idx="655">
                  <c:v>42629</c:v>
                </c:pt>
                <c:pt idx="656">
                  <c:v>42630</c:v>
                </c:pt>
                <c:pt idx="657">
                  <c:v>42631</c:v>
                </c:pt>
                <c:pt idx="658">
                  <c:v>42632</c:v>
                </c:pt>
                <c:pt idx="659">
                  <c:v>42633</c:v>
                </c:pt>
                <c:pt idx="660">
                  <c:v>42634</c:v>
                </c:pt>
                <c:pt idx="661">
                  <c:v>42635</c:v>
                </c:pt>
                <c:pt idx="662">
                  <c:v>42636</c:v>
                </c:pt>
                <c:pt idx="663">
                  <c:v>42637</c:v>
                </c:pt>
                <c:pt idx="664">
                  <c:v>42638</c:v>
                </c:pt>
                <c:pt idx="665">
                  <c:v>42639</c:v>
                </c:pt>
                <c:pt idx="666">
                  <c:v>42640</c:v>
                </c:pt>
                <c:pt idx="667">
                  <c:v>42641</c:v>
                </c:pt>
                <c:pt idx="668">
                  <c:v>42642</c:v>
                </c:pt>
                <c:pt idx="669">
                  <c:v>42643</c:v>
                </c:pt>
                <c:pt idx="670">
                  <c:v>42644</c:v>
                </c:pt>
                <c:pt idx="671">
                  <c:v>42645</c:v>
                </c:pt>
                <c:pt idx="672">
                  <c:v>42646</c:v>
                </c:pt>
                <c:pt idx="673">
                  <c:v>42647</c:v>
                </c:pt>
                <c:pt idx="674">
                  <c:v>42648</c:v>
                </c:pt>
                <c:pt idx="675">
                  <c:v>42649</c:v>
                </c:pt>
                <c:pt idx="676">
                  <c:v>42650</c:v>
                </c:pt>
                <c:pt idx="677">
                  <c:v>42651</c:v>
                </c:pt>
                <c:pt idx="678">
                  <c:v>42652</c:v>
                </c:pt>
                <c:pt idx="679">
                  <c:v>42653</c:v>
                </c:pt>
                <c:pt idx="680">
                  <c:v>42654</c:v>
                </c:pt>
                <c:pt idx="681">
                  <c:v>42655</c:v>
                </c:pt>
                <c:pt idx="682">
                  <c:v>42656</c:v>
                </c:pt>
                <c:pt idx="683">
                  <c:v>42657</c:v>
                </c:pt>
                <c:pt idx="684">
                  <c:v>42658</c:v>
                </c:pt>
                <c:pt idx="685">
                  <c:v>42659</c:v>
                </c:pt>
                <c:pt idx="686">
                  <c:v>42660</c:v>
                </c:pt>
                <c:pt idx="687">
                  <c:v>42661</c:v>
                </c:pt>
                <c:pt idx="688">
                  <c:v>42662</c:v>
                </c:pt>
                <c:pt idx="689">
                  <c:v>42663</c:v>
                </c:pt>
                <c:pt idx="690">
                  <c:v>42664</c:v>
                </c:pt>
                <c:pt idx="691">
                  <c:v>42665</c:v>
                </c:pt>
                <c:pt idx="692">
                  <c:v>42666</c:v>
                </c:pt>
                <c:pt idx="693">
                  <c:v>42667</c:v>
                </c:pt>
                <c:pt idx="694">
                  <c:v>42668</c:v>
                </c:pt>
                <c:pt idx="695">
                  <c:v>42669</c:v>
                </c:pt>
                <c:pt idx="696">
                  <c:v>42670</c:v>
                </c:pt>
                <c:pt idx="697">
                  <c:v>42671</c:v>
                </c:pt>
                <c:pt idx="698">
                  <c:v>42672</c:v>
                </c:pt>
                <c:pt idx="699">
                  <c:v>42673</c:v>
                </c:pt>
                <c:pt idx="700">
                  <c:v>42674</c:v>
                </c:pt>
                <c:pt idx="701">
                  <c:v>42675</c:v>
                </c:pt>
                <c:pt idx="702">
                  <c:v>42676</c:v>
                </c:pt>
                <c:pt idx="703">
                  <c:v>42677</c:v>
                </c:pt>
                <c:pt idx="704">
                  <c:v>42678</c:v>
                </c:pt>
                <c:pt idx="705">
                  <c:v>42679</c:v>
                </c:pt>
                <c:pt idx="706">
                  <c:v>42680</c:v>
                </c:pt>
                <c:pt idx="707">
                  <c:v>42681</c:v>
                </c:pt>
                <c:pt idx="708">
                  <c:v>42682</c:v>
                </c:pt>
                <c:pt idx="709">
                  <c:v>42683</c:v>
                </c:pt>
                <c:pt idx="710">
                  <c:v>42684</c:v>
                </c:pt>
                <c:pt idx="711">
                  <c:v>42685</c:v>
                </c:pt>
                <c:pt idx="712">
                  <c:v>42686</c:v>
                </c:pt>
                <c:pt idx="713">
                  <c:v>42687</c:v>
                </c:pt>
                <c:pt idx="714">
                  <c:v>42688</c:v>
                </c:pt>
                <c:pt idx="715">
                  <c:v>42689</c:v>
                </c:pt>
                <c:pt idx="716">
                  <c:v>42690</c:v>
                </c:pt>
                <c:pt idx="717">
                  <c:v>42691</c:v>
                </c:pt>
                <c:pt idx="718">
                  <c:v>42692</c:v>
                </c:pt>
                <c:pt idx="719">
                  <c:v>42693</c:v>
                </c:pt>
                <c:pt idx="720">
                  <c:v>42694</c:v>
                </c:pt>
                <c:pt idx="721">
                  <c:v>42695</c:v>
                </c:pt>
                <c:pt idx="722">
                  <c:v>42696</c:v>
                </c:pt>
                <c:pt idx="723">
                  <c:v>42697</c:v>
                </c:pt>
                <c:pt idx="724">
                  <c:v>42698</c:v>
                </c:pt>
                <c:pt idx="725">
                  <c:v>42699</c:v>
                </c:pt>
                <c:pt idx="726">
                  <c:v>42700</c:v>
                </c:pt>
                <c:pt idx="727">
                  <c:v>42701</c:v>
                </c:pt>
                <c:pt idx="728">
                  <c:v>42702</c:v>
                </c:pt>
                <c:pt idx="729">
                  <c:v>42703</c:v>
                </c:pt>
                <c:pt idx="730">
                  <c:v>42704</c:v>
                </c:pt>
                <c:pt idx="731">
                  <c:v>42705</c:v>
                </c:pt>
                <c:pt idx="732">
                  <c:v>42706</c:v>
                </c:pt>
                <c:pt idx="733">
                  <c:v>42707</c:v>
                </c:pt>
                <c:pt idx="734">
                  <c:v>42708</c:v>
                </c:pt>
                <c:pt idx="735">
                  <c:v>42709</c:v>
                </c:pt>
                <c:pt idx="736">
                  <c:v>42710</c:v>
                </c:pt>
                <c:pt idx="737">
                  <c:v>42711</c:v>
                </c:pt>
                <c:pt idx="738">
                  <c:v>42712</c:v>
                </c:pt>
                <c:pt idx="739">
                  <c:v>42713</c:v>
                </c:pt>
                <c:pt idx="740">
                  <c:v>42714</c:v>
                </c:pt>
                <c:pt idx="741">
                  <c:v>42715</c:v>
                </c:pt>
                <c:pt idx="742">
                  <c:v>42716</c:v>
                </c:pt>
                <c:pt idx="743">
                  <c:v>42717</c:v>
                </c:pt>
                <c:pt idx="744">
                  <c:v>42718</c:v>
                </c:pt>
                <c:pt idx="745">
                  <c:v>42719</c:v>
                </c:pt>
                <c:pt idx="746">
                  <c:v>42720</c:v>
                </c:pt>
                <c:pt idx="747">
                  <c:v>42721</c:v>
                </c:pt>
                <c:pt idx="748">
                  <c:v>42722</c:v>
                </c:pt>
                <c:pt idx="749">
                  <c:v>42723</c:v>
                </c:pt>
                <c:pt idx="750">
                  <c:v>42724</c:v>
                </c:pt>
                <c:pt idx="751">
                  <c:v>42725</c:v>
                </c:pt>
                <c:pt idx="752">
                  <c:v>42726</c:v>
                </c:pt>
                <c:pt idx="753">
                  <c:v>42727</c:v>
                </c:pt>
                <c:pt idx="754">
                  <c:v>42728</c:v>
                </c:pt>
                <c:pt idx="755">
                  <c:v>42729</c:v>
                </c:pt>
                <c:pt idx="756">
                  <c:v>42730</c:v>
                </c:pt>
                <c:pt idx="757">
                  <c:v>42731</c:v>
                </c:pt>
                <c:pt idx="758">
                  <c:v>42732</c:v>
                </c:pt>
                <c:pt idx="759">
                  <c:v>42733</c:v>
                </c:pt>
                <c:pt idx="760">
                  <c:v>42734</c:v>
                </c:pt>
                <c:pt idx="761">
                  <c:v>42735</c:v>
                </c:pt>
                <c:pt idx="762">
                  <c:v>42736</c:v>
                </c:pt>
                <c:pt idx="763">
                  <c:v>42737</c:v>
                </c:pt>
                <c:pt idx="764">
                  <c:v>42738</c:v>
                </c:pt>
                <c:pt idx="765">
                  <c:v>42739</c:v>
                </c:pt>
                <c:pt idx="766">
                  <c:v>42740</c:v>
                </c:pt>
                <c:pt idx="767">
                  <c:v>42741</c:v>
                </c:pt>
                <c:pt idx="768">
                  <c:v>42742</c:v>
                </c:pt>
                <c:pt idx="769">
                  <c:v>42743</c:v>
                </c:pt>
                <c:pt idx="770">
                  <c:v>42744</c:v>
                </c:pt>
                <c:pt idx="771">
                  <c:v>42745</c:v>
                </c:pt>
                <c:pt idx="772">
                  <c:v>42746</c:v>
                </c:pt>
                <c:pt idx="773">
                  <c:v>42747</c:v>
                </c:pt>
                <c:pt idx="774">
                  <c:v>42748</c:v>
                </c:pt>
                <c:pt idx="775">
                  <c:v>42749</c:v>
                </c:pt>
                <c:pt idx="776">
                  <c:v>42750</c:v>
                </c:pt>
                <c:pt idx="777">
                  <c:v>42751</c:v>
                </c:pt>
                <c:pt idx="778">
                  <c:v>42752</c:v>
                </c:pt>
                <c:pt idx="779">
                  <c:v>42753</c:v>
                </c:pt>
                <c:pt idx="780">
                  <c:v>42754</c:v>
                </c:pt>
                <c:pt idx="781">
                  <c:v>42755</c:v>
                </c:pt>
                <c:pt idx="782">
                  <c:v>42756</c:v>
                </c:pt>
                <c:pt idx="783">
                  <c:v>42757</c:v>
                </c:pt>
                <c:pt idx="784">
                  <c:v>42758</c:v>
                </c:pt>
                <c:pt idx="785">
                  <c:v>42759</c:v>
                </c:pt>
                <c:pt idx="786">
                  <c:v>42760</c:v>
                </c:pt>
                <c:pt idx="787">
                  <c:v>42761</c:v>
                </c:pt>
                <c:pt idx="788">
                  <c:v>42762</c:v>
                </c:pt>
                <c:pt idx="789">
                  <c:v>42763</c:v>
                </c:pt>
                <c:pt idx="790">
                  <c:v>42764</c:v>
                </c:pt>
                <c:pt idx="791">
                  <c:v>42765</c:v>
                </c:pt>
                <c:pt idx="792">
                  <c:v>42766</c:v>
                </c:pt>
                <c:pt idx="793">
                  <c:v>42767</c:v>
                </c:pt>
                <c:pt idx="794">
                  <c:v>42768</c:v>
                </c:pt>
                <c:pt idx="795">
                  <c:v>42769</c:v>
                </c:pt>
                <c:pt idx="796">
                  <c:v>42770</c:v>
                </c:pt>
                <c:pt idx="797">
                  <c:v>42771</c:v>
                </c:pt>
                <c:pt idx="798">
                  <c:v>42772</c:v>
                </c:pt>
                <c:pt idx="799">
                  <c:v>42773</c:v>
                </c:pt>
                <c:pt idx="800">
                  <c:v>42774</c:v>
                </c:pt>
                <c:pt idx="801">
                  <c:v>42775</c:v>
                </c:pt>
                <c:pt idx="802">
                  <c:v>42776</c:v>
                </c:pt>
                <c:pt idx="803">
                  <c:v>42777</c:v>
                </c:pt>
                <c:pt idx="804">
                  <c:v>42778</c:v>
                </c:pt>
                <c:pt idx="805">
                  <c:v>42779</c:v>
                </c:pt>
                <c:pt idx="806">
                  <c:v>42780</c:v>
                </c:pt>
                <c:pt idx="807">
                  <c:v>42781</c:v>
                </c:pt>
                <c:pt idx="808">
                  <c:v>42782</c:v>
                </c:pt>
                <c:pt idx="809">
                  <c:v>42783</c:v>
                </c:pt>
                <c:pt idx="810">
                  <c:v>42784</c:v>
                </c:pt>
                <c:pt idx="811">
                  <c:v>42785</c:v>
                </c:pt>
                <c:pt idx="812">
                  <c:v>42786</c:v>
                </c:pt>
                <c:pt idx="813">
                  <c:v>42787</c:v>
                </c:pt>
                <c:pt idx="814">
                  <c:v>42788</c:v>
                </c:pt>
                <c:pt idx="815">
                  <c:v>42789</c:v>
                </c:pt>
                <c:pt idx="816">
                  <c:v>42790</c:v>
                </c:pt>
                <c:pt idx="817">
                  <c:v>42791</c:v>
                </c:pt>
                <c:pt idx="818">
                  <c:v>42792</c:v>
                </c:pt>
                <c:pt idx="819">
                  <c:v>42793</c:v>
                </c:pt>
                <c:pt idx="820">
                  <c:v>42794</c:v>
                </c:pt>
                <c:pt idx="821">
                  <c:v>42795</c:v>
                </c:pt>
                <c:pt idx="822">
                  <c:v>42796</c:v>
                </c:pt>
                <c:pt idx="823">
                  <c:v>42797</c:v>
                </c:pt>
                <c:pt idx="824">
                  <c:v>42798</c:v>
                </c:pt>
                <c:pt idx="825">
                  <c:v>42799</c:v>
                </c:pt>
                <c:pt idx="826">
                  <c:v>42800</c:v>
                </c:pt>
                <c:pt idx="827">
                  <c:v>42801</c:v>
                </c:pt>
                <c:pt idx="828">
                  <c:v>42802</c:v>
                </c:pt>
                <c:pt idx="829">
                  <c:v>42803</c:v>
                </c:pt>
                <c:pt idx="830">
                  <c:v>42804</c:v>
                </c:pt>
                <c:pt idx="831">
                  <c:v>42805</c:v>
                </c:pt>
                <c:pt idx="832">
                  <c:v>42806</c:v>
                </c:pt>
                <c:pt idx="833">
                  <c:v>42807</c:v>
                </c:pt>
                <c:pt idx="834">
                  <c:v>42808</c:v>
                </c:pt>
                <c:pt idx="835">
                  <c:v>42809</c:v>
                </c:pt>
                <c:pt idx="836">
                  <c:v>42810</c:v>
                </c:pt>
                <c:pt idx="837">
                  <c:v>42811</c:v>
                </c:pt>
                <c:pt idx="838">
                  <c:v>42812</c:v>
                </c:pt>
                <c:pt idx="839">
                  <c:v>42813</c:v>
                </c:pt>
                <c:pt idx="840">
                  <c:v>42814</c:v>
                </c:pt>
                <c:pt idx="841">
                  <c:v>42815</c:v>
                </c:pt>
                <c:pt idx="842">
                  <c:v>42816</c:v>
                </c:pt>
                <c:pt idx="843">
                  <c:v>42817</c:v>
                </c:pt>
                <c:pt idx="844">
                  <c:v>42818</c:v>
                </c:pt>
                <c:pt idx="845">
                  <c:v>42819</c:v>
                </c:pt>
                <c:pt idx="846">
                  <c:v>42820</c:v>
                </c:pt>
                <c:pt idx="847">
                  <c:v>42821</c:v>
                </c:pt>
                <c:pt idx="848">
                  <c:v>42822</c:v>
                </c:pt>
                <c:pt idx="849">
                  <c:v>42823</c:v>
                </c:pt>
                <c:pt idx="850">
                  <c:v>42824</c:v>
                </c:pt>
                <c:pt idx="851">
                  <c:v>42825</c:v>
                </c:pt>
                <c:pt idx="852">
                  <c:v>42826</c:v>
                </c:pt>
                <c:pt idx="853">
                  <c:v>42827</c:v>
                </c:pt>
                <c:pt idx="854">
                  <c:v>42828</c:v>
                </c:pt>
                <c:pt idx="855">
                  <c:v>42829</c:v>
                </c:pt>
                <c:pt idx="856">
                  <c:v>42830</c:v>
                </c:pt>
                <c:pt idx="857">
                  <c:v>42831</c:v>
                </c:pt>
                <c:pt idx="858">
                  <c:v>42832</c:v>
                </c:pt>
                <c:pt idx="859">
                  <c:v>42833</c:v>
                </c:pt>
                <c:pt idx="860">
                  <c:v>42834</c:v>
                </c:pt>
                <c:pt idx="861">
                  <c:v>42835</c:v>
                </c:pt>
                <c:pt idx="862">
                  <c:v>42836</c:v>
                </c:pt>
                <c:pt idx="863">
                  <c:v>42837</c:v>
                </c:pt>
                <c:pt idx="864">
                  <c:v>42838</c:v>
                </c:pt>
                <c:pt idx="865">
                  <c:v>42839</c:v>
                </c:pt>
                <c:pt idx="866">
                  <c:v>42840</c:v>
                </c:pt>
                <c:pt idx="867">
                  <c:v>42841</c:v>
                </c:pt>
                <c:pt idx="868">
                  <c:v>42842</c:v>
                </c:pt>
                <c:pt idx="869">
                  <c:v>42843</c:v>
                </c:pt>
                <c:pt idx="870">
                  <c:v>42844</c:v>
                </c:pt>
                <c:pt idx="871">
                  <c:v>42845</c:v>
                </c:pt>
                <c:pt idx="872">
                  <c:v>42846</c:v>
                </c:pt>
                <c:pt idx="873">
                  <c:v>42847</c:v>
                </c:pt>
                <c:pt idx="874">
                  <c:v>42848</c:v>
                </c:pt>
                <c:pt idx="875">
                  <c:v>42849</c:v>
                </c:pt>
                <c:pt idx="876">
                  <c:v>42850</c:v>
                </c:pt>
                <c:pt idx="877">
                  <c:v>42851</c:v>
                </c:pt>
                <c:pt idx="878">
                  <c:v>42852</c:v>
                </c:pt>
                <c:pt idx="879">
                  <c:v>42853</c:v>
                </c:pt>
                <c:pt idx="880">
                  <c:v>42854</c:v>
                </c:pt>
                <c:pt idx="881">
                  <c:v>42855</c:v>
                </c:pt>
                <c:pt idx="882">
                  <c:v>42856</c:v>
                </c:pt>
                <c:pt idx="883">
                  <c:v>42857</c:v>
                </c:pt>
                <c:pt idx="884">
                  <c:v>42858</c:v>
                </c:pt>
                <c:pt idx="885">
                  <c:v>42859</c:v>
                </c:pt>
                <c:pt idx="886">
                  <c:v>42860</c:v>
                </c:pt>
                <c:pt idx="887">
                  <c:v>42861</c:v>
                </c:pt>
                <c:pt idx="888">
                  <c:v>42862</c:v>
                </c:pt>
                <c:pt idx="889">
                  <c:v>42863</c:v>
                </c:pt>
                <c:pt idx="890">
                  <c:v>42864</c:v>
                </c:pt>
                <c:pt idx="891">
                  <c:v>42865</c:v>
                </c:pt>
                <c:pt idx="892">
                  <c:v>42866</c:v>
                </c:pt>
                <c:pt idx="893">
                  <c:v>42867</c:v>
                </c:pt>
                <c:pt idx="894">
                  <c:v>42868</c:v>
                </c:pt>
                <c:pt idx="895">
                  <c:v>42869</c:v>
                </c:pt>
                <c:pt idx="896">
                  <c:v>42870</c:v>
                </c:pt>
                <c:pt idx="897">
                  <c:v>42871</c:v>
                </c:pt>
                <c:pt idx="898">
                  <c:v>42872</c:v>
                </c:pt>
                <c:pt idx="899">
                  <c:v>42873</c:v>
                </c:pt>
                <c:pt idx="900">
                  <c:v>42874</c:v>
                </c:pt>
                <c:pt idx="901">
                  <c:v>42875</c:v>
                </c:pt>
                <c:pt idx="902">
                  <c:v>42876</c:v>
                </c:pt>
                <c:pt idx="903">
                  <c:v>42877</c:v>
                </c:pt>
                <c:pt idx="904">
                  <c:v>42878</c:v>
                </c:pt>
                <c:pt idx="905">
                  <c:v>42879</c:v>
                </c:pt>
                <c:pt idx="906">
                  <c:v>42880</c:v>
                </c:pt>
                <c:pt idx="907">
                  <c:v>42881</c:v>
                </c:pt>
                <c:pt idx="908">
                  <c:v>42882</c:v>
                </c:pt>
                <c:pt idx="909">
                  <c:v>42883</c:v>
                </c:pt>
                <c:pt idx="910">
                  <c:v>42884</c:v>
                </c:pt>
                <c:pt idx="911">
                  <c:v>42885</c:v>
                </c:pt>
                <c:pt idx="912">
                  <c:v>42886</c:v>
                </c:pt>
                <c:pt idx="913">
                  <c:v>42887</c:v>
                </c:pt>
                <c:pt idx="914">
                  <c:v>42888</c:v>
                </c:pt>
                <c:pt idx="915">
                  <c:v>42889</c:v>
                </c:pt>
                <c:pt idx="916">
                  <c:v>42890</c:v>
                </c:pt>
                <c:pt idx="917">
                  <c:v>42891</c:v>
                </c:pt>
                <c:pt idx="918">
                  <c:v>42892</c:v>
                </c:pt>
                <c:pt idx="919">
                  <c:v>42893</c:v>
                </c:pt>
                <c:pt idx="920">
                  <c:v>42894</c:v>
                </c:pt>
                <c:pt idx="921">
                  <c:v>42895</c:v>
                </c:pt>
                <c:pt idx="922">
                  <c:v>42896</c:v>
                </c:pt>
                <c:pt idx="923">
                  <c:v>42897</c:v>
                </c:pt>
                <c:pt idx="924">
                  <c:v>42898</c:v>
                </c:pt>
                <c:pt idx="925">
                  <c:v>42899</c:v>
                </c:pt>
                <c:pt idx="926">
                  <c:v>42900</c:v>
                </c:pt>
                <c:pt idx="927">
                  <c:v>42901</c:v>
                </c:pt>
                <c:pt idx="928">
                  <c:v>42902</c:v>
                </c:pt>
                <c:pt idx="929">
                  <c:v>42903</c:v>
                </c:pt>
                <c:pt idx="930">
                  <c:v>42904</c:v>
                </c:pt>
                <c:pt idx="931">
                  <c:v>42905</c:v>
                </c:pt>
                <c:pt idx="932">
                  <c:v>42906</c:v>
                </c:pt>
                <c:pt idx="933">
                  <c:v>42907</c:v>
                </c:pt>
                <c:pt idx="934">
                  <c:v>42908</c:v>
                </c:pt>
                <c:pt idx="935">
                  <c:v>42909</c:v>
                </c:pt>
                <c:pt idx="936">
                  <c:v>42910</c:v>
                </c:pt>
                <c:pt idx="937">
                  <c:v>42911</c:v>
                </c:pt>
                <c:pt idx="938">
                  <c:v>42912</c:v>
                </c:pt>
                <c:pt idx="939">
                  <c:v>42913</c:v>
                </c:pt>
                <c:pt idx="940">
                  <c:v>42914</c:v>
                </c:pt>
                <c:pt idx="941">
                  <c:v>42915</c:v>
                </c:pt>
                <c:pt idx="942">
                  <c:v>42916</c:v>
                </c:pt>
                <c:pt idx="943">
                  <c:v>42917</c:v>
                </c:pt>
                <c:pt idx="944">
                  <c:v>42918</c:v>
                </c:pt>
                <c:pt idx="945">
                  <c:v>42919</c:v>
                </c:pt>
                <c:pt idx="946">
                  <c:v>42920</c:v>
                </c:pt>
                <c:pt idx="947">
                  <c:v>42921</c:v>
                </c:pt>
                <c:pt idx="948">
                  <c:v>42922</c:v>
                </c:pt>
                <c:pt idx="949">
                  <c:v>42923</c:v>
                </c:pt>
                <c:pt idx="950">
                  <c:v>42924</c:v>
                </c:pt>
                <c:pt idx="951">
                  <c:v>42925</c:v>
                </c:pt>
                <c:pt idx="952">
                  <c:v>42926</c:v>
                </c:pt>
                <c:pt idx="953">
                  <c:v>42927</c:v>
                </c:pt>
                <c:pt idx="954">
                  <c:v>42928</c:v>
                </c:pt>
                <c:pt idx="955">
                  <c:v>42929</c:v>
                </c:pt>
                <c:pt idx="956">
                  <c:v>42930</c:v>
                </c:pt>
                <c:pt idx="957">
                  <c:v>42931</c:v>
                </c:pt>
                <c:pt idx="958">
                  <c:v>42932</c:v>
                </c:pt>
                <c:pt idx="959">
                  <c:v>42933</c:v>
                </c:pt>
                <c:pt idx="960">
                  <c:v>42934</c:v>
                </c:pt>
                <c:pt idx="961">
                  <c:v>42935</c:v>
                </c:pt>
                <c:pt idx="962">
                  <c:v>42936</c:v>
                </c:pt>
                <c:pt idx="963">
                  <c:v>42937</c:v>
                </c:pt>
                <c:pt idx="964">
                  <c:v>42938</c:v>
                </c:pt>
                <c:pt idx="965">
                  <c:v>42939</c:v>
                </c:pt>
                <c:pt idx="966">
                  <c:v>42940</c:v>
                </c:pt>
                <c:pt idx="967">
                  <c:v>42941</c:v>
                </c:pt>
                <c:pt idx="968">
                  <c:v>42942</c:v>
                </c:pt>
                <c:pt idx="969">
                  <c:v>42943</c:v>
                </c:pt>
                <c:pt idx="970">
                  <c:v>42944</c:v>
                </c:pt>
                <c:pt idx="971">
                  <c:v>42945</c:v>
                </c:pt>
                <c:pt idx="972">
                  <c:v>42946</c:v>
                </c:pt>
                <c:pt idx="973">
                  <c:v>42947</c:v>
                </c:pt>
                <c:pt idx="974">
                  <c:v>42948</c:v>
                </c:pt>
                <c:pt idx="975">
                  <c:v>42949</c:v>
                </c:pt>
                <c:pt idx="976">
                  <c:v>42950</c:v>
                </c:pt>
                <c:pt idx="977">
                  <c:v>42951</c:v>
                </c:pt>
                <c:pt idx="978">
                  <c:v>42952</c:v>
                </c:pt>
                <c:pt idx="979">
                  <c:v>42953</c:v>
                </c:pt>
                <c:pt idx="980">
                  <c:v>42954</c:v>
                </c:pt>
                <c:pt idx="981">
                  <c:v>42955</c:v>
                </c:pt>
                <c:pt idx="982">
                  <c:v>42956</c:v>
                </c:pt>
                <c:pt idx="983">
                  <c:v>42957</c:v>
                </c:pt>
                <c:pt idx="984">
                  <c:v>42958</c:v>
                </c:pt>
                <c:pt idx="985">
                  <c:v>42959</c:v>
                </c:pt>
                <c:pt idx="986">
                  <c:v>42960</c:v>
                </c:pt>
                <c:pt idx="987">
                  <c:v>42961</c:v>
                </c:pt>
                <c:pt idx="988">
                  <c:v>42962</c:v>
                </c:pt>
                <c:pt idx="989">
                  <c:v>42963</c:v>
                </c:pt>
                <c:pt idx="990">
                  <c:v>42964</c:v>
                </c:pt>
                <c:pt idx="991">
                  <c:v>42965</c:v>
                </c:pt>
                <c:pt idx="992">
                  <c:v>42966</c:v>
                </c:pt>
                <c:pt idx="993">
                  <c:v>42967</c:v>
                </c:pt>
                <c:pt idx="994">
                  <c:v>42968</c:v>
                </c:pt>
                <c:pt idx="995">
                  <c:v>42969</c:v>
                </c:pt>
                <c:pt idx="996">
                  <c:v>42970</c:v>
                </c:pt>
                <c:pt idx="997">
                  <c:v>42971</c:v>
                </c:pt>
                <c:pt idx="998">
                  <c:v>42972</c:v>
                </c:pt>
                <c:pt idx="999">
                  <c:v>42973</c:v>
                </c:pt>
                <c:pt idx="1000">
                  <c:v>42974</c:v>
                </c:pt>
                <c:pt idx="1001">
                  <c:v>42975</c:v>
                </c:pt>
                <c:pt idx="1002">
                  <c:v>42976</c:v>
                </c:pt>
                <c:pt idx="1003">
                  <c:v>42977</c:v>
                </c:pt>
                <c:pt idx="1004">
                  <c:v>42978</c:v>
                </c:pt>
                <c:pt idx="1005">
                  <c:v>42979</c:v>
                </c:pt>
                <c:pt idx="1006">
                  <c:v>42980</c:v>
                </c:pt>
                <c:pt idx="1007">
                  <c:v>42981</c:v>
                </c:pt>
                <c:pt idx="1008">
                  <c:v>42982</c:v>
                </c:pt>
                <c:pt idx="1009">
                  <c:v>42983</c:v>
                </c:pt>
                <c:pt idx="1010">
                  <c:v>42984</c:v>
                </c:pt>
                <c:pt idx="1011">
                  <c:v>42985</c:v>
                </c:pt>
                <c:pt idx="1012">
                  <c:v>42986</c:v>
                </c:pt>
                <c:pt idx="1013">
                  <c:v>42987</c:v>
                </c:pt>
                <c:pt idx="1014">
                  <c:v>42988</c:v>
                </c:pt>
                <c:pt idx="1015">
                  <c:v>42989</c:v>
                </c:pt>
                <c:pt idx="1016">
                  <c:v>42990</c:v>
                </c:pt>
                <c:pt idx="1017">
                  <c:v>42991</c:v>
                </c:pt>
                <c:pt idx="1018">
                  <c:v>42992</c:v>
                </c:pt>
                <c:pt idx="1019">
                  <c:v>42993</c:v>
                </c:pt>
                <c:pt idx="1020">
                  <c:v>42994</c:v>
                </c:pt>
                <c:pt idx="1021">
                  <c:v>42995</c:v>
                </c:pt>
                <c:pt idx="1022">
                  <c:v>42996</c:v>
                </c:pt>
                <c:pt idx="1023">
                  <c:v>42997</c:v>
                </c:pt>
                <c:pt idx="1024">
                  <c:v>42998</c:v>
                </c:pt>
                <c:pt idx="1025">
                  <c:v>42999</c:v>
                </c:pt>
                <c:pt idx="1026">
                  <c:v>43000</c:v>
                </c:pt>
                <c:pt idx="1027">
                  <c:v>43001</c:v>
                </c:pt>
                <c:pt idx="1028">
                  <c:v>43002</c:v>
                </c:pt>
                <c:pt idx="1029">
                  <c:v>43003</c:v>
                </c:pt>
                <c:pt idx="1030">
                  <c:v>43004</c:v>
                </c:pt>
                <c:pt idx="1031">
                  <c:v>43005</c:v>
                </c:pt>
                <c:pt idx="1032">
                  <c:v>43006</c:v>
                </c:pt>
                <c:pt idx="1033">
                  <c:v>43007</c:v>
                </c:pt>
                <c:pt idx="1034">
                  <c:v>43008</c:v>
                </c:pt>
              </c:numCache>
            </c:numRef>
          </c:cat>
          <c:val>
            <c:numRef>
              <c:f>Sheet1!$D$2:$D$1036</c:f>
              <c:numCache>
                <c:formatCode>General</c:formatCode>
                <c:ptCount val="1035"/>
                <c:pt idx="0" formatCode="#,##0.0">
                  <c:v>31.951219512195099</c:v>
                </c:pt>
                <c:pt idx="144" formatCode="#,##0.0">
                  <c:v>30.487804878048699</c:v>
                </c:pt>
                <c:pt idx="246" formatCode="#,##0.0">
                  <c:v>29.024390243902399</c:v>
                </c:pt>
                <c:pt idx="343" formatCode="#,##0.0">
                  <c:v>27.987804878048699</c:v>
                </c:pt>
                <c:pt idx="517" formatCode="#,##0.0">
                  <c:v>25.670731707317</c:v>
                </c:pt>
                <c:pt idx="640" formatCode="#,##0.0">
                  <c:v>24.024390243902399</c:v>
                </c:pt>
                <c:pt idx="735" formatCode="#,##0.0">
                  <c:v>24.024390243902399</c:v>
                </c:pt>
                <c:pt idx="849" formatCode="#,##0.0">
                  <c:v>21.707317073170699</c:v>
                </c:pt>
                <c:pt idx="1008" formatCode="#,##0.0">
                  <c:v>19.024390243902399</c:v>
                </c:pt>
              </c:numCache>
            </c:numRef>
          </c:val>
          <c:smooth val="0"/>
          <c:extLst>
            <c:ext xmlns:c16="http://schemas.microsoft.com/office/drawing/2014/chart" uri="{C3380CC4-5D6E-409C-BE32-E72D297353CC}">
              <c16:uniqueId val="{00000002-C516-4B60-8ECD-C69D0D391D64}"/>
            </c:ext>
          </c:extLst>
        </c:ser>
        <c:ser>
          <c:idx val="3"/>
          <c:order val="3"/>
          <c:tx>
            <c:strRef>
              <c:f>Sheet1!$E$1</c:f>
              <c:strCache>
                <c:ptCount val="1"/>
                <c:pt idx="0">
                  <c:v>National security and terrorism</c:v>
                </c:pt>
              </c:strCache>
            </c:strRef>
          </c:tx>
          <c:spPr>
            <a:ln w="15875">
              <a:solidFill>
                <a:srgbClr val="D4582A"/>
              </a:solidFill>
            </a:ln>
          </c:spPr>
          <c:marker>
            <c:symbol val="none"/>
          </c:marker>
          <c:cat>
            <c:numRef>
              <c:f>Sheet1!$A$2:$A$1036</c:f>
              <c:numCache>
                <c:formatCode>d/mm/yyyy;@</c:formatCode>
                <c:ptCount val="1035"/>
                <c:pt idx="0">
                  <c:v>41974</c:v>
                </c:pt>
                <c:pt idx="1">
                  <c:v>41975</c:v>
                </c:pt>
                <c:pt idx="2">
                  <c:v>41976</c:v>
                </c:pt>
                <c:pt idx="3">
                  <c:v>41977</c:v>
                </c:pt>
                <c:pt idx="4">
                  <c:v>41978</c:v>
                </c:pt>
                <c:pt idx="5">
                  <c:v>41979</c:v>
                </c:pt>
                <c:pt idx="6">
                  <c:v>41980</c:v>
                </c:pt>
                <c:pt idx="7">
                  <c:v>41981</c:v>
                </c:pt>
                <c:pt idx="8">
                  <c:v>41982</c:v>
                </c:pt>
                <c:pt idx="9">
                  <c:v>41983</c:v>
                </c:pt>
                <c:pt idx="10">
                  <c:v>41984</c:v>
                </c:pt>
                <c:pt idx="11">
                  <c:v>41985</c:v>
                </c:pt>
                <c:pt idx="12">
                  <c:v>41986</c:v>
                </c:pt>
                <c:pt idx="13">
                  <c:v>41987</c:v>
                </c:pt>
                <c:pt idx="14">
                  <c:v>41988</c:v>
                </c:pt>
                <c:pt idx="15">
                  <c:v>41989</c:v>
                </c:pt>
                <c:pt idx="16">
                  <c:v>41990</c:v>
                </c:pt>
                <c:pt idx="17">
                  <c:v>41991</c:v>
                </c:pt>
                <c:pt idx="18">
                  <c:v>41992</c:v>
                </c:pt>
                <c:pt idx="19">
                  <c:v>41993</c:v>
                </c:pt>
                <c:pt idx="20">
                  <c:v>41994</c:v>
                </c:pt>
                <c:pt idx="21">
                  <c:v>41995</c:v>
                </c:pt>
                <c:pt idx="22">
                  <c:v>41996</c:v>
                </c:pt>
                <c:pt idx="23">
                  <c:v>41997</c:v>
                </c:pt>
                <c:pt idx="24">
                  <c:v>41998</c:v>
                </c:pt>
                <c:pt idx="25">
                  <c:v>41999</c:v>
                </c:pt>
                <c:pt idx="26">
                  <c:v>42000</c:v>
                </c:pt>
                <c:pt idx="27">
                  <c:v>42001</c:v>
                </c:pt>
                <c:pt idx="28">
                  <c:v>42002</c:v>
                </c:pt>
                <c:pt idx="29">
                  <c:v>42003</c:v>
                </c:pt>
                <c:pt idx="30">
                  <c:v>42004</c:v>
                </c:pt>
                <c:pt idx="31">
                  <c:v>42005</c:v>
                </c:pt>
                <c:pt idx="32">
                  <c:v>42006</c:v>
                </c:pt>
                <c:pt idx="33">
                  <c:v>42007</c:v>
                </c:pt>
                <c:pt idx="34">
                  <c:v>42008</c:v>
                </c:pt>
                <c:pt idx="35">
                  <c:v>42009</c:v>
                </c:pt>
                <c:pt idx="36">
                  <c:v>42010</c:v>
                </c:pt>
                <c:pt idx="37">
                  <c:v>42011</c:v>
                </c:pt>
                <c:pt idx="38">
                  <c:v>42012</c:v>
                </c:pt>
                <c:pt idx="39">
                  <c:v>42013</c:v>
                </c:pt>
                <c:pt idx="40">
                  <c:v>42014</c:v>
                </c:pt>
                <c:pt idx="41">
                  <c:v>42015</c:v>
                </c:pt>
                <c:pt idx="42">
                  <c:v>42016</c:v>
                </c:pt>
                <c:pt idx="43">
                  <c:v>42017</c:v>
                </c:pt>
                <c:pt idx="44">
                  <c:v>42018</c:v>
                </c:pt>
                <c:pt idx="45">
                  <c:v>42019</c:v>
                </c:pt>
                <c:pt idx="46">
                  <c:v>42020</c:v>
                </c:pt>
                <c:pt idx="47">
                  <c:v>42021</c:v>
                </c:pt>
                <c:pt idx="48">
                  <c:v>42022</c:v>
                </c:pt>
                <c:pt idx="49">
                  <c:v>42023</c:v>
                </c:pt>
                <c:pt idx="50">
                  <c:v>42024</c:v>
                </c:pt>
                <c:pt idx="51">
                  <c:v>42025</c:v>
                </c:pt>
                <c:pt idx="52">
                  <c:v>42026</c:v>
                </c:pt>
                <c:pt idx="53">
                  <c:v>42027</c:v>
                </c:pt>
                <c:pt idx="54">
                  <c:v>42028</c:v>
                </c:pt>
                <c:pt idx="55">
                  <c:v>42029</c:v>
                </c:pt>
                <c:pt idx="56">
                  <c:v>42030</c:v>
                </c:pt>
                <c:pt idx="57">
                  <c:v>42031</c:v>
                </c:pt>
                <c:pt idx="58">
                  <c:v>42032</c:v>
                </c:pt>
                <c:pt idx="59">
                  <c:v>42033</c:v>
                </c:pt>
                <c:pt idx="60">
                  <c:v>42034</c:v>
                </c:pt>
                <c:pt idx="61">
                  <c:v>42035</c:v>
                </c:pt>
                <c:pt idx="62">
                  <c:v>42036</c:v>
                </c:pt>
                <c:pt idx="63">
                  <c:v>42037</c:v>
                </c:pt>
                <c:pt idx="64">
                  <c:v>42038</c:v>
                </c:pt>
                <c:pt idx="65">
                  <c:v>42039</c:v>
                </c:pt>
                <c:pt idx="66">
                  <c:v>42040</c:v>
                </c:pt>
                <c:pt idx="67">
                  <c:v>42041</c:v>
                </c:pt>
                <c:pt idx="68">
                  <c:v>42042</c:v>
                </c:pt>
                <c:pt idx="69">
                  <c:v>42043</c:v>
                </c:pt>
                <c:pt idx="70">
                  <c:v>42044</c:v>
                </c:pt>
                <c:pt idx="71">
                  <c:v>42045</c:v>
                </c:pt>
                <c:pt idx="72">
                  <c:v>42046</c:v>
                </c:pt>
                <c:pt idx="73">
                  <c:v>42047</c:v>
                </c:pt>
                <c:pt idx="74">
                  <c:v>42048</c:v>
                </c:pt>
                <c:pt idx="75">
                  <c:v>42049</c:v>
                </c:pt>
                <c:pt idx="76">
                  <c:v>42050</c:v>
                </c:pt>
                <c:pt idx="77">
                  <c:v>42051</c:v>
                </c:pt>
                <c:pt idx="78">
                  <c:v>42052</c:v>
                </c:pt>
                <c:pt idx="79">
                  <c:v>42053</c:v>
                </c:pt>
                <c:pt idx="80">
                  <c:v>42054</c:v>
                </c:pt>
                <c:pt idx="81">
                  <c:v>42055</c:v>
                </c:pt>
                <c:pt idx="82">
                  <c:v>42056</c:v>
                </c:pt>
                <c:pt idx="83">
                  <c:v>42057</c:v>
                </c:pt>
                <c:pt idx="84">
                  <c:v>42058</c:v>
                </c:pt>
                <c:pt idx="85">
                  <c:v>42059</c:v>
                </c:pt>
                <c:pt idx="86">
                  <c:v>42060</c:v>
                </c:pt>
                <c:pt idx="87">
                  <c:v>42061</c:v>
                </c:pt>
                <c:pt idx="88">
                  <c:v>42062</c:v>
                </c:pt>
                <c:pt idx="89">
                  <c:v>42063</c:v>
                </c:pt>
                <c:pt idx="90">
                  <c:v>42064</c:v>
                </c:pt>
                <c:pt idx="91">
                  <c:v>42065</c:v>
                </c:pt>
                <c:pt idx="92">
                  <c:v>42066</c:v>
                </c:pt>
                <c:pt idx="93">
                  <c:v>42067</c:v>
                </c:pt>
                <c:pt idx="94">
                  <c:v>42068</c:v>
                </c:pt>
                <c:pt idx="95">
                  <c:v>42069</c:v>
                </c:pt>
                <c:pt idx="96">
                  <c:v>42070</c:v>
                </c:pt>
                <c:pt idx="97">
                  <c:v>42071</c:v>
                </c:pt>
                <c:pt idx="98">
                  <c:v>42072</c:v>
                </c:pt>
                <c:pt idx="99">
                  <c:v>42073</c:v>
                </c:pt>
                <c:pt idx="100">
                  <c:v>42074</c:v>
                </c:pt>
                <c:pt idx="101">
                  <c:v>42075</c:v>
                </c:pt>
                <c:pt idx="102">
                  <c:v>42076</c:v>
                </c:pt>
                <c:pt idx="103">
                  <c:v>42077</c:v>
                </c:pt>
                <c:pt idx="104">
                  <c:v>42078</c:v>
                </c:pt>
                <c:pt idx="105">
                  <c:v>42079</c:v>
                </c:pt>
                <c:pt idx="106">
                  <c:v>42080</c:v>
                </c:pt>
                <c:pt idx="107">
                  <c:v>42081</c:v>
                </c:pt>
                <c:pt idx="108">
                  <c:v>42082</c:v>
                </c:pt>
                <c:pt idx="109">
                  <c:v>42083</c:v>
                </c:pt>
                <c:pt idx="110">
                  <c:v>42084</c:v>
                </c:pt>
                <c:pt idx="111">
                  <c:v>42085</c:v>
                </c:pt>
                <c:pt idx="112">
                  <c:v>42086</c:v>
                </c:pt>
                <c:pt idx="113">
                  <c:v>42087</c:v>
                </c:pt>
                <c:pt idx="114">
                  <c:v>42088</c:v>
                </c:pt>
                <c:pt idx="115">
                  <c:v>42089</c:v>
                </c:pt>
                <c:pt idx="116">
                  <c:v>42090</c:v>
                </c:pt>
                <c:pt idx="117">
                  <c:v>42091</c:v>
                </c:pt>
                <c:pt idx="118">
                  <c:v>42092</c:v>
                </c:pt>
                <c:pt idx="119">
                  <c:v>42093</c:v>
                </c:pt>
                <c:pt idx="120">
                  <c:v>42094</c:v>
                </c:pt>
                <c:pt idx="121">
                  <c:v>42095</c:v>
                </c:pt>
                <c:pt idx="122">
                  <c:v>42096</c:v>
                </c:pt>
                <c:pt idx="123">
                  <c:v>42097</c:v>
                </c:pt>
                <c:pt idx="124">
                  <c:v>42098</c:v>
                </c:pt>
                <c:pt idx="125">
                  <c:v>42099</c:v>
                </c:pt>
                <c:pt idx="126">
                  <c:v>42100</c:v>
                </c:pt>
                <c:pt idx="127">
                  <c:v>42101</c:v>
                </c:pt>
                <c:pt idx="128">
                  <c:v>42102</c:v>
                </c:pt>
                <c:pt idx="129">
                  <c:v>42103</c:v>
                </c:pt>
                <c:pt idx="130">
                  <c:v>42104</c:v>
                </c:pt>
                <c:pt idx="131">
                  <c:v>42105</c:v>
                </c:pt>
                <c:pt idx="132">
                  <c:v>42106</c:v>
                </c:pt>
                <c:pt idx="133">
                  <c:v>42107</c:v>
                </c:pt>
                <c:pt idx="134">
                  <c:v>42108</c:v>
                </c:pt>
                <c:pt idx="135">
                  <c:v>42109</c:v>
                </c:pt>
                <c:pt idx="136">
                  <c:v>42110</c:v>
                </c:pt>
                <c:pt idx="137">
                  <c:v>42111</c:v>
                </c:pt>
                <c:pt idx="138">
                  <c:v>42112</c:v>
                </c:pt>
                <c:pt idx="139">
                  <c:v>42113</c:v>
                </c:pt>
                <c:pt idx="140">
                  <c:v>42114</c:v>
                </c:pt>
                <c:pt idx="141">
                  <c:v>42115</c:v>
                </c:pt>
                <c:pt idx="142">
                  <c:v>42116</c:v>
                </c:pt>
                <c:pt idx="143">
                  <c:v>42117</c:v>
                </c:pt>
                <c:pt idx="144">
                  <c:v>42118</c:v>
                </c:pt>
                <c:pt idx="145">
                  <c:v>42119</c:v>
                </c:pt>
                <c:pt idx="146">
                  <c:v>42120</c:v>
                </c:pt>
                <c:pt idx="147">
                  <c:v>42121</c:v>
                </c:pt>
                <c:pt idx="148">
                  <c:v>42122</c:v>
                </c:pt>
                <c:pt idx="149">
                  <c:v>42123</c:v>
                </c:pt>
                <c:pt idx="150">
                  <c:v>42124</c:v>
                </c:pt>
                <c:pt idx="151">
                  <c:v>42125</c:v>
                </c:pt>
                <c:pt idx="152">
                  <c:v>42126</c:v>
                </c:pt>
                <c:pt idx="153">
                  <c:v>42127</c:v>
                </c:pt>
                <c:pt idx="154">
                  <c:v>42128</c:v>
                </c:pt>
                <c:pt idx="155">
                  <c:v>42129</c:v>
                </c:pt>
                <c:pt idx="156">
                  <c:v>42130</c:v>
                </c:pt>
                <c:pt idx="157">
                  <c:v>42131</c:v>
                </c:pt>
                <c:pt idx="158">
                  <c:v>42132</c:v>
                </c:pt>
                <c:pt idx="159">
                  <c:v>42133</c:v>
                </c:pt>
                <c:pt idx="160">
                  <c:v>42134</c:v>
                </c:pt>
                <c:pt idx="161">
                  <c:v>42135</c:v>
                </c:pt>
                <c:pt idx="162">
                  <c:v>42136</c:v>
                </c:pt>
                <c:pt idx="163">
                  <c:v>42137</c:v>
                </c:pt>
                <c:pt idx="164">
                  <c:v>42138</c:v>
                </c:pt>
                <c:pt idx="165">
                  <c:v>42139</c:v>
                </c:pt>
                <c:pt idx="166">
                  <c:v>42140</c:v>
                </c:pt>
                <c:pt idx="167">
                  <c:v>42141</c:v>
                </c:pt>
                <c:pt idx="168">
                  <c:v>42142</c:v>
                </c:pt>
                <c:pt idx="169">
                  <c:v>42143</c:v>
                </c:pt>
                <c:pt idx="170">
                  <c:v>42144</c:v>
                </c:pt>
                <c:pt idx="171">
                  <c:v>42145</c:v>
                </c:pt>
                <c:pt idx="172">
                  <c:v>42146</c:v>
                </c:pt>
                <c:pt idx="173">
                  <c:v>42147</c:v>
                </c:pt>
                <c:pt idx="174">
                  <c:v>42148</c:v>
                </c:pt>
                <c:pt idx="175">
                  <c:v>42149</c:v>
                </c:pt>
                <c:pt idx="176">
                  <c:v>42150</c:v>
                </c:pt>
                <c:pt idx="177">
                  <c:v>42151</c:v>
                </c:pt>
                <c:pt idx="178">
                  <c:v>42152</c:v>
                </c:pt>
                <c:pt idx="179">
                  <c:v>42153</c:v>
                </c:pt>
                <c:pt idx="180">
                  <c:v>42154</c:v>
                </c:pt>
                <c:pt idx="181">
                  <c:v>42155</c:v>
                </c:pt>
                <c:pt idx="182">
                  <c:v>42156</c:v>
                </c:pt>
                <c:pt idx="183">
                  <c:v>42157</c:v>
                </c:pt>
                <c:pt idx="184">
                  <c:v>42158</c:v>
                </c:pt>
                <c:pt idx="185">
                  <c:v>42159</c:v>
                </c:pt>
                <c:pt idx="186">
                  <c:v>42160</c:v>
                </c:pt>
                <c:pt idx="187">
                  <c:v>42161</c:v>
                </c:pt>
                <c:pt idx="188">
                  <c:v>42162</c:v>
                </c:pt>
                <c:pt idx="189">
                  <c:v>42163</c:v>
                </c:pt>
                <c:pt idx="190">
                  <c:v>42164</c:v>
                </c:pt>
                <c:pt idx="191">
                  <c:v>42165</c:v>
                </c:pt>
                <c:pt idx="192">
                  <c:v>42166</c:v>
                </c:pt>
                <c:pt idx="193">
                  <c:v>42167</c:v>
                </c:pt>
                <c:pt idx="194">
                  <c:v>42168</c:v>
                </c:pt>
                <c:pt idx="195">
                  <c:v>42169</c:v>
                </c:pt>
                <c:pt idx="196">
                  <c:v>42170</c:v>
                </c:pt>
                <c:pt idx="197">
                  <c:v>42171</c:v>
                </c:pt>
                <c:pt idx="198">
                  <c:v>42172</c:v>
                </c:pt>
                <c:pt idx="199">
                  <c:v>42173</c:v>
                </c:pt>
                <c:pt idx="200">
                  <c:v>42174</c:v>
                </c:pt>
                <c:pt idx="201">
                  <c:v>42175</c:v>
                </c:pt>
                <c:pt idx="202">
                  <c:v>42176</c:v>
                </c:pt>
                <c:pt idx="203">
                  <c:v>42177</c:v>
                </c:pt>
                <c:pt idx="204">
                  <c:v>42178</c:v>
                </c:pt>
                <c:pt idx="205">
                  <c:v>42179</c:v>
                </c:pt>
                <c:pt idx="206">
                  <c:v>42180</c:v>
                </c:pt>
                <c:pt idx="207">
                  <c:v>42181</c:v>
                </c:pt>
                <c:pt idx="208">
                  <c:v>42182</c:v>
                </c:pt>
                <c:pt idx="209">
                  <c:v>42183</c:v>
                </c:pt>
                <c:pt idx="210">
                  <c:v>42184</c:v>
                </c:pt>
                <c:pt idx="211">
                  <c:v>42185</c:v>
                </c:pt>
                <c:pt idx="212">
                  <c:v>42186</c:v>
                </c:pt>
                <c:pt idx="213">
                  <c:v>42187</c:v>
                </c:pt>
                <c:pt idx="214">
                  <c:v>42188</c:v>
                </c:pt>
                <c:pt idx="215">
                  <c:v>42189</c:v>
                </c:pt>
                <c:pt idx="216">
                  <c:v>42190</c:v>
                </c:pt>
                <c:pt idx="217">
                  <c:v>42191</c:v>
                </c:pt>
                <c:pt idx="218">
                  <c:v>42192</c:v>
                </c:pt>
                <c:pt idx="219">
                  <c:v>42193</c:v>
                </c:pt>
                <c:pt idx="220">
                  <c:v>42194</c:v>
                </c:pt>
                <c:pt idx="221">
                  <c:v>42195</c:v>
                </c:pt>
                <c:pt idx="222">
                  <c:v>42196</c:v>
                </c:pt>
                <c:pt idx="223">
                  <c:v>42197</c:v>
                </c:pt>
                <c:pt idx="224">
                  <c:v>42198</c:v>
                </c:pt>
                <c:pt idx="225">
                  <c:v>42199</c:v>
                </c:pt>
                <c:pt idx="226">
                  <c:v>42200</c:v>
                </c:pt>
                <c:pt idx="227">
                  <c:v>42201</c:v>
                </c:pt>
                <c:pt idx="228">
                  <c:v>42202</c:v>
                </c:pt>
                <c:pt idx="229">
                  <c:v>42203</c:v>
                </c:pt>
                <c:pt idx="230">
                  <c:v>42204</c:v>
                </c:pt>
                <c:pt idx="231">
                  <c:v>42205</c:v>
                </c:pt>
                <c:pt idx="232">
                  <c:v>42206</c:v>
                </c:pt>
                <c:pt idx="233">
                  <c:v>42207</c:v>
                </c:pt>
                <c:pt idx="234">
                  <c:v>42208</c:v>
                </c:pt>
                <c:pt idx="235">
                  <c:v>42209</c:v>
                </c:pt>
                <c:pt idx="236">
                  <c:v>42210</c:v>
                </c:pt>
                <c:pt idx="237">
                  <c:v>42211</c:v>
                </c:pt>
                <c:pt idx="238">
                  <c:v>42212</c:v>
                </c:pt>
                <c:pt idx="239">
                  <c:v>42213</c:v>
                </c:pt>
                <c:pt idx="240">
                  <c:v>42214</c:v>
                </c:pt>
                <c:pt idx="241">
                  <c:v>42215</c:v>
                </c:pt>
                <c:pt idx="242">
                  <c:v>42216</c:v>
                </c:pt>
                <c:pt idx="243">
                  <c:v>42217</c:v>
                </c:pt>
                <c:pt idx="244">
                  <c:v>42218</c:v>
                </c:pt>
                <c:pt idx="245">
                  <c:v>42219</c:v>
                </c:pt>
                <c:pt idx="246">
                  <c:v>42220</c:v>
                </c:pt>
                <c:pt idx="247">
                  <c:v>42221</c:v>
                </c:pt>
                <c:pt idx="248">
                  <c:v>42222</c:v>
                </c:pt>
                <c:pt idx="249">
                  <c:v>42223</c:v>
                </c:pt>
                <c:pt idx="250">
                  <c:v>42224</c:v>
                </c:pt>
                <c:pt idx="251">
                  <c:v>42225</c:v>
                </c:pt>
                <c:pt idx="252">
                  <c:v>42226</c:v>
                </c:pt>
                <c:pt idx="253">
                  <c:v>42227</c:v>
                </c:pt>
                <c:pt idx="254">
                  <c:v>42228</c:v>
                </c:pt>
                <c:pt idx="255">
                  <c:v>42229</c:v>
                </c:pt>
                <c:pt idx="256">
                  <c:v>42230</c:v>
                </c:pt>
                <c:pt idx="257">
                  <c:v>42231</c:v>
                </c:pt>
                <c:pt idx="258">
                  <c:v>42232</c:v>
                </c:pt>
                <c:pt idx="259">
                  <c:v>42233</c:v>
                </c:pt>
                <c:pt idx="260">
                  <c:v>42234</c:v>
                </c:pt>
                <c:pt idx="261">
                  <c:v>42235</c:v>
                </c:pt>
                <c:pt idx="262">
                  <c:v>42236</c:v>
                </c:pt>
                <c:pt idx="263">
                  <c:v>42237</c:v>
                </c:pt>
                <c:pt idx="264">
                  <c:v>42238</c:v>
                </c:pt>
                <c:pt idx="265">
                  <c:v>42239</c:v>
                </c:pt>
                <c:pt idx="266">
                  <c:v>42240</c:v>
                </c:pt>
                <c:pt idx="267">
                  <c:v>42241</c:v>
                </c:pt>
                <c:pt idx="268">
                  <c:v>42242</c:v>
                </c:pt>
                <c:pt idx="269">
                  <c:v>42243</c:v>
                </c:pt>
                <c:pt idx="270">
                  <c:v>42244</c:v>
                </c:pt>
                <c:pt idx="271">
                  <c:v>42245</c:v>
                </c:pt>
                <c:pt idx="272">
                  <c:v>42246</c:v>
                </c:pt>
                <c:pt idx="273">
                  <c:v>42247</c:v>
                </c:pt>
                <c:pt idx="274">
                  <c:v>42248</c:v>
                </c:pt>
                <c:pt idx="275">
                  <c:v>42249</c:v>
                </c:pt>
                <c:pt idx="276">
                  <c:v>42250</c:v>
                </c:pt>
                <c:pt idx="277">
                  <c:v>42251</c:v>
                </c:pt>
                <c:pt idx="278">
                  <c:v>42252</c:v>
                </c:pt>
                <c:pt idx="279">
                  <c:v>42253</c:v>
                </c:pt>
                <c:pt idx="280">
                  <c:v>42254</c:v>
                </c:pt>
                <c:pt idx="281">
                  <c:v>42255</c:v>
                </c:pt>
                <c:pt idx="282">
                  <c:v>42256</c:v>
                </c:pt>
                <c:pt idx="283">
                  <c:v>42257</c:v>
                </c:pt>
                <c:pt idx="284">
                  <c:v>42258</c:v>
                </c:pt>
                <c:pt idx="285">
                  <c:v>42259</c:v>
                </c:pt>
                <c:pt idx="286">
                  <c:v>42260</c:v>
                </c:pt>
                <c:pt idx="287">
                  <c:v>42261</c:v>
                </c:pt>
                <c:pt idx="288">
                  <c:v>42262</c:v>
                </c:pt>
                <c:pt idx="289">
                  <c:v>42263</c:v>
                </c:pt>
                <c:pt idx="290">
                  <c:v>42264</c:v>
                </c:pt>
                <c:pt idx="291">
                  <c:v>42265</c:v>
                </c:pt>
                <c:pt idx="292">
                  <c:v>42266</c:v>
                </c:pt>
                <c:pt idx="293">
                  <c:v>42267</c:v>
                </c:pt>
                <c:pt idx="294">
                  <c:v>42268</c:v>
                </c:pt>
                <c:pt idx="295">
                  <c:v>42269</c:v>
                </c:pt>
                <c:pt idx="296">
                  <c:v>42270</c:v>
                </c:pt>
                <c:pt idx="297">
                  <c:v>42271</c:v>
                </c:pt>
                <c:pt idx="298">
                  <c:v>42272</c:v>
                </c:pt>
                <c:pt idx="299">
                  <c:v>42273</c:v>
                </c:pt>
                <c:pt idx="300">
                  <c:v>42274</c:v>
                </c:pt>
                <c:pt idx="301">
                  <c:v>42275</c:v>
                </c:pt>
                <c:pt idx="302">
                  <c:v>42276</c:v>
                </c:pt>
                <c:pt idx="303">
                  <c:v>42277</c:v>
                </c:pt>
                <c:pt idx="304">
                  <c:v>42278</c:v>
                </c:pt>
                <c:pt idx="305">
                  <c:v>42279</c:v>
                </c:pt>
                <c:pt idx="306">
                  <c:v>42280</c:v>
                </c:pt>
                <c:pt idx="307">
                  <c:v>42281</c:v>
                </c:pt>
                <c:pt idx="308">
                  <c:v>42282</c:v>
                </c:pt>
                <c:pt idx="309">
                  <c:v>42283</c:v>
                </c:pt>
                <c:pt idx="310">
                  <c:v>42284</c:v>
                </c:pt>
                <c:pt idx="311">
                  <c:v>42285</c:v>
                </c:pt>
                <c:pt idx="312">
                  <c:v>42286</c:v>
                </c:pt>
                <c:pt idx="313">
                  <c:v>42287</c:v>
                </c:pt>
                <c:pt idx="314">
                  <c:v>42288</c:v>
                </c:pt>
                <c:pt idx="315">
                  <c:v>42289</c:v>
                </c:pt>
                <c:pt idx="316">
                  <c:v>42290</c:v>
                </c:pt>
                <c:pt idx="317">
                  <c:v>42291</c:v>
                </c:pt>
                <c:pt idx="318">
                  <c:v>42292</c:v>
                </c:pt>
                <c:pt idx="319">
                  <c:v>42293</c:v>
                </c:pt>
                <c:pt idx="320">
                  <c:v>42294</c:v>
                </c:pt>
                <c:pt idx="321">
                  <c:v>42295</c:v>
                </c:pt>
                <c:pt idx="322">
                  <c:v>42296</c:v>
                </c:pt>
                <c:pt idx="323">
                  <c:v>42297</c:v>
                </c:pt>
                <c:pt idx="324">
                  <c:v>42298</c:v>
                </c:pt>
                <c:pt idx="325">
                  <c:v>42299</c:v>
                </c:pt>
                <c:pt idx="326">
                  <c:v>42300</c:v>
                </c:pt>
                <c:pt idx="327">
                  <c:v>42301</c:v>
                </c:pt>
                <c:pt idx="328">
                  <c:v>42302</c:v>
                </c:pt>
                <c:pt idx="329">
                  <c:v>42303</c:v>
                </c:pt>
                <c:pt idx="330">
                  <c:v>42304</c:v>
                </c:pt>
                <c:pt idx="331">
                  <c:v>42305</c:v>
                </c:pt>
                <c:pt idx="332">
                  <c:v>42306</c:v>
                </c:pt>
                <c:pt idx="333">
                  <c:v>42307</c:v>
                </c:pt>
                <c:pt idx="334">
                  <c:v>42308</c:v>
                </c:pt>
                <c:pt idx="335">
                  <c:v>42309</c:v>
                </c:pt>
                <c:pt idx="336">
                  <c:v>42310</c:v>
                </c:pt>
                <c:pt idx="337">
                  <c:v>42311</c:v>
                </c:pt>
                <c:pt idx="338">
                  <c:v>42312</c:v>
                </c:pt>
                <c:pt idx="339">
                  <c:v>42313</c:v>
                </c:pt>
                <c:pt idx="340">
                  <c:v>42314</c:v>
                </c:pt>
                <c:pt idx="341">
                  <c:v>42315</c:v>
                </c:pt>
                <c:pt idx="342">
                  <c:v>42316</c:v>
                </c:pt>
                <c:pt idx="343">
                  <c:v>42317</c:v>
                </c:pt>
                <c:pt idx="344">
                  <c:v>42318</c:v>
                </c:pt>
                <c:pt idx="345">
                  <c:v>42319</c:v>
                </c:pt>
                <c:pt idx="346">
                  <c:v>42320</c:v>
                </c:pt>
                <c:pt idx="347">
                  <c:v>42321</c:v>
                </c:pt>
                <c:pt idx="348">
                  <c:v>42322</c:v>
                </c:pt>
                <c:pt idx="349">
                  <c:v>42323</c:v>
                </c:pt>
                <c:pt idx="350">
                  <c:v>42324</c:v>
                </c:pt>
                <c:pt idx="351">
                  <c:v>42325</c:v>
                </c:pt>
                <c:pt idx="352">
                  <c:v>42326</c:v>
                </c:pt>
                <c:pt idx="353">
                  <c:v>42327</c:v>
                </c:pt>
                <c:pt idx="354">
                  <c:v>42328</c:v>
                </c:pt>
                <c:pt idx="355">
                  <c:v>42329</c:v>
                </c:pt>
                <c:pt idx="356">
                  <c:v>42330</c:v>
                </c:pt>
                <c:pt idx="357">
                  <c:v>42331</c:v>
                </c:pt>
                <c:pt idx="358">
                  <c:v>42332</c:v>
                </c:pt>
                <c:pt idx="359">
                  <c:v>42333</c:v>
                </c:pt>
                <c:pt idx="360">
                  <c:v>42334</c:v>
                </c:pt>
                <c:pt idx="361">
                  <c:v>42335</c:v>
                </c:pt>
                <c:pt idx="362">
                  <c:v>42336</c:v>
                </c:pt>
                <c:pt idx="363">
                  <c:v>42337</c:v>
                </c:pt>
                <c:pt idx="364">
                  <c:v>42338</c:v>
                </c:pt>
                <c:pt idx="365">
                  <c:v>42339</c:v>
                </c:pt>
                <c:pt idx="366">
                  <c:v>42340</c:v>
                </c:pt>
                <c:pt idx="367">
                  <c:v>42341</c:v>
                </c:pt>
                <c:pt idx="368">
                  <c:v>42342</c:v>
                </c:pt>
                <c:pt idx="369">
                  <c:v>42343</c:v>
                </c:pt>
                <c:pt idx="370">
                  <c:v>42344</c:v>
                </c:pt>
                <c:pt idx="371">
                  <c:v>42345</c:v>
                </c:pt>
                <c:pt idx="372">
                  <c:v>42346</c:v>
                </c:pt>
                <c:pt idx="373">
                  <c:v>42347</c:v>
                </c:pt>
                <c:pt idx="374">
                  <c:v>42348</c:v>
                </c:pt>
                <c:pt idx="375">
                  <c:v>42349</c:v>
                </c:pt>
                <c:pt idx="376">
                  <c:v>42350</c:v>
                </c:pt>
                <c:pt idx="377">
                  <c:v>42351</c:v>
                </c:pt>
                <c:pt idx="378">
                  <c:v>42352</c:v>
                </c:pt>
                <c:pt idx="379">
                  <c:v>42353</c:v>
                </c:pt>
                <c:pt idx="380">
                  <c:v>42354</c:v>
                </c:pt>
                <c:pt idx="381">
                  <c:v>42355</c:v>
                </c:pt>
                <c:pt idx="382">
                  <c:v>42356</c:v>
                </c:pt>
                <c:pt idx="383">
                  <c:v>42357</c:v>
                </c:pt>
                <c:pt idx="384">
                  <c:v>42358</c:v>
                </c:pt>
                <c:pt idx="385">
                  <c:v>42359</c:v>
                </c:pt>
                <c:pt idx="386">
                  <c:v>42360</c:v>
                </c:pt>
                <c:pt idx="387">
                  <c:v>42361</c:v>
                </c:pt>
                <c:pt idx="388">
                  <c:v>42362</c:v>
                </c:pt>
                <c:pt idx="389">
                  <c:v>42363</c:v>
                </c:pt>
                <c:pt idx="390">
                  <c:v>42364</c:v>
                </c:pt>
                <c:pt idx="391">
                  <c:v>42365</c:v>
                </c:pt>
                <c:pt idx="392">
                  <c:v>42366</c:v>
                </c:pt>
                <c:pt idx="393">
                  <c:v>42367</c:v>
                </c:pt>
                <c:pt idx="394">
                  <c:v>42368</c:v>
                </c:pt>
                <c:pt idx="395">
                  <c:v>42369</c:v>
                </c:pt>
                <c:pt idx="396">
                  <c:v>42370</c:v>
                </c:pt>
                <c:pt idx="397">
                  <c:v>42371</c:v>
                </c:pt>
                <c:pt idx="398">
                  <c:v>42372</c:v>
                </c:pt>
                <c:pt idx="399">
                  <c:v>42373</c:v>
                </c:pt>
                <c:pt idx="400">
                  <c:v>42374</c:v>
                </c:pt>
                <c:pt idx="401">
                  <c:v>42375</c:v>
                </c:pt>
                <c:pt idx="402">
                  <c:v>42376</c:v>
                </c:pt>
                <c:pt idx="403">
                  <c:v>42377</c:v>
                </c:pt>
                <c:pt idx="404">
                  <c:v>42378</c:v>
                </c:pt>
                <c:pt idx="405">
                  <c:v>42379</c:v>
                </c:pt>
                <c:pt idx="406">
                  <c:v>42380</c:v>
                </c:pt>
                <c:pt idx="407">
                  <c:v>42381</c:v>
                </c:pt>
                <c:pt idx="408">
                  <c:v>42382</c:v>
                </c:pt>
                <c:pt idx="409">
                  <c:v>42383</c:v>
                </c:pt>
                <c:pt idx="410">
                  <c:v>42384</c:v>
                </c:pt>
                <c:pt idx="411">
                  <c:v>42385</c:v>
                </c:pt>
                <c:pt idx="412">
                  <c:v>42386</c:v>
                </c:pt>
                <c:pt idx="413">
                  <c:v>42387</c:v>
                </c:pt>
                <c:pt idx="414">
                  <c:v>42388</c:v>
                </c:pt>
                <c:pt idx="415">
                  <c:v>42389</c:v>
                </c:pt>
                <c:pt idx="416">
                  <c:v>42390</c:v>
                </c:pt>
                <c:pt idx="417">
                  <c:v>42391</c:v>
                </c:pt>
                <c:pt idx="418">
                  <c:v>42392</c:v>
                </c:pt>
                <c:pt idx="419">
                  <c:v>42393</c:v>
                </c:pt>
                <c:pt idx="420">
                  <c:v>42394</c:v>
                </c:pt>
                <c:pt idx="421">
                  <c:v>42395</c:v>
                </c:pt>
                <c:pt idx="422">
                  <c:v>42396</c:v>
                </c:pt>
                <c:pt idx="423">
                  <c:v>42397</c:v>
                </c:pt>
                <c:pt idx="424">
                  <c:v>42398</c:v>
                </c:pt>
                <c:pt idx="425">
                  <c:v>42399</c:v>
                </c:pt>
                <c:pt idx="426">
                  <c:v>42400</c:v>
                </c:pt>
                <c:pt idx="427">
                  <c:v>42401</c:v>
                </c:pt>
                <c:pt idx="428">
                  <c:v>42402</c:v>
                </c:pt>
                <c:pt idx="429">
                  <c:v>42403</c:v>
                </c:pt>
                <c:pt idx="430">
                  <c:v>42404</c:v>
                </c:pt>
                <c:pt idx="431">
                  <c:v>42405</c:v>
                </c:pt>
                <c:pt idx="432">
                  <c:v>42406</c:v>
                </c:pt>
                <c:pt idx="433">
                  <c:v>42407</c:v>
                </c:pt>
                <c:pt idx="434">
                  <c:v>42408</c:v>
                </c:pt>
                <c:pt idx="435">
                  <c:v>42409</c:v>
                </c:pt>
                <c:pt idx="436">
                  <c:v>42410</c:v>
                </c:pt>
                <c:pt idx="437">
                  <c:v>42411</c:v>
                </c:pt>
                <c:pt idx="438">
                  <c:v>42412</c:v>
                </c:pt>
                <c:pt idx="439">
                  <c:v>42413</c:v>
                </c:pt>
                <c:pt idx="440">
                  <c:v>42414</c:v>
                </c:pt>
                <c:pt idx="441">
                  <c:v>42415</c:v>
                </c:pt>
                <c:pt idx="442">
                  <c:v>42416</c:v>
                </c:pt>
                <c:pt idx="443">
                  <c:v>42417</c:v>
                </c:pt>
                <c:pt idx="444">
                  <c:v>42418</c:v>
                </c:pt>
                <c:pt idx="445">
                  <c:v>42419</c:v>
                </c:pt>
                <c:pt idx="446">
                  <c:v>42420</c:v>
                </c:pt>
                <c:pt idx="447">
                  <c:v>42421</c:v>
                </c:pt>
                <c:pt idx="448">
                  <c:v>42422</c:v>
                </c:pt>
                <c:pt idx="449">
                  <c:v>42423</c:v>
                </c:pt>
                <c:pt idx="450">
                  <c:v>42424</c:v>
                </c:pt>
                <c:pt idx="451">
                  <c:v>42425</c:v>
                </c:pt>
                <c:pt idx="452">
                  <c:v>42426</c:v>
                </c:pt>
                <c:pt idx="453">
                  <c:v>42427</c:v>
                </c:pt>
                <c:pt idx="454">
                  <c:v>42428</c:v>
                </c:pt>
                <c:pt idx="455">
                  <c:v>42429</c:v>
                </c:pt>
                <c:pt idx="456">
                  <c:v>42430</c:v>
                </c:pt>
                <c:pt idx="457">
                  <c:v>42431</c:v>
                </c:pt>
                <c:pt idx="458">
                  <c:v>42432</c:v>
                </c:pt>
                <c:pt idx="459">
                  <c:v>42433</c:v>
                </c:pt>
                <c:pt idx="460">
                  <c:v>42434</c:v>
                </c:pt>
                <c:pt idx="461">
                  <c:v>42435</c:v>
                </c:pt>
                <c:pt idx="462">
                  <c:v>42436</c:v>
                </c:pt>
                <c:pt idx="463">
                  <c:v>42437</c:v>
                </c:pt>
                <c:pt idx="464">
                  <c:v>42438</c:v>
                </c:pt>
                <c:pt idx="465">
                  <c:v>42439</c:v>
                </c:pt>
                <c:pt idx="466">
                  <c:v>42440</c:v>
                </c:pt>
                <c:pt idx="467">
                  <c:v>42441</c:v>
                </c:pt>
                <c:pt idx="468">
                  <c:v>42442</c:v>
                </c:pt>
                <c:pt idx="469">
                  <c:v>42443</c:v>
                </c:pt>
                <c:pt idx="470">
                  <c:v>42444</c:v>
                </c:pt>
                <c:pt idx="471">
                  <c:v>42445</c:v>
                </c:pt>
                <c:pt idx="472">
                  <c:v>42446</c:v>
                </c:pt>
                <c:pt idx="473">
                  <c:v>42447</c:v>
                </c:pt>
                <c:pt idx="474">
                  <c:v>42448</c:v>
                </c:pt>
                <c:pt idx="475">
                  <c:v>42449</c:v>
                </c:pt>
                <c:pt idx="476">
                  <c:v>42450</c:v>
                </c:pt>
                <c:pt idx="477">
                  <c:v>42451</c:v>
                </c:pt>
                <c:pt idx="478">
                  <c:v>42452</c:v>
                </c:pt>
                <c:pt idx="479">
                  <c:v>42453</c:v>
                </c:pt>
                <c:pt idx="480">
                  <c:v>42454</c:v>
                </c:pt>
                <c:pt idx="481">
                  <c:v>42455</c:v>
                </c:pt>
                <c:pt idx="482">
                  <c:v>42456</c:v>
                </c:pt>
                <c:pt idx="483">
                  <c:v>42457</c:v>
                </c:pt>
                <c:pt idx="484">
                  <c:v>42458</c:v>
                </c:pt>
                <c:pt idx="485">
                  <c:v>42459</c:v>
                </c:pt>
                <c:pt idx="486">
                  <c:v>42460</c:v>
                </c:pt>
                <c:pt idx="487">
                  <c:v>42461</c:v>
                </c:pt>
                <c:pt idx="488">
                  <c:v>42462</c:v>
                </c:pt>
                <c:pt idx="489">
                  <c:v>42463</c:v>
                </c:pt>
                <c:pt idx="490">
                  <c:v>42464</c:v>
                </c:pt>
                <c:pt idx="491">
                  <c:v>42465</c:v>
                </c:pt>
                <c:pt idx="492">
                  <c:v>42466</c:v>
                </c:pt>
                <c:pt idx="493">
                  <c:v>42467</c:v>
                </c:pt>
                <c:pt idx="494">
                  <c:v>42468</c:v>
                </c:pt>
                <c:pt idx="495">
                  <c:v>42469</c:v>
                </c:pt>
                <c:pt idx="496">
                  <c:v>42470</c:v>
                </c:pt>
                <c:pt idx="497">
                  <c:v>42471</c:v>
                </c:pt>
                <c:pt idx="498">
                  <c:v>42472</c:v>
                </c:pt>
                <c:pt idx="499">
                  <c:v>42473</c:v>
                </c:pt>
                <c:pt idx="500">
                  <c:v>42474</c:v>
                </c:pt>
                <c:pt idx="501">
                  <c:v>42475</c:v>
                </c:pt>
                <c:pt idx="502">
                  <c:v>42476</c:v>
                </c:pt>
                <c:pt idx="503">
                  <c:v>42477</c:v>
                </c:pt>
                <c:pt idx="504">
                  <c:v>42478</c:v>
                </c:pt>
                <c:pt idx="505">
                  <c:v>42479</c:v>
                </c:pt>
                <c:pt idx="506">
                  <c:v>42480</c:v>
                </c:pt>
                <c:pt idx="507">
                  <c:v>42481</c:v>
                </c:pt>
                <c:pt idx="508">
                  <c:v>42482</c:v>
                </c:pt>
                <c:pt idx="509">
                  <c:v>42483</c:v>
                </c:pt>
                <c:pt idx="510">
                  <c:v>42484</c:v>
                </c:pt>
                <c:pt idx="511">
                  <c:v>42485</c:v>
                </c:pt>
                <c:pt idx="512">
                  <c:v>42486</c:v>
                </c:pt>
                <c:pt idx="513">
                  <c:v>42487</c:v>
                </c:pt>
                <c:pt idx="514">
                  <c:v>42488</c:v>
                </c:pt>
                <c:pt idx="515">
                  <c:v>42489</c:v>
                </c:pt>
                <c:pt idx="516">
                  <c:v>42490</c:v>
                </c:pt>
                <c:pt idx="517">
                  <c:v>42491</c:v>
                </c:pt>
                <c:pt idx="518">
                  <c:v>42492</c:v>
                </c:pt>
                <c:pt idx="519">
                  <c:v>42493</c:v>
                </c:pt>
                <c:pt idx="520">
                  <c:v>42494</c:v>
                </c:pt>
                <c:pt idx="521">
                  <c:v>42495</c:v>
                </c:pt>
                <c:pt idx="522">
                  <c:v>42496</c:v>
                </c:pt>
                <c:pt idx="523">
                  <c:v>42497</c:v>
                </c:pt>
                <c:pt idx="524">
                  <c:v>42498</c:v>
                </c:pt>
                <c:pt idx="525">
                  <c:v>42499</c:v>
                </c:pt>
                <c:pt idx="526">
                  <c:v>42500</c:v>
                </c:pt>
                <c:pt idx="527">
                  <c:v>42501</c:v>
                </c:pt>
                <c:pt idx="528">
                  <c:v>42502</c:v>
                </c:pt>
                <c:pt idx="529">
                  <c:v>42503</c:v>
                </c:pt>
                <c:pt idx="530">
                  <c:v>42504</c:v>
                </c:pt>
                <c:pt idx="531">
                  <c:v>42505</c:v>
                </c:pt>
                <c:pt idx="532">
                  <c:v>42506</c:v>
                </c:pt>
                <c:pt idx="533">
                  <c:v>42507</c:v>
                </c:pt>
                <c:pt idx="534">
                  <c:v>42508</c:v>
                </c:pt>
                <c:pt idx="535">
                  <c:v>42509</c:v>
                </c:pt>
                <c:pt idx="536">
                  <c:v>42510</c:v>
                </c:pt>
                <c:pt idx="537">
                  <c:v>42511</c:v>
                </c:pt>
                <c:pt idx="538">
                  <c:v>42512</c:v>
                </c:pt>
                <c:pt idx="539">
                  <c:v>42513</c:v>
                </c:pt>
                <c:pt idx="540">
                  <c:v>42514</c:v>
                </c:pt>
                <c:pt idx="541">
                  <c:v>42515</c:v>
                </c:pt>
                <c:pt idx="542">
                  <c:v>42516</c:v>
                </c:pt>
                <c:pt idx="543">
                  <c:v>42517</c:v>
                </c:pt>
                <c:pt idx="544">
                  <c:v>42518</c:v>
                </c:pt>
                <c:pt idx="545">
                  <c:v>42519</c:v>
                </c:pt>
                <c:pt idx="546">
                  <c:v>42520</c:v>
                </c:pt>
                <c:pt idx="547">
                  <c:v>42521</c:v>
                </c:pt>
                <c:pt idx="548">
                  <c:v>42522</c:v>
                </c:pt>
                <c:pt idx="549">
                  <c:v>42523</c:v>
                </c:pt>
                <c:pt idx="550">
                  <c:v>42524</c:v>
                </c:pt>
                <c:pt idx="551">
                  <c:v>42525</c:v>
                </c:pt>
                <c:pt idx="552">
                  <c:v>42526</c:v>
                </c:pt>
                <c:pt idx="553">
                  <c:v>42527</c:v>
                </c:pt>
                <c:pt idx="554">
                  <c:v>42528</c:v>
                </c:pt>
                <c:pt idx="555">
                  <c:v>42529</c:v>
                </c:pt>
                <c:pt idx="556">
                  <c:v>42530</c:v>
                </c:pt>
                <c:pt idx="557">
                  <c:v>42531</c:v>
                </c:pt>
                <c:pt idx="558">
                  <c:v>42532</c:v>
                </c:pt>
                <c:pt idx="559">
                  <c:v>42533</c:v>
                </c:pt>
                <c:pt idx="560">
                  <c:v>42534</c:v>
                </c:pt>
                <c:pt idx="561">
                  <c:v>42535</c:v>
                </c:pt>
                <c:pt idx="562">
                  <c:v>42536</c:v>
                </c:pt>
                <c:pt idx="563">
                  <c:v>42537</c:v>
                </c:pt>
                <c:pt idx="564">
                  <c:v>42538</c:v>
                </c:pt>
                <c:pt idx="565">
                  <c:v>42539</c:v>
                </c:pt>
                <c:pt idx="566">
                  <c:v>42540</c:v>
                </c:pt>
                <c:pt idx="567">
                  <c:v>42541</c:v>
                </c:pt>
                <c:pt idx="568">
                  <c:v>42542</c:v>
                </c:pt>
                <c:pt idx="569">
                  <c:v>42543</c:v>
                </c:pt>
                <c:pt idx="570">
                  <c:v>42544</c:v>
                </c:pt>
                <c:pt idx="571">
                  <c:v>42545</c:v>
                </c:pt>
                <c:pt idx="572">
                  <c:v>42546</c:v>
                </c:pt>
                <c:pt idx="573">
                  <c:v>42547</c:v>
                </c:pt>
                <c:pt idx="574">
                  <c:v>42548</c:v>
                </c:pt>
                <c:pt idx="575">
                  <c:v>42549</c:v>
                </c:pt>
                <c:pt idx="576">
                  <c:v>42550</c:v>
                </c:pt>
                <c:pt idx="577">
                  <c:v>42551</c:v>
                </c:pt>
                <c:pt idx="578">
                  <c:v>42552</c:v>
                </c:pt>
                <c:pt idx="579">
                  <c:v>42553</c:v>
                </c:pt>
                <c:pt idx="580">
                  <c:v>42554</c:v>
                </c:pt>
                <c:pt idx="581">
                  <c:v>42555</c:v>
                </c:pt>
                <c:pt idx="582">
                  <c:v>42556</c:v>
                </c:pt>
                <c:pt idx="583">
                  <c:v>42557</c:v>
                </c:pt>
                <c:pt idx="584">
                  <c:v>42558</c:v>
                </c:pt>
                <c:pt idx="585">
                  <c:v>42559</c:v>
                </c:pt>
                <c:pt idx="586">
                  <c:v>42560</c:v>
                </c:pt>
                <c:pt idx="587">
                  <c:v>42561</c:v>
                </c:pt>
                <c:pt idx="588">
                  <c:v>42562</c:v>
                </c:pt>
                <c:pt idx="589">
                  <c:v>42563</c:v>
                </c:pt>
                <c:pt idx="590">
                  <c:v>42564</c:v>
                </c:pt>
                <c:pt idx="591">
                  <c:v>42565</c:v>
                </c:pt>
                <c:pt idx="592">
                  <c:v>42566</c:v>
                </c:pt>
                <c:pt idx="593">
                  <c:v>42567</c:v>
                </c:pt>
                <c:pt idx="594">
                  <c:v>42568</c:v>
                </c:pt>
                <c:pt idx="595">
                  <c:v>42569</c:v>
                </c:pt>
                <c:pt idx="596">
                  <c:v>42570</c:v>
                </c:pt>
                <c:pt idx="597">
                  <c:v>42571</c:v>
                </c:pt>
                <c:pt idx="598">
                  <c:v>42572</c:v>
                </c:pt>
                <c:pt idx="599">
                  <c:v>42573</c:v>
                </c:pt>
                <c:pt idx="600">
                  <c:v>42574</c:v>
                </c:pt>
                <c:pt idx="601">
                  <c:v>42575</c:v>
                </c:pt>
                <c:pt idx="602">
                  <c:v>42576</c:v>
                </c:pt>
                <c:pt idx="603">
                  <c:v>42577</c:v>
                </c:pt>
                <c:pt idx="604">
                  <c:v>42578</c:v>
                </c:pt>
                <c:pt idx="605">
                  <c:v>42579</c:v>
                </c:pt>
                <c:pt idx="606">
                  <c:v>42580</c:v>
                </c:pt>
                <c:pt idx="607">
                  <c:v>42581</c:v>
                </c:pt>
                <c:pt idx="608">
                  <c:v>42582</c:v>
                </c:pt>
                <c:pt idx="609">
                  <c:v>42583</c:v>
                </c:pt>
                <c:pt idx="610">
                  <c:v>42584</c:v>
                </c:pt>
                <c:pt idx="611">
                  <c:v>42585</c:v>
                </c:pt>
                <c:pt idx="612">
                  <c:v>42586</c:v>
                </c:pt>
                <c:pt idx="613">
                  <c:v>42587</c:v>
                </c:pt>
                <c:pt idx="614">
                  <c:v>42588</c:v>
                </c:pt>
                <c:pt idx="615">
                  <c:v>42589</c:v>
                </c:pt>
                <c:pt idx="616">
                  <c:v>42590</c:v>
                </c:pt>
                <c:pt idx="617">
                  <c:v>42591</c:v>
                </c:pt>
                <c:pt idx="618">
                  <c:v>42592</c:v>
                </c:pt>
                <c:pt idx="619">
                  <c:v>42593</c:v>
                </c:pt>
                <c:pt idx="620">
                  <c:v>42594</c:v>
                </c:pt>
                <c:pt idx="621">
                  <c:v>42595</c:v>
                </c:pt>
                <c:pt idx="622">
                  <c:v>42596</c:v>
                </c:pt>
                <c:pt idx="623">
                  <c:v>42597</c:v>
                </c:pt>
                <c:pt idx="624">
                  <c:v>42598</c:v>
                </c:pt>
                <c:pt idx="625">
                  <c:v>42599</c:v>
                </c:pt>
                <c:pt idx="626">
                  <c:v>42600</c:v>
                </c:pt>
                <c:pt idx="627">
                  <c:v>42601</c:v>
                </c:pt>
                <c:pt idx="628">
                  <c:v>42602</c:v>
                </c:pt>
                <c:pt idx="629">
                  <c:v>42603</c:v>
                </c:pt>
                <c:pt idx="630">
                  <c:v>42604</c:v>
                </c:pt>
                <c:pt idx="631">
                  <c:v>42605</c:v>
                </c:pt>
                <c:pt idx="632">
                  <c:v>42606</c:v>
                </c:pt>
                <c:pt idx="633">
                  <c:v>42607</c:v>
                </c:pt>
                <c:pt idx="634">
                  <c:v>42608</c:v>
                </c:pt>
                <c:pt idx="635">
                  <c:v>42609</c:v>
                </c:pt>
                <c:pt idx="636">
                  <c:v>42610</c:v>
                </c:pt>
                <c:pt idx="637">
                  <c:v>42611</c:v>
                </c:pt>
                <c:pt idx="638">
                  <c:v>42612</c:v>
                </c:pt>
                <c:pt idx="639">
                  <c:v>42613</c:v>
                </c:pt>
                <c:pt idx="640">
                  <c:v>42614</c:v>
                </c:pt>
                <c:pt idx="641">
                  <c:v>42615</c:v>
                </c:pt>
                <c:pt idx="642">
                  <c:v>42616</c:v>
                </c:pt>
                <c:pt idx="643">
                  <c:v>42617</c:v>
                </c:pt>
                <c:pt idx="644">
                  <c:v>42618</c:v>
                </c:pt>
                <c:pt idx="645">
                  <c:v>42619</c:v>
                </c:pt>
                <c:pt idx="646">
                  <c:v>42620</c:v>
                </c:pt>
                <c:pt idx="647">
                  <c:v>42621</c:v>
                </c:pt>
                <c:pt idx="648">
                  <c:v>42622</c:v>
                </c:pt>
                <c:pt idx="649">
                  <c:v>42623</c:v>
                </c:pt>
                <c:pt idx="650">
                  <c:v>42624</c:v>
                </c:pt>
                <c:pt idx="651">
                  <c:v>42625</c:v>
                </c:pt>
                <c:pt idx="652">
                  <c:v>42626</c:v>
                </c:pt>
                <c:pt idx="653">
                  <c:v>42627</c:v>
                </c:pt>
                <c:pt idx="654">
                  <c:v>42628</c:v>
                </c:pt>
                <c:pt idx="655">
                  <c:v>42629</c:v>
                </c:pt>
                <c:pt idx="656">
                  <c:v>42630</c:v>
                </c:pt>
                <c:pt idx="657">
                  <c:v>42631</c:v>
                </c:pt>
                <c:pt idx="658">
                  <c:v>42632</c:v>
                </c:pt>
                <c:pt idx="659">
                  <c:v>42633</c:v>
                </c:pt>
                <c:pt idx="660">
                  <c:v>42634</c:v>
                </c:pt>
                <c:pt idx="661">
                  <c:v>42635</c:v>
                </c:pt>
                <c:pt idx="662">
                  <c:v>42636</c:v>
                </c:pt>
                <c:pt idx="663">
                  <c:v>42637</c:v>
                </c:pt>
                <c:pt idx="664">
                  <c:v>42638</c:v>
                </c:pt>
                <c:pt idx="665">
                  <c:v>42639</c:v>
                </c:pt>
                <c:pt idx="666">
                  <c:v>42640</c:v>
                </c:pt>
                <c:pt idx="667">
                  <c:v>42641</c:v>
                </c:pt>
                <c:pt idx="668">
                  <c:v>42642</c:v>
                </c:pt>
                <c:pt idx="669">
                  <c:v>42643</c:v>
                </c:pt>
                <c:pt idx="670">
                  <c:v>42644</c:v>
                </c:pt>
                <c:pt idx="671">
                  <c:v>42645</c:v>
                </c:pt>
                <c:pt idx="672">
                  <c:v>42646</c:v>
                </c:pt>
                <c:pt idx="673">
                  <c:v>42647</c:v>
                </c:pt>
                <c:pt idx="674">
                  <c:v>42648</c:v>
                </c:pt>
                <c:pt idx="675">
                  <c:v>42649</c:v>
                </c:pt>
                <c:pt idx="676">
                  <c:v>42650</c:v>
                </c:pt>
                <c:pt idx="677">
                  <c:v>42651</c:v>
                </c:pt>
                <c:pt idx="678">
                  <c:v>42652</c:v>
                </c:pt>
                <c:pt idx="679">
                  <c:v>42653</c:v>
                </c:pt>
                <c:pt idx="680">
                  <c:v>42654</c:v>
                </c:pt>
                <c:pt idx="681">
                  <c:v>42655</c:v>
                </c:pt>
                <c:pt idx="682">
                  <c:v>42656</c:v>
                </c:pt>
                <c:pt idx="683">
                  <c:v>42657</c:v>
                </c:pt>
                <c:pt idx="684">
                  <c:v>42658</c:v>
                </c:pt>
                <c:pt idx="685">
                  <c:v>42659</c:v>
                </c:pt>
                <c:pt idx="686">
                  <c:v>42660</c:v>
                </c:pt>
                <c:pt idx="687">
                  <c:v>42661</c:v>
                </c:pt>
                <c:pt idx="688">
                  <c:v>42662</c:v>
                </c:pt>
                <c:pt idx="689">
                  <c:v>42663</c:v>
                </c:pt>
                <c:pt idx="690">
                  <c:v>42664</c:v>
                </c:pt>
                <c:pt idx="691">
                  <c:v>42665</c:v>
                </c:pt>
                <c:pt idx="692">
                  <c:v>42666</c:v>
                </c:pt>
                <c:pt idx="693">
                  <c:v>42667</c:v>
                </c:pt>
                <c:pt idx="694">
                  <c:v>42668</c:v>
                </c:pt>
                <c:pt idx="695">
                  <c:v>42669</c:v>
                </c:pt>
                <c:pt idx="696">
                  <c:v>42670</c:v>
                </c:pt>
                <c:pt idx="697">
                  <c:v>42671</c:v>
                </c:pt>
                <c:pt idx="698">
                  <c:v>42672</c:v>
                </c:pt>
                <c:pt idx="699">
                  <c:v>42673</c:v>
                </c:pt>
                <c:pt idx="700">
                  <c:v>42674</c:v>
                </c:pt>
                <c:pt idx="701">
                  <c:v>42675</c:v>
                </c:pt>
                <c:pt idx="702">
                  <c:v>42676</c:v>
                </c:pt>
                <c:pt idx="703">
                  <c:v>42677</c:v>
                </c:pt>
                <c:pt idx="704">
                  <c:v>42678</c:v>
                </c:pt>
                <c:pt idx="705">
                  <c:v>42679</c:v>
                </c:pt>
                <c:pt idx="706">
                  <c:v>42680</c:v>
                </c:pt>
                <c:pt idx="707">
                  <c:v>42681</c:v>
                </c:pt>
                <c:pt idx="708">
                  <c:v>42682</c:v>
                </c:pt>
                <c:pt idx="709">
                  <c:v>42683</c:v>
                </c:pt>
                <c:pt idx="710">
                  <c:v>42684</c:v>
                </c:pt>
                <c:pt idx="711">
                  <c:v>42685</c:v>
                </c:pt>
                <c:pt idx="712">
                  <c:v>42686</c:v>
                </c:pt>
                <c:pt idx="713">
                  <c:v>42687</c:v>
                </c:pt>
                <c:pt idx="714">
                  <c:v>42688</c:v>
                </c:pt>
                <c:pt idx="715">
                  <c:v>42689</c:v>
                </c:pt>
                <c:pt idx="716">
                  <c:v>42690</c:v>
                </c:pt>
                <c:pt idx="717">
                  <c:v>42691</c:v>
                </c:pt>
                <c:pt idx="718">
                  <c:v>42692</c:v>
                </c:pt>
                <c:pt idx="719">
                  <c:v>42693</c:v>
                </c:pt>
                <c:pt idx="720">
                  <c:v>42694</c:v>
                </c:pt>
                <c:pt idx="721">
                  <c:v>42695</c:v>
                </c:pt>
                <c:pt idx="722">
                  <c:v>42696</c:v>
                </c:pt>
                <c:pt idx="723">
                  <c:v>42697</c:v>
                </c:pt>
                <c:pt idx="724">
                  <c:v>42698</c:v>
                </c:pt>
                <c:pt idx="725">
                  <c:v>42699</c:v>
                </c:pt>
                <c:pt idx="726">
                  <c:v>42700</c:v>
                </c:pt>
                <c:pt idx="727">
                  <c:v>42701</c:v>
                </c:pt>
                <c:pt idx="728">
                  <c:v>42702</c:v>
                </c:pt>
                <c:pt idx="729">
                  <c:v>42703</c:v>
                </c:pt>
                <c:pt idx="730">
                  <c:v>42704</c:v>
                </c:pt>
                <c:pt idx="731">
                  <c:v>42705</c:v>
                </c:pt>
                <c:pt idx="732">
                  <c:v>42706</c:v>
                </c:pt>
                <c:pt idx="733">
                  <c:v>42707</c:v>
                </c:pt>
                <c:pt idx="734">
                  <c:v>42708</c:v>
                </c:pt>
                <c:pt idx="735">
                  <c:v>42709</c:v>
                </c:pt>
                <c:pt idx="736">
                  <c:v>42710</c:v>
                </c:pt>
                <c:pt idx="737">
                  <c:v>42711</c:v>
                </c:pt>
                <c:pt idx="738">
                  <c:v>42712</c:v>
                </c:pt>
                <c:pt idx="739">
                  <c:v>42713</c:v>
                </c:pt>
                <c:pt idx="740">
                  <c:v>42714</c:v>
                </c:pt>
                <c:pt idx="741">
                  <c:v>42715</c:v>
                </c:pt>
                <c:pt idx="742">
                  <c:v>42716</c:v>
                </c:pt>
                <c:pt idx="743">
                  <c:v>42717</c:v>
                </c:pt>
                <c:pt idx="744">
                  <c:v>42718</c:v>
                </c:pt>
                <c:pt idx="745">
                  <c:v>42719</c:v>
                </c:pt>
                <c:pt idx="746">
                  <c:v>42720</c:v>
                </c:pt>
                <c:pt idx="747">
                  <c:v>42721</c:v>
                </c:pt>
                <c:pt idx="748">
                  <c:v>42722</c:v>
                </c:pt>
                <c:pt idx="749">
                  <c:v>42723</c:v>
                </c:pt>
                <c:pt idx="750">
                  <c:v>42724</c:v>
                </c:pt>
                <c:pt idx="751">
                  <c:v>42725</c:v>
                </c:pt>
                <c:pt idx="752">
                  <c:v>42726</c:v>
                </c:pt>
                <c:pt idx="753">
                  <c:v>42727</c:v>
                </c:pt>
                <c:pt idx="754">
                  <c:v>42728</c:v>
                </c:pt>
                <c:pt idx="755">
                  <c:v>42729</c:v>
                </c:pt>
                <c:pt idx="756">
                  <c:v>42730</c:v>
                </c:pt>
                <c:pt idx="757">
                  <c:v>42731</c:v>
                </c:pt>
                <c:pt idx="758">
                  <c:v>42732</c:v>
                </c:pt>
                <c:pt idx="759">
                  <c:v>42733</c:v>
                </c:pt>
                <c:pt idx="760">
                  <c:v>42734</c:v>
                </c:pt>
                <c:pt idx="761">
                  <c:v>42735</c:v>
                </c:pt>
                <c:pt idx="762">
                  <c:v>42736</c:v>
                </c:pt>
                <c:pt idx="763">
                  <c:v>42737</c:v>
                </c:pt>
                <c:pt idx="764">
                  <c:v>42738</c:v>
                </c:pt>
                <c:pt idx="765">
                  <c:v>42739</c:v>
                </c:pt>
                <c:pt idx="766">
                  <c:v>42740</c:v>
                </c:pt>
                <c:pt idx="767">
                  <c:v>42741</c:v>
                </c:pt>
                <c:pt idx="768">
                  <c:v>42742</c:v>
                </c:pt>
                <c:pt idx="769">
                  <c:v>42743</c:v>
                </c:pt>
                <c:pt idx="770">
                  <c:v>42744</c:v>
                </c:pt>
                <c:pt idx="771">
                  <c:v>42745</c:v>
                </c:pt>
                <c:pt idx="772">
                  <c:v>42746</c:v>
                </c:pt>
                <c:pt idx="773">
                  <c:v>42747</c:v>
                </c:pt>
                <c:pt idx="774">
                  <c:v>42748</c:v>
                </c:pt>
                <c:pt idx="775">
                  <c:v>42749</c:v>
                </c:pt>
                <c:pt idx="776">
                  <c:v>42750</c:v>
                </c:pt>
                <c:pt idx="777">
                  <c:v>42751</c:v>
                </c:pt>
                <c:pt idx="778">
                  <c:v>42752</c:v>
                </c:pt>
                <c:pt idx="779">
                  <c:v>42753</c:v>
                </c:pt>
                <c:pt idx="780">
                  <c:v>42754</c:v>
                </c:pt>
                <c:pt idx="781">
                  <c:v>42755</c:v>
                </c:pt>
                <c:pt idx="782">
                  <c:v>42756</c:v>
                </c:pt>
                <c:pt idx="783">
                  <c:v>42757</c:v>
                </c:pt>
                <c:pt idx="784">
                  <c:v>42758</c:v>
                </c:pt>
                <c:pt idx="785">
                  <c:v>42759</c:v>
                </c:pt>
                <c:pt idx="786">
                  <c:v>42760</c:v>
                </c:pt>
                <c:pt idx="787">
                  <c:v>42761</c:v>
                </c:pt>
                <c:pt idx="788">
                  <c:v>42762</c:v>
                </c:pt>
                <c:pt idx="789">
                  <c:v>42763</c:v>
                </c:pt>
                <c:pt idx="790">
                  <c:v>42764</c:v>
                </c:pt>
                <c:pt idx="791">
                  <c:v>42765</c:v>
                </c:pt>
                <c:pt idx="792">
                  <c:v>42766</c:v>
                </c:pt>
                <c:pt idx="793">
                  <c:v>42767</c:v>
                </c:pt>
                <c:pt idx="794">
                  <c:v>42768</c:v>
                </c:pt>
                <c:pt idx="795">
                  <c:v>42769</c:v>
                </c:pt>
                <c:pt idx="796">
                  <c:v>42770</c:v>
                </c:pt>
                <c:pt idx="797">
                  <c:v>42771</c:v>
                </c:pt>
                <c:pt idx="798">
                  <c:v>42772</c:v>
                </c:pt>
                <c:pt idx="799">
                  <c:v>42773</c:v>
                </c:pt>
                <c:pt idx="800">
                  <c:v>42774</c:v>
                </c:pt>
                <c:pt idx="801">
                  <c:v>42775</c:v>
                </c:pt>
                <c:pt idx="802">
                  <c:v>42776</c:v>
                </c:pt>
                <c:pt idx="803">
                  <c:v>42777</c:v>
                </c:pt>
                <c:pt idx="804">
                  <c:v>42778</c:v>
                </c:pt>
                <c:pt idx="805">
                  <c:v>42779</c:v>
                </c:pt>
                <c:pt idx="806">
                  <c:v>42780</c:v>
                </c:pt>
                <c:pt idx="807">
                  <c:v>42781</c:v>
                </c:pt>
                <c:pt idx="808">
                  <c:v>42782</c:v>
                </c:pt>
                <c:pt idx="809">
                  <c:v>42783</c:v>
                </c:pt>
                <c:pt idx="810">
                  <c:v>42784</c:v>
                </c:pt>
                <c:pt idx="811">
                  <c:v>42785</c:v>
                </c:pt>
                <c:pt idx="812">
                  <c:v>42786</c:v>
                </c:pt>
                <c:pt idx="813">
                  <c:v>42787</c:v>
                </c:pt>
                <c:pt idx="814">
                  <c:v>42788</c:v>
                </c:pt>
                <c:pt idx="815">
                  <c:v>42789</c:v>
                </c:pt>
                <c:pt idx="816">
                  <c:v>42790</c:v>
                </c:pt>
                <c:pt idx="817">
                  <c:v>42791</c:v>
                </c:pt>
                <c:pt idx="818">
                  <c:v>42792</c:v>
                </c:pt>
                <c:pt idx="819">
                  <c:v>42793</c:v>
                </c:pt>
                <c:pt idx="820">
                  <c:v>42794</c:v>
                </c:pt>
                <c:pt idx="821">
                  <c:v>42795</c:v>
                </c:pt>
                <c:pt idx="822">
                  <c:v>42796</c:v>
                </c:pt>
                <c:pt idx="823">
                  <c:v>42797</c:v>
                </c:pt>
                <c:pt idx="824">
                  <c:v>42798</c:v>
                </c:pt>
                <c:pt idx="825">
                  <c:v>42799</c:v>
                </c:pt>
                <c:pt idx="826">
                  <c:v>42800</c:v>
                </c:pt>
                <c:pt idx="827">
                  <c:v>42801</c:v>
                </c:pt>
                <c:pt idx="828">
                  <c:v>42802</c:v>
                </c:pt>
                <c:pt idx="829">
                  <c:v>42803</c:v>
                </c:pt>
                <c:pt idx="830">
                  <c:v>42804</c:v>
                </c:pt>
                <c:pt idx="831">
                  <c:v>42805</c:v>
                </c:pt>
                <c:pt idx="832">
                  <c:v>42806</c:v>
                </c:pt>
                <c:pt idx="833">
                  <c:v>42807</c:v>
                </c:pt>
                <c:pt idx="834">
                  <c:v>42808</c:v>
                </c:pt>
                <c:pt idx="835">
                  <c:v>42809</c:v>
                </c:pt>
                <c:pt idx="836">
                  <c:v>42810</c:v>
                </c:pt>
                <c:pt idx="837">
                  <c:v>42811</c:v>
                </c:pt>
                <c:pt idx="838">
                  <c:v>42812</c:v>
                </c:pt>
                <c:pt idx="839">
                  <c:v>42813</c:v>
                </c:pt>
                <c:pt idx="840">
                  <c:v>42814</c:v>
                </c:pt>
                <c:pt idx="841">
                  <c:v>42815</c:v>
                </c:pt>
                <c:pt idx="842">
                  <c:v>42816</c:v>
                </c:pt>
                <c:pt idx="843">
                  <c:v>42817</c:v>
                </c:pt>
                <c:pt idx="844">
                  <c:v>42818</c:v>
                </c:pt>
                <c:pt idx="845">
                  <c:v>42819</c:v>
                </c:pt>
                <c:pt idx="846">
                  <c:v>42820</c:v>
                </c:pt>
                <c:pt idx="847">
                  <c:v>42821</c:v>
                </c:pt>
                <c:pt idx="848">
                  <c:v>42822</c:v>
                </c:pt>
                <c:pt idx="849">
                  <c:v>42823</c:v>
                </c:pt>
                <c:pt idx="850">
                  <c:v>42824</c:v>
                </c:pt>
                <c:pt idx="851">
                  <c:v>42825</c:v>
                </c:pt>
                <c:pt idx="852">
                  <c:v>42826</c:v>
                </c:pt>
                <c:pt idx="853">
                  <c:v>42827</c:v>
                </c:pt>
                <c:pt idx="854">
                  <c:v>42828</c:v>
                </c:pt>
                <c:pt idx="855">
                  <c:v>42829</c:v>
                </c:pt>
                <c:pt idx="856">
                  <c:v>42830</c:v>
                </c:pt>
                <c:pt idx="857">
                  <c:v>42831</c:v>
                </c:pt>
                <c:pt idx="858">
                  <c:v>42832</c:v>
                </c:pt>
                <c:pt idx="859">
                  <c:v>42833</c:v>
                </c:pt>
                <c:pt idx="860">
                  <c:v>42834</c:v>
                </c:pt>
                <c:pt idx="861">
                  <c:v>42835</c:v>
                </c:pt>
                <c:pt idx="862">
                  <c:v>42836</c:v>
                </c:pt>
                <c:pt idx="863">
                  <c:v>42837</c:v>
                </c:pt>
                <c:pt idx="864">
                  <c:v>42838</c:v>
                </c:pt>
                <c:pt idx="865">
                  <c:v>42839</c:v>
                </c:pt>
                <c:pt idx="866">
                  <c:v>42840</c:v>
                </c:pt>
                <c:pt idx="867">
                  <c:v>42841</c:v>
                </c:pt>
                <c:pt idx="868">
                  <c:v>42842</c:v>
                </c:pt>
                <c:pt idx="869">
                  <c:v>42843</c:v>
                </c:pt>
                <c:pt idx="870">
                  <c:v>42844</c:v>
                </c:pt>
                <c:pt idx="871">
                  <c:v>42845</c:v>
                </c:pt>
                <c:pt idx="872">
                  <c:v>42846</c:v>
                </c:pt>
                <c:pt idx="873">
                  <c:v>42847</c:v>
                </c:pt>
                <c:pt idx="874">
                  <c:v>42848</c:v>
                </c:pt>
                <c:pt idx="875">
                  <c:v>42849</c:v>
                </c:pt>
                <c:pt idx="876">
                  <c:v>42850</c:v>
                </c:pt>
                <c:pt idx="877">
                  <c:v>42851</c:v>
                </c:pt>
                <c:pt idx="878">
                  <c:v>42852</c:v>
                </c:pt>
                <c:pt idx="879">
                  <c:v>42853</c:v>
                </c:pt>
                <c:pt idx="880">
                  <c:v>42854</c:v>
                </c:pt>
                <c:pt idx="881">
                  <c:v>42855</c:v>
                </c:pt>
                <c:pt idx="882">
                  <c:v>42856</c:v>
                </c:pt>
                <c:pt idx="883">
                  <c:v>42857</c:v>
                </c:pt>
                <c:pt idx="884">
                  <c:v>42858</c:v>
                </c:pt>
                <c:pt idx="885">
                  <c:v>42859</c:v>
                </c:pt>
                <c:pt idx="886">
                  <c:v>42860</c:v>
                </c:pt>
                <c:pt idx="887">
                  <c:v>42861</c:v>
                </c:pt>
                <c:pt idx="888">
                  <c:v>42862</c:v>
                </c:pt>
                <c:pt idx="889">
                  <c:v>42863</c:v>
                </c:pt>
                <c:pt idx="890">
                  <c:v>42864</c:v>
                </c:pt>
                <c:pt idx="891">
                  <c:v>42865</c:v>
                </c:pt>
                <c:pt idx="892">
                  <c:v>42866</c:v>
                </c:pt>
                <c:pt idx="893">
                  <c:v>42867</c:v>
                </c:pt>
                <c:pt idx="894">
                  <c:v>42868</c:v>
                </c:pt>
                <c:pt idx="895">
                  <c:v>42869</c:v>
                </c:pt>
                <c:pt idx="896">
                  <c:v>42870</c:v>
                </c:pt>
                <c:pt idx="897">
                  <c:v>42871</c:v>
                </c:pt>
                <c:pt idx="898">
                  <c:v>42872</c:v>
                </c:pt>
                <c:pt idx="899">
                  <c:v>42873</c:v>
                </c:pt>
                <c:pt idx="900">
                  <c:v>42874</c:v>
                </c:pt>
                <c:pt idx="901">
                  <c:v>42875</c:v>
                </c:pt>
                <c:pt idx="902">
                  <c:v>42876</c:v>
                </c:pt>
                <c:pt idx="903">
                  <c:v>42877</c:v>
                </c:pt>
                <c:pt idx="904">
                  <c:v>42878</c:v>
                </c:pt>
                <c:pt idx="905">
                  <c:v>42879</c:v>
                </c:pt>
                <c:pt idx="906">
                  <c:v>42880</c:v>
                </c:pt>
                <c:pt idx="907">
                  <c:v>42881</c:v>
                </c:pt>
                <c:pt idx="908">
                  <c:v>42882</c:v>
                </c:pt>
                <c:pt idx="909">
                  <c:v>42883</c:v>
                </c:pt>
                <c:pt idx="910">
                  <c:v>42884</c:v>
                </c:pt>
                <c:pt idx="911">
                  <c:v>42885</c:v>
                </c:pt>
                <c:pt idx="912">
                  <c:v>42886</c:v>
                </c:pt>
                <c:pt idx="913">
                  <c:v>42887</c:v>
                </c:pt>
                <c:pt idx="914">
                  <c:v>42888</c:v>
                </c:pt>
                <c:pt idx="915">
                  <c:v>42889</c:v>
                </c:pt>
                <c:pt idx="916">
                  <c:v>42890</c:v>
                </c:pt>
                <c:pt idx="917">
                  <c:v>42891</c:v>
                </c:pt>
                <c:pt idx="918">
                  <c:v>42892</c:v>
                </c:pt>
                <c:pt idx="919">
                  <c:v>42893</c:v>
                </c:pt>
                <c:pt idx="920">
                  <c:v>42894</c:v>
                </c:pt>
                <c:pt idx="921">
                  <c:v>42895</c:v>
                </c:pt>
                <c:pt idx="922">
                  <c:v>42896</c:v>
                </c:pt>
                <c:pt idx="923">
                  <c:v>42897</c:v>
                </c:pt>
                <c:pt idx="924">
                  <c:v>42898</c:v>
                </c:pt>
                <c:pt idx="925">
                  <c:v>42899</c:v>
                </c:pt>
                <c:pt idx="926">
                  <c:v>42900</c:v>
                </c:pt>
                <c:pt idx="927">
                  <c:v>42901</c:v>
                </c:pt>
                <c:pt idx="928">
                  <c:v>42902</c:v>
                </c:pt>
                <c:pt idx="929">
                  <c:v>42903</c:v>
                </c:pt>
                <c:pt idx="930">
                  <c:v>42904</c:v>
                </c:pt>
                <c:pt idx="931">
                  <c:v>42905</c:v>
                </c:pt>
                <c:pt idx="932">
                  <c:v>42906</c:v>
                </c:pt>
                <c:pt idx="933">
                  <c:v>42907</c:v>
                </c:pt>
                <c:pt idx="934">
                  <c:v>42908</c:v>
                </c:pt>
                <c:pt idx="935">
                  <c:v>42909</c:v>
                </c:pt>
                <c:pt idx="936">
                  <c:v>42910</c:v>
                </c:pt>
                <c:pt idx="937">
                  <c:v>42911</c:v>
                </c:pt>
                <c:pt idx="938">
                  <c:v>42912</c:v>
                </c:pt>
                <c:pt idx="939">
                  <c:v>42913</c:v>
                </c:pt>
                <c:pt idx="940">
                  <c:v>42914</c:v>
                </c:pt>
                <c:pt idx="941">
                  <c:v>42915</c:v>
                </c:pt>
                <c:pt idx="942">
                  <c:v>42916</c:v>
                </c:pt>
                <c:pt idx="943">
                  <c:v>42917</c:v>
                </c:pt>
                <c:pt idx="944">
                  <c:v>42918</c:v>
                </c:pt>
                <c:pt idx="945">
                  <c:v>42919</c:v>
                </c:pt>
                <c:pt idx="946">
                  <c:v>42920</c:v>
                </c:pt>
                <c:pt idx="947">
                  <c:v>42921</c:v>
                </c:pt>
                <c:pt idx="948">
                  <c:v>42922</c:v>
                </c:pt>
                <c:pt idx="949">
                  <c:v>42923</c:v>
                </c:pt>
                <c:pt idx="950">
                  <c:v>42924</c:v>
                </c:pt>
                <c:pt idx="951">
                  <c:v>42925</c:v>
                </c:pt>
                <c:pt idx="952">
                  <c:v>42926</c:v>
                </c:pt>
                <c:pt idx="953">
                  <c:v>42927</c:v>
                </c:pt>
                <c:pt idx="954">
                  <c:v>42928</c:v>
                </c:pt>
                <c:pt idx="955">
                  <c:v>42929</c:v>
                </c:pt>
                <c:pt idx="956">
                  <c:v>42930</c:v>
                </c:pt>
                <c:pt idx="957">
                  <c:v>42931</c:v>
                </c:pt>
                <c:pt idx="958">
                  <c:v>42932</c:v>
                </c:pt>
                <c:pt idx="959">
                  <c:v>42933</c:v>
                </c:pt>
                <c:pt idx="960">
                  <c:v>42934</c:v>
                </c:pt>
                <c:pt idx="961">
                  <c:v>42935</c:v>
                </c:pt>
                <c:pt idx="962">
                  <c:v>42936</c:v>
                </c:pt>
                <c:pt idx="963">
                  <c:v>42937</c:v>
                </c:pt>
                <c:pt idx="964">
                  <c:v>42938</c:v>
                </c:pt>
                <c:pt idx="965">
                  <c:v>42939</c:v>
                </c:pt>
                <c:pt idx="966">
                  <c:v>42940</c:v>
                </c:pt>
                <c:pt idx="967">
                  <c:v>42941</c:v>
                </c:pt>
                <c:pt idx="968">
                  <c:v>42942</c:v>
                </c:pt>
                <c:pt idx="969">
                  <c:v>42943</c:v>
                </c:pt>
                <c:pt idx="970">
                  <c:v>42944</c:v>
                </c:pt>
                <c:pt idx="971">
                  <c:v>42945</c:v>
                </c:pt>
                <c:pt idx="972">
                  <c:v>42946</c:v>
                </c:pt>
                <c:pt idx="973">
                  <c:v>42947</c:v>
                </c:pt>
                <c:pt idx="974">
                  <c:v>42948</c:v>
                </c:pt>
                <c:pt idx="975">
                  <c:v>42949</c:v>
                </c:pt>
                <c:pt idx="976">
                  <c:v>42950</c:v>
                </c:pt>
                <c:pt idx="977">
                  <c:v>42951</c:v>
                </c:pt>
                <c:pt idx="978">
                  <c:v>42952</c:v>
                </c:pt>
                <c:pt idx="979">
                  <c:v>42953</c:v>
                </c:pt>
                <c:pt idx="980">
                  <c:v>42954</c:v>
                </c:pt>
                <c:pt idx="981">
                  <c:v>42955</c:v>
                </c:pt>
                <c:pt idx="982">
                  <c:v>42956</c:v>
                </c:pt>
                <c:pt idx="983">
                  <c:v>42957</c:v>
                </c:pt>
                <c:pt idx="984">
                  <c:v>42958</c:v>
                </c:pt>
                <c:pt idx="985">
                  <c:v>42959</c:v>
                </c:pt>
                <c:pt idx="986">
                  <c:v>42960</c:v>
                </c:pt>
                <c:pt idx="987">
                  <c:v>42961</c:v>
                </c:pt>
                <c:pt idx="988">
                  <c:v>42962</c:v>
                </c:pt>
                <c:pt idx="989">
                  <c:v>42963</c:v>
                </c:pt>
                <c:pt idx="990">
                  <c:v>42964</c:v>
                </c:pt>
                <c:pt idx="991">
                  <c:v>42965</c:v>
                </c:pt>
                <c:pt idx="992">
                  <c:v>42966</c:v>
                </c:pt>
                <c:pt idx="993">
                  <c:v>42967</c:v>
                </c:pt>
                <c:pt idx="994">
                  <c:v>42968</c:v>
                </c:pt>
                <c:pt idx="995">
                  <c:v>42969</c:v>
                </c:pt>
                <c:pt idx="996">
                  <c:v>42970</c:v>
                </c:pt>
                <c:pt idx="997">
                  <c:v>42971</c:v>
                </c:pt>
                <c:pt idx="998">
                  <c:v>42972</c:v>
                </c:pt>
                <c:pt idx="999">
                  <c:v>42973</c:v>
                </c:pt>
                <c:pt idx="1000">
                  <c:v>42974</c:v>
                </c:pt>
                <c:pt idx="1001">
                  <c:v>42975</c:v>
                </c:pt>
                <c:pt idx="1002">
                  <c:v>42976</c:v>
                </c:pt>
                <c:pt idx="1003">
                  <c:v>42977</c:v>
                </c:pt>
                <c:pt idx="1004">
                  <c:v>42978</c:v>
                </c:pt>
                <c:pt idx="1005">
                  <c:v>42979</c:v>
                </c:pt>
                <c:pt idx="1006">
                  <c:v>42980</c:v>
                </c:pt>
                <c:pt idx="1007">
                  <c:v>42981</c:v>
                </c:pt>
                <c:pt idx="1008">
                  <c:v>42982</c:v>
                </c:pt>
                <c:pt idx="1009">
                  <c:v>42983</c:v>
                </c:pt>
                <c:pt idx="1010">
                  <c:v>42984</c:v>
                </c:pt>
                <c:pt idx="1011">
                  <c:v>42985</c:v>
                </c:pt>
                <c:pt idx="1012">
                  <c:v>42986</c:v>
                </c:pt>
                <c:pt idx="1013">
                  <c:v>42987</c:v>
                </c:pt>
                <c:pt idx="1014">
                  <c:v>42988</c:v>
                </c:pt>
                <c:pt idx="1015">
                  <c:v>42989</c:v>
                </c:pt>
                <c:pt idx="1016">
                  <c:v>42990</c:v>
                </c:pt>
                <c:pt idx="1017">
                  <c:v>42991</c:v>
                </c:pt>
                <c:pt idx="1018">
                  <c:v>42992</c:v>
                </c:pt>
                <c:pt idx="1019">
                  <c:v>42993</c:v>
                </c:pt>
                <c:pt idx="1020">
                  <c:v>42994</c:v>
                </c:pt>
                <c:pt idx="1021">
                  <c:v>42995</c:v>
                </c:pt>
                <c:pt idx="1022">
                  <c:v>42996</c:v>
                </c:pt>
                <c:pt idx="1023">
                  <c:v>42997</c:v>
                </c:pt>
                <c:pt idx="1024">
                  <c:v>42998</c:v>
                </c:pt>
                <c:pt idx="1025">
                  <c:v>42999</c:v>
                </c:pt>
                <c:pt idx="1026">
                  <c:v>43000</c:v>
                </c:pt>
                <c:pt idx="1027">
                  <c:v>43001</c:v>
                </c:pt>
                <c:pt idx="1028">
                  <c:v>43002</c:v>
                </c:pt>
                <c:pt idx="1029">
                  <c:v>43003</c:v>
                </c:pt>
                <c:pt idx="1030">
                  <c:v>43004</c:v>
                </c:pt>
                <c:pt idx="1031">
                  <c:v>43005</c:v>
                </c:pt>
                <c:pt idx="1032">
                  <c:v>43006</c:v>
                </c:pt>
                <c:pt idx="1033">
                  <c:v>43007</c:v>
                </c:pt>
                <c:pt idx="1034">
                  <c:v>43008</c:v>
                </c:pt>
              </c:numCache>
            </c:numRef>
          </c:cat>
          <c:val>
            <c:numRef>
              <c:f>Sheet1!$E$2:$E$1036</c:f>
              <c:numCache>
                <c:formatCode>General</c:formatCode>
                <c:ptCount val="1035"/>
                <c:pt idx="0" formatCode="#,##0.0">
                  <c:v>27.0731707317073</c:v>
                </c:pt>
                <c:pt idx="144" formatCode="#,##0.0">
                  <c:v>27.621951219512098</c:v>
                </c:pt>
                <c:pt idx="246" formatCode="#,##0.0">
                  <c:v>28.109756097560901</c:v>
                </c:pt>
                <c:pt idx="343" formatCode="#,##0.0">
                  <c:v>28.597560975609699</c:v>
                </c:pt>
                <c:pt idx="517" formatCode="#,##0.0">
                  <c:v>29.451219512195099</c:v>
                </c:pt>
                <c:pt idx="640" formatCode="#,##0.0">
                  <c:v>30.060975609756099</c:v>
                </c:pt>
                <c:pt idx="735" formatCode="#,##0.0">
                  <c:v>30.121951219512098</c:v>
                </c:pt>
                <c:pt idx="849" formatCode="#,##0.0">
                  <c:v>30.975609756097501</c:v>
                </c:pt>
                <c:pt idx="1008" formatCode="#,##0.0">
                  <c:v>31.951219512195099</c:v>
                </c:pt>
              </c:numCache>
            </c:numRef>
          </c:val>
          <c:smooth val="0"/>
          <c:extLst>
            <c:ext xmlns:c16="http://schemas.microsoft.com/office/drawing/2014/chart" uri="{C3380CC4-5D6E-409C-BE32-E72D297353CC}">
              <c16:uniqueId val="{00000000-13E9-4746-961E-4DCD1DA9E0A6}"/>
            </c:ext>
          </c:extLst>
        </c:ser>
        <c:ser>
          <c:idx val="5"/>
          <c:order val="4"/>
          <c:tx>
            <c:strRef>
              <c:f>Sheet1!$G$1</c:f>
              <c:strCache>
                <c:ptCount val="1"/>
                <c:pt idx="0">
                  <c:v>Housing affordability</c:v>
                </c:pt>
              </c:strCache>
            </c:strRef>
          </c:tx>
          <c:spPr>
            <a:ln w="50800">
              <a:solidFill>
                <a:srgbClr val="000000"/>
              </a:solidFill>
            </a:ln>
          </c:spPr>
          <c:marker>
            <c:symbol val="none"/>
          </c:marker>
          <c:cat>
            <c:numRef>
              <c:f>Sheet1!$A$2:$A$1036</c:f>
              <c:numCache>
                <c:formatCode>d/mm/yyyy;@</c:formatCode>
                <c:ptCount val="1035"/>
                <c:pt idx="0">
                  <c:v>41974</c:v>
                </c:pt>
                <c:pt idx="1">
                  <c:v>41975</c:v>
                </c:pt>
                <c:pt idx="2">
                  <c:v>41976</c:v>
                </c:pt>
                <c:pt idx="3">
                  <c:v>41977</c:v>
                </c:pt>
                <c:pt idx="4">
                  <c:v>41978</c:v>
                </c:pt>
                <c:pt idx="5">
                  <c:v>41979</c:v>
                </c:pt>
                <c:pt idx="6">
                  <c:v>41980</c:v>
                </c:pt>
                <c:pt idx="7">
                  <c:v>41981</c:v>
                </c:pt>
                <c:pt idx="8">
                  <c:v>41982</c:v>
                </c:pt>
                <c:pt idx="9">
                  <c:v>41983</c:v>
                </c:pt>
                <c:pt idx="10">
                  <c:v>41984</c:v>
                </c:pt>
                <c:pt idx="11">
                  <c:v>41985</c:v>
                </c:pt>
                <c:pt idx="12">
                  <c:v>41986</c:v>
                </c:pt>
                <c:pt idx="13">
                  <c:v>41987</c:v>
                </c:pt>
                <c:pt idx="14">
                  <c:v>41988</c:v>
                </c:pt>
                <c:pt idx="15">
                  <c:v>41989</c:v>
                </c:pt>
                <c:pt idx="16">
                  <c:v>41990</c:v>
                </c:pt>
                <c:pt idx="17">
                  <c:v>41991</c:v>
                </c:pt>
                <c:pt idx="18">
                  <c:v>41992</c:v>
                </c:pt>
                <c:pt idx="19">
                  <c:v>41993</c:v>
                </c:pt>
                <c:pt idx="20">
                  <c:v>41994</c:v>
                </c:pt>
                <c:pt idx="21">
                  <c:v>41995</c:v>
                </c:pt>
                <c:pt idx="22">
                  <c:v>41996</c:v>
                </c:pt>
                <c:pt idx="23">
                  <c:v>41997</c:v>
                </c:pt>
                <c:pt idx="24">
                  <c:v>41998</c:v>
                </c:pt>
                <c:pt idx="25">
                  <c:v>41999</c:v>
                </c:pt>
                <c:pt idx="26">
                  <c:v>42000</c:v>
                </c:pt>
                <c:pt idx="27">
                  <c:v>42001</c:v>
                </c:pt>
                <c:pt idx="28">
                  <c:v>42002</c:v>
                </c:pt>
                <c:pt idx="29">
                  <c:v>42003</c:v>
                </c:pt>
                <c:pt idx="30">
                  <c:v>42004</c:v>
                </c:pt>
                <c:pt idx="31">
                  <c:v>42005</c:v>
                </c:pt>
                <c:pt idx="32">
                  <c:v>42006</c:v>
                </c:pt>
                <c:pt idx="33">
                  <c:v>42007</c:v>
                </c:pt>
                <c:pt idx="34">
                  <c:v>42008</c:v>
                </c:pt>
                <c:pt idx="35">
                  <c:v>42009</c:v>
                </c:pt>
                <c:pt idx="36">
                  <c:v>42010</c:v>
                </c:pt>
                <c:pt idx="37">
                  <c:v>42011</c:v>
                </c:pt>
                <c:pt idx="38">
                  <c:v>42012</c:v>
                </c:pt>
                <c:pt idx="39">
                  <c:v>42013</c:v>
                </c:pt>
                <c:pt idx="40">
                  <c:v>42014</c:v>
                </c:pt>
                <c:pt idx="41">
                  <c:v>42015</c:v>
                </c:pt>
                <c:pt idx="42">
                  <c:v>42016</c:v>
                </c:pt>
                <c:pt idx="43">
                  <c:v>42017</c:v>
                </c:pt>
                <c:pt idx="44">
                  <c:v>42018</c:v>
                </c:pt>
                <c:pt idx="45">
                  <c:v>42019</c:v>
                </c:pt>
                <c:pt idx="46">
                  <c:v>42020</c:v>
                </c:pt>
                <c:pt idx="47">
                  <c:v>42021</c:v>
                </c:pt>
                <c:pt idx="48">
                  <c:v>42022</c:v>
                </c:pt>
                <c:pt idx="49">
                  <c:v>42023</c:v>
                </c:pt>
                <c:pt idx="50">
                  <c:v>42024</c:v>
                </c:pt>
                <c:pt idx="51">
                  <c:v>42025</c:v>
                </c:pt>
                <c:pt idx="52">
                  <c:v>42026</c:v>
                </c:pt>
                <c:pt idx="53">
                  <c:v>42027</c:v>
                </c:pt>
                <c:pt idx="54">
                  <c:v>42028</c:v>
                </c:pt>
                <c:pt idx="55">
                  <c:v>42029</c:v>
                </c:pt>
                <c:pt idx="56">
                  <c:v>42030</c:v>
                </c:pt>
                <c:pt idx="57">
                  <c:v>42031</c:v>
                </c:pt>
                <c:pt idx="58">
                  <c:v>42032</c:v>
                </c:pt>
                <c:pt idx="59">
                  <c:v>42033</c:v>
                </c:pt>
                <c:pt idx="60">
                  <c:v>42034</c:v>
                </c:pt>
                <c:pt idx="61">
                  <c:v>42035</c:v>
                </c:pt>
                <c:pt idx="62">
                  <c:v>42036</c:v>
                </c:pt>
                <c:pt idx="63">
                  <c:v>42037</c:v>
                </c:pt>
                <c:pt idx="64">
                  <c:v>42038</c:v>
                </c:pt>
                <c:pt idx="65">
                  <c:v>42039</c:v>
                </c:pt>
                <c:pt idx="66">
                  <c:v>42040</c:v>
                </c:pt>
                <c:pt idx="67">
                  <c:v>42041</c:v>
                </c:pt>
                <c:pt idx="68">
                  <c:v>42042</c:v>
                </c:pt>
                <c:pt idx="69">
                  <c:v>42043</c:v>
                </c:pt>
                <c:pt idx="70">
                  <c:v>42044</c:v>
                </c:pt>
                <c:pt idx="71">
                  <c:v>42045</c:v>
                </c:pt>
                <c:pt idx="72">
                  <c:v>42046</c:v>
                </c:pt>
                <c:pt idx="73">
                  <c:v>42047</c:v>
                </c:pt>
                <c:pt idx="74">
                  <c:v>42048</c:v>
                </c:pt>
                <c:pt idx="75">
                  <c:v>42049</c:v>
                </c:pt>
                <c:pt idx="76">
                  <c:v>42050</c:v>
                </c:pt>
                <c:pt idx="77">
                  <c:v>42051</c:v>
                </c:pt>
                <c:pt idx="78">
                  <c:v>42052</c:v>
                </c:pt>
                <c:pt idx="79">
                  <c:v>42053</c:v>
                </c:pt>
                <c:pt idx="80">
                  <c:v>42054</c:v>
                </c:pt>
                <c:pt idx="81">
                  <c:v>42055</c:v>
                </c:pt>
                <c:pt idx="82">
                  <c:v>42056</c:v>
                </c:pt>
                <c:pt idx="83">
                  <c:v>42057</c:v>
                </c:pt>
                <c:pt idx="84">
                  <c:v>42058</c:v>
                </c:pt>
                <c:pt idx="85">
                  <c:v>42059</c:v>
                </c:pt>
                <c:pt idx="86">
                  <c:v>42060</c:v>
                </c:pt>
                <c:pt idx="87">
                  <c:v>42061</c:v>
                </c:pt>
                <c:pt idx="88">
                  <c:v>42062</c:v>
                </c:pt>
                <c:pt idx="89">
                  <c:v>42063</c:v>
                </c:pt>
                <c:pt idx="90">
                  <c:v>42064</c:v>
                </c:pt>
                <c:pt idx="91">
                  <c:v>42065</c:v>
                </c:pt>
                <c:pt idx="92">
                  <c:v>42066</c:v>
                </c:pt>
                <c:pt idx="93">
                  <c:v>42067</c:v>
                </c:pt>
                <c:pt idx="94">
                  <c:v>42068</c:v>
                </c:pt>
                <c:pt idx="95">
                  <c:v>42069</c:v>
                </c:pt>
                <c:pt idx="96">
                  <c:v>42070</c:v>
                </c:pt>
                <c:pt idx="97">
                  <c:v>42071</c:v>
                </c:pt>
                <c:pt idx="98">
                  <c:v>42072</c:v>
                </c:pt>
                <c:pt idx="99">
                  <c:v>42073</c:v>
                </c:pt>
                <c:pt idx="100">
                  <c:v>42074</c:v>
                </c:pt>
                <c:pt idx="101">
                  <c:v>42075</c:v>
                </c:pt>
                <c:pt idx="102">
                  <c:v>42076</c:v>
                </c:pt>
                <c:pt idx="103">
                  <c:v>42077</c:v>
                </c:pt>
                <c:pt idx="104">
                  <c:v>42078</c:v>
                </c:pt>
                <c:pt idx="105">
                  <c:v>42079</c:v>
                </c:pt>
                <c:pt idx="106">
                  <c:v>42080</c:v>
                </c:pt>
                <c:pt idx="107">
                  <c:v>42081</c:v>
                </c:pt>
                <c:pt idx="108">
                  <c:v>42082</c:v>
                </c:pt>
                <c:pt idx="109">
                  <c:v>42083</c:v>
                </c:pt>
                <c:pt idx="110">
                  <c:v>42084</c:v>
                </c:pt>
                <c:pt idx="111">
                  <c:v>42085</c:v>
                </c:pt>
                <c:pt idx="112">
                  <c:v>42086</c:v>
                </c:pt>
                <c:pt idx="113">
                  <c:v>42087</c:v>
                </c:pt>
                <c:pt idx="114">
                  <c:v>42088</c:v>
                </c:pt>
                <c:pt idx="115">
                  <c:v>42089</c:v>
                </c:pt>
                <c:pt idx="116">
                  <c:v>42090</c:v>
                </c:pt>
                <c:pt idx="117">
                  <c:v>42091</c:v>
                </c:pt>
                <c:pt idx="118">
                  <c:v>42092</c:v>
                </c:pt>
                <c:pt idx="119">
                  <c:v>42093</c:v>
                </c:pt>
                <c:pt idx="120">
                  <c:v>42094</c:v>
                </c:pt>
                <c:pt idx="121">
                  <c:v>42095</c:v>
                </c:pt>
                <c:pt idx="122">
                  <c:v>42096</c:v>
                </c:pt>
                <c:pt idx="123">
                  <c:v>42097</c:v>
                </c:pt>
                <c:pt idx="124">
                  <c:v>42098</c:v>
                </c:pt>
                <c:pt idx="125">
                  <c:v>42099</c:v>
                </c:pt>
                <c:pt idx="126">
                  <c:v>42100</c:v>
                </c:pt>
                <c:pt idx="127">
                  <c:v>42101</c:v>
                </c:pt>
                <c:pt idx="128">
                  <c:v>42102</c:v>
                </c:pt>
                <c:pt idx="129">
                  <c:v>42103</c:v>
                </c:pt>
                <c:pt idx="130">
                  <c:v>42104</c:v>
                </c:pt>
                <c:pt idx="131">
                  <c:v>42105</c:v>
                </c:pt>
                <c:pt idx="132">
                  <c:v>42106</c:v>
                </c:pt>
                <c:pt idx="133">
                  <c:v>42107</c:v>
                </c:pt>
                <c:pt idx="134">
                  <c:v>42108</c:v>
                </c:pt>
                <c:pt idx="135">
                  <c:v>42109</c:v>
                </c:pt>
                <c:pt idx="136">
                  <c:v>42110</c:v>
                </c:pt>
                <c:pt idx="137">
                  <c:v>42111</c:v>
                </c:pt>
                <c:pt idx="138">
                  <c:v>42112</c:v>
                </c:pt>
                <c:pt idx="139">
                  <c:v>42113</c:v>
                </c:pt>
                <c:pt idx="140">
                  <c:v>42114</c:v>
                </c:pt>
                <c:pt idx="141">
                  <c:v>42115</c:v>
                </c:pt>
                <c:pt idx="142">
                  <c:v>42116</c:v>
                </c:pt>
                <c:pt idx="143">
                  <c:v>42117</c:v>
                </c:pt>
                <c:pt idx="144">
                  <c:v>42118</c:v>
                </c:pt>
                <c:pt idx="145">
                  <c:v>42119</c:v>
                </c:pt>
                <c:pt idx="146">
                  <c:v>42120</c:v>
                </c:pt>
                <c:pt idx="147">
                  <c:v>42121</c:v>
                </c:pt>
                <c:pt idx="148">
                  <c:v>42122</c:v>
                </c:pt>
                <c:pt idx="149">
                  <c:v>42123</c:v>
                </c:pt>
                <c:pt idx="150">
                  <c:v>42124</c:v>
                </c:pt>
                <c:pt idx="151">
                  <c:v>42125</c:v>
                </c:pt>
                <c:pt idx="152">
                  <c:v>42126</c:v>
                </c:pt>
                <c:pt idx="153">
                  <c:v>42127</c:v>
                </c:pt>
                <c:pt idx="154">
                  <c:v>42128</c:v>
                </c:pt>
                <c:pt idx="155">
                  <c:v>42129</c:v>
                </c:pt>
                <c:pt idx="156">
                  <c:v>42130</c:v>
                </c:pt>
                <c:pt idx="157">
                  <c:v>42131</c:v>
                </c:pt>
                <c:pt idx="158">
                  <c:v>42132</c:v>
                </c:pt>
                <c:pt idx="159">
                  <c:v>42133</c:v>
                </c:pt>
                <c:pt idx="160">
                  <c:v>42134</c:v>
                </c:pt>
                <c:pt idx="161">
                  <c:v>42135</c:v>
                </c:pt>
                <c:pt idx="162">
                  <c:v>42136</c:v>
                </c:pt>
                <c:pt idx="163">
                  <c:v>42137</c:v>
                </c:pt>
                <c:pt idx="164">
                  <c:v>42138</c:v>
                </c:pt>
                <c:pt idx="165">
                  <c:v>42139</c:v>
                </c:pt>
                <c:pt idx="166">
                  <c:v>42140</c:v>
                </c:pt>
                <c:pt idx="167">
                  <c:v>42141</c:v>
                </c:pt>
                <c:pt idx="168">
                  <c:v>42142</c:v>
                </c:pt>
                <c:pt idx="169">
                  <c:v>42143</c:v>
                </c:pt>
                <c:pt idx="170">
                  <c:v>42144</c:v>
                </c:pt>
                <c:pt idx="171">
                  <c:v>42145</c:v>
                </c:pt>
                <c:pt idx="172">
                  <c:v>42146</c:v>
                </c:pt>
                <c:pt idx="173">
                  <c:v>42147</c:v>
                </c:pt>
                <c:pt idx="174">
                  <c:v>42148</c:v>
                </c:pt>
                <c:pt idx="175">
                  <c:v>42149</c:v>
                </c:pt>
                <c:pt idx="176">
                  <c:v>42150</c:v>
                </c:pt>
                <c:pt idx="177">
                  <c:v>42151</c:v>
                </c:pt>
                <c:pt idx="178">
                  <c:v>42152</c:v>
                </c:pt>
                <c:pt idx="179">
                  <c:v>42153</c:v>
                </c:pt>
                <c:pt idx="180">
                  <c:v>42154</c:v>
                </c:pt>
                <c:pt idx="181">
                  <c:v>42155</c:v>
                </c:pt>
                <c:pt idx="182">
                  <c:v>42156</c:v>
                </c:pt>
                <c:pt idx="183">
                  <c:v>42157</c:v>
                </c:pt>
                <c:pt idx="184">
                  <c:v>42158</c:v>
                </c:pt>
                <c:pt idx="185">
                  <c:v>42159</c:v>
                </c:pt>
                <c:pt idx="186">
                  <c:v>42160</c:v>
                </c:pt>
                <c:pt idx="187">
                  <c:v>42161</c:v>
                </c:pt>
                <c:pt idx="188">
                  <c:v>42162</c:v>
                </c:pt>
                <c:pt idx="189">
                  <c:v>42163</c:v>
                </c:pt>
                <c:pt idx="190">
                  <c:v>42164</c:v>
                </c:pt>
                <c:pt idx="191">
                  <c:v>42165</c:v>
                </c:pt>
                <c:pt idx="192">
                  <c:v>42166</c:v>
                </c:pt>
                <c:pt idx="193">
                  <c:v>42167</c:v>
                </c:pt>
                <c:pt idx="194">
                  <c:v>42168</c:v>
                </c:pt>
                <c:pt idx="195">
                  <c:v>42169</c:v>
                </c:pt>
                <c:pt idx="196">
                  <c:v>42170</c:v>
                </c:pt>
                <c:pt idx="197">
                  <c:v>42171</c:v>
                </c:pt>
                <c:pt idx="198">
                  <c:v>42172</c:v>
                </c:pt>
                <c:pt idx="199">
                  <c:v>42173</c:v>
                </c:pt>
                <c:pt idx="200">
                  <c:v>42174</c:v>
                </c:pt>
                <c:pt idx="201">
                  <c:v>42175</c:v>
                </c:pt>
                <c:pt idx="202">
                  <c:v>42176</c:v>
                </c:pt>
                <c:pt idx="203">
                  <c:v>42177</c:v>
                </c:pt>
                <c:pt idx="204">
                  <c:v>42178</c:v>
                </c:pt>
                <c:pt idx="205">
                  <c:v>42179</c:v>
                </c:pt>
                <c:pt idx="206">
                  <c:v>42180</c:v>
                </c:pt>
                <c:pt idx="207">
                  <c:v>42181</c:v>
                </c:pt>
                <c:pt idx="208">
                  <c:v>42182</c:v>
                </c:pt>
                <c:pt idx="209">
                  <c:v>42183</c:v>
                </c:pt>
                <c:pt idx="210">
                  <c:v>42184</c:v>
                </c:pt>
                <c:pt idx="211">
                  <c:v>42185</c:v>
                </c:pt>
                <c:pt idx="212">
                  <c:v>42186</c:v>
                </c:pt>
                <c:pt idx="213">
                  <c:v>42187</c:v>
                </c:pt>
                <c:pt idx="214">
                  <c:v>42188</c:v>
                </c:pt>
                <c:pt idx="215">
                  <c:v>42189</c:v>
                </c:pt>
                <c:pt idx="216">
                  <c:v>42190</c:v>
                </c:pt>
                <c:pt idx="217">
                  <c:v>42191</c:v>
                </c:pt>
                <c:pt idx="218">
                  <c:v>42192</c:v>
                </c:pt>
                <c:pt idx="219">
                  <c:v>42193</c:v>
                </c:pt>
                <c:pt idx="220">
                  <c:v>42194</c:v>
                </c:pt>
                <c:pt idx="221">
                  <c:v>42195</c:v>
                </c:pt>
                <c:pt idx="222">
                  <c:v>42196</c:v>
                </c:pt>
                <c:pt idx="223">
                  <c:v>42197</c:v>
                </c:pt>
                <c:pt idx="224">
                  <c:v>42198</c:v>
                </c:pt>
                <c:pt idx="225">
                  <c:v>42199</c:v>
                </c:pt>
                <c:pt idx="226">
                  <c:v>42200</c:v>
                </c:pt>
                <c:pt idx="227">
                  <c:v>42201</c:v>
                </c:pt>
                <c:pt idx="228">
                  <c:v>42202</c:v>
                </c:pt>
                <c:pt idx="229">
                  <c:v>42203</c:v>
                </c:pt>
                <c:pt idx="230">
                  <c:v>42204</c:v>
                </c:pt>
                <c:pt idx="231">
                  <c:v>42205</c:v>
                </c:pt>
                <c:pt idx="232">
                  <c:v>42206</c:v>
                </c:pt>
                <c:pt idx="233">
                  <c:v>42207</c:v>
                </c:pt>
                <c:pt idx="234">
                  <c:v>42208</c:v>
                </c:pt>
                <c:pt idx="235">
                  <c:v>42209</c:v>
                </c:pt>
                <c:pt idx="236">
                  <c:v>42210</c:v>
                </c:pt>
                <c:pt idx="237">
                  <c:v>42211</c:v>
                </c:pt>
                <c:pt idx="238">
                  <c:v>42212</c:v>
                </c:pt>
                <c:pt idx="239">
                  <c:v>42213</c:v>
                </c:pt>
                <c:pt idx="240">
                  <c:v>42214</c:v>
                </c:pt>
                <c:pt idx="241">
                  <c:v>42215</c:v>
                </c:pt>
                <c:pt idx="242">
                  <c:v>42216</c:v>
                </c:pt>
                <c:pt idx="243">
                  <c:v>42217</c:v>
                </c:pt>
                <c:pt idx="244">
                  <c:v>42218</c:v>
                </c:pt>
                <c:pt idx="245">
                  <c:v>42219</c:v>
                </c:pt>
                <c:pt idx="246">
                  <c:v>42220</c:v>
                </c:pt>
                <c:pt idx="247">
                  <c:v>42221</c:v>
                </c:pt>
                <c:pt idx="248">
                  <c:v>42222</c:v>
                </c:pt>
                <c:pt idx="249">
                  <c:v>42223</c:v>
                </c:pt>
                <c:pt idx="250">
                  <c:v>42224</c:v>
                </c:pt>
                <c:pt idx="251">
                  <c:v>42225</c:v>
                </c:pt>
                <c:pt idx="252">
                  <c:v>42226</c:v>
                </c:pt>
                <c:pt idx="253">
                  <c:v>42227</c:v>
                </c:pt>
                <c:pt idx="254">
                  <c:v>42228</c:v>
                </c:pt>
                <c:pt idx="255">
                  <c:v>42229</c:v>
                </c:pt>
                <c:pt idx="256">
                  <c:v>42230</c:v>
                </c:pt>
                <c:pt idx="257">
                  <c:v>42231</c:v>
                </c:pt>
                <c:pt idx="258">
                  <c:v>42232</c:v>
                </c:pt>
                <c:pt idx="259">
                  <c:v>42233</c:v>
                </c:pt>
                <c:pt idx="260">
                  <c:v>42234</c:v>
                </c:pt>
                <c:pt idx="261">
                  <c:v>42235</c:v>
                </c:pt>
                <c:pt idx="262">
                  <c:v>42236</c:v>
                </c:pt>
                <c:pt idx="263">
                  <c:v>42237</c:v>
                </c:pt>
                <c:pt idx="264">
                  <c:v>42238</c:v>
                </c:pt>
                <c:pt idx="265">
                  <c:v>42239</c:v>
                </c:pt>
                <c:pt idx="266">
                  <c:v>42240</c:v>
                </c:pt>
                <c:pt idx="267">
                  <c:v>42241</c:v>
                </c:pt>
                <c:pt idx="268">
                  <c:v>42242</c:v>
                </c:pt>
                <c:pt idx="269">
                  <c:v>42243</c:v>
                </c:pt>
                <c:pt idx="270">
                  <c:v>42244</c:v>
                </c:pt>
                <c:pt idx="271">
                  <c:v>42245</c:v>
                </c:pt>
                <c:pt idx="272">
                  <c:v>42246</c:v>
                </c:pt>
                <c:pt idx="273">
                  <c:v>42247</c:v>
                </c:pt>
                <c:pt idx="274">
                  <c:v>42248</c:v>
                </c:pt>
                <c:pt idx="275">
                  <c:v>42249</c:v>
                </c:pt>
                <c:pt idx="276">
                  <c:v>42250</c:v>
                </c:pt>
                <c:pt idx="277">
                  <c:v>42251</c:v>
                </c:pt>
                <c:pt idx="278">
                  <c:v>42252</c:v>
                </c:pt>
                <c:pt idx="279">
                  <c:v>42253</c:v>
                </c:pt>
                <c:pt idx="280">
                  <c:v>42254</c:v>
                </c:pt>
                <c:pt idx="281">
                  <c:v>42255</c:v>
                </c:pt>
                <c:pt idx="282">
                  <c:v>42256</c:v>
                </c:pt>
                <c:pt idx="283">
                  <c:v>42257</c:v>
                </c:pt>
                <c:pt idx="284">
                  <c:v>42258</c:v>
                </c:pt>
                <c:pt idx="285">
                  <c:v>42259</c:v>
                </c:pt>
                <c:pt idx="286">
                  <c:v>42260</c:v>
                </c:pt>
                <c:pt idx="287">
                  <c:v>42261</c:v>
                </c:pt>
                <c:pt idx="288">
                  <c:v>42262</c:v>
                </c:pt>
                <c:pt idx="289">
                  <c:v>42263</c:v>
                </c:pt>
                <c:pt idx="290">
                  <c:v>42264</c:v>
                </c:pt>
                <c:pt idx="291">
                  <c:v>42265</c:v>
                </c:pt>
                <c:pt idx="292">
                  <c:v>42266</c:v>
                </c:pt>
                <c:pt idx="293">
                  <c:v>42267</c:v>
                </c:pt>
                <c:pt idx="294">
                  <c:v>42268</c:v>
                </c:pt>
                <c:pt idx="295">
                  <c:v>42269</c:v>
                </c:pt>
                <c:pt idx="296">
                  <c:v>42270</c:v>
                </c:pt>
                <c:pt idx="297">
                  <c:v>42271</c:v>
                </c:pt>
                <c:pt idx="298">
                  <c:v>42272</c:v>
                </c:pt>
                <c:pt idx="299">
                  <c:v>42273</c:v>
                </c:pt>
                <c:pt idx="300">
                  <c:v>42274</c:v>
                </c:pt>
                <c:pt idx="301">
                  <c:v>42275</c:v>
                </c:pt>
                <c:pt idx="302">
                  <c:v>42276</c:v>
                </c:pt>
                <c:pt idx="303">
                  <c:v>42277</c:v>
                </c:pt>
                <c:pt idx="304">
                  <c:v>42278</c:v>
                </c:pt>
                <c:pt idx="305">
                  <c:v>42279</c:v>
                </c:pt>
                <c:pt idx="306">
                  <c:v>42280</c:v>
                </c:pt>
                <c:pt idx="307">
                  <c:v>42281</c:v>
                </c:pt>
                <c:pt idx="308">
                  <c:v>42282</c:v>
                </c:pt>
                <c:pt idx="309">
                  <c:v>42283</c:v>
                </c:pt>
                <c:pt idx="310">
                  <c:v>42284</c:v>
                </c:pt>
                <c:pt idx="311">
                  <c:v>42285</c:v>
                </c:pt>
                <c:pt idx="312">
                  <c:v>42286</c:v>
                </c:pt>
                <c:pt idx="313">
                  <c:v>42287</c:v>
                </c:pt>
                <c:pt idx="314">
                  <c:v>42288</c:v>
                </c:pt>
                <c:pt idx="315">
                  <c:v>42289</c:v>
                </c:pt>
                <c:pt idx="316">
                  <c:v>42290</c:v>
                </c:pt>
                <c:pt idx="317">
                  <c:v>42291</c:v>
                </c:pt>
                <c:pt idx="318">
                  <c:v>42292</c:v>
                </c:pt>
                <c:pt idx="319">
                  <c:v>42293</c:v>
                </c:pt>
                <c:pt idx="320">
                  <c:v>42294</c:v>
                </c:pt>
                <c:pt idx="321">
                  <c:v>42295</c:v>
                </c:pt>
                <c:pt idx="322">
                  <c:v>42296</c:v>
                </c:pt>
                <c:pt idx="323">
                  <c:v>42297</c:v>
                </c:pt>
                <c:pt idx="324">
                  <c:v>42298</c:v>
                </c:pt>
                <c:pt idx="325">
                  <c:v>42299</c:v>
                </c:pt>
                <c:pt idx="326">
                  <c:v>42300</c:v>
                </c:pt>
                <c:pt idx="327">
                  <c:v>42301</c:v>
                </c:pt>
                <c:pt idx="328">
                  <c:v>42302</c:v>
                </c:pt>
                <c:pt idx="329">
                  <c:v>42303</c:v>
                </c:pt>
                <c:pt idx="330">
                  <c:v>42304</c:v>
                </c:pt>
                <c:pt idx="331">
                  <c:v>42305</c:v>
                </c:pt>
                <c:pt idx="332">
                  <c:v>42306</c:v>
                </c:pt>
                <c:pt idx="333">
                  <c:v>42307</c:v>
                </c:pt>
                <c:pt idx="334">
                  <c:v>42308</c:v>
                </c:pt>
                <c:pt idx="335">
                  <c:v>42309</c:v>
                </c:pt>
                <c:pt idx="336">
                  <c:v>42310</c:v>
                </c:pt>
                <c:pt idx="337">
                  <c:v>42311</c:v>
                </c:pt>
                <c:pt idx="338">
                  <c:v>42312</c:v>
                </c:pt>
                <c:pt idx="339">
                  <c:v>42313</c:v>
                </c:pt>
                <c:pt idx="340">
                  <c:v>42314</c:v>
                </c:pt>
                <c:pt idx="341">
                  <c:v>42315</c:v>
                </c:pt>
                <c:pt idx="342">
                  <c:v>42316</c:v>
                </c:pt>
                <c:pt idx="343">
                  <c:v>42317</c:v>
                </c:pt>
                <c:pt idx="344">
                  <c:v>42318</c:v>
                </c:pt>
                <c:pt idx="345">
                  <c:v>42319</c:v>
                </c:pt>
                <c:pt idx="346">
                  <c:v>42320</c:v>
                </c:pt>
                <c:pt idx="347">
                  <c:v>42321</c:v>
                </c:pt>
                <c:pt idx="348">
                  <c:v>42322</c:v>
                </c:pt>
                <c:pt idx="349">
                  <c:v>42323</c:v>
                </c:pt>
                <c:pt idx="350">
                  <c:v>42324</c:v>
                </c:pt>
                <c:pt idx="351">
                  <c:v>42325</c:v>
                </c:pt>
                <c:pt idx="352">
                  <c:v>42326</c:v>
                </c:pt>
                <c:pt idx="353">
                  <c:v>42327</c:v>
                </c:pt>
                <c:pt idx="354">
                  <c:v>42328</c:v>
                </c:pt>
                <c:pt idx="355">
                  <c:v>42329</c:v>
                </c:pt>
                <c:pt idx="356">
                  <c:v>42330</c:v>
                </c:pt>
                <c:pt idx="357">
                  <c:v>42331</c:v>
                </c:pt>
                <c:pt idx="358">
                  <c:v>42332</c:v>
                </c:pt>
                <c:pt idx="359">
                  <c:v>42333</c:v>
                </c:pt>
                <c:pt idx="360">
                  <c:v>42334</c:v>
                </c:pt>
                <c:pt idx="361">
                  <c:v>42335</c:v>
                </c:pt>
                <c:pt idx="362">
                  <c:v>42336</c:v>
                </c:pt>
                <c:pt idx="363">
                  <c:v>42337</c:v>
                </c:pt>
                <c:pt idx="364">
                  <c:v>42338</c:v>
                </c:pt>
                <c:pt idx="365">
                  <c:v>42339</c:v>
                </c:pt>
                <c:pt idx="366">
                  <c:v>42340</c:v>
                </c:pt>
                <c:pt idx="367">
                  <c:v>42341</c:v>
                </c:pt>
                <c:pt idx="368">
                  <c:v>42342</c:v>
                </c:pt>
                <c:pt idx="369">
                  <c:v>42343</c:v>
                </c:pt>
                <c:pt idx="370">
                  <c:v>42344</c:v>
                </c:pt>
                <c:pt idx="371">
                  <c:v>42345</c:v>
                </c:pt>
                <c:pt idx="372">
                  <c:v>42346</c:v>
                </c:pt>
                <c:pt idx="373">
                  <c:v>42347</c:v>
                </c:pt>
                <c:pt idx="374">
                  <c:v>42348</c:v>
                </c:pt>
                <c:pt idx="375">
                  <c:v>42349</c:v>
                </c:pt>
                <c:pt idx="376">
                  <c:v>42350</c:v>
                </c:pt>
                <c:pt idx="377">
                  <c:v>42351</c:v>
                </c:pt>
                <c:pt idx="378">
                  <c:v>42352</c:v>
                </c:pt>
                <c:pt idx="379">
                  <c:v>42353</c:v>
                </c:pt>
                <c:pt idx="380">
                  <c:v>42354</c:v>
                </c:pt>
                <c:pt idx="381">
                  <c:v>42355</c:v>
                </c:pt>
                <c:pt idx="382">
                  <c:v>42356</c:v>
                </c:pt>
                <c:pt idx="383">
                  <c:v>42357</c:v>
                </c:pt>
                <c:pt idx="384">
                  <c:v>42358</c:v>
                </c:pt>
                <c:pt idx="385">
                  <c:v>42359</c:v>
                </c:pt>
                <c:pt idx="386">
                  <c:v>42360</c:v>
                </c:pt>
                <c:pt idx="387">
                  <c:v>42361</c:v>
                </c:pt>
                <c:pt idx="388">
                  <c:v>42362</c:v>
                </c:pt>
                <c:pt idx="389">
                  <c:v>42363</c:v>
                </c:pt>
                <c:pt idx="390">
                  <c:v>42364</c:v>
                </c:pt>
                <c:pt idx="391">
                  <c:v>42365</c:v>
                </c:pt>
                <c:pt idx="392">
                  <c:v>42366</c:v>
                </c:pt>
                <c:pt idx="393">
                  <c:v>42367</c:v>
                </c:pt>
                <c:pt idx="394">
                  <c:v>42368</c:v>
                </c:pt>
                <c:pt idx="395">
                  <c:v>42369</c:v>
                </c:pt>
                <c:pt idx="396">
                  <c:v>42370</c:v>
                </c:pt>
                <c:pt idx="397">
                  <c:v>42371</c:v>
                </c:pt>
                <c:pt idx="398">
                  <c:v>42372</c:v>
                </c:pt>
                <c:pt idx="399">
                  <c:v>42373</c:v>
                </c:pt>
                <c:pt idx="400">
                  <c:v>42374</c:v>
                </c:pt>
                <c:pt idx="401">
                  <c:v>42375</c:v>
                </c:pt>
                <c:pt idx="402">
                  <c:v>42376</c:v>
                </c:pt>
                <c:pt idx="403">
                  <c:v>42377</c:v>
                </c:pt>
                <c:pt idx="404">
                  <c:v>42378</c:v>
                </c:pt>
                <c:pt idx="405">
                  <c:v>42379</c:v>
                </c:pt>
                <c:pt idx="406">
                  <c:v>42380</c:v>
                </c:pt>
                <c:pt idx="407">
                  <c:v>42381</c:v>
                </c:pt>
                <c:pt idx="408">
                  <c:v>42382</c:v>
                </c:pt>
                <c:pt idx="409">
                  <c:v>42383</c:v>
                </c:pt>
                <c:pt idx="410">
                  <c:v>42384</c:v>
                </c:pt>
                <c:pt idx="411">
                  <c:v>42385</c:v>
                </c:pt>
                <c:pt idx="412">
                  <c:v>42386</c:v>
                </c:pt>
                <c:pt idx="413">
                  <c:v>42387</c:v>
                </c:pt>
                <c:pt idx="414">
                  <c:v>42388</c:v>
                </c:pt>
                <c:pt idx="415">
                  <c:v>42389</c:v>
                </c:pt>
                <c:pt idx="416">
                  <c:v>42390</c:v>
                </c:pt>
                <c:pt idx="417">
                  <c:v>42391</c:v>
                </c:pt>
                <c:pt idx="418">
                  <c:v>42392</c:v>
                </c:pt>
                <c:pt idx="419">
                  <c:v>42393</c:v>
                </c:pt>
                <c:pt idx="420">
                  <c:v>42394</c:v>
                </c:pt>
                <c:pt idx="421">
                  <c:v>42395</c:v>
                </c:pt>
                <c:pt idx="422">
                  <c:v>42396</c:v>
                </c:pt>
                <c:pt idx="423">
                  <c:v>42397</c:v>
                </c:pt>
                <c:pt idx="424">
                  <c:v>42398</c:v>
                </c:pt>
                <c:pt idx="425">
                  <c:v>42399</c:v>
                </c:pt>
                <c:pt idx="426">
                  <c:v>42400</c:v>
                </c:pt>
                <c:pt idx="427">
                  <c:v>42401</c:v>
                </c:pt>
                <c:pt idx="428">
                  <c:v>42402</c:v>
                </c:pt>
                <c:pt idx="429">
                  <c:v>42403</c:v>
                </c:pt>
                <c:pt idx="430">
                  <c:v>42404</c:v>
                </c:pt>
                <c:pt idx="431">
                  <c:v>42405</c:v>
                </c:pt>
                <c:pt idx="432">
                  <c:v>42406</c:v>
                </c:pt>
                <c:pt idx="433">
                  <c:v>42407</c:v>
                </c:pt>
                <c:pt idx="434">
                  <c:v>42408</c:v>
                </c:pt>
                <c:pt idx="435">
                  <c:v>42409</c:v>
                </c:pt>
                <c:pt idx="436">
                  <c:v>42410</c:v>
                </c:pt>
                <c:pt idx="437">
                  <c:v>42411</c:v>
                </c:pt>
                <c:pt idx="438">
                  <c:v>42412</c:v>
                </c:pt>
                <c:pt idx="439">
                  <c:v>42413</c:v>
                </c:pt>
                <c:pt idx="440">
                  <c:v>42414</c:v>
                </c:pt>
                <c:pt idx="441">
                  <c:v>42415</c:v>
                </c:pt>
                <c:pt idx="442">
                  <c:v>42416</c:v>
                </c:pt>
                <c:pt idx="443">
                  <c:v>42417</c:v>
                </c:pt>
                <c:pt idx="444">
                  <c:v>42418</c:v>
                </c:pt>
                <c:pt idx="445">
                  <c:v>42419</c:v>
                </c:pt>
                <c:pt idx="446">
                  <c:v>42420</c:v>
                </c:pt>
                <c:pt idx="447">
                  <c:v>42421</c:v>
                </c:pt>
                <c:pt idx="448">
                  <c:v>42422</c:v>
                </c:pt>
                <c:pt idx="449">
                  <c:v>42423</c:v>
                </c:pt>
                <c:pt idx="450">
                  <c:v>42424</c:v>
                </c:pt>
                <c:pt idx="451">
                  <c:v>42425</c:v>
                </c:pt>
                <c:pt idx="452">
                  <c:v>42426</c:v>
                </c:pt>
                <c:pt idx="453">
                  <c:v>42427</c:v>
                </c:pt>
                <c:pt idx="454">
                  <c:v>42428</c:v>
                </c:pt>
                <c:pt idx="455">
                  <c:v>42429</c:v>
                </c:pt>
                <c:pt idx="456">
                  <c:v>42430</c:v>
                </c:pt>
                <c:pt idx="457">
                  <c:v>42431</c:v>
                </c:pt>
                <c:pt idx="458">
                  <c:v>42432</c:v>
                </c:pt>
                <c:pt idx="459">
                  <c:v>42433</c:v>
                </c:pt>
                <c:pt idx="460">
                  <c:v>42434</c:v>
                </c:pt>
                <c:pt idx="461">
                  <c:v>42435</c:v>
                </c:pt>
                <c:pt idx="462">
                  <c:v>42436</c:v>
                </c:pt>
                <c:pt idx="463">
                  <c:v>42437</c:v>
                </c:pt>
                <c:pt idx="464">
                  <c:v>42438</c:v>
                </c:pt>
                <c:pt idx="465">
                  <c:v>42439</c:v>
                </c:pt>
                <c:pt idx="466">
                  <c:v>42440</c:v>
                </c:pt>
                <c:pt idx="467">
                  <c:v>42441</c:v>
                </c:pt>
                <c:pt idx="468">
                  <c:v>42442</c:v>
                </c:pt>
                <c:pt idx="469">
                  <c:v>42443</c:v>
                </c:pt>
                <c:pt idx="470">
                  <c:v>42444</c:v>
                </c:pt>
                <c:pt idx="471">
                  <c:v>42445</c:v>
                </c:pt>
                <c:pt idx="472">
                  <c:v>42446</c:v>
                </c:pt>
                <c:pt idx="473">
                  <c:v>42447</c:v>
                </c:pt>
                <c:pt idx="474">
                  <c:v>42448</c:v>
                </c:pt>
                <c:pt idx="475">
                  <c:v>42449</c:v>
                </c:pt>
                <c:pt idx="476">
                  <c:v>42450</c:v>
                </c:pt>
                <c:pt idx="477">
                  <c:v>42451</c:v>
                </c:pt>
                <c:pt idx="478">
                  <c:v>42452</c:v>
                </c:pt>
                <c:pt idx="479">
                  <c:v>42453</c:v>
                </c:pt>
                <c:pt idx="480">
                  <c:v>42454</c:v>
                </c:pt>
                <c:pt idx="481">
                  <c:v>42455</c:v>
                </c:pt>
                <c:pt idx="482">
                  <c:v>42456</c:v>
                </c:pt>
                <c:pt idx="483">
                  <c:v>42457</c:v>
                </c:pt>
                <c:pt idx="484">
                  <c:v>42458</c:v>
                </c:pt>
                <c:pt idx="485">
                  <c:v>42459</c:v>
                </c:pt>
                <c:pt idx="486">
                  <c:v>42460</c:v>
                </c:pt>
                <c:pt idx="487">
                  <c:v>42461</c:v>
                </c:pt>
                <c:pt idx="488">
                  <c:v>42462</c:v>
                </c:pt>
                <c:pt idx="489">
                  <c:v>42463</c:v>
                </c:pt>
                <c:pt idx="490">
                  <c:v>42464</c:v>
                </c:pt>
                <c:pt idx="491">
                  <c:v>42465</c:v>
                </c:pt>
                <c:pt idx="492">
                  <c:v>42466</c:v>
                </c:pt>
                <c:pt idx="493">
                  <c:v>42467</c:v>
                </c:pt>
                <c:pt idx="494">
                  <c:v>42468</c:v>
                </c:pt>
                <c:pt idx="495">
                  <c:v>42469</c:v>
                </c:pt>
                <c:pt idx="496">
                  <c:v>42470</c:v>
                </c:pt>
                <c:pt idx="497">
                  <c:v>42471</c:v>
                </c:pt>
                <c:pt idx="498">
                  <c:v>42472</c:v>
                </c:pt>
                <c:pt idx="499">
                  <c:v>42473</c:v>
                </c:pt>
                <c:pt idx="500">
                  <c:v>42474</c:v>
                </c:pt>
                <c:pt idx="501">
                  <c:v>42475</c:v>
                </c:pt>
                <c:pt idx="502">
                  <c:v>42476</c:v>
                </c:pt>
                <c:pt idx="503">
                  <c:v>42477</c:v>
                </c:pt>
                <c:pt idx="504">
                  <c:v>42478</c:v>
                </c:pt>
                <c:pt idx="505">
                  <c:v>42479</c:v>
                </c:pt>
                <c:pt idx="506">
                  <c:v>42480</c:v>
                </c:pt>
                <c:pt idx="507">
                  <c:v>42481</c:v>
                </c:pt>
                <c:pt idx="508">
                  <c:v>42482</c:v>
                </c:pt>
                <c:pt idx="509">
                  <c:v>42483</c:v>
                </c:pt>
                <c:pt idx="510">
                  <c:v>42484</c:v>
                </c:pt>
                <c:pt idx="511">
                  <c:v>42485</c:v>
                </c:pt>
                <c:pt idx="512">
                  <c:v>42486</c:v>
                </c:pt>
                <c:pt idx="513">
                  <c:v>42487</c:v>
                </c:pt>
                <c:pt idx="514">
                  <c:v>42488</c:v>
                </c:pt>
                <c:pt idx="515">
                  <c:v>42489</c:v>
                </c:pt>
                <c:pt idx="516">
                  <c:v>42490</c:v>
                </c:pt>
                <c:pt idx="517">
                  <c:v>42491</c:v>
                </c:pt>
                <c:pt idx="518">
                  <c:v>42492</c:v>
                </c:pt>
                <c:pt idx="519">
                  <c:v>42493</c:v>
                </c:pt>
                <c:pt idx="520">
                  <c:v>42494</c:v>
                </c:pt>
                <c:pt idx="521">
                  <c:v>42495</c:v>
                </c:pt>
                <c:pt idx="522">
                  <c:v>42496</c:v>
                </c:pt>
                <c:pt idx="523">
                  <c:v>42497</c:v>
                </c:pt>
                <c:pt idx="524">
                  <c:v>42498</c:v>
                </c:pt>
                <c:pt idx="525">
                  <c:v>42499</c:v>
                </c:pt>
                <c:pt idx="526">
                  <c:v>42500</c:v>
                </c:pt>
                <c:pt idx="527">
                  <c:v>42501</c:v>
                </c:pt>
                <c:pt idx="528">
                  <c:v>42502</c:v>
                </c:pt>
                <c:pt idx="529">
                  <c:v>42503</c:v>
                </c:pt>
                <c:pt idx="530">
                  <c:v>42504</c:v>
                </c:pt>
                <c:pt idx="531">
                  <c:v>42505</c:v>
                </c:pt>
                <c:pt idx="532">
                  <c:v>42506</c:v>
                </c:pt>
                <c:pt idx="533">
                  <c:v>42507</c:v>
                </c:pt>
                <c:pt idx="534">
                  <c:v>42508</c:v>
                </c:pt>
                <c:pt idx="535">
                  <c:v>42509</c:v>
                </c:pt>
                <c:pt idx="536">
                  <c:v>42510</c:v>
                </c:pt>
                <c:pt idx="537">
                  <c:v>42511</c:v>
                </c:pt>
                <c:pt idx="538">
                  <c:v>42512</c:v>
                </c:pt>
                <c:pt idx="539">
                  <c:v>42513</c:v>
                </c:pt>
                <c:pt idx="540">
                  <c:v>42514</c:v>
                </c:pt>
                <c:pt idx="541">
                  <c:v>42515</c:v>
                </c:pt>
                <c:pt idx="542">
                  <c:v>42516</c:v>
                </c:pt>
                <c:pt idx="543">
                  <c:v>42517</c:v>
                </c:pt>
                <c:pt idx="544">
                  <c:v>42518</c:v>
                </c:pt>
                <c:pt idx="545">
                  <c:v>42519</c:v>
                </c:pt>
                <c:pt idx="546">
                  <c:v>42520</c:v>
                </c:pt>
                <c:pt idx="547">
                  <c:v>42521</c:v>
                </c:pt>
                <c:pt idx="548">
                  <c:v>42522</c:v>
                </c:pt>
                <c:pt idx="549">
                  <c:v>42523</c:v>
                </c:pt>
                <c:pt idx="550">
                  <c:v>42524</c:v>
                </c:pt>
                <c:pt idx="551">
                  <c:v>42525</c:v>
                </c:pt>
                <c:pt idx="552">
                  <c:v>42526</c:v>
                </c:pt>
                <c:pt idx="553">
                  <c:v>42527</c:v>
                </c:pt>
                <c:pt idx="554">
                  <c:v>42528</c:v>
                </c:pt>
                <c:pt idx="555">
                  <c:v>42529</c:v>
                </c:pt>
                <c:pt idx="556">
                  <c:v>42530</c:v>
                </c:pt>
                <c:pt idx="557">
                  <c:v>42531</c:v>
                </c:pt>
                <c:pt idx="558">
                  <c:v>42532</c:v>
                </c:pt>
                <c:pt idx="559">
                  <c:v>42533</c:v>
                </c:pt>
                <c:pt idx="560">
                  <c:v>42534</c:v>
                </c:pt>
                <c:pt idx="561">
                  <c:v>42535</c:v>
                </c:pt>
                <c:pt idx="562">
                  <c:v>42536</c:v>
                </c:pt>
                <c:pt idx="563">
                  <c:v>42537</c:v>
                </c:pt>
                <c:pt idx="564">
                  <c:v>42538</c:v>
                </c:pt>
                <c:pt idx="565">
                  <c:v>42539</c:v>
                </c:pt>
                <c:pt idx="566">
                  <c:v>42540</c:v>
                </c:pt>
                <c:pt idx="567">
                  <c:v>42541</c:v>
                </c:pt>
                <c:pt idx="568">
                  <c:v>42542</c:v>
                </c:pt>
                <c:pt idx="569">
                  <c:v>42543</c:v>
                </c:pt>
                <c:pt idx="570">
                  <c:v>42544</c:v>
                </c:pt>
                <c:pt idx="571">
                  <c:v>42545</c:v>
                </c:pt>
                <c:pt idx="572">
                  <c:v>42546</c:v>
                </c:pt>
                <c:pt idx="573">
                  <c:v>42547</c:v>
                </c:pt>
                <c:pt idx="574">
                  <c:v>42548</c:v>
                </c:pt>
                <c:pt idx="575">
                  <c:v>42549</c:v>
                </c:pt>
                <c:pt idx="576">
                  <c:v>42550</c:v>
                </c:pt>
                <c:pt idx="577">
                  <c:v>42551</c:v>
                </c:pt>
                <c:pt idx="578">
                  <c:v>42552</c:v>
                </c:pt>
                <c:pt idx="579">
                  <c:v>42553</c:v>
                </c:pt>
                <c:pt idx="580">
                  <c:v>42554</c:v>
                </c:pt>
                <c:pt idx="581">
                  <c:v>42555</c:v>
                </c:pt>
                <c:pt idx="582">
                  <c:v>42556</c:v>
                </c:pt>
                <c:pt idx="583">
                  <c:v>42557</c:v>
                </c:pt>
                <c:pt idx="584">
                  <c:v>42558</c:v>
                </c:pt>
                <c:pt idx="585">
                  <c:v>42559</c:v>
                </c:pt>
                <c:pt idx="586">
                  <c:v>42560</c:v>
                </c:pt>
                <c:pt idx="587">
                  <c:v>42561</c:v>
                </c:pt>
                <c:pt idx="588">
                  <c:v>42562</c:v>
                </c:pt>
                <c:pt idx="589">
                  <c:v>42563</c:v>
                </c:pt>
                <c:pt idx="590">
                  <c:v>42564</c:v>
                </c:pt>
                <c:pt idx="591">
                  <c:v>42565</c:v>
                </c:pt>
                <c:pt idx="592">
                  <c:v>42566</c:v>
                </c:pt>
                <c:pt idx="593">
                  <c:v>42567</c:v>
                </c:pt>
                <c:pt idx="594">
                  <c:v>42568</c:v>
                </c:pt>
                <c:pt idx="595">
                  <c:v>42569</c:v>
                </c:pt>
                <c:pt idx="596">
                  <c:v>42570</c:v>
                </c:pt>
                <c:pt idx="597">
                  <c:v>42571</c:v>
                </c:pt>
                <c:pt idx="598">
                  <c:v>42572</c:v>
                </c:pt>
                <c:pt idx="599">
                  <c:v>42573</c:v>
                </c:pt>
                <c:pt idx="600">
                  <c:v>42574</c:v>
                </c:pt>
                <c:pt idx="601">
                  <c:v>42575</c:v>
                </c:pt>
                <c:pt idx="602">
                  <c:v>42576</c:v>
                </c:pt>
                <c:pt idx="603">
                  <c:v>42577</c:v>
                </c:pt>
                <c:pt idx="604">
                  <c:v>42578</c:v>
                </c:pt>
                <c:pt idx="605">
                  <c:v>42579</c:v>
                </c:pt>
                <c:pt idx="606">
                  <c:v>42580</c:v>
                </c:pt>
                <c:pt idx="607">
                  <c:v>42581</c:v>
                </c:pt>
                <c:pt idx="608">
                  <c:v>42582</c:v>
                </c:pt>
                <c:pt idx="609">
                  <c:v>42583</c:v>
                </c:pt>
                <c:pt idx="610">
                  <c:v>42584</c:v>
                </c:pt>
                <c:pt idx="611">
                  <c:v>42585</c:v>
                </c:pt>
                <c:pt idx="612">
                  <c:v>42586</c:v>
                </c:pt>
                <c:pt idx="613">
                  <c:v>42587</c:v>
                </c:pt>
                <c:pt idx="614">
                  <c:v>42588</c:v>
                </c:pt>
                <c:pt idx="615">
                  <c:v>42589</c:v>
                </c:pt>
                <c:pt idx="616">
                  <c:v>42590</c:v>
                </c:pt>
                <c:pt idx="617">
                  <c:v>42591</c:v>
                </c:pt>
                <c:pt idx="618">
                  <c:v>42592</c:v>
                </c:pt>
                <c:pt idx="619">
                  <c:v>42593</c:v>
                </c:pt>
                <c:pt idx="620">
                  <c:v>42594</c:v>
                </c:pt>
                <c:pt idx="621">
                  <c:v>42595</c:v>
                </c:pt>
                <c:pt idx="622">
                  <c:v>42596</c:v>
                </c:pt>
                <c:pt idx="623">
                  <c:v>42597</c:v>
                </c:pt>
                <c:pt idx="624">
                  <c:v>42598</c:v>
                </c:pt>
                <c:pt idx="625">
                  <c:v>42599</c:v>
                </c:pt>
                <c:pt idx="626">
                  <c:v>42600</c:v>
                </c:pt>
                <c:pt idx="627">
                  <c:v>42601</c:v>
                </c:pt>
                <c:pt idx="628">
                  <c:v>42602</c:v>
                </c:pt>
                <c:pt idx="629">
                  <c:v>42603</c:v>
                </c:pt>
                <c:pt idx="630">
                  <c:v>42604</c:v>
                </c:pt>
                <c:pt idx="631">
                  <c:v>42605</c:v>
                </c:pt>
                <c:pt idx="632">
                  <c:v>42606</c:v>
                </c:pt>
                <c:pt idx="633">
                  <c:v>42607</c:v>
                </c:pt>
                <c:pt idx="634">
                  <c:v>42608</c:v>
                </c:pt>
                <c:pt idx="635">
                  <c:v>42609</c:v>
                </c:pt>
                <c:pt idx="636">
                  <c:v>42610</c:v>
                </c:pt>
                <c:pt idx="637">
                  <c:v>42611</c:v>
                </c:pt>
                <c:pt idx="638">
                  <c:v>42612</c:v>
                </c:pt>
                <c:pt idx="639">
                  <c:v>42613</c:v>
                </c:pt>
                <c:pt idx="640">
                  <c:v>42614</c:v>
                </c:pt>
                <c:pt idx="641">
                  <c:v>42615</c:v>
                </c:pt>
                <c:pt idx="642">
                  <c:v>42616</c:v>
                </c:pt>
                <c:pt idx="643">
                  <c:v>42617</c:v>
                </c:pt>
                <c:pt idx="644">
                  <c:v>42618</c:v>
                </c:pt>
                <c:pt idx="645">
                  <c:v>42619</c:v>
                </c:pt>
                <c:pt idx="646">
                  <c:v>42620</c:v>
                </c:pt>
                <c:pt idx="647">
                  <c:v>42621</c:v>
                </c:pt>
                <c:pt idx="648">
                  <c:v>42622</c:v>
                </c:pt>
                <c:pt idx="649">
                  <c:v>42623</c:v>
                </c:pt>
                <c:pt idx="650">
                  <c:v>42624</c:v>
                </c:pt>
                <c:pt idx="651">
                  <c:v>42625</c:v>
                </c:pt>
                <c:pt idx="652">
                  <c:v>42626</c:v>
                </c:pt>
                <c:pt idx="653">
                  <c:v>42627</c:v>
                </c:pt>
                <c:pt idx="654">
                  <c:v>42628</c:v>
                </c:pt>
                <c:pt idx="655">
                  <c:v>42629</c:v>
                </c:pt>
                <c:pt idx="656">
                  <c:v>42630</c:v>
                </c:pt>
                <c:pt idx="657">
                  <c:v>42631</c:v>
                </c:pt>
                <c:pt idx="658">
                  <c:v>42632</c:v>
                </c:pt>
                <c:pt idx="659">
                  <c:v>42633</c:v>
                </c:pt>
                <c:pt idx="660">
                  <c:v>42634</c:v>
                </c:pt>
                <c:pt idx="661">
                  <c:v>42635</c:v>
                </c:pt>
                <c:pt idx="662">
                  <c:v>42636</c:v>
                </c:pt>
                <c:pt idx="663">
                  <c:v>42637</c:v>
                </c:pt>
                <c:pt idx="664">
                  <c:v>42638</c:v>
                </c:pt>
                <c:pt idx="665">
                  <c:v>42639</c:v>
                </c:pt>
                <c:pt idx="666">
                  <c:v>42640</c:v>
                </c:pt>
                <c:pt idx="667">
                  <c:v>42641</c:v>
                </c:pt>
                <c:pt idx="668">
                  <c:v>42642</c:v>
                </c:pt>
                <c:pt idx="669">
                  <c:v>42643</c:v>
                </c:pt>
                <c:pt idx="670">
                  <c:v>42644</c:v>
                </c:pt>
                <c:pt idx="671">
                  <c:v>42645</c:v>
                </c:pt>
                <c:pt idx="672">
                  <c:v>42646</c:v>
                </c:pt>
                <c:pt idx="673">
                  <c:v>42647</c:v>
                </c:pt>
                <c:pt idx="674">
                  <c:v>42648</c:v>
                </c:pt>
                <c:pt idx="675">
                  <c:v>42649</c:v>
                </c:pt>
                <c:pt idx="676">
                  <c:v>42650</c:v>
                </c:pt>
                <c:pt idx="677">
                  <c:v>42651</c:v>
                </c:pt>
                <c:pt idx="678">
                  <c:v>42652</c:v>
                </c:pt>
                <c:pt idx="679">
                  <c:v>42653</c:v>
                </c:pt>
                <c:pt idx="680">
                  <c:v>42654</c:v>
                </c:pt>
                <c:pt idx="681">
                  <c:v>42655</c:v>
                </c:pt>
                <c:pt idx="682">
                  <c:v>42656</c:v>
                </c:pt>
                <c:pt idx="683">
                  <c:v>42657</c:v>
                </c:pt>
                <c:pt idx="684">
                  <c:v>42658</c:v>
                </c:pt>
                <c:pt idx="685">
                  <c:v>42659</c:v>
                </c:pt>
                <c:pt idx="686">
                  <c:v>42660</c:v>
                </c:pt>
                <c:pt idx="687">
                  <c:v>42661</c:v>
                </c:pt>
                <c:pt idx="688">
                  <c:v>42662</c:v>
                </c:pt>
                <c:pt idx="689">
                  <c:v>42663</c:v>
                </c:pt>
                <c:pt idx="690">
                  <c:v>42664</c:v>
                </c:pt>
                <c:pt idx="691">
                  <c:v>42665</c:v>
                </c:pt>
                <c:pt idx="692">
                  <c:v>42666</c:v>
                </c:pt>
                <c:pt idx="693">
                  <c:v>42667</c:v>
                </c:pt>
                <c:pt idx="694">
                  <c:v>42668</c:v>
                </c:pt>
                <c:pt idx="695">
                  <c:v>42669</c:v>
                </c:pt>
                <c:pt idx="696">
                  <c:v>42670</c:v>
                </c:pt>
                <c:pt idx="697">
                  <c:v>42671</c:v>
                </c:pt>
                <c:pt idx="698">
                  <c:v>42672</c:v>
                </c:pt>
                <c:pt idx="699">
                  <c:v>42673</c:v>
                </c:pt>
                <c:pt idx="700">
                  <c:v>42674</c:v>
                </c:pt>
                <c:pt idx="701">
                  <c:v>42675</c:v>
                </c:pt>
                <c:pt idx="702">
                  <c:v>42676</c:v>
                </c:pt>
                <c:pt idx="703">
                  <c:v>42677</c:v>
                </c:pt>
                <c:pt idx="704">
                  <c:v>42678</c:v>
                </c:pt>
                <c:pt idx="705">
                  <c:v>42679</c:v>
                </c:pt>
                <c:pt idx="706">
                  <c:v>42680</c:v>
                </c:pt>
                <c:pt idx="707">
                  <c:v>42681</c:v>
                </c:pt>
                <c:pt idx="708">
                  <c:v>42682</c:v>
                </c:pt>
                <c:pt idx="709">
                  <c:v>42683</c:v>
                </c:pt>
                <c:pt idx="710">
                  <c:v>42684</c:v>
                </c:pt>
                <c:pt idx="711">
                  <c:v>42685</c:v>
                </c:pt>
                <c:pt idx="712">
                  <c:v>42686</c:v>
                </c:pt>
                <c:pt idx="713">
                  <c:v>42687</c:v>
                </c:pt>
                <c:pt idx="714">
                  <c:v>42688</c:v>
                </c:pt>
                <c:pt idx="715">
                  <c:v>42689</c:v>
                </c:pt>
                <c:pt idx="716">
                  <c:v>42690</c:v>
                </c:pt>
                <c:pt idx="717">
                  <c:v>42691</c:v>
                </c:pt>
                <c:pt idx="718">
                  <c:v>42692</c:v>
                </c:pt>
                <c:pt idx="719">
                  <c:v>42693</c:v>
                </c:pt>
                <c:pt idx="720">
                  <c:v>42694</c:v>
                </c:pt>
                <c:pt idx="721">
                  <c:v>42695</c:v>
                </c:pt>
                <c:pt idx="722">
                  <c:v>42696</c:v>
                </c:pt>
                <c:pt idx="723">
                  <c:v>42697</c:v>
                </c:pt>
                <c:pt idx="724">
                  <c:v>42698</c:v>
                </c:pt>
                <c:pt idx="725">
                  <c:v>42699</c:v>
                </c:pt>
                <c:pt idx="726">
                  <c:v>42700</c:v>
                </c:pt>
                <c:pt idx="727">
                  <c:v>42701</c:v>
                </c:pt>
                <c:pt idx="728">
                  <c:v>42702</c:v>
                </c:pt>
                <c:pt idx="729">
                  <c:v>42703</c:v>
                </c:pt>
                <c:pt idx="730">
                  <c:v>42704</c:v>
                </c:pt>
                <c:pt idx="731">
                  <c:v>42705</c:v>
                </c:pt>
                <c:pt idx="732">
                  <c:v>42706</c:v>
                </c:pt>
                <c:pt idx="733">
                  <c:v>42707</c:v>
                </c:pt>
                <c:pt idx="734">
                  <c:v>42708</c:v>
                </c:pt>
                <c:pt idx="735">
                  <c:v>42709</c:v>
                </c:pt>
                <c:pt idx="736">
                  <c:v>42710</c:v>
                </c:pt>
                <c:pt idx="737">
                  <c:v>42711</c:v>
                </c:pt>
                <c:pt idx="738">
                  <c:v>42712</c:v>
                </c:pt>
                <c:pt idx="739">
                  <c:v>42713</c:v>
                </c:pt>
                <c:pt idx="740">
                  <c:v>42714</c:v>
                </c:pt>
                <c:pt idx="741">
                  <c:v>42715</c:v>
                </c:pt>
                <c:pt idx="742">
                  <c:v>42716</c:v>
                </c:pt>
                <c:pt idx="743">
                  <c:v>42717</c:v>
                </c:pt>
                <c:pt idx="744">
                  <c:v>42718</c:v>
                </c:pt>
                <c:pt idx="745">
                  <c:v>42719</c:v>
                </c:pt>
                <c:pt idx="746">
                  <c:v>42720</c:v>
                </c:pt>
                <c:pt idx="747">
                  <c:v>42721</c:v>
                </c:pt>
                <c:pt idx="748">
                  <c:v>42722</c:v>
                </c:pt>
                <c:pt idx="749">
                  <c:v>42723</c:v>
                </c:pt>
                <c:pt idx="750">
                  <c:v>42724</c:v>
                </c:pt>
                <c:pt idx="751">
                  <c:v>42725</c:v>
                </c:pt>
                <c:pt idx="752">
                  <c:v>42726</c:v>
                </c:pt>
                <c:pt idx="753">
                  <c:v>42727</c:v>
                </c:pt>
                <c:pt idx="754">
                  <c:v>42728</c:v>
                </c:pt>
                <c:pt idx="755">
                  <c:v>42729</c:v>
                </c:pt>
                <c:pt idx="756">
                  <c:v>42730</c:v>
                </c:pt>
                <c:pt idx="757">
                  <c:v>42731</c:v>
                </c:pt>
                <c:pt idx="758">
                  <c:v>42732</c:v>
                </c:pt>
                <c:pt idx="759">
                  <c:v>42733</c:v>
                </c:pt>
                <c:pt idx="760">
                  <c:v>42734</c:v>
                </c:pt>
                <c:pt idx="761">
                  <c:v>42735</c:v>
                </c:pt>
                <c:pt idx="762">
                  <c:v>42736</c:v>
                </c:pt>
                <c:pt idx="763">
                  <c:v>42737</c:v>
                </c:pt>
                <c:pt idx="764">
                  <c:v>42738</c:v>
                </c:pt>
                <c:pt idx="765">
                  <c:v>42739</c:v>
                </c:pt>
                <c:pt idx="766">
                  <c:v>42740</c:v>
                </c:pt>
                <c:pt idx="767">
                  <c:v>42741</c:v>
                </c:pt>
                <c:pt idx="768">
                  <c:v>42742</c:v>
                </c:pt>
                <c:pt idx="769">
                  <c:v>42743</c:v>
                </c:pt>
                <c:pt idx="770">
                  <c:v>42744</c:v>
                </c:pt>
                <c:pt idx="771">
                  <c:v>42745</c:v>
                </c:pt>
                <c:pt idx="772">
                  <c:v>42746</c:v>
                </c:pt>
                <c:pt idx="773">
                  <c:v>42747</c:v>
                </c:pt>
                <c:pt idx="774">
                  <c:v>42748</c:v>
                </c:pt>
                <c:pt idx="775">
                  <c:v>42749</c:v>
                </c:pt>
                <c:pt idx="776">
                  <c:v>42750</c:v>
                </c:pt>
                <c:pt idx="777">
                  <c:v>42751</c:v>
                </c:pt>
                <c:pt idx="778">
                  <c:v>42752</c:v>
                </c:pt>
                <c:pt idx="779">
                  <c:v>42753</c:v>
                </c:pt>
                <c:pt idx="780">
                  <c:v>42754</c:v>
                </c:pt>
                <c:pt idx="781">
                  <c:v>42755</c:v>
                </c:pt>
                <c:pt idx="782">
                  <c:v>42756</c:v>
                </c:pt>
                <c:pt idx="783">
                  <c:v>42757</c:v>
                </c:pt>
                <c:pt idx="784">
                  <c:v>42758</c:v>
                </c:pt>
                <c:pt idx="785">
                  <c:v>42759</c:v>
                </c:pt>
                <c:pt idx="786">
                  <c:v>42760</c:v>
                </c:pt>
                <c:pt idx="787">
                  <c:v>42761</c:v>
                </c:pt>
                <c:pt idx="788">
                  <c:v>42762</c:v>
                </c:pt>
                <c:pt idx="789">
                  <c:v>42763</c:v>
                </c:pt>
                <c:pt idx="790">
                  <c:v>42764</c:v>
                </c:pt>
                <c:pt idx="791">
                  <c:v>42765</c:v>
                </c:pt>
                <c:pt idx="792">
                  <c:v>42766</c:v>
                </c:pt>
                <c:pt idx="793">
                  <c:v>42767</c:v>
                </c:pt>
                <c:pt idx="794">
                  <c:v>42768</c:v>
                </c:pt>
                <c:pt idx="795">
                  <c:v>42769</c:v>
                </c:pt>
                <c:pt idx="796">
                  <c:v>42770</c:v>
                </c:pt>
                <c:pt idx="797">
                  <c:v>42771</c:v>
                </c:pt>
                <c:pt idx="798">
                  <c:v>42772</c:v>
                </c:pt>
                <c:pt idx="799">
                  <c:v>42773</c:v>
                </c:pt>
                <c:pt idx="800">
                  <c:v>42774</c:v>
                </c:pt>
                <c:pt idx="801">
                  <c:v>42775</c:v>
                </c:pt>
                <c:pt idx="802">
                  <c:v>42776</c:v>
                </c:pt>
                <c:pt idx="803">
                  <c:v>42777</c:v>
                </c:pt>
                <c:pt idx="804">
                  <c:v>42778</c:v>
                </c:pt>
                <c:pt idx="805">
                  <c:v>42779</c:v>
                </c:pt>
                <c:pt idx="806">
                  <c:v>42780</c:v>
                </c:pt>
                <c:pt idx="807">
                  <c:v>42781</c:v>
                </c:pt>
                <c:pt idx="808">
                  <c:v>42782</c:v>
                </c:pt>
                <c:pt idx="809">
                  <c:v>42783</c:v>
                </c:pt>
                <c:pt idx="810">
                  <c:v>42784</c:v>
                </c:pt>
                <c:pt idx="811">
                  <c:v>42785</c:v>
                </c:pt>
                <c:pt idx="812">
                  <c:v>42786</c:v>
                </c:pt>
                <c:pt idx="813">
                  <c:v>42787</c:v>
                </c:pt>
                <c:pt idx="814">
                  <c:v>42788</c:v>
                </c:pt>
                <c:pt idx="815">
                  <c:v>42789</c:v>
                </c:pt>
                <c:pt idx="816">
                  <c:v>42790</c:v>
                </c:pt>
                <c:pt idx="817">
                  <c:v>42791</c:v>
                </c:pt>
                <c:pt idx="818">
                  <c:v>42792</c:v>
                </c:pt>
                <c:pt idx="819">
                  <c:v>42793</c:v>
                </c:pt>
                <c:pt idx="820">
                  <c:v>42794</c:v>
                </c:pt>
                <c:pt idx="821">
                  <c:v>42795</c:v>
                </c:pt>
                <c:pt idx="822">
                  <c:v>42796</c:v>
                </c:pt>
                <c:pt idx="823">
                  <c:v>42797</c:v>
                </c:pt>
                <c:pt idx="824">
                  <c:v>42798</c:v>
                </c:pt>
                <c:pt idx="825">
                  <c:v>42799</c:v>
                </c:pt>
                <c:pt idx="826">
                  <c:v>42800</c:v>
                </c:pt>
                <c:pt idx="827">
                  <c:v>42801</c:v>
                </c:pt>
                <c:pt idx="828">
                  <c:v>42802</c:v>
                </c:pt>
                <c:pt idx="829">
                  <c:v>42803</c:v>
                </c:pt>
                <c:pt idx="830">
                  <c:v>42804</c:v>
                </c:pt>
                <c:pt idx="831">
                  <c:v>42805</c:v>
                </c:pt>
                <c:pt idx="832">
                  <c:v>42806</c:v>
                </c:pt>
                <c:pt idx="833">
                  <c:v>42807</c:v>
                </c:pt>
                <c:pt idx="834">
                  <c:v>42808</c:v>
                </c:pt>
                <c:pt idx="835">
                  <c:v>42809</c:v>
                </c:pt>
                <c:pt idx="836">
                  <c:v>42810</c:v>
                </c:pt>
                <c:pt idx="837">
                  <c:v>42811</c:v>
                </c:pt>
                <c:pt idx="838">
                  <c:v>42812</c:v>
                </c:pt>
                <c:pt idx="839">
                  <c:v>42813</c:v>
                </c:pt>
                <c:pt idx="840">
                  <c:v>42814</c:v>
                </c:pt>
                <c:pt idx="841">
                  <c:v>42815</c:v>
                </c:pt>
                <c:pt idx="842">
                  <c:v>42816</c:v>
                </c:pt>
                <c:pt idx="843">
                  <c:v>42817</c:v>
                </c:pt>
                <c:pt idx="844">
                  <c:v>42818</c:v>
                </c:pt>
                <c:pt idx="845">
                  <c:v>42819</c:v>
                </c:pt>
                <c:pt idx="846">
                  <c:v>42820</c:v>
                </c:pt>
                <c:pt idx="847">
                  <c:v>42821</c:v>
                </c:pt>
                <c:pt idx="848">
                  <c:v>42822</c:v>
                </c:pt>
                <c:pt idx="849">
                  <c:v>42823</c:v>
                </c:pt>
                <c:pt idx="850">
                  <c:v>42824</c:v>
                </c:pt>
                <c:pt idx="851">
                  <c:v>42825</c:v>
                </c:pt>
                <c:pt idx="852">
                  <c:v>42826</c:v>
                </c:pt>
                <c:pt idx="853">
                  <c:v>42827</c:v>
                </c:pt>
                <c:pt idx="854">
                  <c:v>42828</c:v>
                </c:pt>
                <c:pt idx="855">
                  <c:v>42829</c:v>
                </c:pt>
                <c:pt idx="856">
                  <c:v>42830</c:v>
                </c:pt>
                <c:pt idx="857">
                  <c:v>42831</c:v>
                </c:pt>
                <c:pt idx="858">
                  <c:v>42832</c:v>
                </c:pt>
                <c:pt idx="859">
                  <c:v>42833</c:v>
                </c:pt>
                <c:pt idx="860">
                  <c:v>42834</c:v>
                </c:pt>
                <c:pt idx="861">
                  <c:v>42835</c:v>
                </c:pt>
                <c:pt idx="862">
                  <c:v>42836</c:v>
                </c:pt>
                <c:pt idx="863">
                  <c:v>42837</c:v>
                </c:pt>
                <c:pt idx="864">
                  <c:v>42838</c:v>
                </c:pt>
                <c:pt idx="865">
                  <c:v>42839</c:v>
                </c:pt>
                <c:pt idx="866">
                  <c:v>42840</c:v>
                </c:pt>
                <c:pt idx="867">
                  <c:v>42841</c:v>
                </c:pt>
                <c:pt idx="868">
                  <c:v>42842</c:v>
                </c:pt>
                <c:pt idx="869">
                  <c:v>42843</c:v>
                </c:pt>
                <c:pt idx="870">
                  <c:v>42844</c:v>
                </c:pt>
                <c:pt idx="871">
                  <c:v>42845</c:v>
                </c:pt>
                <c:pt idx="872">
                  <c:v>42846</c:v>
                </c:pt>
                <c:pt idx="873">
                  <c:v>42847</c:v>
                </c:pt>
                <c:pt idx="874">
                  <c:v>42848</c:v>
                </c:pt>
                <c:pt idx="875">
                  <c:v>42849</c:v>
                </c:pt>
                <c:pt idx="876">
                  <c:v>42850</c:v>
                </c:pt>
                <c:pt idx="877">
                  <c:v>42851</c:v>
                </c:pt>
                <c:pt idx="878">
                  <c:v>42852</c:v>
                </c:pt>
                <c:pt idx="879">
                  <c:v>42853</c:v>
                </c:pt>
                <c:pt idx="880">
                  <c:v>42854</c:v>
                </c:pt>
                <c:pt idx="881">
                  <c:v>42855</c:v>
                </c:pt>
                <c:pt idx="882">
                  <c:v>42856</c:v>
                </c:pt>
                <c:pt idx="883">
                  <c:v>42857</c:v>
                </c:pt>
                <c:pt idx="884">
                  <c:v>42858</c:v>
                </c:pt>
                <c:pt idx="885">
                  <c:v>42859</c:v>
                </c:pt>
                <c:pt idx="886">
                  <c:v>42860</c:v>
                </c:pt>
                <c:pt idx="887">
                  <c:v>42861</c:v>
                </c:pt>
                <c:pt idx="888">
                  <c:v>42862</c:v>
                </c:pt>
                <c:pt idx="889">
                  <c:v>42863</c:v>
                </c:pt>
                <c:pt idx="890">
                  <c:v>42864</c:v>
                </c:pt>
                <c:pt idx="891">
                  <c:v>42865</c:v>
                </c:pt>
                <c:pt idx="892">
                  <c:v>42866</c:v>
                </c:pt>
                <c:pt idx="893">
                  <c:v>42867</c:v>
                </c:pt>
                <c:pt idx="894">
                  <c:v>42868</c:v>
                </c:pt>
                <c:pt idx="895">
                  <c:v>42869</c:v>
                </c:pt>
                <c:pt idx="896">
                  <c:v>42870</c:v>
                </c:pt>
                <c:pt idx="897">
                  <c:v>42871</c:v>
                </c:pt>
                <c:pt idx="898">
                  <c:v>42872</c:v>
                </c:pt>
                <c:pt idx="899">
                  <c:v>42873</c:v>
                </c:pt>
                <c:pt idx="900">
                  <c:v>42874</c:v>
                </c:pt>
                <c:pt idx="901">
                  <c:v>42875</c:v>
                </c:pt>
                <c:pt idx="902">
                  <c:v>42876</c:v>
                </c:pt>
                <c:pt idx="903">
                  <c:v>42877</c:v>
                </c:pt>
                <c:pt idx="904">
                  <c:v>42878</c:v>
                </c:pt>
                <c:pt idx="905">
                  <c:v>42879</c:v>
                </c:pt>
                <c:pt idx="906">
                  <c:v>42880</c:v>
                </c:pt>
                <c:pt idx="907">
                  <c:v>42881</c:v>
                </c:pt>
                <c:pt idx="908">
                  <c:v>42882</c:v>
                </c:pt>
                <c:pt idx="909">
                  <c:v>42883</c:v>
                </c:pt>
                <c:pt idx="910">
                  <c:v>42884</c:v>
                </c:pt>
                <c:pt idx="911">
                  <c:v>42885</c:v>
                </c:pt>
                <c:pt idx="912">
                  <c:v>42886</c:v>
                </c:pt>
                <c:pt idx="913">
                  <c:v>42887</c:v>
                </c:pt>
                <c:pt idx="914">
                  <c:v>42888</c:v>
                </c:pt>
                <c:pt idx="915">
                  <c:v>42889</c:v>
                </c:pt>
                <c:pt idx="916">
                  <c:v>42890</c:v>
                </c:pt>
                <c:pt idx="917">
                  <c:v>42891</c:v>
                </c:pt>
                <c:pt idx="918">
                  <c:v>42892</c:v>
                </c:pt>
                <c:pt idx="919">
                  <c:v>42893</c:v>
                </c:pt>
                <c:pt idx="920">
                  <c:v>42894</c:v>
                </c:pt>
                <c:pt idx="921">
                  <c:v>42895</c:v>
                </c:pt>
                <c:pt idx="922">
                  <c:v>42896</c:v>
                </c:pt>
                <c:pt idx="923">
                  <c:v>42897</c:v>
                </c:pt>
                <c:pt idx="924">
                  <c:v>42898</c:v>
                </c:pt>
                <c:pt idx="925">
                  <c:v>42899</c:v>
                </c:pt>
                <c:pt idx="926">
                  <c:v>42900</c:v>
                </c:pt>
                <c:pt idx="927">
                  <c:v>42901</c:v>
                </c:pt>
                <c:pt idx="928">
                  <c:v>42902</c:v>
                </c:pt>
                <c:pt idx="929">
                  <c:v>42903</c:v>
                </c:pt>
                <c:pt idx="930">
                  <c:v>42904</c:v>
                </c:pt>
                <c:pt idx="931">
                  <c:v>42905</c:v>
                </c:pt>
                <c:pt idx="932">
                  <c:v>42906</c:v>
                </c:pt>
                <c:pt idx="933">
                  <c:v>42907</c:v>
                </c:pt>
                <c:pt idx="934">
                  <c:v>42908</c:v>
                </c:pt>
                <c:pt idx="935">
                  <c:v>42909</c:v>
                </c:pt>
                <c:pt idx="936">
                  <c:v>42910</c:v>
                </c:pt>
                <c:pt idx="937">
                  <c:v>42911</c:v>
                </c:pt>
                <c:pt idx="938">
                  <c:v>42912</c:v>
                </c:pt>
                <c:pt idx="939">
                  <c:v>42913</c:v>
                </c:pt>
                <c:pt idx="940">
                  <c:v>42914</c:v>
                </c:pt>
                <c:pt idx="941">
                  <c:v>42915</c:v>
                </c:pt>
                <c:pt idx="942">
                  <c:v>42916</c:v>
                </c:pt>
                <c:pt idx="943">
                  <c:v>42917</c:v>
                </c:pt>
                <c:pt idx="944">
                  <c:v>42918</c:v>
                </c:pt>
                <c:pt idx="945">
                  <c:v>42919</c:v>
                </c:pt>
                <c:pt idx="946">
                  <c:v>42920</c:v>
                </c:pt>
                <c:pt idx="947">
                  <c:v>42921</c:v>
                </c:pt>
                <c:pt idx="948">
                  <c:v>42922</c:v>
                </c:pt>
                <c:pt idx="949">
                  <c:v>42923</c:v>
                </c:pt>
                <c:pt idx="950">
                  <c:v>42924</c:v>
                </c:pt>
                <c:pt idx="951">
                  <c:v>42925</c:v>
                </c:pt>
                <c:pt idx="952">
                  <c:v>42926</c:v>
                </c:pt>
                <c:pt idx="953">
                  <c:v>42927</c:v>
                </c:pt>
                <c:pt idx="954">
                  <c:v>42928</c:v>
                </c:pt>
                <c:pt idx="955">
                  <c:v>42929</c:v>
                </c:pt>
                <c:pt idx="956">
                  <c:v>42930</c:v>
                </c:pt>
                <c:pt idx="957">
                  <c:v>42931</c:v>
                </c:pt>
                <c:pt idx="958">
                  <c:v>42932</c:v>
                </c:pt>
                <c:pt idx="959">
                  <c:v>42933</c:v>
                </c:pt>
                <c:pt idx="960">
                  <c:v>42934</c:v>
                </c:pt>
                <c:pt idx="961">
                  <c:v>42935</c:v>
                </c:pt>
                <c:pt idx="962">
                  <c:v>42936</c:v>
                </c:pt>
                <c:pt idx="963">
                  <c:v>42937</c:v>
                </c:pt>
                <c:pt idx="964">
                  <c:v>42938</c:v>
                </c:pt>
                <c:pt idx="965">
                  <c:v>42939</c:v>
                </c:pt>
                <c:pt idx="966">
                  <c:v>42940</c:v>
                </c:pt>
                <c:pt idx="967">
                  <c:v>42941</c:v>
                </c:pt>
                <c:pt idx="968">
                  <c:v>42942</c:v>
                </c:pt>
                <c:pt idx="969">
                  <c:v>42943</c:v>
                </c:pt>
                <c:pt idx="970">
                  <c:v>42944</c:v>
                </c:pt>
                <c:pt idx="971">
                  <c:v>42945</c:v>
                </c:pt>
                <c:pt idx="972">
                  <c:v>42946</c:v>
                </c:pt>
                <c:pt idx="973">
                  <c:v>42947</c:v>
                </c:pt>
                <c:pt idx="974">
                  <c:v>42948</c:v>
                </c:pt>
                <c:pt idx="975">
                  <c:v>42949</c:v>
                </c:pt>
                <c:pt idx="976">
                  <c:v>42950</c:v>
                </c:pt>
                <c:pt idx="977">
                  <c:v>42951</c:v>
                </c:pt>
                <c:pt idx="978">
                  <c:v>42952</c:v>
                </c:pt>
                <c:pt idx="979">
                  <c:v>42953</c:v>
                </c:pt>
                <c:pt idx="980">
                  <c:v>42954</c:v>
                </c:pt>
                <c:pt idx="981">
                  <c:v>42955</c:v>
                </c:pt>
                <c:pt idx="982">
                  <c:v>42956</c:v>
                </c:pt>
                <c:pt idx="983">
                  <c:v>42957</c:v>
                </c:pt>
                <c:pt idx="984">
                  <c:v>42958</c:v>
                </c:pt>
                <c:pt idx="985">
                  <c:v>42959</c:v>
                </c:pt>
                <c:pt idx="986">
                  <c:v>42960</c:v>
                </c:pt>
                <c:pt idx="987">
                  <c:v>42961</c:v>
                </c:pt>
                <c:pt idx="988">
                  <c:v>42962</c:v>
                </c:pt>
                <c:pt idx="989">
                  <c:v>42963</c:v>
                </c:pt>
                <c:pt idx="990">
                  <c:v>42964</c:v>
                </c:pt>
                <c:pt idx="991">
                  <c:v>42965</c:v>
                </c:pt>
                <c:pt idx="992">
                  <c:v>42966</c:v>
                </c:pt>
                <c:pt idx="993">
                  <c:v>42967</c:v>
                </c:pt>
                <c:pt idx="994">
                  <c:v>42968</c:v>
                </c:pt>
                <c:pt idx="995">
                  <c:v>42969</c:v>
                </c:pt>
                <c:pt idx="996">
                  <c:v>42970</c:v>
                </c:pt>
                <c:pt idx="997">
                  <c:v>42971</c:v>
                </c:pt>
                <c:pt idx="998">
                  <c:v>42972</c:v>
                </c:pt>
                <c:pt idx="999">
                  <c:v>42973</c:v>
                </c:pt>
                <c:pt idx="1000">
                  <c:v>42974</c:v>
                </c:pt>
                <c:pt idx="1001">
                  <c:v>42975</c:v>
                </c:pt>
                <c:pt idx="1002">
                  <c:v>42976</c:v>
                </c:pt>
                <c:pt idx="1003">
                  <c:v>42977</c:v>
                </c:pt>
                <c:pt idx="1004">
                  <c:v>42978</c:v>
                </c:pt>
                <c:pt idx="1005">
                  <c:v>42979</c:v>
                </c:pt>
                <c:pt idx="1006">
                  <c:v>42980</c:v>
                </c:pt>
                <c:pt idx="1007">
                  <c:v>42981</c:v>
                </c:pt>
                <c:pt idx="1008">
                  <c:v>42982</c:v>
                </c:pt>
                <c:pt idx="1009">
                  <c:v>42983</c:v>
                </c:pt>
                <c:pt idx="1010">
                  <c:v>42984</c:v>
                </c:pt>
                <c:pt idx="1011">
                  <c:v>42985</c:v>
                </c:pt>
                <c:pt idx="1012">
                  <c:v>42986</c:v>
                </c:pt>
                <c:pt idx="1013">
                  <c:v>42987</c:v>
                </c:pt>
                <c:pt idx="1014">
                  <c:v>42988</c:v>
                </c:pt>
                <c:pt idx="1015">
                  <c:v>42989</c:v>
                </c:pt>
                <c:pt idx="1016">
                  <c:v>42990</c:v>
                </c:pt>
                <c:pt idx="1017">
                  <c:v>42991</c:v>
                </c:pt>
                <c:pt idx="1018">
                  <c:v>42992</c:v>
                </c:pt>
                <c:pt idx="1019">
                  <c:v>42993</c:v>
                </c:pt>
                <c:pt idx="1020">
                  <c:v>42994</c:v>
                </c:pt>
                <c:pt idx="1021">
                  <c:v>42995</c:v>
                </c:pt>
                <c:pt idx="1022">
                  <c:v>42996</c:v>
                </c:pt>
                <c:pt idx="1023">
                  <c:v>42997</c:v>
                </c:pt>
                <c:pt idx="1024">
                  <c:v>42998</c:v>
                </c:pt>
                <c:pt idx="1025">
                  <c:v>42999</c:v>
                </c:pt>
                <c:pt idx="1026">
                  <c:v>43000</c:v>
                </c:pt>
                <c:pt idx="1027">
                  <c:v>43001</c:v>
                </c:pt>
                <c:pt idx="1028">
                  <c:v>43002</c:v>
                </c:pt>
                <c:pt idx="1029">
                  <c:v>43003</c:v>
                </c:pt>
                <c:pt idx="1030">
                  <c:v>43004</c:v>
                </c:pt>
                <c:pt idx="1031">
                  <c:v>43005</c:v>
                </c:pt>
                <c:pt idx="1032">
                  <c:v>43006</c:v>
                </c:pt>
                <c:pt idx="1033">
                  <c:v>43007</c:v>
                </c:pt>
                <c:pt idx="1034">
                  <c:v>43008</c:v>
                </c:pt>
              </c:numCache>
            </c:numRef>
          </c:cat>
          <c:val>
            <c:numRef>
              <c:f>Sheet1!$G$2:$G$1036</c:f>
              <c:numCache>
                <c:formatCode>General</c:formatCode>
                <c:ptCount val="1035"/>
                <c:pt idx="0" formatCode="#,##0.0">
                  <c:v>23.048780487804802</c:v>
                </c:pt>
                <c:pt idx="144" formatCode="#,##0.0">
                  <c:v>24.5731707317073</c:v>
                </c:pt>
                <c:pt idx="246" formatCode="#,##0.0">
                  <c:v>25.975609756097501</c:v>
                </c:pt>
                <c:pt idx="343" formatCode="#,##0.0">
                  <c:v>27.195121951219502</c:v>
                </c:pt>
                <c:pt idx="517" formatCode="#,##0.0">
                  <c:v>29.390243902439</c:v>
                </c:pt>
                <c:pt idx="640" formatCode="#,##0.0">
                  <c:v>31.097560975609699</c:v>
                </c:pt>
                <c:pt idx="735" formatCode="#,##0.0">
                  <c:v>31.097560975609699</c:v>
                </c:pt>
                <c:pt idx="849" formatCode="#,##0.0">
                  <c:v>33.292682926829201</c:v>
                </c:pt>
                <c:pt idx="1008" formatCode="#,##0.0">
                  <c:v>35.914634146341399</c:v>
                </c:pt>
              </c:numCache>
            </c:numRef>
          </c:val>
          <c:smooth val="0"/>
          <c:extLst>
            <c:ext xmlns:c16="http://schemas.microsoft.com/office/drawing/2014/chart" uri="{C3380CC4-5D6E-409C-BE32-E72D297353CC}">
              <c16:uniqueId val="{00000002-13E9-4746-961E-4DCD1DA9E0A6}"/>
            </c:ext>
          </c:extLst>
        </c:ser>
        <c:ser>
          <c:idx val="6"/>
          <c:order val="5"/>
          <c:tx>
            <c:strRef>
              <c:f>Sheet1!$H$1</c:f>
              <c:strCache>
                <c:ptCount val="1"/>
                <c:pt idx="0">
                  <c:v>Tax avoidance by big companies</c:v>
                </c:pt>
              </c:strCache>
            </c:strRef>
          </c:tx>
          <c:spPr>
            <a:ln w="15875">
              <a:solidFill>
                <a:srgbClr val="A02226"/>
              </a:solidFill>
            </a:ln>
          </c:spPr>
          <c:marker>
            <c:symbol val="none"/>
          </c:marker>
          <c:cat>
            <c:numRef>
              <c:f>Sheet1!$A$2:$A$1036</c:f>
              <c:numCache>
                <c:formatCode>d/mm/yyyy;@</c:formatCode>
                <c:ptCount val="1035"/>
                <c:pt idx="0">
                  <c:v>41974</c:v>
                </c:pt>
                <c:pt idx="1">
                  <c:v>41975</c:v>
                </c:pt>
                <c:pt idx="2">
                  <c:v>41976</c:v>
                </c:pt>
                <c:pt idx="3">
                  <c:v>41977</c:v>
                </c:pt>
                <c:pt idx="4">
                  <c:v>41978</c:v>
                </c:pt>
                <c:pt idx="5">
                  <c:v>41979</c:v>
                </c:pt>
                <c:pt idx="6">
                  <c:v>41980</c:v>
                </c:pt>
                <c:pt idx="7">
                  <c:v>41981</c:v>
                </c:pt>
                <c:pt idx="8">
                  <c:v>41982</c:v>
                </c:pt>
                <c:pt idx="9">
                  <c:v>41983</c:v>
                </c:pt>
                <c:pt idx="10">
                  <c:v>41984</c:v>
                </c:pt>
                <c:pt idx="11">
                  <c:v>41985</c:v>
                </c:pt>
                <c:pt idx="12">
                  <c:v>41986</c:v>
                </c:pt>
                <c:pt idx="13">
                  <c:v>41987</c:v>
                </c:pt>
                <c:pt idx="14">
                  <c:v>41988</c:v>
                </c:pt>
                <c:pt idx="15">
                  <c:v>41989</c:v>
                </c:pt>
                <c:pt idx="16">
                  <c:v>41990</c:v>
                </c:pt>
                <c:pt idx="17">
                  <c:v>41991</c:v>
                </c:pt>
                <c:pt idx="18">
                  <c:v>41992</c:v>
                </c:pt>
                <c:pt idx="19">
                  <c:v>41993</c:v>
                </c:pt>
                <c:pt idx="20">
                  <c:v>41994</c:v>
                </c:pt>
                <c:pt idx="21">
                  <c:v>41995</c:v>
                </c:pt>
                <c:pt idx="22">
                  <c:v>41996</c:v>
                </c:pt>
                <c:pt idx="23">
                  <c:v>41997</c:v>
                </c:pt>
                <c:pt idx="24">
                  <c:v>41998</c:v>
                </c:pt>
                <c:pt idx="25">
                  <c:v>41999</c:v>
                </c:pt>
                <c:pt idx="26">
                  <c:v>42000</c:v>
                </c:pt>
                <c:pt idx="27">
                  <c:v>42001</c:v>
                </c:pt>
                <c:pt idx="28">
                  <c:v>42002</c:v>
                </c:pt>
                <c:pt idx="29">
                  <c:v>42003</c:v>
                </c:pt>
                <c:pt idx="30">
                  <c:v>42004</c:v>
                </c:pt>
                <c:pt idx="31">
                  <c:v>42005</c:v>
                </c:pt>
                <c:pt idx="32">
                  <c:v>42006</c:v>
                </c:pt>
                <c:pt idx="33">
                  <c:v>42007</c:v>
                </c:pt>
                <c:pt idx="34">
                  <c:v>42008</c:v>
                </c:pt>
                <c:pt idx="35">
                  <c:v>42009</c:v>
                </c:pt>
                <c:pt idx="36">
                  <c:v>42010</c:v>
                </c:pt>
                <c:pt idx="37">
                  <c:v>42011</c:v>
                </c:pt>
                <c:pt idx="38">
                  <c:v>42012</c:v>
                </c:pt>
                <c:pt idx="39">
                  <c:v>42013</c:v>
                </c:pt>
                <c:pt idx="40">
                  <c:v>42014</c:v>
                </c:pt>
                <c:pt idx="41">
                  <c:v>42015</c:v>
                </c:pt>
                <c:pt idx="42">
                  <c:v>42016</c:v>
                </c:pt>
                <c:pt idx="43">
                  <c:v>42017</c:v>
                </c:pt>
                <c:pt idx="44">
                  <c:v>42018</c:v>
                </c:pt>
                <c:pt idx="45">
                  <c:v>42019</c:v>
                </c:pt>
                <c:pt idx="46">
                  <c:v>42020</c:v>
                </c:pt>
                <c:pt idx="47">
                  <c:v>42021</c:v>
                </c:pt>
                <c:pt idx="48">
                  <c:v>42022</c:v>
                </c:pt>
                <c:pt idx="49">
                  <c:v>42023</c:v>
                </c:pt>
                <c:pt idx="50">
                  <c:v>42024</c:v>
                </c:pt>
                <c:pt idx="51">
                  <c:v>42025</c:v>
                </c:pt>
                <c:pt idx="52">
                  <c:v>42026</c:v>
                </c:pt>
                <c:pt idx="53">
                  <c:v>42027</c:v>
                </c:pt>
                <c:pt idx="54">
                  <c:v>42028</c:v>
                </c:pt>
                <c:pt idx="55">
                  <c:v>42029</c:v>
                </c:pt>
                <c:pt idx="56">
                  <c:v>42030</c:v>
                </c:pt>
                <c:pt idx="57">
                  <c:v>42031</c:v>
                </c:pt>
                <c:pt idx="58">
                  <c:v>42032</c:v>
                </c:pt>
                <c:pt idx="59">
                  <c:v>42033</c:v>
                </c:pt>
                <c:pt idx="60">
                  <c:v>42034</c:v>
                </c:pt>
                <c:pt idx="61">
                  <c:v>42035</c:v>
                </c:pt>
                <c:pt idx="62">
                  <c:v>42036</c:v>
                </c:pt>
                <c:pt idx="63">
                  <c:v>42037</c:v>
                </c:pt>
                <c:pt idx="64">
                  <c:v>42038</c:v>
                </c:pt>
                <c:pt idx="65">
                  <c:v>42039</c:v>
                </c:pt>
                <c:pt idx="66">
                  <c:v>42040</c:v>
                </c:pt>
                <c:pt idx="67">
                  <c:v>42041</c:v>
                </c:pt>
                <c:pt idx="68">
                  <c:v>42042</c:v>
                </c:pt>
                <c:pt idx="69">
                  <c:v>42043</c:v>
                </c:pt>
                <c:pt idx="70">
                  <c:v>42044</c:v>
                </c:pt>
                <c:pt idx="71">
                  <c:v>42045</c:v>
                </c:pt>
                <c:pt idx="72">
                  <c:v>42046</c:v>
                </c:pt>
                <c:pt idx="73">
                  <c:v>42047</c:v>
                </c:pt>
                <c:pt idx="74">
                  <c:v>42048</c:v>
                </c:pt>
                <c:pt idx="75">
                  <c:v>42049</c:v>
                </c:pt>
                <c:pt idx="76">
                  <c:v>42050</c:v>
                </c:pt>
                <c:pt idx="77">
                  <c:v>42051</c:v>
                </c:pt>
                <c:pt idx="78">
                  <c:v>42052</c:v>
                </c:pt>
                <c:pt idx="79">
                  <c:v>42053</c:v>
                </c:pt>
                <c:pt idx="80">
                  <c:v>42054</c:v>
                </c:pt>
                <c:pt idx="81">
                  <c:v>42055</c:v>
                </c:pt>
                <c:pt idx="82">
                  <c:v>42056</c:v>
                </c:pt>
                <c:pt idx="83">
                  <c:v>42057</c:v>
                </c:pt>
                <c:pt idx="84">
                  <c:v>42058</c:v>
                </c:pt>
                <c:pt idx="85">
                  <c:v>42059</c:v>
                </c:pt>
                <c:pt idx="86">
                  <c:v>42060</c:v>
                </c:pt>
                <c:pt idx="87">
                  <c:v>42061</c:v>
                </c:pt>
                <c:pt idx="88">
                  <c:v>42062</c:v>
                </c:pt>
                <c:pt idx="89">
                  <c:v>42063</c:v>
                </c:pt>
                <c:pt idx="90">
                  <c:v>42064</c:v>
                </c:pt>
                <c:pt idx="91">
                  <c:v>42065</c:v>
                </c:pt>
                <c:pt idx="92">
                  <c:v>42066</c:v>
                </c:pt>
                <c:pt idx="93">
                  <c:v>42067</c:v>
                </c:pt>
                <c:pt idx="94">
                  <c:v>42068</c:v>
                </c:pt>
                <c:pt idx="95">
                  <c:v>42069</c:v>
                </c:pt>
                <c:pt idx="96">
                  <c:v>42070</c:v>
                </c:pt>
                <c:pt idx="97">
                  <c:v>42071</c:v>
                </c:pt>
                <c:pt idx="98">
                  <c:v>42072</c:v>
                </c:pt>
                <c:pt idx="99">
                  <c:v>42073</c:v>
                </c:pt>
                <c:pt idx="100">
                  <c:v>42074</c:v>
                </c:pt>
                <c:pt idx="101">
                  <c:v>42075</c:v>
                </c:pt>
                <c:pt idx="102">
                  <c:v>42076</c:v>
                </c:pt>
                <c:pt idx="103">
                  <c:v>42077</c:v>
                </c:pt>
                <c:pt idx="104">
                  <c:v>42078</c:v>
                </c:pt>
                <c:pt idx="105">
                  <c:v>42079</c:v>
                </c:pt>
                <c:pt idx="106">
                  <c:v>42080</c:v>
                </c:pt>
                <c:pt idx="107">
                  <c:v>42081</c:v>
                </c:pt>
                <c:pt idx="108">
                  <c:v>42082</c:v>
                </c:pt>
                <c:pt idx="109">
                  <c:v>42083</c:v>
                </c:pt>
                <c:pt idx="110">
                  <c:v>42084</c:v>
                </c:pt>
                <c:pt idx="111">
                  <c:v>42085</c:v>
                </c:pt>
                <c:pt idx="112">
                  <c:v>42086</c:v>
                </c:pt>
                <c:pt idx="113">
                  <c:v>42087</c:v>
                </c:pt>
                <c:pt idx="114">
                  <c:v>42088</c:v>
                </c:pt>
                <c:pt idx="115">
                  <c:v>42089</c:v>
                </c:pt>
                <c:pt idx="116">
                  <c:v>42090</c:v>
                </c:pt>
                <c:pt idx="117">
                  <c:v>42091</c:v>
                </c:pt>
                <c:pt idx="118">
                  <c:v>42092</c:v>
                </c:pt>
                <c:pt idx="119">
                  <c:v>42093</c:v>
                </c:pt>
                <c:pt idx="120">
                  <c:v>42094</c:v>
                </c:pt>
                <c:pt idx="121">
                  <c:v>42095</c:v>
                </c:pt>
                <c:pt idx="122">
                  <c:v>42096</c:v>
                </c:pt>
                <c:pt idx="123">
                  <c:v>42097</c:v>
                </c:pt>
                <c:pt idx="124">
                  <c:v>42098</c:v>
                </c:pt>
                <c:pt idx="125">
                  <c:v>42099</c:v>
                </c:pt>
                <c:pt idx="126">
                  <c:v>42100</c:v>
                </c:pt>
                <c:pt idx="127">
                  <c:v>42101</c:v>
                </c:pt>
                <c:pt idx="128">
                  <c:v>42102</c:v>
                </c:pt>
                <c:pt idx="129">
                  <c:v>42103</c:v>
                </c:pt>
                <c:pt idx="130">
                  <c:v>42104</c:v>
                </c:pt>
                <c:pt idx="131">
                  <c:v>42105</c:v>
                </c:pt>
                <c:pt idx="132">
                  <c:v>42106</c:v>
                </c:pt>
                <c:pt idx="133">
                  <c:v>42107</c:v>
                </c:pt>
                <c:pt idx="134">
                  <c:v>42108</c:v>
                </c:pt>
                <c:pt idx="135">
                  <c:v>42109</c:v>
                </c:pt>
                <c:pt idx="136">
                  <c:v>42110</c:v>
                </c:pt>
                <c:pt idx="137">
                  <c:v>42111</c:v>
                </c:pt>
                <c:pt idx="138">
                  <c:v>42112</c:v>
                </c:pt>
                <c:pt idx="139">
                  <c:v>42113</c:v>
                </c:pt>
                <c:pt idx="140">
                  <c:v>42114</c:v>
                </c:pt>
                <c:pt idx="141">
                  <c:v>42115</c:v>
                </c:pt>
                <c:pt idx="142">
                  <c:v>42116</c:v>
                </c:pt>
                <c:pt idx="143">
                  <c:v>42117</c:v>
                </c:pt>
                <c:pt idx="144">
                  <c:v>42118</c:v>
                </c:pt>
                <c:pt idx="145">
                  <c:v>42119</c:v>
                </c:pt>
                <c:pt idx="146">
                  <c:v>42120</c:v>
                </c:pt>
                <c:pt idx="147">
                  <c:v>42121</c:v>
                </c:pt>
                <c:pt idx="148">
                  <c:v>42122</c:v>
                </c:pt>
                <c:pt idx="149">
                  <c:v>42123</c:v>
                </c:pt>
                <c:pt idx="150">
                  <c:v>42124</c:v>
                </c:pt>
                <c:pt idx="151">
                  <c:v>42125</c:v>
                </c:pt>
                <c:pt idx="152">
                  <c:v>42126</c:v>
                </c:pt>
                <c:pt idx="153">
                  <c:v>42127</c:v>
                </c:pt>
                <c:pt idx="154">
                  <c:v>42128</c:v>
                </c:pt>
                <c:pt idx="155">
                  <c:v>42129</c:v>
                </c:pt>
                <c:pt idx="156">
                  <c:v>42130</c:v>
                </c:pt>
                <c:pt idx="157">
                  <c:v>42131</c:v>
                </c:pt>
                <c:pt idx="158">
                  <c:v>42132</c:v>
                </c:pt>
                <c:pt idx="159">
                  <c:v>42133</c:v>
                </c:pt>
                <c:pt idx="160">
                  <c:v>42134</c:v>
                </c:pt>
                <c:pt idx="161">
                  <c:v>42135</c:v>
                </c:pt>
                <c:pt idx="162">
                  <c:v>42136</c:v>
                </c:pt>
                <c:pt idx="163">
                  <c:v>42137</c:v>
                </c:pt>
                <c:pt idx="164">
                  <c:v>42138</c:v>
                </c:pt>
                <c:pt idx="165">
                  <c:v>42139</c:v>
                </c:pt>
                <c:pt idx="166">
                  <c:v>42140</c:v>
                </c:pt>
                <c:pt idx="167">
                  <c:v>42141</c:v>
                </c:pt>
                <c:pt idx="168">
                  <c:v>42142</c:v>
                </c:pt>
                <c:pt idx="169">
                  <c:v>42143</c:v>
                </c:pt>
                <c:pt idx="170">
                  <c:v>42144</c:v>
                </c:pt>
                <c:pt idx="171">
                  <c:v>42145</c:v>
                </c:pt>
                <c:pt idx="172">
                  <c:v>42146</c:v>
                </c:pt>
                <c:pt idx="173">
                  <c:v>42147</c:v>
                </c:pt>
                <c:pt idx="174">
                  <c:v>42148</c:v>
                </c:pt>
                <c:pt idx="175">
                  <c:v>42149</c:v>
                </c:pt>
                <c:pt idx="176">
                  <c:v>42150</c:v>
                </c:pt>
                <c:pt idx="177">
                  <c:v>42151</c:v>
                </c:pt>
                <c:pt idx="178">
                  <c:v>42152</c:v>
                </c:pt>
                <c:pt idx="179">
                  <c:v>42153</c:v>
                </c:pt>
                <c:pt idx="180">
                  <c:v>42154</c:v>
                </c:pt>
                <c:pt idx="181">
                  <c:v>42155</c:v>
                </c:pt>
                <c:pt idx="182">
                  <c:v>42156</c:v>
                </c:pt>
                <c:pt idx="183">
                  <c:v>42157</c:v>
                </c:pt>
                <c:pt idx="184">
                  <c:v>42158</c:v>
                </c:pt>
                <c:pt idx="185">
                  <c:v>42159</c:v>
                </c:pt>
                <c:pt idx="186">
                  <c:v>42160</c:v>
                </c:pt>
                <c:pt idx="187">
                  <c:v>42161</c:v>
                </c:pt>
                <c:pt idx="188">
                  <c:v>42162</c:v>
                </c:pt>
                <c:pt idx="189">
                  <c:v>42163</c:v>
                </c:pt>
                <c:pt idx="190">
                  <c:v>42164</c:v>
                </c:pt>
                <c:pt idx="191">
                  <c:v>42165</c:v>
                </c:pt>
                <c:pt idx="192">
                  <c:v>42166</c:v>
                </c:pt>
                <c:pt idx="193">
                  <c:v>42167</c:v>
                </c:pt>
                <c:pt idx="194">
                  <c:v>42168</c:v>
                </c:pt>
                <c:pt idx="195">
                  <c:v>42169</c:v>
                </c:pt>
                <c:pt idx="196">
                  <c:v>42170</c:v>
                </c:pt>
                <c:pt idx="197">
                  <c:v>42171</c:v>
                </c:pt>
                <c:pt idx="198">
                  <c:v>42172</c:v>
                </c:pt>
                <c:pt idx="199">
                  <c:v>42173</c:v>
                </c:pt>
                <c:pt idx="200">
                  <c:v>42174</c:v>
                </c:pt>
                <c:pt idx="201">
                  <c:v>42175</c:v>
                </c:pt>
                <c:pt idx="202">
                  <c:v>42176</c:v>
                </c:pt>
                <c:pt idx="203">
                  <c:v>42177</c:v>
                </c:pt>
                <c:pt idx="204">
                  <c:v>42178</c:v>
                </c:pt>
                <c:pt idx="205">
                  <c:v>42179</c:v>
                </c:pt>
                <c:pt idx="206">
                  <c:v>42180</c:v>
                </c:pt>
                <c:pt idx="207">
                  <c:v>42181</c:v>
                </c:pt>
                <c:pt idx="208">
                  <c:v>42182</c:v>
                </c:pt>
                <c:pt idx="209">
                  <c:v>42183</c:v>
                </c:pt>
                <c:pt idx="210">
                  <c:v>42184</c:v>
                </c:pt>
                <c:pt idx="211">
                  <c:v>42185</c:v>
                </c:pt>
                <c:pt idx="212">
                  <c:v>42186</c:v>
                </c:pt>
                <c:pt idx="213">
                  <c:v>42187</c:v>
                </c:pt>
                <c:pt idx="214">
                  <c:v>42188</c:v>
                </c:pt>
                <c:pt idx="215">
                  <c:v>42189</c:v>
                </c:pt>
                <c:pt idx="216">
                  <c:v>42190</c:v>
                </c:pt>
                <c:pt idx="217">
                  <c:v>42191</c:v>
                </c:pt>
                <c:pt idx="218">
                  <c:v>42192</c:v>
                </c:pt>
                <c:pt idx="219">
                  <c:v>42193</c:v>
                </c:pt>
                <c:pt idx="220">
                  <c:v>42194</c:v>
                </c:pt>
                <c:pt idx="221">
                  <c:v>42195</c:v>
                </c:pt>
                <c:pt idx="222">
                  <c:v>42196</c:v>
                </c:pt>
                <c:pt idx="223">
                  <c:v>42197</c:v>
                </c:pt>
                <c:pt idx="224">
                  <c:v>42198</c:v>
                </c:pt>
                <c:pt idx="225">
                  <c:v>42199</c:v>
                </c:pt>
                <c:pt idx="226">
                  <c:v>42200</c:v>
                </c:pt>
                <c:pt idx="227">
                  <c:v>42201</c:v>
                </c:pt>
                <c:pt idx="228">
                  <c:v>42202</c:v>
                </c:pt>
                <c:pt idx="229">
                  <c:v>42203</c:v>
                </c:pt>
                <c:pt idx="230">
                  <c:v>42204</c:v>
                </c:pt>
                <c:pt idx="231">
                  <c:v>42205</c:v>
                </c:pt>
                <c:pt idx="232">
                  <c:v>42206</c:v>
                </c:pt>
                <c:pt idx="233">
                  <c:v>42207</c:v>
                </c:pt>
                <c:pt idx="234">
                  <c:v>42208</c:v>
                </c:pt>
                <c:pt idx="235">
                  <c:v>42209</c:v>
                </c:pt>
                <c:pt idx="236">
                  <c:v>42210</c:v>
                </c:pt>
                <c:pt idx="237">
                  <c:v>42211</c:v>
                </c:pt>
                <c:pt idx="238">
                  <c:v>42212</c:v>
                </c:pt>
                <c:pt idx="239">
                  <c:v>42213</c:v>
                </c:pt>
                <c:pt idx="240">
                  <c:v>42214</c:v>
                </c:pt>
                <c:pt idx="241">
                  <c:v>42215</c:v>
                </c:pt>
                <c:pt idx="242">
                  <c:v>42216</c:v>
                </c:pt>
                <c:pt idx="243">
                  <c:v>42217</c:v>
                </c:pt>
                <c:pt idx="244">
                  <c:v>42218</c:v>
                </c:pt>
                <c:pt idx="245">
                  <c:v>42219</c:v>
                </c:pt>
                <c:pt idx="246">
                  <c:v>42220</c:v>
                </c:pt>
                <c:pt idx="247">
                  <c:v>42221</c:v>
                </c:pt>
                <c:pt idx="248">
                  <c:v>42222</c:v>
                </c:pt>
                <c:pt idx="249">
                  <c:v>42223</c:v>
                </c:pt>
                <c:pt idx="250">
                  <c:v>42224</c:v>
                </c:pt>
                <c:pt idx="251">
                  <c:v>42225</c:v>
                </c:pt>
                <c:pt idx="252">
                  <c:v>42226</c:v>
                </c:pt>
                <c:pt idx="253">
                  <c:v>42227</c:v>
                </c:pt>
                <c:pt idx="254">
                  <c:v>42228</c:v>
                </c:pt>
                <c:pt idx="255">
                  <c:v>42229</c:v>
                </c:pt>
                <c:pt idx="256">
                  <c:v>42230</c:v>
                </c:pt>
                <c:pt idx="257">
                  <c:v>42231</c:v>
                </c:pt>
                <c:pt idx="258">
                  <c:v>42232</c:v>
                </c:pt>
                <c:pt idx="259">
                  <c:v>42233</c:v>
                </c:pt>
                <c:pt idx="260">
                  <c:v>42234</c:v>
                </c:pt>
                <c:pt idx="261">
                  <c:v>42235</c:v>
                </c:pt>
                <c:pt idx="262">
                  <c:v>42236</c:v>
                </c:pt>
                <c:pt idx="263">
                  <c:v>42237</c:v>
                </c:pt>
                <c:pt idx="264">
                  <c:v>42238</c:v>
                </c:pt>
                <c:pt idx="265">
                  <c:v>42239</c:v>
                </c:pt>
                <c:pt idx="266">
                  <c:v>42240</c:v>
                </c:pt>
                <c:pt idx="267">
                  <c:v>42241</c:v>
                </c:pt>
                <c:pt idx="268">
                  <c:v>42242</c:v>
                </c:pt>
                <c:pt idx="269">
                  <c:v>42243</c:v>
                </c:pt>
                <c:pt idx="270">
                  <c:v>42244</c:v>
                </c:pt>
                <c:pt idx="271">
                  <c:v>42245</c:v>
                </c:pt>
                <c:pt idx="272">
                  <c:v>42246</c:v>
                </c:pt>
                <c:pt idx="273">
                  <c:v>42247</c:v>
                </c:pt>
                <c:pt idx="274">
                  <c:v>42248</c:v>
                </c:pt>
                <c:pt idx="275">
                  <c:v>42249</c:v>
                </c:pt>
                <c:pt idx="276">
                  <c:v>42250</c:v>
                </c:pt>
                <c:pt idx="277">
                  <c:v>42251</c:v>
                </c:pt>
                <c:pt idx="278">
                  <c:v>42252</c:v>
                </c:pt>
                <c:pt idx="279">
                  <c:v>42253</c:v>
                </c:pt>
                <c:pt idx="280">
                  <c:v>42254</c:v>
                </c:pt>
                <c:pt idx="281">
                  <c:v>42255</c:v>
                </c:pt>
                <c:pt idx="282">
                  <c:v>42256</c:v>
                </c:pt>
                <c:pt idx="283">
                  <c:v>42257</c:v>
                </c:pt>
                <c:pt idx="284">
                  <c:v>42258</c:v>
                </c:pt>
                <c:pt idx="285">
                  <c:v>42259</c:v>
                </c:pt>
                <c:pt idx="286">
                  <c:v>42260</c:v>
                </c:pt>
                <c:pt idx="287">
                  <c:v>42261</c:v>
                </c:pt>
                <c:pt idx="288">
                  <c:v>42262</c:v>
                </c:pt>
                <c:pt idx="289">
                  <c:v>42263</c:v>
                </c:pt>
                <c:pt idx="290">
                  <c:v>42264</c:v>
                </c:pt>
                <c:pt idx="291">
                  <c:v>42265</c:v>
                </c:pt>
                <c:pt idx="292">
                  <c:v>42266</c:v>
                </c:pt>
                <c:pt idx="293">
                  <c:v>42267</c:v>
                </c:pt>
                <c:pt idx="294">
                  <c:v>42268</c:v>
                </c:pt>
                <c:pt idx="295">
                  <c:v>42269</c:v>
                </c:pt>
                <c:pt idx="296">
                  <c:v>42270</c:v>
                </c:pt>
                <c:pt idx="297">
                  <c:v>42271</c:v>
                </c:pt>
                <c:pt idx="298">
                  <c:v>42272</c:v>
                </c:pt>
                <c:pt idx="299">
                  <c:v>42273</c:v>
                </c:pt>
                <c:pt idx="300">
                  <c:v>42274</c:v>
                </c:pt>
                <c:pt idx="301">
                  <c:v>42275</c:v>
                </c:pt>
                <c:pt idx="302">
                  <c:v>42276</c:v>
                </c:pt>
                <c:pt idx="303">
                  <c:v>42277</c:v>
                </c:pt>
                <c:pt idx="304">
                  <c:v>42278</c:v>
                </c:pt>
                <c:pt idx="305">
                  <c:v>42279</c:v>
                </c:pt>
                <c:pt idx="306">
                  <c:v>42280</c:v>
                </c:pt>
                <c:pt idx="307">
                  <c:v>42281</c:v>
                </c:pt>
                <c:pt idx="308">
                  <c:v>42282</c:v>
                </c:pt>
                <c:pt idx="309">
                  <c:v>42283</c:v>
                </c:pt>
                <c:pt idx="310">
                  <c:v>42284</c:v>
                </c:pt>
                <c:pt idx="311">
                  <c:v>42285</c:v>
                </c:pt>
                <c:pt idx="312">
                  <c:v>42286</c:v>
                </c:pt>
                <c:pt idx="313">
                  <c:v>42287</c:v>
                </c:pt>
                <c:pt idx="314">
                  <c:v>42288</c:v>
                </c:pt>
                <c:pt idx="315">
                  <c:v>42289</c:v>
                </c:pt>
                <c:pt idx="316">
                  <c:v>42290</c:v>
                </c:pt>
                <c:pt idx="317">
                  <c:v>42291</c:v>
                </c:pt>
                <c:pt idx="318">
                  <c:v>42292</c:v>
                </c:pt>
                <c:pt idx="319">
                  <c:v>42293</c:v>
                </c:pt>
                <c:pt idx="320">
                  <c:v>42294</c:v>
                </c:pt>
                <c:pt idx="321">
                  <c:v>42295</c:v>
                </c:pt>
                <c:pt idx="322">
                  <c:v>42296</c:v>
                </c:pt>
                <c:pt idx="323">
                  <c:v>42297</c:v>
                </c:pt>
                <c:pt idx="324">
                  <c:v>42298</c:v>
                </c:pt>
                <c:pt idx="325">
                  <c:v>42299</c:v>
                </c:pt>
                <c:pt idx="326">
                  <c:v>42300</c:v>
                </c:pt>
                <c:pt idx="327">
                  <c:v>42301</c:v>
                </c:pt>
                <c:pt idx="328">
                  <c:v>42302</c:v>
                </c:pt>
                <c:pt idx="329">
                  <c:v>42303</c:v>
                </c:pt>
                <c:pt idx="330">
                  <c:v>42304</c:v>
                </c:pt>
                <c:pt idx="331">
                  <c:v>42305</c:v>
                </c:pt>
                <c:pt idx="332">
                  <c:v>42306</c:v>
                </c:pt>
                <c:pt idx="333">
                  <c:v>42307</c:v>
                </c:pt>
                <c:pt idx="334">
                  <c:v>42308</c:v>
                </c:pt>
                <c:pt idx="335">
                  <c:v>42309</c:v>
                </c:pt>
                <c:pt idx="336">
                  <c:v>42310</c:v>
                </c:pt>
                <c:pt idx="337">
                  <c:v>42311</c:v>
                </c:pt>
                <c:pt idx="338">
                  <c:v>42312</c:v>
                </c:pt>
                <c:pt idx="339">
                  <c:v>42313</c:v>
                </c:pt>
                <c:pt idx="340">
                  <c:v>42314</c:v>
                </c:pt>
                <c:pt idx="341">
                  <c:v>42315</c:v>
                </c:pt>
                <c:pt idx="342">
                  <c:v>42316</c:v>
                </c:pt>
                <c:pt idx="343">
                  <c:v>42317</c:v>
                </c:pt>
                <c:pt idx="344">
                  <c:v>42318</c:v>
                </c:pt>
                <c:pt idx="345">
                  <c:v>42319</c:v>
                </c:pt>
                <c:pt idx="346">
                  <c:v>42320</c:v>
                </c:pt>
                <c:pt idx="347">
                  <c:v>42321</c:v>
                </c:pt>
                <c:pt idx="348">
                  <c:v>42322</c:v>
                </c:pt>
                <c:pt idx="349">
                  <c:v>42323</c:v>
                </c:pt>
                <c:pt idx="350">
                  <c:v>42324</c:v>
                </c:pt>
                <c:pt idx="351">
                  <c:v>42325</c:v>
                </c:pt>
                <c:pt idx="352">
                  <c:v>42326</c:v>
                </c:pt>
                <c:pt idx="353">
                  <c:v>42327</c:v>
                </c:pt>
                <c:pt idx="354">
                  <c:v>42328</c:v>
                </c:pt>
                <c:pt idx="355">
                  <c:v>42329</c:v>
                </c:pt>
                <c:pt idx="356">
                  <c:v>42330</c:v>
                </c:pt>
                <c:pt idx="357">
                  <c:v>42331</c:v>
                </c:pt>
                <c:pt idx="358">
                  <c:v>42332</c:v>
                </c:pt>
                <c:pt idx="359">
                  <c:v>42333</c:v>
                </c:pt>
                <c:pt idx="360">
                  <c:v>42334</c:v>
                </c:pt>
                <c:pt idx="361">
                  <c:v>42335</c:v>
                </c:pt>
                <c:pt idx="362">
                  <c:v>42336</c:v>
                </c:pt>
                <c:pt idx="363">
                  <c:v>42337</c:v>
                </c:pt>
                <c:pt idx="364">
                  <c:v>42338</c:v>
                </c:pt>
                <c:pt idx="365">
                  <c:v>42339</c:v>
                </c:pt>
                <c:pt idx="366">
                  <c:v>42340</c:v>
                </c:pt>
                <c:pt idx="367">
                  <c:v>42341</c:v>
                </c:pt>
                <c:pt idx="368">
                  <c:v>42342</c:v>
                </c:pt>
                <c:pt idx="369">
                  <c:v>42343</c:v>
                </c:pt>
                <c:pt idx="370">
                  <c:v>42344</c:v>
                </c:pt>
                <c:pt idx="371">
                  <c:v>42345</c:v>
                </c:pt>
                <c:pt idx="372">
                  <c:v>42346</c:v>
                </c:pt>
                <c:pt idx="373">
                  <c:v>42347</c:v>
                </c:pt>
                <c:pt idx="374">
                  <c:v>42348</c:v>
                </c:pt>
                <c:pt idx="375">
                  <c:v>42349</c:v>
                </c:pt>
                <c:pt idx="376">
                  <c:v>42350</c:v>
                </c:pt>
                <c:pt idx="377">
                  <c:v>42351</c:v>
                </c:pt>
                <c:pt idx="378">
                  <c:v>42352</c:v>
                </c:pt>
                <c:pt idx="379">
                  <c:v>42353</c:v>
                </c:pt>
                <c:pt idx="380">
                  <c:v>42354</c:v>
                </c:pt>
                <c:pt idx="381">
                  <c:v>42355</c:v>
                </c:pt>
                <c:pt idx="382">
                  <c:v>42356</c:v>
                </c:pt>
                <c:pt idx="383">
                  <c:v>42357</c:v>
                </c:pt>
                <c:pt idx="384">
                  <c:v>42358</c:v>
                </c:pt>
                <c:pt idx="385">
                  <c:v>42359</c:v>
                </c:pt>
                <c:pt idx="386">
                  <c:v>42360</c:v>
                </c:pt>
                <c:pt idx="387">
                  <c:v>42361</c:v>
                </c:pt>
                <c:pt idx="388">
                  <c:v>42362</c:v>
                </c:pt>
                <c:pt idx="389">
                  <c:v>42363</c:v>
                </c:pt>
                <c:pt idx="390">
                  <c:v>42364</c:v>
                </c:pt>
                <c:pt idx="391">
                  <c:v>42365</c:v>
                </c:pt>
                <c:pt idx="392">
                  <c:v>42366</c:v>
                </c:pt>
                <c:pt idx="393">
                  <c:v>42367</c:v>
                </c:pt>
                <c:pt idx="394">
                  <c:v>42368</c:v>
                </c:pt>
                <c:pt idx="395">
                  <c:v>42369</c:v>
                </c:pt>
                <c:pt idx="396">
                  <c:v>42370</c:v>
                </c:pt>
                <c:pt idx="397">
                  <c:v>42371</c:v>
                </c:pt>
                <c:pt idx="398">
                  <c:v>42372</c:v>
                </c:pt>
                <c:pt idx="399">
                  <c:v>42373</c:v>
                </c:pt>
                <c:pt idx="400">
                  <c:v>42374</c:v>
                </c:pt>
                <c:pt idx="401">
                  <c:v>42375</c:v>
                </c:pt>
                <c:pt idx="402">
                  <c:v>42376</c:v>
                </c:pt>
                <c:pt idx="403">
                  <c:v>42377</c:v>
                </c:pt>
                <c:pt idx="404">
                  <c:v>42378</c:v>
                </c:pt>
                <c:pt idx="405">
                  <c:v>42379</c:v>
                </c:pt>
                <c:pt idx="406">
                  <c:v>42380</c:v>
                </c:pt>
                <c:pt idx="407">
                  <c:v>42381</c:v>
                </c:pt>
                <c:pt idx="408">
                  <c:v>42382</c:v>
                </c:pt>
                <c:pt idx="409">
                  <c:v>42383</c:v>
                </c:pt>
                <c:pt idx="410">
                  <c:v>42384</c:v>
                </c:pt>
                <c:pt idx="411">
                  <c:v>42385</c:v>
                </c:pt>
                <c:pt idx="412">
                  <c:v>42386</c:v>
                </c:pt>
                <c:pt idx="413">
                  <c:v>42387</c:v>
                </c:pt>
                <c:pt idx="414">
                  <c:v>42388</c:v>
                </c:pt>
                <c:pt idx="415">
                  <c:v>42389</c:v>
                </c:pt>
                <c:pt idx="416">
                  <c:v>42390</c:v>
                </c:pt>
                <c:pt idx="417">
                  <c:v>42391</c:v>
                </c:pt>
                <c:pt idx="418">
                  <c:v>42392</c:v>
                </c:pt>
                <c:pt idx="419">
                  <c:v>42393</c:v>
                </c:pt>
                <c:pt idx="420">
                  <c:v>42394</c:v>
                </c:pt>
                <c:pt idx="421">
                  <c:v>42395</c:v>
                </c:pt>
                <c:pt idx="422">
                  <c:v>42396</c:v>
                </c:pt>
                <c:pt idx="423">
                  <c:v>42397</c:v>
                </c:pt>
                <c:pt idx="424">
                  <c:v>42398</c:v>
                </c:pt>
                <c:pt idx="425">
                  <c:v>42399</c:v>
                </c:pt>
                <c:pt idx="426">
                  <c:v>42400</c:v>
                </c:pt>
                <c:pt idx="427">
                  <c:v>42401</c:v>
                </c:pt>
                <c:pt idx="428">
                  <c:v>42402</c:v>
                </c:pt>
                <c:pt idx="429">
                  <c:v>42403</c:v>
                </c:pt>
                <c:pt idx="430">
                  <c:v>42404</c:v>
                </c:pt>
                <c:pt idx="431">
                  <c:v>42405</c:v>
                </c:pt>
                <c:pt idx="432">
                  <c:v>42406</c:v>
                </c:pt>
                <c:pt idx="433">
                  <c:v>42407</c:v>
                </c:pt>
                <c:pt idx="434">
                  <c:v>42408</c:v>
                </c:pt>
                <c:pt idx="435">
                  <c:v>42409</c:v>
                </c:pt>
                <c:pt idx="436">
                  <c:v>42410</c:v>
                </c:pt>
                <c:pt idx="437">
                  <c:v>42411</c:v>
                </c:pt>
                <c:pt idx="438">
                  <c:v>42412</c:v>
                </c:pt>
                <c:pt idx="439">
                  <c:v>42413</c:v>
                </c:pt>
                <c:pt idx="440">
                  <c:v>42414</c:v>
                </c:pt>
                <c:pt idx="441">
                  <c:v>42415</c:v>
                </c:pt>
                <c:pt idx="442">
                  <c:v>42416</c:v>
                </c:pt>
                <c:pt idx="443">
                  <c:v>42417</c:v>
                </c:pt>
                <c:pt idx="444">
                  <c:v>42418</c:v>
                </c:pt>
                <c:pt idx="445">
                  <c:v>42419</c:v>
                </c:pt>
                <c:pt idx="446">
                  <c:v>42420</c:v>
                </c:pt>
                <c:pt idx="447">
                  <c:v>42421</c:v>
                </c:pt>
                <c:pt idx="448">
                  <c:v>42422</c:v>
                </c:pt>
                <c:pt idx="449">
                  <c:v>42423</c:v>
                </c:pt>
                <c:pt idx="450">
                  <c:v>42424</c:v>
                </c:pt>
                <c:pt idx="451">
                  <c:v>42425</c:v>
                </c:pt>
                <c:pt idx="452">
                  <c:v>42426</c:v>
                </c:pt>
                <c:pt idx="453">
                  <c:v>42427</c:v>
                </c:pt>
                <c:pt idx="454">
                  <c:v>42428</c:v>
                </c:pt>
                <c:pt idx="455">
                  <c:v>42429</c:v>
                </c:pt>
                <c:pt idx="456">
                  <c:v>42430</c:v>
                </c:pt>
                <c:pt idx="457">
                  <c:v>42431</c:v>
                </c:pt>
                <c:pt idx="458">
                  <c:v>42432</c:v>
                </c:pt>
                <c:pt idx="459">
                  <c:v>42433</c:v>
                </c:pt>
                <c:pt idx="460">
                  <c:v>42434</c:v>
                </c:pt>
                <c:pt idx="461">
                  <c:v>42435</c:v>
                </c:pt>
                <c:pt idx="462">
                  <c:v>42436</c:v>
                </c:pt>
                <c:pt idx="463">
                  <c:v>42437</c:v>
                </c:pt>
                <c:pt idx="464">
                  <c:v>42438</c:v>
                </c:pt>
                <c:pt idx="465">
                  <c:v>42439</c:v>
                </c:pt>
                <c:pt idx="466">
                  <c:v>42440</c:v>
                </c:pt>
                <c:pt idx="467">
                  <c:v>42441</c:v>
                </c:pt>
                <c:pt idx="468">
                  <c:v>42442</c:v>
                </c:pt>
                <c:pt idx="469">
                  <c:v>42443</c:v>
                </c:pt>
                <c:pt idx="470">
                  <c:v>42444</c:v>
                </c:pt>
                <c:pt idx="471">
                  <c:v>42445</c:v>
                </c:pt>
                <c:pt idx="472">
                  <c:v>42446</c:v>
                </c:pt>
                <c:pt idx="473">
                  <c:v>42447</c:v>
                </c:pt>
                <c:pt idx="474">
                  <c:v>42448</c:v>
                </c:pt>
                <c:pt idx="475">
                  <c:v>42449</c:v>
                </c:pt>
                <c:pt idx="476">
                  <c:v>42450</c:v>
                </c:pt>
                <c:pt idx="477">
                  <c:v>42451</c:v>
                </c:pt>
                <c:pt idx="478">
                  <c:v>42452</c:v>
                </c:pt>
                <c:pt idx="479">
                  <c:v>42453</c:v>
                </c:pt>
                <c:pt idx="480">
                  <c:v>42454</c:v>
                </c:pt>
                <c:pt idx="481">
                  <c:v>42455</c:v>
                </c:pt>
                <c:pt idx="482">
                  <c:v>42456</c:v>
                </c:pt>
                <c:pt idx="483">
                  <c:v>42457</c:v>
                </c:pt>
                <c:pt idx="484">
                  <c:v>42458</c:v>
                </c:pt>
                <c:pt idx="485">
                  <c:v>42459</c:v>
                </c:pt>
                <c:pt idx="486">
                  <c:v>42460</c:v>
                </c:pt>
                <c:pt idx="487">
                  <c:v>42461</c:v>
                </c:pt>
                <c:pt idx="488">
                  <c:v>42462</c:v>
                </c:pt>
                <c:pt idx="489">
                  <c:v>42463</c:v>
                </c:pt>
                <c:pt idx="490">
                  <c:v>42464</c:v>
                </c:pt>
                <c:pt idx="491">
                  <c:v>42465</c:v>
                </c:pt>
                <c:pt idx="492">
                  <c:v>42466</c:v>
                </c:pt>
                <c:pt idx="493">
                  <c:v>42467</c:v>
                </c:pt>
                <c:pt idx="494">
                  <c:v>42468</c:v>
                </c:pt>
                <c:pt idx="495">
                  <c:v>42469</c:v>
                </c:pt>
                <c:pt idx="496">
                  <c:v>42470</c:v>
                </c:pt>
                <c:pt idx="497">
                  <c:v>42471</c:v>
                </c:pt>
                <c:pt idx="498">
                  <c:v>42472</c:v>
                </c:pt>
                <c:pt idx="499">
                  <c:v>42473</c:v>
                </c:pt>
                <c:pt idx="500">
                  <c:v>42474</c:v>
                </c:pt>
                <c:pt idx="501">
                  <c:v>42475</c:v>
                </c:pt>
                <c:pt idx="502">
                  <c:v>42476</c:v>
                </c:pt>
                <c:pt idx="503">
                  <c:v>42477</c:v>
                </c:pt>
                <c:pt idx="504">
                  <c:v>42478</c:v>
                </c:pt>
                <c:pt idx="505">
                  <c:v>42479</c:v>
                </c:pt>
                <c:pt idx="506">
                  <c:v>42480</c:v>
                </c:pt>
                <c:pt idx="507">
                  <c:v>42481</c:v>
                </c:pt>
                <c:pt idx="508">
                  <c:v>42482</c:v>
                </c:pt>
                <c:pt idx="509">
                  <c:v>42483</c:v>
                </c:pt>
                <c:pt idx="510">
                  <c:v>42484</c:v>
                </c:pt>
                <c:pt idx="511">
                  <c:v>42485</c:v>
                </c:pt>
                <c:pt idx="512">
                  <c:v>42486</c:v>
                </c:pt>
                <c:pt idx="513">
                  <c:v>42487</c:v>
                </c:pt>
                <c:pt idx="514">
                  <c:v>42488</c:v>
                </c:pt>
                <c:pt idx="515">
                  <c:v>42489</c:v>
                </c:pt>
                <c:pt idx="516">
                  <c:v>42490</c:v>
                </c:pt>
                <c:pt idx="517">
                  <c:v>42491</c:v>
                </c:pt>
                <c:pt idx="518">
                  <c:v>42492</c:v>
                </c:pt>
                <c:pt idx="519">
                  <c:v>42493</c:v>
                </c:pt>
                <c:pt idx="520">
                  <c:v>42494</c:v>
                </c:pt>
                <c:pt idx="521">
                  <c:v>42495</c:v>
                </c:pt>
                <c:pt idx="522">
                  <c:v>42496</c:v>
                </c:pt>
                <c:pt idx="523">
                  <c:v>42497</c:v>
                </c:pt>
                <c:pt idx="524">
                  <c:v>42498</c:v>
                </c:pt>
                <c:pt idx="525">
                  <c:v>42499</c:v>
                </c:pt>
                <c:pt idx="526">
                  <c:v>42500</c:v>
                </c:pt>
                <c:pt idx="527">
                  <c:v>42501</c:v>
                </c:pt>
                <c:pt idx="528">
                  <c:v>42502</c:v>
                </c:pt>
                <c:pt idx="529">
                  <c:v>42503</c:v>
                </c:pt>
                <c:pt idx="530">
                  <c:v>42504</c:v>
                </c:pt>
                <c:pt idx="531">
                  <c:v>42505</c:v>
                </c:pt>
                <c:pt idx="532">
                  <c:v>42506</c:v>
                </c:pt>
                <c:pt idx="533">
                  <c:v>42507</c:v>
                </c:pt>
                <c:pt idx="534">
                  <c:v>42508</c:v>
                </c:pt>
                <c:pt idx="535">
                  <c:v>42509</c:v>
                </c:pt>
                <c:pt idx="536">
                  <c:v>42510</c:v>
                </c:pt>
                <c:pt idx="537">
                  <c:v>42511</c:v>
                </c:pt>
                <c:pt idx="538">
                  <c:v>42512</c:v>
                </c:pt>
                <c:pt idx="539">
                  <c:v>42513</c:v>
                </c:pt>
                <c:pt idx="540">
                  <c:v>42514</c:v>
                </c:pt>
                <c:pt idx="541">
                  <c:v>42515</c:v>
                </c:pt>
                <c:pt idx="542">
                  <c:v>42516</c:v>
                </c:pt>
                <c:pt idx="543">
                  <c:v>42517</c:v>
                </c:pt>
                <c:pt idx="544">
                  <c:v>42518</c:v>
                </c:pt>
                <c:pt idx="545">
                  <c:v>42519</c:v>
                </c:pt>
                <c:pt idx="546">
                  <c:v>42520</c:v>
                </c:pt>
                <c:pt idx="547">
                  <c:v>42521</c:v>
                </c:pt>
                <c:pt idx="548">
                  <c:v>42522</c:v>
                </c:pt>
                <c:pt idx="549">
                  <c:v>42523</c:v>
                </c:pt>
                <c:pt idx="550">
                  <c:v>42524</c:v>
                </c:pt>
                <c:pt idx="551">
                  <c:v>42525</c:v>
                </c:pt>
                <c:pt idx="552">
                  <c:v>42526</c:v>
                </c:pt>
                <c:pt idx="553">
                  <c:v>42527</c:v>
                </c:pt>
                <c:pt idx="554">
                  <c:v>42528</c:v>
                </c:pt>
                <c:pt idx="555">
                  <c:v>42529</c:v>
                </c:pt>
                <c:pt idx="556">
                  <c:v>42530</c:v>
                </c:pt>
                <c:pt idx="557">
                  <c:v>42531</c:v>
                </c:pt>
                <c:pt idx="558">
                  <c:v>42532</c:v>
                </c:pt>
                <c:pt idx="559">
                  <c:v>42533</c:v>
                </c:pt>
                <c:pt idx="560">
                  <c:v>42534</c:v>
                </c:pt>
                <c:pt idx="561">
                  <c:v>42535</c:v>
                </c:pt>
                <c:pt idx="562">
                  <c:v>42536</c:v>
                </c:pt>
                <c:pt idx="563">
                  <c:v>42537</c:v>
                </c:pt>
                <c:pt idx="564">
                  <c:v>42538</c:v>
                </c:pt>
                <c:pt idx="565">
                  <c:v>42539</c:v>
                </c:pt>
                <c:pt idx="566">
                  <c:v>42540</c:v>
                </c:pt>
                <c:pt idx="567">
                  <c:v>42541</c:v>
                </c:pt>
                <c:pt idx="568">
                  <c:v>42542</c:v>
                </c:pt>
                <c:pt idx="569">
                  <c:v>42543</c:v>
                </c:pt>
                <c:pt idx="570">
                  <c:v>42544</c:v>
                </c:pt>
                <c:pt idx="571">
                  <c:v>42545</c:v>
                </c:pt>
                <c:pt idx="572">
                  <c:v>42546</c:v>
                </c:pt>
                <c:pt idx="573">
                  <c:v>42547</c:v>
                </c:pt>
                <c:pt idx="574">
                  <c:v>42548</c:v>
                </c:pt>
                <c:pt idx="575">
                  <c:v>42549</c:v>
                </c:pt>
                <c:pt idx="576">
                  <c:v>42550</c:v>
                </c:pt>
                <c:pt idx="577">
                  <c:v>42551</c:v>
                </c:pt>
                <c:pt idx="578">
                  <c:v>42552</c:v>
                </c:pt>
                <c:pt idx="579">
                  <c:v>42553</c:v>
                </c:pt>
                <c:pt idx="580">
                  <c:v>42554</c:v>
                </c:pt>
                <c:pt idx="581">
                  <c:v>42555</c:v>
                </c:pt>
                <c:pt idx="582">
                  <c:v>42556</c:v>
                </c:pt>
                <c:pt idx="583">
                  <c:v>42557</c:v>
                </c:pt>
                <c:pt idx="584">
                  <c:v>42558</c:v>
                </c:pt>
                <c:pt idx="585">
                  <c:v>42559</c:v>
                </c:pt>
                <c:pt idx="586">
                  <c:v>42560</c:v>
                </c:pt>
                <c:pt idx="587">
                  <c:v>42561</c:v>
                </c:pt>
                <c:pt idx="588">
                  <c:v>42562</c:v>
                </c:pt>
                <c:pt idx="589">
                  <c:v>42563</c:v>
                </c:pt>
                <c:pt idx="590">
                  <c:v>42564</c:v>
                </c:pt>
                <c:pt idx="591">
                  <c:v>42565</c:v>
                </c:pt>
                <c:pt idx="592">
                  <c:v>42566</c:v>
                </c:pt>
                <c:pt idx="593">
                  <c:v>42567</c:v>
                </c:pt>
                <c:pt idx="594">
                  <c:v>42568</c:v>
                </c:pt>
                <c:pt idx="595">
                  <c:v>42569</c:v>
                </c:pt>
                <c:pt idx="596">
                  <c:v>42570</c:v>
                </c:pt>
                <c:pt idx="597">
                  <c:v>42571</c:v>
                </c:pt>
                <c:pt idx="598">
                  <c:v>42572</c:v>
                </c:pt>
                <c:pt idx="599">
                  <c:v>42573</c:v>
                </c:pt>
                <c:pt idx="600">
                  <c:v>42574</c:v>
                </c:pt>
                <c:pt idx="601">
                  <c:v>42575</c:v>
                </c:pt>
                <c:pt idx="602">
                  <c:v>42576</c:v>
                </c:pt>
                <c:pt idx="603">
                  <c:v>42577</c:v>
                </c:pt>
                <c:pt idx="604">
                  <c:v>42578</c:v>
                </c:pt>
                <c:pt idx="605">
                  <c:v>42579</c:v>
                </c:pt>
                <c:pt idx="606">
                  <c:v>42580</c:v>
                </c:pt>
                <c:pt idx="607">
                  <c:v>42581</c:v>
                </c:pt>
                <c:pt idx="608">
                  <c:v>42582</c:v>
                </c:pt>
                <c:pt idx="609">
                  <c:v>42583</c:v>
                </c:pt>
                <c:pt idx="610">
                  <c:v>42584</c:v>
                </c:pt>
                <c:pt idx="611">
                  <c:v>42585</c:v>
                </c:pt>
                <c:pt idx="612">
                  <c:v>42586</c:v>
                </c:pt>
                <c:pt idx="613">
                  <c:v>42587</c:v>
                </c:pt>
                <c:pt idx="614">
                  <c:v>42588</c:v>
                </c:pt>
                <c:pt idx="615">
                  <c:v>42589</c:v>
                </c:pt>
                <c:pt idx="616">
                  <c:v>42590</c:v>
                </c:pt>
                <c:pt idx="617">
                  <c:v>42591</c:v>
                </c:pt>
                <c:pt idx="618">
                  <c:v>42592</c:v>
                </c:pt>
                <c:pt idx="619">
                  <c:v>42593</c:v>
                </c:pt>
                <c:pt idx="620">
                  <c:v>42594</c:v>
                </c:pt>
                <c:pt idx="621">
                  <c:v>42595</c:v>
                </c:pt>
                <c:pt idx="622">
                  <c:v>42596</c:v>
                </c:pt>
                <c:pt idx="623">
                  <c:v>42597</c:v>
                </c:pt>
                <c:pt idx="624">
                  <c:v>42598</c:v>
                </c:pt>
                <c:pt idx="625">
                  <c:v>42599</c:v>
                </c:pt>
                <c:pt idx="626">
                  <c:v>42600</c:v>
                </c:pt>
                <c:pt idx="627">
                  <c:v>42601</c:v>
                </c:pt>
                <c:pt idx="628">
                  <c:v>42602</c:v>
                </c:pt>
                <c:pt idx="629">
                  <c:v>42603</c:v>
                </c:pt>
                <c:pt idx="630">
                  <c:v>42604</c:v>
                </c:pt>
                <c:pt idx="631">
                  <c:v>42605</c:v>
                </c:pt>
                <c:pt idx="632">
                  <c:v>42606</c:v>
                </c:pt>
                <c:pt idx="633">
                  <c:v>42607</c:v>
                </c:pt>
                <c:pt idx="634">
                  <c:v>42608</c:v>
                </c:pt>
                <c:pt idx="635">
                  <c:v>42609</c:v>
                </c:pt>
                <c:pt idx="636">
                  <c:v>42610</c:v>
                </c:pt>
                <c:pt idx="637">
                  <c:v>42611</c:v>
                </c:pt>
                <c:pt idx="638">
                  <c:v>42612</c:v>
                </c:pt>
                <c:pt idx="639">
                  <c:v>42613</c:v>
                </c:pt>
                <c:pt idx="640">
                  <c:v>42614</c:v>
                </c:pt>
                <c:pt idx="641">
                  <c:v>42615</c:v>
                </c:pt>
                <c:pt idx="642">
                  <c:v>42616</c:v>
                </c:pt>
                <c:pt idx="643">
                  <c:v>42617</c:v>
                </c:pt>
                <c:pt idx="644">
                  <c:v>42618</c:v>
                </c:pt>
                <c:pt idx="645">
                  <c:v>42619</c:v>
                </c:pt>
                <c:pt idx="646">
                  <c:v>42620</c:v>
                </c:pt>
                <c:pt idx="647">
                  <c:v>42621</c:v>
                </c:pt>
                <c:pt idx="648">
                  <c:v>42622</c:v>
                </c:pt>
                <c:pt idx="649">
                  <c:v>42623</c:v>
                </c:pt>
                <c:pt idx="650">
                  <c:v>42624</c:v>
                </c:pt>
                <c:pt idx="651">
                  <c:v>42625</c:v>
                </c:pt>
                <c:pt idx="652">
                  <c:v>42626</c:v>
                </c:pt>
                <c:pt idx="653">
                  <c:v>42627</c:v>
                </c:pt>
                <c:pt idx="654">
                  <c:v>42628</c:v>
                </c:pt>
                <c:pt idx="655">
                  <c:v>42629</c:v>
                </c:pt>
                <c:pt idx="656">
                  <c:v>42630</c:v>
                </c:pt>
                <c:pt idx="657">
                  <c:v>42631</c:v>
                </c:pt>
                <c:pt idx="658">
                  <c:v>42632</c:v>
                </c:pt>
                <c:pt idx="659">
                  <c:v>42633</c:v>
                </c:pt>
                <c:pt idx="660">
                  <c:v>42634</c:v>
                </c:pt>
                <c:pt idx="661">
                  <c:v>42635</c:v>
                </c:pt>
                <c:pt idx="662">
                  <c:v>42636</c:v>
                </c:pt>
                <c:pt idx="663">
                  <c:v>42637</c:v>
                </c:pt>
                <c:pt idx="664">
                  <c:v>42638</c:v>
                </c:pt>
                <c:pt idx="665">
                  <c:v>42639</c:v>
                </c:pt>
                <c:pt idx="666">
                  <c:v>42640</c:v>
                </c:pt>
                <c:pt idx="667">
                  <c:v>42641</c:v>
                </c:pt>
                <c:pt idx="668">
                  <c:v>42642</c:v>
                </c:pt>
                <c:pt idx="669">
                  <c:v>42643</c:v>
                </c:pt>
                <c:pt idx="670">
                  <c:v>42644</c:v>
                </c:pt>
                <c:pt idx="671">
                  <c:v>42645</c:v>
                </c:pt>
                <c:pt idx="672">
                  <c:v>42646</c:v>
                </c:pt>
                <c:pt idx="673">
                  <c:v>42647</c:v>
                </c:pt>
                <c:pt idx="674">
                  <c:v>42648</c:v>
                </c:pt>
                <c:pt idx="675">
                  <c:v>42649</c:v>
                </c:pt>
                <c:pt idx="676">
                  <c:v>42650</c:v>
                </c:pt>
                <c:pt idx="677">
                  <c:v>42651</c:v>
                </c:pt>
                <c:pt idx="678">
                  <c:v>42652</c:v>
                </c:pt>
                <c:pt idx="679">
                  <c:v>42653</c:v>
                </c:pt>
                <c:pt idx="680">
                  <c:v>42654</c:v>
                </c:pt>
                <c:pt idx="681">
                  <c:v>42655</c:v>
                </c:pt>
                <c:pt idx="682">
                  <c:v>42656</c:v>
                </c:pt>
                <c:pt idx="683">
                  <c:v>42657</c:v>
                </c:pt>
                <c:pt idx="684">
                  <c:v>42658</c:v>
                </c:pt>
                <c:pt idx="685">
                  <c:v>42659</c:v>
                </c:pt>
                <c:pt idx="686">
                  <c:v>42660</c:v>
                </c:pt>
                <c:pt idx="687">
                  <c:v>42661</c:v>
                </c:pt>
                <c:pt idx="688">
                  <c:v>42662</c:v>
                </c:pt>
                <c:pt idx="689">
                  <c:v>42663</c:v>
                </c:pt>
                <c:pt idx="690">
                  <c:v>42664</c:v>
                </c:pt>
                <c:pt idx="691">
                  <c:v>42665</c:v>
                </c:pt>
                <c:pt idx="692">
                  <c:v>42666</c:v>
                </c:pt>
                <c:pt idx="693">
                  <c:v>42667</c:v>
                </c:pt>
                <c:pt idx="694">
                  <c:v>42668</c:v>
                </c:pt>
                <c:pt idx="695">
                  <c:v>42669</c:v>
                </c:pt>
                <c:pt idx="696">
                  <c:v>42670</c:v>
                </c:pt>
                <c:pt idx="697">
                  <c:v>42671</c:v>
                </c:pt>
                <c:pt idx="698">
                  <c:v>42672</c:v>
                </c:pt>
                <c:pt idx="699">
                  <c:v>42673</c:v>
                </c:pt>
                <c:pt idx="700">
                  <c:v>42674</c:v>
                </c:pt>
                <c:pt idx="701">
                  <c:v>42675</c:v>
                </c:pt>
                <c:pt idx="702">
                  <c:v>42676</c:v>
                </c:pt>
                <c:pt idx="703">
                  <c:v>42677</c:v>
                </c:pt>
                <c:pt idx="704">
                  <c:v>42678</c:v>
                </c:pt>
                <c:pt idx="705">
                  <c:v>42679</c:v>
                </c:pt>
                <c:pt idx="706">
                  <c:v>42680</c:v>
                </c:pt>
                <c:pt idx="707">
                  <c:v>42681</c:v>
                </c:pt>
                <c:pt idx="708">
                  <c:v>42682</c:v>
                </c:pt>
                <c:pt idx="709">
                  <c:v>42683</c:v>
                </c:pt>
                <c:pt idx="710">
                  <c:v>42684</c:v>
                </c:pt>
                <c:pt idx="711">
                  <c:v>42685</c:v>
                </c:pt>
                <c:pt idx="712">
                  <c:v>42686</c:v>
                </c:pt>
                <c:pt idx="713">
                  <c:v>42687</c:v>
                </c:pt>
                <c:pt idx="714">
                  <c:v>42688</c:v>
                </c:pt>
                <c:pt idx="715">
                  <c:v>42689</c:v>
                </c:pt>
                <c:pt idx="716">
                  <c:v>42690</c:v>
                </c:pt>
                <c:pt idx="717">
                  <c:v>42691</c:v>
                </c:pt>
                <c:pt idx="718">
                  <c:v>42692</c:v>
                </c:pt>
                <c:pt idx="719">
                  <c:v>42693</c:v>
                </c:pt>
                <c:pt idx="720">
                  <c:v>42694</c:v>
                </c:pt>
                <c:pt idx="721">
                  <c:v>42695</c:v>
                </c:pt>
                <c:pt idx="722">
                  <c:v>42696</c:v>
                </c:pt>
                <c:pt idx="723">
                  <c:v>42697</c:v>
                </c:pt>
                <c:pt idx="724">
                  <c:v>42698</c:v>
                </c:pt>
                <c:pt idx="725">
                  <c:v>42699</c:v>
                </c:pt>
                <c:pt idx="726">
                  <c:v>42700</c:v>
                </c:pt>
                <c:pt idx="727">
                  <c:v>42701</c:v>
                </c:pt>
                <c:pt idx="728">
                  <c:v>42702</c:v>
                </c:pt>
                <c:pt idx="729">
                  <c:v>42703</c:v>
                </c:pt>
                <c:pt idx="730">
                  <c:v>42704</c:v>
                </c:pt>
                <c:pt idx="731">
                  <c:v>42705</c:v>
                </c:pt>
                <c:pt idx="732">
                  <c:v>42706</c:v>
                </c:pt>
                <c:pt idx="733">
                  <c:v>42707</c:v>
                </c:pt>
                <c:pt idx="734">
                  <c:v>42708</c:v>
                </c:pt>
                <c:pt idx="735">
                  <c:v>42709</c:v>
                </c:pt>
                <c:pt idx="736">
                  <c:v>42710</c:v>
                </c:pt>
                <c:pt idx="737">
                  <c:v>42711</c:v>
                </c:pt>
                <c:pt idx="738">
                  <c:v>42712</c:v>
                </c:pt>
                <c:pt idx="739">
                  <c:v>42713</c:v>
                </c:pt>
                <c:pt idx="740">
                  <c:v>42714</c:v>
                </c:pt>
                <c:pt idx="741">
                  <c:v>42715</c:v>
                </c:pt>
                <c:pt idx="742">
                  <c:v>42716</c:v>
                </c:pt>
                <c:pt idx="743">
                  <c:v>42717</c:v>
                </c:pt>
                <c:pt idx="744">
                  <c:v>42718</c:v>
                </c:pt>
                <c:pt idx="745">
                  <c:v>42719</c:v>
                </c:pt>
                <c:pt idx="746">
                  <c:v>42720</c:v>
                </c:pt>
                <c:pt idx="747">
                  <c:v>42721</c:v>
                </c:pt>
                <c:pt idx="748">
                  <c:v>42722</c:v>
                </c:pt>
                <c:pt idx="749">
                  <c:v>42723</c:v>
                </c:pt>
                <c:pt idx="750">
                  <c:v>42724</c:v>
                </c:pt>
                <c:pt idx="751">
                  <c:v>42725</c:v>
                </c:pt>
                <c:pt idx="752">
                  <c:v>42726</c:v>
                </c:pt>
                <c:pt idx="753">
                  <c:v>42727</c:v>
                </c:pt>
                <c:pt idx="754">
                  <c:v>42728</c:v>
                </c:pt>
                <c:pt idx="755">
                  <c:v>42729</c:v>
                </c:pt>
                <c:pt idx="756">
                  <c:v>42730</c:v>
                </c:pt>
                <c:pt idx="757">
                  <c:v>42731</c:v>
                </c:pt>
                <c:pt idx="758">
                  <c:v>42732</c:v>
                </c:pt>
                <c:pt idx="759">
                  <c:v>42733</c:v>
                </c:pt>
                <c:pt idx="760">
                  <c:v>42734</c:v>
                </c:pt>
                <c:pt idx="761">
                  <c:v>42735</c:v>
                </c:pt>
                <c:pt idx="762">
                  <c:v>42736</c:v>
                </c:pt>
                <c:pt idx="763">
                  <c:v>42737</c:v>
                </c:pt>
                <c:pt idx="764">
                  <c:v>42738</c:v>
                </c:pt>
                <c:pt idx="765">
                  <c:v>42739</c:v>
                </c:pt>
                <c:pt idx="766">
                  <c:v>42740</c:v>
                </c:pt>
                <c:pt idx="767">
                  <c:v>42741</c:v>
                </c:pt>
                <c:pt idx="768">
                  <c:v>42742</c:v>
                </c:pt>
                <c:pt idx="769">
                  <c:v>42743</c:v>
                </c:pt>
                <c:pt idx="770">
                  <c:v>42744</c:v>
                </c:pt>
                <c:pt idx="771">
                  <c:v>42745</c:v>
                </c:pt>
                <c:pt idx="772">
                  <c:v>42746</c:v>
                </c:pt>
                <c:pt idx="773">
                  <c:v>42747</c:v>
                </c:pt>
                <c:pt idx="774">
                  <c:v>42748</c:v>
                </c:pt>
                <c:pt idx="775">
                  <c:v>42749</c:v>
                </c:pt>
                <c:pt idx="776">
                  <c:v>42750</c:v>
                </c:pt>
                <c:pt idx="777">
                  <c:v>42751</c:v>
                </c:pt>
                <c:pt idx="778">
                  <c:v>42752</c:v>
                </c:pt>
                <c:pt idx="779">
                  <c:v>42753</c:v>
                </c:pt>
                <c:pt idx="780">
                  <c:v>42754</c:v>
                </c:pt>
                <c:pt idx="781">
                  <c:v>42755</c:v>
                </c:pt>
                <c:pt idx="782">
                  <c:v>42756</c:v>
                </c:pt>
                <c:pt idx="783">
                  <c:v>42757</c:v>
                </c:pt>
                <c:pt idx="784">
                  <c:v>42758</c:v>
                </c:pt>
                <c:pt idx="785">
                  <c:v>42759</c:v>
                </c:pt>
                <c:pt idx="786">
                  <c:v>42760</c:v>
                </c:pt>
                <c:pt idx="787">
                  <c:v>42761</c:v>
                </c:pt>
                <c:pt idx="788">
                  <c:v>42762</c:v>
                </c:pt>
                <c:pt idx="789">
                  <c:v>42763</c:v>
                </c:pt>
                <c:pt idx="790">
                  <c:v>42764</c:v>
                </c:pt>
                <c:pt idx="791">
                  <c:v>42765</c:v>
                </c:pt>
                <c:pt idx="792">
                  <c:v>42766</c:v>
                </c:pt>
                <c:pt idx="793">
                  <c:v>42767</c:v>
                </c:pt>
                <c:pt idx="794">
                  <c:v>42768</c:v>
                </c:pt>
                <c:pt idx="795">
                  <c:v>42769</c:v>
                </c:pt>
                <c:pt idx="796">
                  <c:v>42770</c:v>
                </c:pt>
                <c:pt idx="797">
                  <c:v>42771</c:v>
                </c:pt>
                <c:pt idx="798">
                  <c:v>42772</c:v>
                </c:pt>
                <c:pt idx="799">
                  <c:v>42773</c:v>
                </c:pt>
                <c:pt idx="800">
                  <c:v>42774</c:v>
                </c:pt>
                <c:pt idx="801">
                  <c:v>42775</c:v>
                </c:pt>
                <c:pt idx="802">
                  <c:v>42776</c:v>
                </c:pt>
                <c:pt idx="803">
                  <c:v>42777</c:v>
                </c:pt>
                <c:pt idx="804">
                  <c:v>42778</c:v>
                </c:pt>
                <c:pt idx="805">
                  <c:v>42779</c:v>
                </c:pt>
                <c:pt idx="806">
                  <c:v>42780</c:v>
                </c:pt>
                <c:pt idx="807">
                  <c:v>42781</c:v>
                </c:pt>
                <c:pt idx="808">
                  <c:v>42782</c:v>
                </c:pt>
                <c:pt idx="809">
                  <c:v>42783</c:v>
                </c:pt>
                <c:pt idx="810">
                  <c:v>42784</c:v>
                </c:pt>
                <c:pt idx="811">
                  <c:v>42785</c:v>
                </c:pt>
                <c:pt idx="812">
                  <c:v>42786</c:v>
                </c:pt>
                <c:pt idx="813">
                  <c:v>42787</c:v>
                </c:pt>
                <c:pt idx="814">
                  <c:v>42788</c:v>
                </c:pt>
                <c:pt idx="815">
                  <c:v>42789</c:v>
                </c:pt>
                <c:pt idx="816">
                  <c:v>42790</c:v>
                </c:pt>
                <c:pt idx="817">
                  <c:v>42791</c:v>
                </c:pt>
                <c:pt idx="818">
                  <c:v>42792</c:v>
                </c:pt>
                <c:pt idx="819">
                  <c:v>42793</c:v>
                </c:pt>
                <c:pt idx="820">
                  <c:v>42794</c:v>
                </c:pt>
                <c:pt idx="821">
                  <c:v>42795</c:v>
                </c:pt>
                <c:pt idx="822">
                  <c:v>42796</c:v>
                </c:pt>
                <c:pt idx="823">
                  <c:v>42797</c:v>
                </c:pt>
                <c:pt idx="824">
                  <c:v>42798</c:v>
                </c:pt>
                <c:pt idx="825">
                  <c:v>42799</c:v>
                </c:pt>
                <c:pt idx="826">
                  <c:v>42800</c:v>
                </c:pt>
                <c:pt idx="827">
                  <c:v>42801</c:v>
                </c:pt>
                <c:pt idx="828">
                  <c:v>42802</c:v>
                </c:pt>
                <c:pt idx="829">
                  <c:v>42803</c:v>
                </c:pt>
                <c:pt idx="830">
                  <c:v>42804</c:v>
                </c:pt>
                <c:pt idx="831">
                  <c:v>42805</c:v>
                </c:pt>
                <c:pt idx="832">
                  <c:v>42806</c:v>
                </c:pt>
                <c:pt idx="833">
                  <c:v>42807</c:v>
                </c:pt>
                <c:pt idx="834">
                  <c:v>42808</c:v>
                </c:pt>
                <c:pt idx="835">
                  <c:v>42809</c:v>
                </c:pt>
                <c:pt idx="836">
                  <c:v>42810</c:v>
                </c:pt>
                <c:pt idx="837">
                  <c:v>42811</c:v>
                </c:pt>
                <c:pt idx="838">
                  <c:v>42812</c:v>
                </c:pt>
                <c:pt idx="839">
                  <c:v>42813</c:v>
                </c:pt>
                <c:pt idx="840">
                  <c:v>42814</c:v>
                </c:pt>
                <c:pt idx="841">
                  <c:v>42815</c:v>
                </c:pt>
                <c:pt idx="842">
                  <c:v>42816</c:v>
                </c:pt>
                <c:pt idx="843">
                  <c:v>42817</c:v>
                </c:pt>
                <c:pt idx="844">
                  <c:v>42818</c:v>
                </c:pt>
                <c:pt idx="845">
                  <c:v>42819</c:v>
                </c:pt>
                <c:pt idx="846">
                  <c:v>42820</c:v>
                </c:pt>
                <c:pt idx="847">
                  <c:v>42821</c:v>
                </c:pt>
                <c:pt idx="848">
                  <c:v>42822</c:v>
                </c:pt>
                <c:pt idx="849">
                  <c:v>42823</c:v>
                </c:pt>
                <c:pt idx="850">
                  <c:v>42824</c:v>
                </c:pt>
                <c:pt idx="851">
                  <c:v>42825</c:v>
                </c:pt>
                <c:pt idx="852">
                  <c:v>42826</c:v>
                </c:pt>
                <c:pt idx="853">
                  <c:v>42827</c:v>
                </c:pt>
                <c:pt idx="854">
                  <c:v>42828</c:v>
                </c:pt>
                <c:pt idx="855">
                  <c:v>42829</c:v>
                </c:pt>
                <c:pt idx="856">
                  <c:v>42830</c:v>
                </c:pt>
                <c:pt idx="857">
                  <c:v>42831</c:v>
                </c:pt>
                <c:pt idx="858">
                  <c:v>42832</c:v>
                </c:pt>
                <c:pt idx="859">
                  <c:v>42833</c:v>
                </c:pt>
                <c:pt idx="860">
                  <c:v>42834</c:v>
                </c:pt>
                <c:pt idx="861">
                  <c:v>42835</c:v>
                </c:pt>
                <c:pt idx="862">
                  <c:v>42836</c:v>
                </c:pt>
                <c:pt idx="863">
                  <c:v>42837</c:v>
                </c:pt>
                <c:pt idx="864">
                  <c:v>42838</c:v>
                </c:pt>
                <c:pt idx="865">
                  <c:v>42839</c:v>
                </c:pt>
                <c:pt idx="866">
                  <c:v>42840</c:v>
                </c:pt>
                <c:pt idx="867">
                  <c:v>42841</c:v>
                </c:pt>
                <c:pt idx="868">
                  <c:v>42842</c:v>
                </c:pt>
                <c:pt idx="869">
                  <c:v>42843</c:v>
                </c:pt>
                <c:pt idx="870">
                  <c:v>42844</c:v>
                </c:pt>
                <c:pt idx="871">
                  <c:v>42845</c:v>
                </c:pt>
                <c:pt idx="872">
                  <c:v>42846</c:v>
                </c:pt>
                <c:pt idx="873">
                  <c:v>42847</c:v>
                </c:pt>
                <c:pt idx="874">
                  <c:v>42848</c:v>
                </c:pt>
                <c:pt idx="875">
                  <c:v>42849</c:v>
                </c:pt>
                <c:pt idx="876">
                  <c:v>42850</c:v>
                </c:pt>
                <c:pt idx="877">
                  <c:v>42851</c:v>
                </c:pt>
                <c:pt idx="878">
                  <c:v>42852</c:v>
                </c:pt>
                <c:pt idx="879">
                  <c:v>42853</c:v>
                </c:pt>
                <c:pt idx="880">
                  <c:v>42854</c:v>
                </c:pt>
                <c:pt idx="881">
                  <c:v>42855</c:v>
                </c:pt>
                <c:pt idx="882">
                  <c:v>42856</c:v>
                </c:pt>
                <c:pt idx="883">
                  <c:v>42857</c:v>
                </c:pt>
                <c:pt idx="884">
                  <c:v>42858</c:v>
                </c:pt>
                <c:pt idx="885">
                  <c:v>42859</c:v>
                </c:pt>
                <c:pt idx="886">
                  <c:v>42860</c:v>
                </c:pt>
                <c:pt idx="887">
                  <c:v>42861</c:v>
                </c:pt>
                <c:pt idx="888">
                  <c:v>42862</c:v>
                </c:pt>
                <c:pt idx="889">
                  <c:v>42863</c:v>
                </c:pt>
                <c:pt idx="890">
                  <c:v>42864</c:v>
                </c:pt>
                <c:pt idx="891">
                  <c:v>42865</c:v>
                </c:pt>
                <c:pt idx="892">
                  <c:v>42866</c:v>
                </c:pt>
                <c:pt idx="893">
                  <c:v>42867</c:v>
                </c:pt>
                <c:pt idx="894">
                  <c:v>42868</c:v>
                </c:pt>
                <c:pt idx="895">
                  <c:v>42869</c:v>
                </c:pt>
                <c:pt idx="896">
                  <c:v>42870</c:v>
                </c:pt>
                <c:pt idx="897">
                  <c:v>42871</c:v>
                </c:pt>
                <c:pt idx="898">
                  <c:v>42872</c:v>
                </c:pt>
                <c:pt idx="899">
                  <c:v>42873</c:v>
                </c:pt>
                <c:pt idx="900">
                  <c:v>42874</c:v>
                </c:pt>
                <c:pt idx="901">
                  <c:v>42875</c:v>
                </c:pt>
                <c:pt idx="902">
                  <c:v>42876</c:v>
                </c:pt>
                <c:pt idx="903">
                  <c:v>42877</c:v>
                </c:pt>
                <c:pt idx="904">
                  <c:v>42878</c:v>
                </c:pt>
                <c:pt idx="905">
                  <c:v>42879</c:v>
                </c:pt>
                <c:pt idx="906">
                  <c:v>42880</c:v>
                </c:pt>
                <c:pt idx="907">
                  <c:v>42881</c:v>
                </c:pt>
                <c:pt idx="908">
                  <c:v>42882</c:v>
                </c:pt>
                <c:pt idx="909">
                  <c:v>42883</c:v>
                </c:pt>
                <c:pt idx="910">
                  <c:v>42884</c:v>
                </c:pt>
                <c:pt idx="911">
                  <c:v>42885</c:v>
                </c:pt>
                <c:pt idx="912">
                  <c:v>42886</c:v>
                </c:pt>
                <c:pt idx="913">
                  <c:v>42887</c:v>
                </c:pt>
                <c:pt idx="914">
                  <c:v>42888</c:v>
                </c:pt>
                <c:pt idx="915">
                  <c:v>42889</c:v>
                </c:pt>
                <c:pt idx="916">
                  <c:v>42890</c:v>
                </c:pt>
                <c:pt idx="917">
                  <c:v>42891</c:v>
                </c:pt>
                <c:pt idx="918">
                  <c:v>42892</c:v>
                </c:pt>
                <c:pt idx="919">
                  <c:v>42893</c:v>
                </c:pt>
                <c:pt idx="920">
                  <c:v>42894</c:v>
                </c:pt>
                <c:pt idx="921">
                  <c:v>42895</c:v>
                </c:pt>
                <c:pt idx="922">
                  <c:v>42896</c:v>
                </c:pt>
                <c:pt idx="923">
                  <c:v>42897</c:v>
                </c:pt>
                <c:pt idx="924">
                  <c:v>42898</c:v>
                </c:pt>
                <c:pt idx="925">
                  <c:v>42899</c:v>
                </c:pt>
                <c:pt idx="926">
                  <c:v>42900</c:v>
                </c:pt>
                <c:pt idx="927">
                  <c:v>42901</c:v>
                </c:pt>
                <c:pt idx="928">
                  <c:v>42902</c:v>
                </c:pt>
                <c:pt idx="929">
                  <c:v>42903</c:v>
                </c:pt>
                <c:pt idx="930">
                  <c:v>42904</c:v>
                </c:pt>
                <c:pt idx="931">
                  <c:v>42905</c:v>
                </c:pt>
                <c:pt idx="932">
                  <c:v>42906</c:v>
                </c:pt>
                <c:pt idx="933">
                  <c:v>42907</c:v>
                </c:pt>
                <c:pt idx="934">
                  <c:v>42908</c:v>
                </c:pt>
                <c:pt idx="935">
                  <c:v>42909</c:v>
                </c:pt>
                <c:pt idx="936">
                  <c:v>42910</c:v>
                </c:pt>
                <c:pt idx="937">
                  <c:v>42911</c:v>
                </c:pt>
                <c:pt idx="938">
                  <c:v>42912</c:v>
                </c:pt>
                <c:pt idx="939">
                  <c:v>42913</c:v>
                </c:pt>
                <c:pt idx="940">
                  <c:v>42914</c:v>
                </c:pt>
                <c:pt idx="941">
                  <c:v>42915</c:v>
                </c:pt>
                <c:pt idx="942">
                  <c:v>42916</c:v>
                </c:pt>
                <c:pt idx="943">
                  <c:v>42917</c:v>
                </c:pt>
                <c:pt idx="944">
                  <c:v>42918</c:v>
                </c:pt>
                <c:pt idx="945">
                  <c:v>42919</c:v>
                </c:pt>
                <c:pt idx="946">
                  <c:v>42920</c:v>
                </c:pt>
                <c:pt idx="947">
                  <c:v>42921</c:v>
                </c:pt>
                <c:pt idx="948">
                  <c:v>42922</c:v>
                </c:pt>
                <c:pt idx="949">
                  <c:v>42923</c:v>
                </c:pt>
                <c:pt idx="950">
                  <c:v>42924</c:v>
                </c:pt>
                <c:pt idx="951">
                  <c:v>42925</c:v>
                </c:pt>
                <c:pt idx="952">
                  <c:v>42926</c:v>
                </c:pt>
                <c:pt idx="953">
                  <c:v>42927</c:v>
                </c:pt>
                <c:pt idx="954">
                  <c:v>42928</c:v>
                </c:pt>
                <c:pt idx="955">
                  <c:v>42929</c:v>
                </c:pt>
                <c:pt idx="956">
                  <c:v>42930</c:v>
                </c:pt>
                <c:pt idx="957">
                  <c:v>42931</c:v>
                </c:pt>
                <c:pt idx="958">
                  <c:v>42932</c:v>
                </c:pt>
                <c:pt idx="959">
                  <c:v>42933</c:v>
                </c:pt>
                <c:pt idx="960">
                  <c:v>42934</c:v>
                </c:pt>
                <c:pt idx="961">
                  <c:v>42935</c:v>
                </c:pt>
                <c:pt idx="962">
                  <c:v>42936</c:v>
                </c:pt>
                <c:pt idx="963">
                  <c:v>42937</c:v>
                </c:pt>
                <c:pt idx="964">
                  <c:v>42938</c:v>
                </c:pt>
                <c:pt idx="965">
                  <c:v>42939</c:v>
                </c:pt>
                <c:pt idx="966">
                  <c:v>42940</c:v>
                </c:pt>
                <c:pt idx="967">
                  <c:v>42941</c:v>
                </c:pt>
                <c:pt idx="968">
                  <c:v>42942</c:v>
                </c:pt>
                <c:pt idx="969">
                  <c:v>42943</c:v>
                </c:pt>
                <c:pt idx="970">
                  <c:v>42944</c:v>
                </c:pt>
                <c:pt idx="971">
                  <c:v>42945</c:v>
                </c:pt>
                <c:pt idx="972">
                  <c:v>42946</c:v>
                </c:pt>
                <c:pt idx="973">
                  <c:v>42947</c:v>
                </c:pt>
                <c:pt idx="974">
                  <c:v>42948</c:v>
                </c:pt>
                <c:pt idx="975">
                  <c:v>42949</c:v>
                </c:pt>
                <c:pt idx="976">
                  <c:v>42950</c:v>
                </c:pt>
                <c:pt idx="977">
                  <c:v>42951</c:v>
                </c:pt>
                <c:pt idx="978">
                  <c:v>42952</c:v>
                </c:pt>
                <c:pt idx="979">
                  <c:v>42953</c:v>
                </c:pt>
                <c:pt idx="980">
                  <c:v>42954</c:v>
                </c:pt>
                <c:pt idx="981">
                  <c:v>42955</c:v>
                </c:pt>
                <c:pt idx="982">
                  <c:v>42956</c:v>
                </c:pt>
                <c:pt idx="983">
                  <c:v>42957</c:v>
                </c:pt>
                <c:pt idx="984">
                  <c:v>42958</c:v>
                </c:pt>
                <c:pt idx="985">
                  <c:v>42959</c:v>
                </c:pt>
                <c:pt idx="986">
                  <c:v>42960</c:v>
                </c:pt>
                <c:pt idx="987">
                  <c:v>42961</c:v>
                </c:pt>
                <c:pt idx="988">
                  <c:v>42962</c:v>
                </c:pt>
                <c:pt idx="989">
                  <c:v>42963</c:v>
                </c:pt>
                <c:pt idx="990">
                  <c:v>42964</c:v>
                </c:pt>
                <c:pt idx="991">
                  <c:v>42965</c:v>
                </c:pt>
                <c:pt idx="992">
                  <c:v>42966</c:v>
                </c:pt>
                <c:pt idx="993">
                  <c:v>42967</c:v>
                </c:pt>
                <c:pt idx="994">
                  <c:v>42968</c:v>
                </c:pt>
                <c:pt idx="995">
                  <c:v>42969</c:v>
                </c:pt>
                <c:pt idx="996">
                  <c:v>42970</c:v>
                </c:pt>
                <c:pt idx="997">
                  <c:v>42971</c:v>
                </c:pt>
                <c:pt idx="998">
                  <c:v>42972</c:v>
                </c:pt>
                <c:pt idx="999">
                  <c:v>42973</c:v>
                </c:pt>
                <c:pt idx="1000">
                  <c:v>42974</c:v>
                </c:pt>
                <c:pt idx="1001">
                  <c:v>42975</c:v>
                </c:pt>
                <c:pt idx="1002">
                  <c:v>42976</c:v>
                </c:pt>
                <c:pt idx="1003">
                  <c:v>42977</c:v>
                </c:pt>
                <c:pt idx="1004">
                  <c:v>42978</c:v>
                </c:pt>
                <c:pt idx="1005">
                  <c:v>42979</c:v>
                </c:pt>
                <c:pt idx="1006">
                  <c:v>42980</c:v>
                </c:pt>
                <c:pt idx="1007">
                  <c:v>42981</c:v>
                </c:pt>
                <c:pt idx="1008">
                  <c:v>42982</c:v>
                </c:pt>
                <c:pt idx="1009">
                  <c:v>42983</c:v>
                </c:pt>
                <c:pt idx="1010">
                  <c:v>42984</c:v>
                </c:pt>
                <c:pt idx="1011">
                  <c:v>42985</c:v>
                </c:pt>
                <c:pt idx="1012">
                  <c:v>42986</c:v>
                </c:pt>
                <c:pt idx="1013">
                  <c:v>42987</c:v>
                </c:pt>
                <c:pt idx="1014">
                  <c:v>42988</c:v>
                </c:pt>
                <c:pt idx="1015">
                  <c:v>42989</c:v>
                </c:pt>
                <c:pt idx="1016">
                  <c:v>42990</c:v>
                </c:pt>
                <c:pt idx="1017">
                  <c:v>42991</c:v>
                </c:pt>
                <c:pt idx="1018">
                  <c:v>42992</c:v>
                </c:pt>
                <c:pt idx="1019">
                  <c:v>42993</c:v>
                </c:pt>
                <c:pt idx="1020">
                  <c:v>42994</c:v>
                </c:pt>
                <c:pt idx="1021">
                  <c:v>42995</c:v>
                </c:pt>
                <c:pt idx="1022">
                  <c:v>42996</c:v>
                </c:pt>
                <c:pt idx="1023">
                  <c:v>42997</c:v>
                </c:pt>
                <c:pt idx="1024">
                  <c:v>42998</c:v>
                </c:pt>
                <c:pt idx="1025">
                  <c:v>42999</c:v>
                </c:pt>
                <c:pt idx="1026">
                  <c:v>43000</c:v>
                </c:pt>
                <c:pt idx="1027">
                  <c:v>43001</c:v>
                </c:pt>
                <c:pt idx="1028">
                  <c:v>43002</c:v>
                </c:pt>
                <c:pt idx="1029">
                  <c:v>43003</c:v>
                </c:pt>
                <c:pt idx="1030">
                  <c:v>43004</c:v>
                </c:pt>
                <c:pt idx="1031">
                  <c:v>43005</c:v>
                </c:pt>
                <c:pt idx="1032">
                  <c:v>43006</c:v>
                </c:pt>
                <c:pt idx="1033">
                  <c:v>43007</c:v>
                </c:pt>
                <c:pt idx="1034">
                  <c:v>43008</c:v>
                </c:pt>
              </c:numCache>
            </c:numRef>
          </c:cat>
          <c:val>
            <c:numRef>
              <c:f>Sheet1!$H$2:$H$1036</c:f>
              <c:numCache>
                <c:formatCode>General</c:formatCode>
                <c:ptCount val="1035"/>
                <c:pt idx="0" formatCode="#,##0.0">
                  <c:v>22.0731707317073</c:v>
                </c:pt>
                <c:pt idx="144" formatCode="#,##0.0">
                  <c:v>22.804878048780399</c:v>
                </c:pt>
                <c:pt idx="246" formatCode="#,##0.0">
                  <c:v>23.475609756097501</c:v>
                </c:pt>
                <c:pt idx="343" formatCode="#,##0.0">
                  <c:v>24.085365853658502</c:v>
                </c:pt>
                <c:pt idx="517" formatCode="#,##0.0">
                  <c:v>25.121951219512098</c:v>
                </c:pt>
                <c:pt idx="640" formatCode="#,##0.0">
                  <c:v>26.097560975609699</c:v>
                </c:pt>
                <c:pt idx="735" formatCode="#,##0.0">
                  <c:v>26.0365853658536</c:v>
                </c:pt>
                <c:pt idx="849" formatCode="#,##0.0">
                  <c:v>26.0365853658536</c:v>
                </c:pt>
                <c:pt idx="1008" formatCode="#,##0.0">
                  <c:v>26.097560975609699</c:v>
                </c:pt>
              </c:numCache>
            </c:numRef>
          </c:val>
          <c:smooth val="0"/>
          <c:extLst>
            <c:ext xmlns:c16="http://schemas.microsoft.com/office/drawing/2014/chart" uri="{C3380CC4-5D6E-409C-BE32-E72D297353CC}">
              <c16:uniqueId val="{00000003-13E9-4746-961E-4DCD1DA9E0A6}"/>
            </c:ext>
          </c:extLst>
        </c:ser>
        <c:dLbls>
          <c:showLegendKey val="0"/>
          <c:showVal val="0"/>
          <c:showCatName val="0"/>
          <c:showSerName val="0"/>
          <c:showPercent val="0"/>
          <c:showBubbleSize val="0"/>
        </c:dLbls>
        <c:smooth val="0"/>
        <c:axId val="-2074077176"/>
        <c:axId val="-2038621624"/>
      </c:lineChart>
      <c:dateAx>
        <c:axId val="-2074077176"/>
        <c:scaling>
          <c:orientation val="minMax"/>
        </c:scaling>
        <c:delete val="0"/>
        <c:axPos val="b"/>
        <c:numFmt formatCode="mmmm\ yyyy" sourceLinked="0"/>
        <c:majorTickMark val="out"/>
        <c:minorTickMark val="none"/>
        <c:tickLblPos val="none"/>
        <c:spPr>
          <a:ln>
            <a:solidFill>
              <a:srgbClr val="6A737B"/>
            </a:solidFill>
          </a:ln>
        </c:spPr>
        <c:txPr>
          <a:bodyPr/>
          <a:lstStyle/>
          <a:p>
            <a:pPr>
              <a:defRPr sz="1200"/>
            </a:pPr>
            <a:endParaRPr lang="en-US"/>
          </a:p>
        </c:txPr>
        <c:crossAx val="-2038621624"/>
        <c:crosses val="autoZero"/>
        <c:auto val="0"/>
        <c:lblOffset val="100"/>
        <c:baseTimeUnit val="days"/>
        <c:majorUnit val="6"/>
        <c:majorTimeUnit val="months"/>
      </c:dateAx>
      <c:valAx>
        <c:axId val="-2038621624"/>
        <c:scaling>
          <c:orientation val="minMax"/>
          <c:max val="50"/>
          <c:min val="10"/>
        </c:scaling>
        <c:delete val="0"/>
        <c:axPos val="l"/>
        <c:majorGridlines>
          <c:spPr>
            <a:ln>
              <a:solidFill>
                <a:srgbClr val="FFFFFF">
                  <a:lumMod val="75000"/>
                </a:srgbClr>
              </a:solidFill>
            </a:ln>
          </c:spPr>
        </c:majorGridlines>
        <c:numFmt formatCode="0" sourceLinked="0"/>
        <c:majorTickMark val="out"/>
        <c:minorTickMark val="none"/>
        <c:tickLblPos val="nextTo"/>
        <c:spPr>
          <a:ln>
            <a:noFill/>
          </a:ln>
        </c:spPr>
        <c:txPr>
          <a:bodyPr/>
          <a:lstStyle/>
          <a:p>
            <a:pPr>
              <a:defRPr sz="2200"/>
            </a:pPr>
            <a:endParaRPr lang="en-US"/>
          </a:p>
        </c:txPr>
        <c:crossAx val="-2074077176"/>
        <c:crosses val="autoZero"/>
        <c:crossBetween val="between"/>
        <c:majorUnit val="10"/>
      </c:valAx>
    </c:plotArea>
    <c:plotVisOnly val="1"/>
    <c:dispBlanksAs val="span"/>
    <c:showDLblsOverMax val="0"/>
  </c:chart>
  <c:txPr>
    <a:bodyPr/>
    <a:lstStyle/>
    <a:p>
      <a:pPr>
        <a:defRPr sz="1800"/>
      </a:pPr>
      <a:endParaRPr lang="en-US"/>
    </a:p>
  </c:txPr>
  <c:externalData r:id="rId2">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6.02076066751603E-2"/>
          <c:y val="3.0748433827312401E-2"/>
          <c:w val="0.89672789740804904"/>
          <c:h val="0.88828134585018503"/>
        </c:manualLayout>
      </c:layout>
      <c:lineChart>
        <c:grouping val="standard"/>
        <c:varyColors val="0"/>
        <c:ser>
          <c:idx val="0"/>
          <c:order val="0"/>
          <c:tx>
            <c:strRef>
              <c:f>Sheet1!$B$1</c:f>
              <c:strCache>
                <c:ptCount val="1"/>
                <c:pt idx="0">
                  <c:v>Mortgage repayments to disposable income</c:v>
                </c:pt>
              </c:strCache>
            </c:strRef>
          </c:tx>
          <c:spPr>
            <a:ln>
              <a:solidFill>
                <a:srgbClr val="A02226"/>
              </a:solidFill>
            </a:ln>
          </c:spPr>
          <c:marker>
            <c:symbol val="none"/>
          </c:marker>
          <c:dPt>
            <c:idx val="159"/>
            <c:marker>
              <c:symbol val="circle"/>
              <c:size val="12"/>
              <c:spPr>
                <a:solidFill>
                  <a:srgbClr val="FFFFFF"/>
                </a:solidFill>
                <a:ln w="38100">
                  <a:solidFill>
                    <a:srgbClr val="A02226"/>
                  </a:solidFill>
                </a:ln>
                <a:effectLst/>
              </c:spPr>
            </c:marker>
            <c:bubble3D val="0"/>
            <c:spPr>
              <a:ln w="38100">
                <a:solidFill>
                  <a:srgbClr val="A02226"/>
                </a:solidFill>
              </a:ln>
              <a:effectLst/>
            </c:spPr>
            <c:extLst>
              <c:ext xmlns:c16="http://schemas.microsoft.com/office/drawing/2014/chart" uri="{C3380CC4-5D6E-409C-BE32-E72D297353CC}">
                <c16:uniqueId val="{00000001-4553-4211-9779-954663659CAF}"/>
              </c:ext>
            </c:extLst>
          </c:dPt>
          <c:cat>
            <c:numRef>
              <c:f>Sheet1!$A$2:$A$192</c:f>
              <c:numCache>
                <c:formatCode>mmm\-yyyy</c:formatCode>
                <c:ptCount val="191"/>
                <c:pt idx="0">
                  <c:v>29311</c:v>
                </c:pt>
                <c:pt idx="1">
                  <c:v>29402</c:v>
                </c:pt>
                <c:pt idx="2">
                  <c:v>29494</c:v>
                </c:pt>
                <c:pt idx="3">
                  <c:v>29586</c:v>
                </c:pt>
                <c:pt idx="4">
                  <c:v>29676</c:v>
                </c:pt>
                <c:pt idx="5">
                  <c:v>29767</c:v>
                </c:pt>
                <c:pt idx="6">
                  <c:v>29859</c:v>
                </c:pt>
                <c:pt idx="7">
                  <c:v>29951</c:v>
                </c:pt>
                <c:pt idx="8">
                  <c:v>30041</c:v>
                </c:pt>
                <c:pt idx="9">
                  <c:v>30132</c:v>
                </c:pt>
                <c:pt idx="10">
                  <c:v>30224</c:v>
                </c:pt>
                <c:pt idx="11">
                  <c:v>30316</c:v>
                </c:pt>
                <c:pt idx="12">
                  <c:v>30406</c:v>
                </c:pt>
                <c:pt idx="13">
                  <c:v>30497</c:v>
                </c:pt>
                <c:pt idx="14">
                  <c:v>30589</c:v>
                </c:pt>
                <c:pt idx="15">
                  <c:v>30681</c:v>
                </c:pt>
                <c:pt idx="16">
                  <c:v>30772</c:v>
                </c:pt>
                <c:pt idx="17">
                  <c:v>30863</c:v>
                </c:pt>
                <c:pt idx="18">
                  <c:v>30955</c:v>
                </c:pt>
                <c:pt idx="19">
                  <c:v>31047</c:v>
                </c:pt>
                <c:pt idx="20">
                  <c:v>31137</c:v>
                </c:pt>
                <c:pt idx="21">
                  <c:v>31228</c:v>
                </c:pt>
                <c:pt idx="22">
                  <c:v>31320</c:v>
                </c:pt>
                <c:pt idx="23">
                  <c:v>31412</c:v>
                </c:pt>
                <c:pt idx="24">
                  <c:v>31502</c:v>
                </c:pt>
                <c:pt idx="25">
                  <c:v>31593</c:v>
                </c:pt>
                <c:pt idx="26">
                  <c:v>31685</c:v>
                </c:pt>
                <c:pt idx="27">
                  <c:v>31777</c:v>
                </c:pt>
                <c:pt idx="28">
                  <c:v>31867</c:v>
                </c:pt>
                <c:pt idx="29">
                  <c:v>31958</c:v>
                </c:pt>
                <c:pt idx="30">
                  <c:v>32050</c:v>
                </c:pt>
                <c:pt idx="31">
                  <c:v>32142</c:v>
                </c:pt>
                <c:pt idx="32">
                  <c:v>32233</c:v>
                </c:pt>
                <c:pt idx="33">
                  <c:v>32324</c:v>
                </c:pt>
                <c:pt idx="34">
                  <c:v>32416</c:v>
                </c:pt>
                <c:pt idx="35">
                  <c:v>32508</c:v>
                </c:pt>
                <c:pt idx="36">
                  <c:v>32598</c:v>
                </c:pt>
                <c:pt idx="37">
                  <c:v>32689</c:v>
                </c:pt>
                <c:pt idx="38">
                  <c:v>32781</c:v>
                </c:pt>
                <c:pt idx="39">
                  <c:v>32873</c:v>
                </c:pt>
                <c:pt idx="40">
                  <c:v>32963</c:v>
                </c:pt>
                <c:pt idx="41">
                  <c:v>33054</c:v>
                </c:pt>
                <c:pt idx="42">
                  <c:v>33146</c:v>
                </c:pt>
                <c:pt idx="43">
                  <c:v>33238</c:v>
                </c:pt>
                <c:pt idx="44">
                  <c:v>33328</c:v>
                </c:pt>
                <c:pt idx="45">
                  <c:v>33419</c:v>
                </c:pt>
                <c:pt idx="46">
                  <c:v>33511</c:v>
                </c:pt>
                <c:pt idx="47">
                  <c:v>33603</c:v>
                </c:pt>
                <c:pt idx="48">
                  <c:v>33694</c:v>
                </c:pt>
                <c:pt idx="49">
                  <c:v>33785</c:v>
                </c:pt>
                <c:pt idx="50">
                  <c:v>33877</c:v>
                </c:pt>
                <c:pt idx="51">
                  <c:v>33969</c:v>
                </c:pt>
                <c:pt idx="52">
                  <c:v>34059</c:v>
                </c:pt>
                <c:pt idx="53">
                  <c:v>34150</c:v>
                </c:pt>
                <c:pt idx="54">
                  <c:v>34242</c:v>
                </c:pt>
                <c:pt idx="55">
                  <c:v>34334</c:v>
                </c:pt>
                <c:pt idx="56">
                  <c:v>34424</c:v>
                </c:pt>
                <c:pt idx="57">
                  <c:v>34515</c:v>
                </c:pt>
                <c:pt idx="58">
                  <c:v>34607</c:v>
                </c:pt>
                <c:pt idx="59">
                  <c:v>34699</c:v>
                </c:pt>
                <c:pt idx="60">
                  <c:v>34789</c:v>
                </c:pt>
                <c:pt idx="61">
                  <c:v>34880</c:v>
                </c:pt>
                <c:pt idx="62">
                  <c:v>34972</c:v>
                </c:pt>
                <c:pt idx="63">
                  <c:v>35064</c:v>
                </c:pt>
                <c:pt idx="64">
                  <c:v>35155</c:v>
                </c:pt>
                <c:pt idx="65">
                  <c:v>35246</c:v>
                </c:pt>
                <c:pt idx="66">
                  <c:v>35338</c:v>
                </c:pt>
                <c:pt idx="67">
                  <c:v>35430</c:v>
                </c:pt>
                <c:pt idx="68">
                  <c:v>35520</c:v>
                </c:pt>
                <c:pt idx="69">
                  <c:v>35611</c:v>
                </c:pt>
                <c:pt idx="70">
                  <c:v>35703</c:v>
                </c:pt>
                <c:pt idx="71">
                  <c:v>35795</c:v>
                </c:pt>
                <c:pt idx="72">
                  <c:v>35885</c:v>
                </c:pt>
                <c:pt idx="73">
                  <c:v>35976</c:v>
                </c:pt>
                <c:pt idx="74">
                  <c:v>36068</c:v>
                </c:pt>
                <c:pt idx="75">
                  <c:v>36160</c:v>
                </c:pt>
                <c:pt idx="76">
                  <c:v>36250</c:v>
                </c:pt>
                <c:pt idx="77">
                  <c:v>36341</c:v>
                </c:pt>
                <c:pt idx="78">
                  <c:v>36433</c:v>
                </c:pt>
                <c:pt idx="79">
                  <c:v>36525</c:v>
                </c:pt>
                <c:pt idx="80">
                  <c:v>36616</c:v>
                </c:pt>
                <c:pt idx="81">
                  <c:v>36707</c:v>
                </c:pt>
                <c:pt idx="82">
                  <c:v>36799</c:v>
                </c:pt>
                <c:pt idx="83">
                  <c:v>36891</c:v>
                </c:pt>
                <c:pt idx="84">
                  <c:v>36981</c:v>
                </c:pt>
                <c:pt idx="85">
                  <c:v>37072</c:v>
                </c:pt>
                <c:pt idx="86">
                  <c:v>37164</c:v>
                </c:pt>
                <c:pt idx="87">
                  <c:v>37256</c:v>
                </c:pt>
                <c:pt idx="88">
                  <c:v>37346</c:v>
                </c:pt>
                <c:pt idx="89">
                  <c:v>37437</c:v>
                </c:pt>
                <c:pt idx="90">
                  <c:v>37529</c:v>
                </c:pt>
                <c:pt idx="91">
                  <c:v>37621</c:v>
                </c:pt>
                <c:pt idx="92">
                  <c:v>37711</c:v>
                </c:pt>
                <c:pt idx="93">
                  <c:v>37802</c:v>
                </c:pt>
                <c:pt idx="94">
                  <c:v>37894</c:v>
                </c:pt>
                <c:pt idx="95">
                  <c:v>37986</c:v>
                </c:pt>
                <c:pt idx="96">
                  <c:v>38077</c:v>
                </c:pt>
                <c:pt idx="97">
                  <c:v>38168</c:v>
                </c:pt>
                <c:pt idx="98">
                  <c:v>38260</c:v>
                </c:pt>
                <c:pt idx="99">
                  <c:v>38352</c:v>
                </c:pt>
                <c:pt idx="100">
                  <c:v>38442</c:v>
                </c:pt>
                <c:pt idx="101">
                  <c:v>38533</c:v>
                </c:pt>
                <c:pt idx="102">
                  <c:v>38625</c:v>
                </c:pt>
                <c:pt idx="103">
                  <c:v>38717</c:v>
                </c:pt>
                <c:pt idx="104">
                  <c:v>38807</c:v>
                </c:pt>
                <c:pt idx="105">
                  <c:v>38898</c:v>
                </c:pt>
                <c:pt idx="106">
                  <c:v>38990</c:v>
                </c:pt>
                <c:pt idx="107">
                  <c:v>39082</c:v>
                </c:pt>
                <c:pt idx="108">
                  <c:v>39172</c:v>
                </c:pt>
                <c:pt idx="109">
                  <c:v>39263</c:v>
                </c:pt>
                <c:pt idx="110">
                  <c:v>39355</c:v>
                </c:pt>
                <c:pt idx="111">
                  <c:v>39447</c:v>
                </c:pt>
                <c:pt idx="112">
                  <c:v>39538</c:v>
                </c:pt>
                <c:pt idx="113">
                  <c:v>39629</c:v>
                </c:pt>
                <c:pt idx="114">
                  <c:v>39721</c:v>
                </c:pt>
                <c:pt idx="115">
                  <c:v>39813</c:v>
                </c:pt>
                <c:pt idx="116">
                  <c:v>39903</c:v>
                </c:pt>
                <c:pt idx="117">
                  <c:v>39994</c:v>
                </c:pt>
                <c:pt idx="118">
                  <c:v>40086</c:v>
                </c:pt>
                <c:pt idx="119">
                  <c:v>40178</c:v>
                </c:pt>
                <c:pt idx="120">
                  <c:v>40268</c:v>
                </c:pt>
                <c:pt idx="121">
                  <c:v>40359</c:v>
                </c:pt>
                <c:pt idx="122">
                  <c:v>40451</c:v>
                </c:pt>
                <c:pt idx="123">
                  <c:v>40543</c:v>
                </c:pt>
                <c:pt idx="124">
                  <c:v>40633</c:v>
                </c:pt>
                <c:pt idx="125">
                  <c:v>40724</c:v>
                </c:pt>
                <c:pt idx="126">
                  <c:v>40816</c:v>
                </c:pt>
                <c:pt idx="127">
                  <c:v>40908</c:v>
                </c:pt>
                <c:pt idx="128">
                  <c:v>40999</c:v>
                </c:pt>
                <c:pt idx="129">
                  <c:v>41090</c:v>
                </c:pt>
                <c:pt idx="130">
                  <c:v>41182</c:v>
                </c:pt>
                <c:pt idx="131">
                  <c:v>41274</c:v>
                </c:pt>
                <c:pt idx="132">
                  <c:v>41364</c:v>
                </c:pt>
                <c:pt idx="133">
                  <c:v>41455</c:v>
                </c:pt>
                <c:pt idx="134">
                  <c:v>41547</c:v>
                </c:pt>
                <c:pt idx="135">
                  <c:v>41639</c:v>
                </c:pt>
                <c:pt idx="136">
                  <c:v>41729</c:v>
                </c:pt>
                <c:pt idx="137">
                  <c:v>41820</c:v>
                </c:pt>
                <c:pt idx="138">
                  <c:v>41912</c:v>
                </c:pt>
                <c:pt idx="139">
                  <c:v>42004</c:v>
                </c:pt>
                <c:pt idx="140">
                  <c:v>42094</c:v>
                </c:pt>
                <c:pt idx="141">
                  <c:v>42185</c:v>
                </c:pt>
                <c:pt idx="142">
                  <c:v>42277</c:v>
                </c:pt>
                <c:pt idx="143">
                  <c:v>42369</c:v>
                </c:pt>
                <c:pt idx="144">
                  <c:v>42460</c:v>
                </c:pt>
                <c:pt idx="145">
                  <c:v>42551</c:v>
                </c:pt>
                <c:pt idx="146">
                  <c:v>42643</c:v>
                </c:pt>
                <c:pt idx="147">
                  <c:v>42735</c:v>
                </c:pt>
                <c:pt idx="148">
                  <c:v>42825</c:v>
                </c:pt>
                <c:pt idx="149">
                  <c:v>42916</c:v>
                </c:pt>
                <c:pt idx="150">
                  <c:v>43008</c:v>
                </c:pt>
                <c:pt idx="151">
                  <c:v>43100</c:v>
                </c:pt>
                <c:pt idx="152">
                  <c:v>43190</c:v>
                </c:pt>
                <c:pt idx="153">
                  <c:v>43281</c:v>
                </c:pt>
                <c:pt idx="154">
                  <c:v>43373</c:v>
                </c:pt>
                <c:pt idx="155">
                  <c:v>43465</c:v>
                </c:pt>
                <c:pt idx="156">
                  <c:v>43555</c:v>
                </c:pt>
                <c:pt idx="157">
                  <c:v>43646</c:v>
                </c:pt>
                <c:pt idx="158">
                  <c:v>43738</c:v>
                </c:pt>
                <c:pt idx="159">
                  <c:v>43830</c:v>
                </c:pt>
              </c:numCache>
            </c:numRef>
          </c:cat>
          <c:val>
            <c:numRef>
              <c:f>Sheet1!$B$2:$B$161</c:f>
              <c:numCache>
                <c:formatCode>_(* #,##0.00_);_(* \(#,##0.00\);_(* "-"??_);_(@_)</c:formatCode>
                <c:ptCount val="160"/>
                <c:pt idx="0">
                  <c:v>3.8902798466072945</c:v>
                </c:pt>
                <c:pt idx="1">
                  <c:v>3.982512063358322</c:v>
                </c:pt>
                <c:pt idx="2">
                  <c:v>3.882225220412383</c:v>
                </c:pt>
                <c:pt idx="3">
                  <c:v>3.9787388201045699</c:v>
                </c:pt>
                <c:pt idx="4">
                  <c:v>4.194725219205619</c:v>
                </c:pt>
                <c:pt idx="5">
                  <c:v>4.170333078235557</c:v>
                </c:pt>
                <c:pt idx="6">
                  <c:v>4.3479616029271551</c:v>
                </c:pt>
                <c:pt idx="7">
                  <c:v>4.3944912152417483</c:v>
                </c:pt>
                <c:pt idx="8">
                  <c:v>4.4444584620212577</c:v>
                </c:pt>
                <c:pt idx="9">
                  <c:v>4.4601622441275008</c:v>
                </c:pt>
                <c:pt idx="10">
                  <c:v>4.5793086016881377</c:v>
                </c:pt>
                <c:pt idx="11">
                  <c:v>4.4813350286838212</c:v>
                </c:pt>
                <c:pt idx="12">
                  <c:v>4.2883020749179401</c:v>
                </c:pt>
                <c:pt idx="13">
                  <c:v>4.3494763370657736</c:v>
                </c:pt>
                <c:pt idx="14">
                  <c:v>4.1326601803646286</c:v>
                </c:pt>
                <c:pt idx="15">
                  <c:v>4.0254102023877918</c:v>
                </c:pt>
                <c:pt idx="16">
                  <c:v>4.0331494672407047</c:v>
                </c:pt>
                <c:pt idx="17">
                  <c:v>4.0108648964227642</c:v>
                </c:pt>
                <c:pt idx="18">
                  <c:v>3.8179853329644007</c:v>
                </c:pt>
                <c:pt idx="19">
                  <c:v>3.8619608268980241</c:v>
                </c:pt>
                <c:pt idx="20">
                  <c:v>3.9747528273380519</c:v>
                </c:pt>
                <c:pt idx="21">
                  <c:v>4.1540144221361315</c:v>
                </c:pt>
                <c:pt idx="22">
                  <c:v>4.3366797968856181</c:v>
                </c:pt>
                <c:pt idx="23">
                  <c:v>4.6181137325068127</c:v>
                </c:pt>
                <c:pt idx="24">
                  <c:v>4.7746464571763907</c:v>
                </c:pt>
                <c:pt idx="25">
                  <c:v>4.8588175446990682</c:v>
                </c:pt>
                <c:pt idx="26">
                  <c:v>5.209835682074953</c:v>
                </c:pt>
                <c:pt idx="27">
                  <c:v>5.2720785244507979</c:v>
                </c:pt>
                <c:pt idx="28">
                  <c:v>5.3890400209466653</c:v>
                </c:pt>
                <c:pt idx="29">
                  <c:v>5.3793508439083118</c:v>
                </c:pt>
                <c:pt idx="30">
                  <c:v>4.8385268032656619</c:v>
                </c:pt>
                <c:pt idx="31">
                  <c:v>4.9035396786451839</c:v>
                </c:pt>
                <c:pt idx="32">
                  <c:v>4.8035304509994781</c:v>
                </c:pt>
                <c:pt idx="33">
                  <c:v>4.9162923350907377</c:v>
                </c:pt>
                <c:pt idx="34">
                  <c:v>5.3110615093399911</c:v>
                </c:pt>
                <c:pt idx="35">
                  <c:v>5.4475203159571244</c:v>
                </c:pt>
                <c:pt idx="36">
                  <c:v>5.633168025469562</c:v>
                </c:pt>
                <c:pt idx="37">
                  <c:v>5.9198959612347037</c:v>
                </c:pt>
                <c:pt idx="38">
                  <c:v>6.338755486702814</c:v>
                </c:pt>
                <c:pt idx="39">
                  <c:v>6.0786662350275167</c:v>
                </c:pt>
                <c:pt idx="40">
                  <c:v>5.9641842852634896</c:v>
                </c:pt>
                <c:pt idx="41">
                  <c:v>5.9060381572531799</c:v>
                </c:pt>
                <c:pt idx="42">
                  <c:v>5.81500959752805</c:v>
                </c:pt>
                <c:pt idx="43">
                  <c:v>5.56630857566216</c:v>
                </c:pt>
                <c:pt idx="44">
                  <c:v>5.2472709867679521</c:v>
                </c:pt>
                <c:pt idx="45">
                  <c:v>5.190096020667009</c:v>
                </c:pt>
                <c:pt idx="46">
                  <c:v>4.6787048379535108</c:v>
                </c:pt>
                <c:pt idx="47">
                  <c:v>4.5474824729126828</c:v>
                </c:pt>
                <c:pt idx="48">
                  <c:v>4.3074455967867635</c:v>
                </c:pt>
                <c:pt idx="49">
                  <c:v>4.1537193797288188</c:v>
                </c:pt>
                <c:pt idx="50">
                  <c:v>4.2371925240859225</c:v>
                </c:pt>
                <c:pt idx="51">
                  <c:v>4.3729166666666668</c:v>
                </c:pt>
                <c:pt idx="52">
                  <c:v>4.4448188682381016</c:v>
                </c:pt>
                <c:pt idx="53">
                  <c:v>4.4115088450388775</c:v>
                </c:pt>
                <c:pt idx="54">
                  <c:v>4.4725130974726053</c:v>
                </c:pt>
                <c:pt idx="55">
                  <c:v>4.3713894654316832</c:v>
                </c:pt>
                <c:pt idx="56">
                  <c:v>4.4070032208150307</c:v>
                </c:pt>
                <c:pt idx="57">
                  <c:v>4.4922213734580208</c:v>
                </c:pt>
                <c:pt idx="58">
                  <c:v>4.7671684970888837</c:v>
                </c:pt>
                <c:pt idx="59">
                  <c:v>5.1759522746453044</c:v>
                </c:pt>
                <c:pt idx="60">
                  <c:v>5.5233778547407848</c:v>
                </c:pt>
                <c:pt idx="61">
                  <c:v>5.612182725335062</c:v>
                </c:pt>
                <c:pt idx="62">
                  <c:v>5.639252626509359</c:v>
                </c:pt>
                <c:pt idx="63">
                  <c:v>5.7089219140395917</c:v>
                </c:pt>
                <c:pt idx="64">
                  <c:v>5.7975680241727803</c:v>
                </c:pt>
                <c:pt idx="65">
                  <c:v>5.7321711936593847</c:v>
                </c:pt>
                <c:pt idx="66">
                  <c:v>5.4293581340144383</c:v>
                </c:pt>
                <c:pt idx="67">
                  <c:v>5.2106570180690639</c:v>
                </c:pt>
                <c:pt idx="68">
                  <c:v>4.8545892335282321</c:v>
                </c:pt>
                <c:pt idx="69">
                  <c:v>4.7241954657186911</c:v>
                </c:pt>
                <c:pt idx="70">
                  <c:v>4.6249681363832069</c:v>
                </c:pt>
                <c:pt idx="71">
                  <c:v>4.6120456179683185</c:v>
                </c:pt>
                <c:pt idx="72">
                  <c:v>4.6533476756965086</c:v>
                </c:pt>
                <c:pt idx="73">
                  <c:v>4.6944489640755087</c:v>
                </c:pt>
                <c:pt idx="74">
                  <c:v>4.652635731480351</c:v>
                </c:pt>
                <c:pt idx="75">
                  <c:v>4.7502480976744614</c:v>
                </c:pt>
                <c:pt idx="76">
                  <c:v>4.6791322696079485</c:v>
                </c:pt>
                <c:pt idx="77">
                  <c:v>4.5720121132504765</c:v>
                </c:pt>
                <c:pt idx="78">
                  <c:v>4.7193325737293312</c:v>
                </c:pt>
                <c:pt idx="79">
                  <c:v>4.8702414629044712</c:v>
                </c:pt>
                <c:pt idx="80">
                  <c:v>5.2137671165463617</c:v>
                </c:pt>
                <c:pt idx="81">
                  <c:v>5.7623865274882791</c:v>
                </c:pt>
                <c:pt idx="82">
                  <c:v>5.5819353630855915</c:v>
                </c:pt>
                <c:pt idx="83">
                  <c:v>5.8723180736138376</c:v>
                </c:pt>
                <c:pt idx="84">
                  <c:v>5.692332309198096</c:v>
                </c:pt>
                <c:pt idx="85">
                  <c:v>5.2981059794348511</c:v>
                </c:pt>
                <c:pt idx="86">
                  <c:v>5.398242897982886</c:v>
                </c:pt>
                <c:pt idx="87">
                  <c:v>5.1793291085626096</c:v>
                </c:pt>
                <c:pt idx="88">
                  <c:v>5.257983440076992</c:v>
                </c:pt>
                <c:pt idx="89">
                  <c:v>5.8212469082972857</c:v>
                </c:pt>
                <c:pt idx="90">
                  <c:v>5.9985975360760673</c:v>
                </c:pt>
                <c:pt idx="91">
                  <c:v>6.1093952309005131</c:v>
                </c:pt>
                <c:pt idx="92">
                  <c:v>6.1311511553040319</c:v>
                </c:pt>
                <c:pt idx="93">
                  <c:v>6.2413267048242922</c:v>
                </c:pt>
                <c:pt idx="94">
                  <c:v>6.5445064060494413</c:v>
                </c:pt>
                <c:pt idx="95">
                  <c:v>6.9492325076311134</c:v>
                </c:pt>
                <c:pt idx="96">
                  <c:v>7.3308432082236985</c:v>
                </c:pt>
                <c:pt idx="97">
                  <c:v>7.3644314407710594</c:v>
                </c:pt>
                <c:pt idx="98">
                  <c:v>7.6930475561103453</c:v>
                </c:pt>
                <c:pt idx="99">
                  <c:v>7.7915531690344872</c:v>
                </c:pt>
                <c:pt idx="100">
                  <c:v>8.045272568746844</c:v>
                </c:pt>
                <c:pt idx="101">
                  <c:v>8.1719373462236451</c:v>
                </c:pt>
                <c:pt idx="102">
                  <c:v>8.2778946739958883</c:v>
                </c:pt>
                <c:pt idx="103">
                  <c:v>8.4859936594401795</c:v>
                </c:pt>
                <c:pt idx="104">
                  <c:v>8.5097222814980018</c:v>
                </c:pt>
                <c:pt idx="105">
                  <c:v>8.8839512107795127</c:v>
                </c:pt>
                <c:pt idx="106">
                  <c:v>8.9767189126385922</c:v>
                </c:pt>
                <c:pt idx="107">
                  <c:v>9.1932751069187351</c:v>
                </c:pt>
                <c:pt idx="108">
                  <c:v>9.3156233960667318</c:v>
                </c:pt>
                <c:pt idx="109">
                  <c:v>9.2869478545840245</c:v>
                </c:pt>
                <c:pt idx="110">
                  <c:v>9.530738125569755</c:v>
                </c:pt>
                <c:pt idx="111">
                  <c:v>9.8461804729174673</c:v>
                </c:pt>
                <c:pt idx="112">
                  <c:v>10.328431810478513</c:v>
                </c:pt>
                <c:pt idx="113">
                  <c:v>10.836066614762945</c:v>
                </c:pt>
                <c:pt idx="114">
                  <c:v>11.011829248087368</c:v>
                </c:pt>
                <c:pt idx="115">
                  <c:v>8.9999112587767165</c:v>
                </c:pt>
                <c:pt idx="116">
                  <c:v>7.8473122113988341</c:v>
                </c:pt>
                <c:pt idx="117">
                  <c:v>7.2849639607169143</c:v>
                </c:pt>
                <c:pt idx="118">
                  <c:v>7.5266336948079173</c:v>
                </c:pt>
                <c:pt idx="119">
                  <c:v>8.0674802886370625</c:v>
                </c:pt>
                <c:pt idx="120">
                  <c:v>8.451199831350289</c:v>
                </c:pt>
                <c:pt idx="121">
                  <c:v>9.0407467080838035</c:v>
                </c:pt>
                <c:pt idx="122">
                  <c:v>9.1255799706535541</c:v>
                </c:pt>
                <c:pt idx="123">
                  <c:v>9.2994351608672954</c:v>
                </c:pt>
                <c:pt idx="124">
                  <c:v>9.3957164222052949</c:v>
                </c:pt>
                <c:pt idx="125">
                  <c:v>9.3983300387752529</c:v>
                </c:pt>
                <c:pt idx="126">
                  <c:v>9.2934702785228325</c:v>
                </c:pt>
                <c:pt idx="127">
                  <c:v>9.0242079165672777</c:v>
                </c:pt>
                <c:pt idx="128">
                  <c:v>8.8470346304635399</c:v>
                </c:pt>
                <c:pt idx="129">
                  <c:v>8.4510635732079162</c:v>
                </c:pt>
                <c:pt idx="130">
                  <c:v>8.3931821999888463</c:v>
                </c:pt>
                <c:pt idx="131">
                  <c:v>8.0525563999863312</c:v>
                </c:pt>
                <c:pt idx="132">
                  <c:v>7.8085062961004787</c:v>
                </c:pt>
                <c:pt idx="133">
                  <c:v>7.6399972905315696</c:v>
                </c:pt>
                <c:pt idx="134">
                  <c:v>7.3053311347378056</c:v>
                </c:pt>
                <c:pt idx="135">
                  <c:v>7.1398205600698317</c:v>
                </c:pt>
                <c:pt idx="136">
                  <c:v>7.1158516247120165</c:v>
                </c:pt>
                <c:pt idx="137">
                  <c:v>7.1017993040839711</c:v>
                </c:pt>
                <c:pt idx="138">
                  <c:v>7.1360973454300609</c:v>
                </c:pt>
                <c:pt idx="139">
                  <c:v>7.1498419420631247</c:v>
                </c:pt>
                <c:pt idx="140">
                  <c:v>7.1215319603824465</c:v>
                </c:pt>
                <c:pt idx="141">
                  <c:v>6.8021526667472241</c:v>
                </c:pt>
                <c:pt idx="142">
                  <c:v>6.8496942703069674</c:v>
                </c:pt>
                <c:pt idx="143">
                  <c:v>7.0547285823568684</c:v>
                </c:pt>
                <c:pt idx="144">
                  <c:v>7.0864797823863181</c:v>
                </c:pt>
                <c:pt idx="145">
                  <c:v>6.9788569079118279</c:v>
                </c:pt>
                <c:pt idx="146">
                  <c:v>6.7953679104071654</c:v>
                </c:pt>
                <c:pt idx="147">
                  <c:v>6.8864303177347681</c:v>
                </c:pt>
                <c:pt idx="148">
                  <c:v>6.9949261058969991</c:v>
                </c:pt>
                <c:pt idx="149">
                  <c:v>7.1355642140047069</c:v>
                </c:pt>
                <c:pt idx="159">
                  <c:v>9.2771774310097239</c:v>
                </c:pt>
              </c:numCache>
            </c:numRef>
          </c:val>
          <c:smooth val="0"/>
          <c:extLst>
            <c:ext xmlns:c16="http://schemas.microsoft.com/office/drawing/2014/chart" uri="{C3380CC4-5D6E-409C-BE32-E72D297353CC}">
              <c16:uniqueId val="{00000002-4553-4211-9779-954663659CAF}"/>
            </c:ext>
          </c:extLst>
        </c:ser>
        <c:dLbls>
          <c:showLegendKey val="0"/>
          <c:showVal val="0"/>
          <c:showCatName val="0"/>
          <c:showSerName val="0"/>
          <c:showPercent val="0"/>
          <c:showBubbleSize val="0"/>
        </c:dLbls>
        <c:smooth val="0"/>
        <c:axId val="-2001428200"/>
        <c:axId val="-2001319272"/>
      </c:lineChart>
      <c:dateAx>
        <c:axId val="-2001428200"/>
        <c:scaling>
          <c:orientation val="minMax"/>
          <c:max val="43830"/>
          <c:min val="29221"/>
        </c:scaling>
        <c:delete val="0"/>
        <c:axPos val="b"/>
        <c:numFmt formatCode="yyyy" sourceLinked="0"/>
        <c:majorTickMark val="out"/>
        <c:minorTickMark val="none"/>
        <c:tickLblPos val="nextTo"/>
        <c:spPr>
          <a:ln>
            <a:solidFill>
              <a:srgbClr val="6A737B"/>
            </a:solidFill>
          </a:ln>
        </c:spPr>
        <c:txPr>
          <a:bodyPr/>
          <a:lstStyle/>
          <a:p>
            <a:pPr>
              <a:defRPr sz="2100"/>
            </a:pPr>
            <a:endParaRPr lang="en-US"/>
          </a:p>
        </c:txPr>
        <c:crossAx val="-2001319272"/>
        <c:crosses val="autoZero"/>
        <c:auto val="1"/>
        <c:lblOffset val="100"/>
        <c:baseTimeUnit val="days"/>
        <c:majorUnit val="5"/>
        <c:majorTimeUnit val="years"/>
        <c:minorUnit val="5"/>
        <c:minorTimeUnit val="days"/>
      </c:dateAx>
      <c:valAx>
        <c:axId val="-2001319272"/>
        <c:scaling>
          <c:orientation val="minMax"/>
          <c:max val="12"/>
          <c:min val="0"/>
        </c:scaling>
        <c:delete val="0"/>
        <c:axPos val="l"/>
        <c:majorGridlines>
          <c:spPr>
            <a:ln>
              <a:solidFill>
                <a:srgbClr val="FFFFFF">
                  <a:lumMod val="75000"/>
                </a:srgbClr>
              </a:solidFill>
            </a:ln>
          </c:spPr>
        </c:majorGridlines>
        <c:numFmt formatCode="#,##0" sourceLinked="0"/>
        <c:majorTickMark val="out"/>
        <c:minorTickMark val="none"/>
        <c:tickLblPos val="nextTo"/>
        <c:spPr>
          <a:ln>
            <a:noFill/>
          </a:ln>
        </c:spPr>
        <c:crossAx val="-2001428200"/>
        <c:crossesAt val="28126"/>
        <c:crossBetween val="midCat"/>
        <c:majorUnit val="2"/>
      </c:valAx>
    </c:plotArea>
    <c:plotVisOnly val="1"/>
    <c:dispBlanksAs val="gap"/>
    <c:showDLblsOverMax val="0"/>
  </c:chart>
  <c:txPr>
    <a:bodyPr/>
    <a:lstStyle/>
    <a:p>
      <a:pPr>
        <a:defRPr sz="2200"/>
      </a:pPr>
      <a:endParaRPr lang="en-US"/>
    </a:p>
  </c:txPr>
  <c:externalData r:id="rId2">
    <c:autoUpdate val="0"/>
  </c:externalData>
</c:chartSpace>
</file>

<file path=ppt/charts/chart10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242381578752588"/>
          <c:y val="2.5159030494387502E-2"/>
          <c:w val="0.91770563799403393"/>
          <c:h val="0.8591040443789234"/>
        </c:manualLayout>
      </c:layout>
      <c:barChart>
        <c:barDir val="col"/>
        <c:grouping val="stacked"/>
        <c:varyColors val="0"/>
        <c:ser>
          <c:idx val="4"/>
          <c:order val="0"/>
          <c:tx>
            <c:strRef>
              <c:f>Sheet1!$F$1</c:f>
              <c:strCache>
                <c:ptCount val="1"/>
                <c:pt idx="0">
                  <c:v>40+</c:v>
                </c:pt>
              </c:strCache>
            </c:strRef>
          </c:tx>
          <c:spPr>
            <a:solidFill>
              <a:srgbClr val="621214"/>
            </a:solidFill>
            <a:ln>
              <a:solidFill>
                <a:srgbClr val="FFFFFF"/>
              </a:solidFill>
            </a:ln>
          </c:spPr>
          <c:invertIfNegative val="0"/>
          <c:cat>
            <c:strRef>
              <c:f>Sheet1!$A$2:$A$6</c:f>
              <c:strCache>
                <c:ptCount val="5"/>
                <c:pt idx="0">
                  <c:v>Central
city</c:v>
                </c:pt>
                <c:pt idx="1">
                  <c:v>City
fringe</c:v>
                </c:pt>
                <c:pt idx="2">
                  <c:v>Inner</c:v>
                </c:pt>
                <c:pt idx="3">
                  <c:v>Middle</c:v>
                </c:pt>
                <c:pt idx="4">
                  <c:v>Outer</c:v>
                </c:pt>
              </c:strCache>
            </c:strRef>
          </c:cat>
          <c:val>
            <c:numRef>
              <c:f>Sheet1!$F$2:$F$6</c:f>
              <c:numCache>
                <c:formatCode>General</c:formatCode>
                <c:ptCount val="5"/>
                <c:pt idx="0">
                  <c:v>330</c:v>
                </c:pt>
                <c:pt idx="1">
                  <c:v>0</c:v>
                </c:pt>
                <c:pt idx="2">
                  <c:v>0</c:v>
                </c:pt>
                <c:pt idx="3">
                  <c:v>602</c:v>
                </c:pt>
                <c:pt idx="4">
                  <c:v>0</c:v>
                </c:pt>
              </c:numCache>
            </c:numRef>
          </c:val>
          <c:extLst>
            <c:ext xmlns:c16="http://schemas.microsoft.com/office/drawing/2014/chart" uri="{C3380CC4-5D6E-409C-BE32-E72D297353CC}">
              <c16:uniqueId val="{00000000-894C-4812-A4F8-A53A55296DDB}"/>
            </c:ext>
          </c:extLst>
        </c:ser>
        <c:ser>
          <c:idx val="3"/>
          <c:order val="1"/>
          <c:tx>
            <c:strRef>
              <c:f>Sheet1!$E$1</c:f>
              <c:strCache>
                <c:ptCount val="1"/>
                <c:pt idx="0">
                  <c:v>20-39</c:v>
                </c:pt>
              </c:strCache>
            </c:strRef>
          </c:tx>
          <c:spPr>
            <a:solidFill>
              <a:srgbClr val="A02226"/>
            </a:solidFill>
            <a:ln>
              <a:solidFill>
                <a:srgbClr val="FFFFFF"/>
              </a:solidFill>
            </a:ln>
          </c:spPr>
          <c:invertIfNegative val="0"/>
          <c:cat>
            <c:strRef>
              <c:f>Sheet1!$A$2:$A$6</c:f>
              <c:strCache>
                <c:ptCount val="5"/>
                <c:pt idx="0">
                  <c:v>Central
city</c:v>
                </c:pt>
                <c:pt idx="1">
                  <c:v>City
fringe</c:v>
                </c:pt>
                <c:pt idx="2">
                  <c:v>Inner</c:v>
                </c:pt>
                <c:pt idx="3">
                  <c:v>Middle</c:v>
                </c:pt>
                <c:pt idx="4">
                  <c:v>Outer</c:v>
                </c:pt>
              </c:strCache>
            </c:strRef>
          </c:cat>
          <c:val>
            <c:numRef>
              <c:f>Sheet1!$E$2:$E$6</c:f>
              <c:numCache>
                <c:formatCode>General</c:formatCode>
                <c:ptCount val="5"/>
                <c:pt idx="0">
                  <c:v>529</c:v>
                </c:pt>
                <c:pt idx="1">
                  <c:v>1153</c:v>
                </c:pt>
                <c:pt idx="2">
                  <c:v>453</c:v>
                </c:pt>
                <c:pt idx="3">
                  <c:v>4308</c:v>
                </c:pt>
                <c:pt idx="4">
                  <c:v>708</c:v>
                </c:pt>
              </c:numCache>
            </c:numRef>
          </c:val>
          <c:extLst>
            <c:ext xmlns:c16="http://schemas.microsoft.com/office/drawing/2014/chart" uri="{C3380CC4-5D6E-409C-BE32-E72D297353CC}">
              <c16:uniqueId val="{00000001-894C-4812-A4F8-A53A55296DDB}"/>
            </c:ext>
          </c:extLst>
        </c:ser>
        <c:ser>
          <c:idx val="2"/>
          <c:order val="2"/>
          <c:tx>
            <c:strRef>
              <c:f>Sheet1!$D$1</c:f>
              <c:strCache>
                <c:ptCount val="1"/>
                <c:pt idx="0">
                  <c:v>10-19</c:v>
                </c:pt>
              </c:strCache>
            </c:strRef>
          </c:tx>
          <c:spPr>
            <a:solidFill>
              <a:srgbClr val="D4582A"/>
            </a:solidFill>
            <a:ln>
              <a:solidFill>
                <a:srgbClr val="FFFFFF"/>
              </a:solidFill>
            </a:ln>
          </c:spPr>
          <c:invertIfNegative val="0"/>
          <c:cat>
            <c:strRef>
              <c:f>Sheet1!$A$2:$A$6</c:f>
              <c:strCache>
                <c:ptCount val="5"/>
                <c:pt idx="0">
                  <c:v>Central
city</c:v>
                </c:pt>
                <c:pt idx="1">
                  <c:v>City
fringe</c:v>
                </c:pt>
                <c:pt idx="2">
                  <c:v>Inner</c:v>
                </c:pt>
                <c:pt idx="3">
                  <c:v>Middle</c:v>
                </c:pt>
                <c:pt idx="4">
                  <c:v>Outer</c:v>
                </c:pt>
              </c:strCache>
            </c:strRef>
          </c:cat>
          <c:val>
            <c:numRef>
              <c:f>Sheet1!$D$2:$D$6</c:f>
              <c:numCache>
                <c:formatCode>General</c:formatCode>
                <c:ptCount val="5"/>
                <c:pt idx="0">
                  <c:v>442</c:v>
                </c:pt>
                <c:pt idx="1">
                  <c:v>1837</c:v>
                </c:pt>
                <c:pt idx="2">
                  <c:v>1831</c:v>
                </c:pt>
                <c:pt idx="3">
                  <c:v>7211</c:v>
                </c:pt>
                <c:pt idx="4">
                  <c:v>884</c:v>
                </c:pt>
              </c:numCache>
            </c:numRef>
          </c:val>
          <c:extLst>
            <c:ext xmlns:c16="http://schemas.microsoft.com/office/drawing/2014/chart" uri="{C3380CC4-5D6E-409C-BE32-E72D297353CC}">
              <c16:uniqueId val="{00000002-894C-4812-A4F8-A53A55296DDB}"/>
            </c:ext>
          </c:extLst>
        </c:ser>
        <c:ser>
          <c:idx val="1"/>
          <c:order val="3"/>
          <c:tx>
            <c:strRef>
              <c:f>Sheet1!$C$1</c:f>
              <c:strCache>
                <c:ptCount val="1"/>
                <c:pt idx="0">
                  <c:v>4-9</c:v>
                </c:pt>
              </c:strCache>
            </c:strRef>
          </c:tx>
          <c:spPr>
            <a:solidFill>
              <a:srgbClr val="F68B33"/>
            </a:solidFill>
            <a:ln>
              <a:solidFill>
                <a:srgbClr val="FFFFFF"/>
              </a:solidFill>
            </a:ln>
          </c:spPr>
          <c:invertIfNegative val="0"/>
          <c:cat>
            <c:strRef>
              <c:f>Sheet1!$A$2:$A$6</c:f>
              <c:strCache>
                <c:ptCount val="5"/>
                <c:pt idx="0">
                  <c:v>Central
city</c:v>
                </c:pt>
                <c:pt idx="1">
                  <c:v>City
fringe</c:v>
                </c:pt>
                <c:pt idx="2">
                  <c:v>Inner</c:v>
                </c:pt>
                <c:pt idx="3">
                  <c:v>Middle</c:v>
                </c:pt>
                <c:pt idx="4">
                  <c:v>Outer</c:v>
                </c:pt>
              </c:strCache>
            </c:strRef>
          </c:cat>
          <c:val>
            <c:numRef>
              <c:f>Sheet1!$C$2:$C$6</c:f>
              <c:numCache>
                <c:formatCode>General</c:formatCode>
                <c:ptCount val="5"/>
                <c:pt idx="0">
                  <c:v>247</c:v>
                </c:pt>
                <c:pt idx="1">
                  <c:v>4936</c:v>
                </c:pt>
                <c:pt idx="2">
                  <c:v>3606</c:v>
                </c:pt>
                <c:pt idx="3">
                  <c:v>15267</c:v>
                </c:pt>
                <c:pt idx="4">
                  <c:v>2878</c:v>
                </c:pt>
              </c:numCache>
            </c:numRef>
          </c:val>
          <c:extLst>
            <c:ext xmlns:c16="http://schemas.microsoft.com/office/drawing/2014/chart" uri="{C3380CC4-5D6E-409C-BE32-E72D297353CC}">
              <c16:uniqueId val="{00000003-894C-4812-A4F8-A53A55296DDB}"/>
            </c:ext>
          </c:extLst>
        </c:ser>
        <c:ser>
          <c:idx val="0"/>
          <c:order val="4"/>
          <c:tx>
            <c:strRef>
              <c:f>Sheet1!$B$1</c:f>
              <c:strCache>
                <c:ptCount val="1"/>
                <c:pt idx="0">
                  <c:v>2-3</c:v>
                </c:pt>
              </c:strCache>
            </c:strRef>
          </c:tx>
          <c:spPr>
            <a:solidFill>
              <a:srgbClr val="FFC35A"/>
            </a:solidFill>
            <a:ln>
              <a:solidFill>
                <a:srgbClr val="FFFFFF"/>
              </a:solidFill>
            </a:ln>
            <a:effectLst/>
          </c:spPr>
          <c:invertIfNegative val="0"/>
          <c:cat>
            <c:strRef>
              <c:f>Sheet1!$A$2:$A$6</c:f>
              <c:strCache>
                <c:ptCount val="5"/>
                <c:pt idx="0">
                  <c:v>Central
city</c:v>
                </c:pt>
                <c:pt idx="1">
                  <c:v>City
fringe</c:v>
                </c:pt>
                <c:pt idx="2">
                  <c:v>Inner</c:v>
                </c:pt>
                <c:pt idx="3">
                  <c:v>Middle</c:v>
                </c:pt>
                <c:pt idx="4">
                  <c:v>Outer</c:v>
                </c:pt>
              </c:strCache>
            </c:strRef>
          </c:cat>
          <c:val>
            <c:numRef>
              <c:f>Sheet1!$B$2:$B$6</c:f>
              <c:numCache>
                <c:formatCode>General</c:formatCode>
                <c:ptCount val="5"/>
                <c:pt idx="0">
                  <c:v>0</c:v>
                </c:pt>
                <c:pt idx="1">
                  <c:v>208</c:v>
                </c:pt>
                <c:pt idx="2">
                  <c:v>266</c:v>
                </c:pt>
                <c:pt idx="3">
                  <c:v>965</c:v>
                </c:pt>
                <c:pt idx="4">
                  <c:v>40</c:v>
                </c:pt>
              </c:numCache>
            </c:numRef>
          </c:val>
          <c:extLst>
            <c:ext xmlns:c16="http://schemas.microsoft.com/office/drawing/2014/chart" uri="{C3380CC4-5D6E-409C-BE32-E72D297353CC}">
              <c16:uniqueId val="{00000004-894C-4812-A4F8-A53A55296DDB}"/>
            </c:ext>
          </c:extLst>
        </c:ser>
        <c:dLbls>
          <c:showLegendKey val="0"/>
          <c:showVal val="0"/>
          <c:showCatName val="0"/>
          <c:showSerName val="0"/>
          <c:showPercent val="0"/>
          <c:showBubbleSize val="0"/>
        </c:dLbls>
        <c:gapWidth val="50"/>
        <c:overlap val="100"/>
        <c:axId val="1804910072"/>
        <c:axId val="1804913560"/>
      </c:barChart>
      <c:dateAx>
        <c:axId val="1804910072"/>
        <c:scaling>
          <c:orientation val="minMax"/>
        </c:scaling>
        <c:delete val="0"/>
        <c:axPos val="b"/>
        <c:numFmt formatCode="General" sourceLinked="0"/>
        <c:majorTickMark val="out"/>
        <c:minorTickMark val="none"/>
        <c:tickLblPos val="nextTo"/>
        <c:spPr>
          <a:ln>
            <a:solidFill>
              <a:srgbClr val="6A737B"/>
            </a:solidFill>
          </a:ln>
        </c:spPr>
        <c:txPr>
          <a:bodyPr/>
          <a:lstStyle/>
          <a:p>
            <a:pPr>
              <a:defRPr sz="1500"/>
            </a:pPr>
            <a:endParaRPr lang="en-US"/>
          </a:p>
        </c:txPr>
        <c:crossAx val="1804913560"/>
        <c:crosses val="autoZero"/>
        <c:auto val="1"/>
        <c:lblOffset val="100"/>
        <c:baseTimeUnit val="years"/>
        <c:majorTimeUnit val="years"/>
        <c:minorTimeUnit val="months"/>
      </c:dateAx>
      <c:valAx>
        <c:axId val="1804913560"/>
        <c:scaling>
          <c:orientation val="minMax"/>
        </c:scaling>
        <c:delete val="0"/>
        <c:axPos val="l"/>
        <c:majorGridlines>
          <c:spPr>
            <a:ln>
              <a:solidFill>
                <a:srgbClr val="FFFFFF">
                  <a:lumMod val="75000"/>
                </a:srgbClr>
              </a:solidFill>
            </a:ln>
          </c:spPr>
        </c:majorGridlines>
        <c:numFmt formatCode="#,##0" sourceLinked="0"/>
        <c:majorTickMark val="out"/>
        <c:minorTickMark val="none"/>
        <c:tickLblPos val="nextTo"/>
        <c:spPr>
          <a:ln>
            <a:noFill/>
          </a:ln>
        </c:spPr>
        <c:txPr>
          <a:bodyPr/>
          <a:lstStyle/>
          <a:p>
            <a:pPr>
              <a:defRPr sz="2200"/>
            </a:pPr>
            <a:endParaRPr lang="en-US"/>
          </a:p>
        </c:txPr>
        <c:crossAx val="1804910072"/>
        <c:crosses val="autoZero"/>
        <c:crossBetween val="between"/>
        <c:majorUnit val="10000"/>
        <c:dispUnits>
          <c:builtInUnit val="thousands"/>
          <c:dispUnitsLbl/>
        </c:dispUnits>
      </c:valAx>
    </c:plotArea>
    <c:plotVisOnly val="1"/>
    <c:dispBlanksAs val="gap"/>
    <c:showDLblsOverMax val="0"/>
  </c:chart>
  <c:txPr>
    <a:bodyPr/>
    <a:lstStyle/>
    <a:p>
      <a:pPr>
        <a:defRPr sz="1800"/>
      </a:pPr>
      <a:endParaRPr lang="en-US"/>
    </a:p>
  </c:txPr>
  <c:externalData r:id="rId2">
    <c:autoUpdate val="0"/>
  </c:externalData>
</c:chartSpace>
</file>

<file path=ppt/charts/chart10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7.9238067526421347E-5"/>
          <c:y val="4.7697121626165927E-2"/>
          <c:w val="0.99992076193247359"/>
          <c:h val="0.83195026098543745"/>
        </c:manualLayout>
      </c:layout>
      <c:barChart>
        <c:barDir val="col"/>
        <c:grouping val="stacked"/>
        <c:varyColors val="0"/>
        <c:ser>
          <c:idx val="4"/>
          <c:order val="0"/>
          <c:tx>
            <c:strRef>
              <c:f>Sheet1!$F$1</c:f>
              <c:strCache>
                <c:ptCount val="1"/>
                <c:pt idx="0">
                  <c:v>40+</c:v>
                </c:pt>
              </c:strCache>
            </c:strRef>
          </c:tx>
          <c:spPr>
            <a:solidFill>
              <a:srgbClr val="621214"/>
            </a:solidFill>
            <a:ln>
              <a:solidFill>
                <a:srgbClr val="FFFFFF"/>
              </a:solidFill>
            </a:ln>
          </c:spPr>
          <c:invertIfNegative val="0"/>
          <c:cat>
            <c:strRef>
              <c:f>Sheet1!$A$2:$A$5</c:f>
              <c:strCache>
                <c:ptCount val="4"/>
                <c:pt idx="0">
                  <c:v>Central
city</c:v>
                </c:pt>
                <c:pt idx="1">
                  <c:v>City
fringe</c:v>
                </c:pt>
                <c:pt idx="2">
                  <c:v>Inner</c:v>
                </c:pt>
                <c:pt idx="3">
                  <c:v>Middle</c:v>
                </c:pt>
              </c:strCache>
            </c:strRef>
          </c:cat>
          <c:val>
            <c:numRef>
              <c:f>Sheet1!$F$2:$F$5</c:f>
              <c:numCache>
                <c:formatCode>General</c:formatCode>
                <c:ptCount val="4"/>
                <c:pt idx="0">
                  <c:v>1266</c:v>
                </c:pt>
                <c:pt idx="1">
                  <c:v>0</c:v>
                </c:pt>
                <c:pt idx="2">
                  <c:v>0</c:v>
                </c:pt>
                <c:pt idx="3">
                  <c:v>170</c:v>
                </c:pt>
              </c:numCache>
            </c:numRef>
          </c:val>
          <c:extLst>
            <c:ext xmlns:c16="http://schemas.microsoft.com/office/drawing/2014/chart" uri="{C3380CC4-5D6E-409C-BE32-E72D297353CC}">
              <c16:uniqueId val="{00000000-313C-40EB-B141-E3979A2189CD}"/>
            </c:ext>
          </c:extLst>
        </c:ser>
        <c:ser>
          <c:idx val="3"/>
          <c:order val="1"/>
          <c:tx>
            <c:strRef>
              <c:f>Sheet1!$E$1</c:f>
              <c:strCache>
                <c:ptCount val="1"/>
                <c:pt idx="0">
                  <c:v>20-39</c:v>
                </c:pt>
              </c:strCache>
            </c:strRef>
          </c:tx>
          <c:spPr>
            <a:solidFill>
              <a:srgbClr val="A02226"/>
            </a:solidFill>
            <a:ln>
              <a:solidFill>
                <a:srgbClr val="FFFFFF"/>
              </a:solidFill>
            </a:ln>
          </c:spPr>
          <c:invertIfNegative val="0"/>
          <c:cat>
            <c:strRef>
              <c:f>Sheet1!$A$2:$A$5</c:f>
              <c:strCache>
                <c:ptCount val="4"/>
                <c:pt idx="0">
                  <c:v>Central
city</c:v>
                </c:pt>
                <c:pt idx="1">
                  <c:v>City
fringe</c:v>
                </c:pt>
                <c:pt idx="2">
                  <c:v>Inner</c:v>
                </c:pt>
                <c:pt idx="3">
                  <c:v>Middle</c:v>
                </c:pt>
              </c:strCache>
            </c:strRef>
          </c:cat>
          <c:val>
            <c:numRef>
              <c:f>Sheet1!$E$2:$E$5</c:f>
              <c:numCache>
                <c:formatCode>General</c:formatCode>
                <c:ptCount val="4"/>
                <c:pt idx="0">
                  <c:v>720</c:v>
                </c:pt>
                <c:pt idx="1">
                  <c:v>3101</c:v>
                </c:pt>
                <c:pt idx="2">
                  <c:v>221</c:v>
                </c:pt>
                <c:pt idx="3">
                  <c:v>601</c:v>
                </c:pt>
              </c:numCache>
            </c:numRef>
          </c:val>
          <c:extLst>
            <c:ext xmlns:c16="http://schemas.microsoft.com/office/drawing/2014/chart" uri="{C3380CC4-5D6E-409C-BE32-E72D297353CC}">
              <c16:uniqueId val="{00000001-313C-40EB-B141-E3979A2189CD}"/>
            </c:ext>
          </c:extLst>
        </c:ser>
        <c:ser>
          <c:idx val="2"/>
          <c:order val="2"/>
          <c:tx>
            <c:strRef>
              <c:f>Sheet1!$D$1</c:f>
              <c:strCache>
                <c:ptCount val="1"/>
                <c:pt idx="0">
                  <c:v>10-19</c:v>
                </c:pt>
              </c:strCache>
            </c:strRef>
          </c:tx>
          <c:spPr>
            <a:solidFill>
              <a:srgbClr val="D4582A"/>
            </a:solidFill>
            <a:ln>
              <a:solidFill>
                <a:srgbClr val="FFFFFF"/>
              </a:solidFill>
            </a:ln>
          </c:spPr>
          <c:invertIfNegative val="0"/>
          <c:cat>
            <c:strRef>
              <c:f>Sheet1!$A$2:$A$5</c:f>
              <c:strCache>
                <c:ptCount val="4"/>
                <c:pt idx="0">
                  <c:v>Central
city</c:v>
                </c:pt>
                <c:pt idx="1">
                  <c:v>City
fringe</c:v>
                </c:pt>
                <c:pt idx="2">
                  <c:v>Inner</c:v>
                </c:pt>
                <c:pt idx="3">
                  <c:v>Middle</c:v>
                </c:pt>
              </c:strCache>
            </c:strRef>
          </c:cat>
          <c:val>
            <c:numRef>
              <c:f>Sheet1!$D$2:$D$5</c:f>
              <c:numCache>
                <c:formatCode>General</c:formatCode>
                <c:ptCount val="4"/>
                <c:pt idx="0">
                  <c:v>300</c:v>
                </c:pt>
                <c:pt idx="1">
                  <c:v>2796</c:v>
                </c:pt>
                <c:pt idx="2">
                  <c:v>1029</c:v>
                </c:pt>
                <c:pt idx="3">
                  <c:v>1002</c:v>
                </c:pt>
              </c:numCache>
            </c:numRef>
          </c:val>
          <c:extLst>
            <c:ext xmlns:c16="http://schemas.microsoft.com/office/drawing/2014/chart" uri="{C3380CC4-5D6E-409C-BE32-E72D297353CC}">
              <c16:uniqueId val="{00000002-313C-40EB-B141-E3979A2189CD}"/>
            </c:ext>
          </c:extLst>
        </c:ser>
        <c:ser>
          <c:idx val="1"/>
          <c:order val="3"/>
          <c:tx>
            <c:strRef>
              <c:f>Sheet1!$C$1</c:f>
              <c:strCache>
                <c:ptCount val="1"/>
                <c:pt idx="0">
                  <c:v>4-9</c:v>
                </c:pt>
              </c:strCache>
            </c:strRef>
          </c:tx>
          <c:spPr>
            <a:solidFill>
              <a:srgbClr val="F68B33"/>
            </a:solidFill>
            <a:ln>
              <a:solidFill>
                <a:srgbClr val="FFFFFF"/>
              </a:solidFill>
            </a:ln>
          </c:spPr>
          <c:invertIfNegative val="0"/>
          <c:cat>
            <c:strRef>
              <c:f>Sheet1!$A$2:$A$5</c:f>
              <c:strCache>
                <c:ptCount val="4"/>
                <c:pt idx="0">
                  <c:v>Central
city</c:v>
                </c:pt>
                <c:pt idx="1">
                  <c:v>City
fringe</c:v>
                </c:pt>
                <c:pt idx="2">
                  <c:v>Inner</c:v>
                </c:pt>
                <c:pt idx="3">
                  <c:v>Middle</c:v>
                </c:pt>
              </c:strCache>
            </c:strRef>
          </c:cat>
          <c:val>
            <c:numRef>
              <c:f>Sheet1!$C$2:$C$5</c:f>
              <c:numCache>
                <c:formatCode>General</c:formatCode>
                <c:ptCount val="4"/>
                <c:pt idx="0">
                  <c:v>35</c:v>
                </c:pt>
                <c:pt idx="1">
                  <c:v>1850</c:v>
                </c:pt>
                <c:pt idx="2">
                  <c:v>1389</c:v>
                </c:pt>
                <c:pt idx="3">
                  <c:v>3175</c:v>
                </c:pt>
              </c:numCache>
            </c:numRef>
          </c:val>
          <c:extLst>
            <c:ext xmlns:c16="http://schemas.microsoft.com/office/drawing/2014/chart" uri="{C3380CC4-5D6E-409C-BE32-E72D297353CC}">
              <c16:uniqueId val="{00000003-313C-40EB-B141-E3979A2189CD}"/>
            </c:ext>
          </c:extLst>
        </c:ser>
        <c:ser>
          <c:idx val="0"/>
          <c:order val="4"/>
          <c:tx>
            <c:strRef>
              <c:f>Sheet1!$B$1</c:f>
              <c:strCache>
                <c:ptCount val="1"/>
                <c:pt idx="0">
                  <c:v>2-3</c:v>
                </c:pt>
              </c:strCache>
            </c:strRef>
          </c:tx>
          <c:spPr>
            <a:solidFill>
              <a:srgbClr val="FFC35A"/>
            </a:solidFill>
            <a:ln>
              <a:solidFill>
                <a:srgbClr val="FFFFFF"/>
              </a:solidFill>
            </a:ln>
            <a:effectLst/>
          </c:spPr>
          <c:invertIfNegative val="0"/>
          <c:cat>
            <c:strRef>
              <c:f>Sheet1!$A$2:$A$5</c:f>
              <c:strCache>
                <c:ptCount val="4"/>
                <c:pt idx="0">
                  <c:v>Central
city</c:v>
                </c:pt>
                <c:pt idx="1">
                  <c:v>City
fringe</c:v>
                </c:pt>
                <c:pt idx="2">
                  <c:v>Inner</c:v>
                </c:pt>
                <c:pt idx="3">
                  <c:v>Middle</c:v>
                </c:pt>
              </c:strCache>
            </c:strRef>
          </c:cat>
          <c:val>
            <c:numRef>
              <c:f>Sheet1!$B$2:$B$5</c:f>
              <c:numCache>
                <c:formatCode>General</c:formatCode>
                <c:ptCount val="4"/>
                <c:pt idx="0">
                  <c:v>0</c:v>
                </c:pt>
                <c:pt idx="1">
                  <c:v>0</c:v>
                </c:pt>
                <c:pt idx="2">
                  <c:v>196</c:v>
                </c:pt>
                <c:pt idx="3">
                  <c:v>137</c:v>
                </c:pt>
              </c:numCache>
            </c:numRef>
          </c:val>
          <c:extLst>
            <c:ext xmlns:c16="http://schemas.microsoft.com/office/drawing/2014/chart" uri="{C3380CC4-5D6E-409C-BE32-E72D297353CC}">
              <c16:uniqueId val="{00000004-313C-40EB-B141-E3979A2189CD}"/>
            </c:ext>
          </c:extLst>
        </c:ser>
        <c:dLbls>
          <c:showLegendKey val="0"/>
          <c:showVal val="0"/>
          <c:showCatName val="0"/>
          <c:showSerName val="0"/>
          <c:showPercent val="0"/>
          <c:showBubbleSize val="0"/>
        </c:dLbls>
        <c:gapWidth val="50"/>
        <c:overlap val="100"/>
        <c:axId val="1804910072"/>
        <c:axId val="1804913560"/>
      </c:barChart>
      <c:dateAx>
        <c:axId val="1804910072"/>
        <c:scaling>
          <c:orientation val="minMax"/>
        </c:scaling>
        <c:delete val="0"/>
        <c:axPos val="b"/>
        <c:numFmt formatCode="General" sourceLinked="0"/>
        <c:majorTickMark val="out"/>
        <c:minorTickMark val="none"/>
        <c:tickLblPos val="nextTo"/>
        <c:spPr>
          <a:ln>
            <a:solidFill>
              <a:srgbClr val="6A737B"/>
            </a:solidFill>
          </a:ln>
        </c:spPr>
        <c:txPr>
          <a:bodyPr/>
          <a:lstStyle/>
          <a:p>
            <a:pPr>
              <a:defRPr sz="1500"/>
            </a:pPr>
            <a:endParaRPr lang="en-US"/>
          </a:p>
        </c:txPr>
        <c:crossAx val="1804913560"/>
        <c:crosses val="autoZero"/>
        <c:auto val="1"/>
        <c:lblOffset val="100"/>
        <c:baseTimeUnit val="years"/>
        <c:majorTimeUnit val="years"/>
        <c:minorTimeUnit val="months"/>
      </c:dateAx>
      <c:valAx>
        <c:axId val="1804913560"/>
        <c:scaling>
          <c:orientation val="minMax"/>
          <c:max val="30000"/>
        </c:scaling>
        <c:delete val="0"/>
        <c:axPos val="l"/>
        <c:majorGridlines>
          <c:spPr>
            <a:ln>
              <a:solidFill>
                <a:srgbClr val="FFFFFF">
                  <a:lumMod val="75000"/>
                </a:srgbClr>
              </a:solidFill>
            </a:ln>
          </c:spPr>
        </c:majorGridlines>
        <c:numFmt formatCode="#,##0" sourceLinked="0"/>
        <c:majorTickMark val="out"/>
        <c:minorTickMark val="none"/>
        <c:tickLblPos val="none"/>
        <c:spPr>
          <a:ln>
            <a:noFill/>
          </a:ln>
        </c:spPr>
        <c:txPr>
          <a:bodyPr/>
          <a:lstStyle/>
          <a:p>
            <a:pPr>
              <a:defRPr sz="1800"/>
            </a:pPr>
            <a:endParaRPr lang="en-US"/>
          </a:p>
        </c:txPr>
        <c:crossAx val="1804910072"/>
        <c:crosses val="autoZero"/>
        <c:crossBetween val="between"/>
        <c:majorUnit val="10000"/>
        <c:dispUnits>
          <c:builtInUnit val="thousands"/>
        </c:dispUnits>
      </c:valAx>
    </c:plotArea>
    <c:plotVisOnly val="1"/>
    <c:dispBlanksAs val="gap"/>
    <c:showDLblsOverMax val="0"/>
  </c:chart>
  <c:txPr>
    <a:bodyPr/>
    <a:lstStyle/>
    <a:p>
      <a:pPr>
        <a:defRPr sz="1800"/>
      </a:pPr>
      <a:endParaRPr lang="en-US"/>
    </a:p>
  </c:txPr>
  <c:externalData r:id="rId2">
    <c:autoUpdate val="0"/>
  </c:externalData>
</c:chartSpace>
</file>

<file path=ppt/charts/chart10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5.6269129035015499E-2"/>
          <c:y val="3.5769143043336601E-2"/>
          <c:w val="0.94284280094876483"/>
          <c:h val="0.87246366894754002"/>
        </c:manualLayout>
      </c:layout>
      <c:barChart>
        <c:barDir val="col"/>
        <c:grouping val="stacked"/>
        <c:varyColors val="0"/>
        <c:ser>
          <c:idx val="2"/>
          <c:order val="0"/>
          <c:tx>
            <c:strRef>
              <c:f>Sheet1!$E$1</c:f>
              <c:strCache>
                <c:ptCount val="1"/>
                <c:pt idx="0">
                  <c:v>Minimum</c:v>
                </c:pt>
              </c:strCache>
            </c:strRef>
          </c:tx>
          <c:spPr>
            <a:noFill/>
            <a:ln>
              <a:noFill/>
            </a:ln>
          </c:spPr>
          <c:invertIfNegative val="0"/>
          <c:cat>
            <c:strRef>
              <c:f>Sheet1!$A$2:$A$6</c:f>
              <c:strCache>
                <c:ptCount val="5"/>
                <c:pt idx="0">
                  <c:v>1</c:v>
                </c:pt>
                <c:pt idx="1">
                  <c:v>2</c:v>
                </c:pt>
                <c:pt idx="2">
                  <c:v>3</c:v>
                </c:pt>
                <c:pt idx="3">
                  <c:v>4</c:v>
                </c:pt>
                <c:pt idx="4">
                  <c:v>5</c:v>
                </c:pt>
              </c:strCache>
            </c:strRef>
          </c:cat>
          <c:val>
            <c:numRef>
              <c:f>Sheet1!$E$2:$E$6</c:f>
              <c:numCache>
                <c:formatCode>General</c:formatCode>
                <c:ptCount val="5"/>
                <c:pt idx="0">
                  <c:v>36.842772976621212</c:v>
                </c:pt>
                <c:pt idx="1">
                  <c:v>52.753778081781846</c:v>
                </c:pt>
                <c:pt idx="2">
                  <c:v>65.898323896042498</c:v>
                </c:pt>
                <c:pt idx="3">
                  <c:v>69.972865326330151</c:v>
                </c:pt>
                <c:pt idx="4">
                  <c:v>71.969656678190034</c:v>
                </c:pt>
              </c:numCache>
            </c:numRef>
          </c:val>
          <c:extLst>
            <c:ext xmlns:c16="http://schemas.microsoft.com/office/drawing/2014/chart" uri="{C3380CC4-5D6E-409C-BE32-E72D297353CC}">
              <c16:uniqueId val="{00000000-7663-4D04-8ED9-019A266B5515}"/>
            </c:ext>
          </c:extLst>
        </c:ser>
        <c:ser>
          <c:idx val="1"/>
          <c:order val="1"/>
          <c:tx>
            <c:strRef>
              <c:f>Sheet1!$D$1</c:f>
              <c:strCache>
                <c:ptCount val="1"/>
                <c:pt idx="0">
                  <c:v>gap-arrow</c:v>
                </c:pt>
              </c:strCache>
            </c:strRef>
          </c:tx>
          <c:spPr>
            <a:blipFill>
              <a:blip xmlns:r="http://schemas.openxmlformats.org/officeDocument/2006/relationships" r:embed="rId2"/>
              <a:stretch>
                <a:fillRect/>
              </a:stretch>
            </a:blipFill>
            <a:ln w="3175">
              <a:noFill/>
            </a:ln>
          </c:spPr>
          <c:invertIfNegative val="0"/>
          <c:dPt>
            <c:idx val="0"/>
            <c:invertIfNegative val="0"/>
            <c:bubble3D val="0"/>
            <c:spPr>
              <a:blipFill>
                <a:blip xmlns:r="http://schemas.openxmlformats.org/officeDocument/2006/relationships" r:embed="rId3"/>
                <a:stretch>
                  <a:fillRect/>
                </a:stretch>
              </a:blipFill>
              <a:ln w="3175">
                <a:noFill/>
              </a:ln>
            </c:spPr>
            <c:extLst>
              <c:ext xmlns:c16="http://schemas.microsoft.com/office/drawing/2014/chart" uri="{C3380CC4-5D6E-409C-BE32-E72D297353CC}">
                <c16:uniqueId val="{00000002-7663-4D04-8ED9-019A266B5515}"/>
              </c:ext>
            </c:extLst>
          </c:dPt>
          <c:dPt>
            <c:idx val="1"/>
            <c:invertIfNegative val="0"/>
            <c:bubble3D val="0"/>
            <c:spPr>
              <a:blipFill>
                <a:blip xmlns:r="http://schemas.openxmlformats.org/officeDocument/2006/relationships" r:embed="rId4"/>
                <a:stretch>
                  <a:fillRect/>
                </a:stretch>
              </a:blipFill>
              <a:ln w="3175">
                <a:noFill/>
              </a:ln>
            </c:spPr>
            <c:extLst>
              <c:ext xmlns:c16="http://schemas.microsoft.com/office/drawing/2014/chart" uri="{C3380CC4-5D6E-409C-BE32-E72D297353CC}">
                <c16:uniqueId val="{00000004-7663-4D04-8ED9-019A266B5515}"/>
              </c:ext>
            </c:extLst>
          </c:dPt>
          <c:dPt>
            <c:idx val="2"/>
            <c:invertIfNegative val="0"/>
            <c:bubble3D val="0"/>
            <c:spPr>
              <a:blipFill>
                <a:blip xmlns:r="http://schemas.openxmlformats.org/officeDocument/2006/relationships" r:embed="rId5"/>
                <a:stretch>
                  <a:fillRect/>
                </a:stretch>
              </a:blipFill>
              <a:ln w="3175">
                <a:noFill/>
              </a:ln>
            </c:spPr>
            <c:extLst>
              <c:ext xmlns:c16="http://schemas.microsoft.com/office/drawing/2014/chart" uri="{C3380CC4-5D6E-409C-BE32-E72D297353CC}">
                <c16:uniqueId val="{00000006-7663-4D04-8ED9-019A266B5515}"/>
              </c:ext>
            </c:extLst>
          </c:dPt>
          <c:dPt>
            <c:idx val="3"/>
            <c:invertIfNegative val="0"/>
            <c:bubble3D val="0"/>
            <c:spPr>
              <a:blipFill>
                <a:blip xmlns:r="http://schemas.openxmlformats.org/officeDocument/2006/relationships" r:embed="rId6"/>
                <a:stretch>
                  <a:fillRect/>
                </a:stretch>
              </a:blipFill>
              <a:ln w="3175">
                <a:noFill/>
              </a:ln>
            </c:spPr>
            <c:extLst>
              <c:ext xmlns:c16="http://schemas.microsoft.com/office/drawing/2014/chart" uri="{C3380CC4-5D6E-409C-BE32-E72D297353CC}">
                <c16:uniqueId val="{00000008-7663-4D04-8ED9-019A266B5515}"/>
              </c:ext>
            </c:extLst>
          </c:dPt>
          <c:dPt>
            <c:idx val="4"/>
            <c:invertIfNegative val="0"/>
            <c:bubble3D val="0"/>
            <c:spPr>
              <a:blipFill>
                <a:blip xmlns:r="http://schemas.openxmlformats.org/officeDocument/2006/relationships" r:embed="rId7"/>
                <a:stretch>
                  <a:fillRect/>
                </a:stretch>
              </a:blipFill>
              <a:ln w="3175">
                <a:noFill/>
              </a:ln>
            </c:spPr>
            <c:extLst>
              <c:ext xmlns:c16="http://schemas.microsoft.com/office/drawing/2014/chart" uri="{C3380CC4-5D6E-409C-BE32-E72D297353CC}">
                <c16:uniqueId val="{0000000A-7663-4D04-8ED9-019A266B5515}"/>
              </c:ext>
            </c:extLst>
          </c:dPt>
          <c:dPt>
            <c:idx val="35"/>
            <c:invertIfNegative val="0"/>
            <c:bubble3D val="0"/>
            <c:extLst>
              <c:ext xmlns:c16="http://schemas.microsoft.com/office/drawing/2014/chart" uri="{C3380CC4-5D6E-409C-BE32-E72D297353CC}">
                <c16:uniqueId val="{0000000B-7663-4D04-8ED9-019A266B5515}"/>
              </c:ext>
            </c:extLst>
          </c:dPt>
          <c:cat>
            <c:strRef>
              <c:f>Sheet1!$A$2:$A$6</c:f>
              <c:strCache>
                <c:ptCount val="5"/>
                <c:pt idx="0">
                  <c:v>1</c:v>
                </c:pt>
                <c:pt idx="1">
                  <c:v>2</c:v>
                </c:pt>
                <c:pt idx="2">
                  <c:v>3</c:v>
                </c:pt>
                <c:pt idx="3">
                  <c:v>4</c:v>
                </c:pt>
                <c:pt idx="4">
                  <c:v>5</c:v>
                </c:pt>
              </c:strCache>
            </c:strRef>
          </c:cat>
          <c:val>
            <c:numRef>
              <c:f>Sheet1!$D$2:$D$6</c:f>
              <c:numCache>
                <c:formatCode>General</c:formatCode>
                <c:ptCount val="5"/>
                <c:pt idx="0">
                  <c:v>30.257227023378796</c:v>
                </c:pt>
                <c:pt idx="1">
                  <c:v>12.746221918218154</c:v>
                </c:pt>
                <c:pt idx="2">
                  <c:v>10.101676103957502</c:v>
                </c:pt>
                <c:pt idx="3">
                  <c:v>9.8271346736698604</c:v>
                </c:pt>
                <c:pt idx="4">
                  <c:v>7.9303433218099713</c:v>
                </c:pt>
              </c:numCache>
            </c:numRef>
          </c:val>
          <c:extLst>
            <c:ext xmlns:c16="http://schemas.microsoft.com/office/drawing/2014/chart" uri="{C3380CC4-5D6E-409C-BE32-E72D297353CC}">
              <c16:uniqueId val="{0000000C-7663-4D04-8ED9-019A266B5515}"/>
            </c:ext>
          </c:extLst>
        </c:ser>
        <c:dLbls>
          <c:showLegendKey val="0"/>
          <c:showVal val="0"/>
          <c:showCatName val="0"/>
          <c:showSerName val="0"/>
          <c:showPercent val="0"/>
          <c:showBubbleSize val="0"/>
        </c:dLbls>
        <c:gapWidth val="150"/>
        <c:overlap val="100"/>
        <c:axId val="-2021078120"/>
        <c:axId val="-2020847064"/>
      </c:barChart>
      <c:scatterChart>
        <c:scatterStyle val="lineMarker"/>
        <c:varyColors val="0"/>
        <c:ser>
          <c:idx val="0"/>
          <c:order val="2"/>
          <c:tx>
            <c:strRef>
              <c:f>Sheet1!$B$1</c:f>
              <c:strCache>
                <c:ptCount val="1"/>
                <c:pt idx="0">
                  <c:v>1981</c:v>
                </c:pt>
              </c:strCache>
            </c:strRef>
          </c:tx>
          <c:spPr>
            <a:ln w="28575">
              <a:noFill/>
            </a:ln>
          </c:spPr>
          <c:marker>
            <c:symbol val="circle"/>
            <c:size val="9"/>
            <c:spPr>
              <a:solidFill>
                <a:srgbClr val="FFFFFF"/>
              </a:solidFill>
              <a:ln w="38100">
                <a:solidFill>
                  <a:srgbClr val="F68B33"/>
                </a:solidFill>
              </a:ln>
            </c:spPr>
          </c:marker>
          <c:dPt>
            <c:idx val="0"/>
            <c:marker>
              <c:spPr>
                <a:solidFill>
                  <a:srgbClr val="FFFFFF"/>
                </a:solidFill>
                <a:ln w="38100">
                  <a:solidFill>
                    <a:srgbClr val="621214"/>
                  </a:solidFill>
                </a:ln>
              </c:spPr>
            </c:marker>
            <c:bubble3D val="0"/>
            <c:extLst>
              <c:ext xmlns:c16="http://schemas.microsoft.com/office/drawing/2014/chart" uri="{C3380CC4-5D6E-409C-BE32-E72D297353CC}">
                <c16:uniqueId val="{0000000D-7663-4D04-8ED9-019A266B5515}"/>
              </c:ext>
            </c:extLst>
          </c:dPt>
          <c:dPt>
            <c:idx val="1"/>
            <c:marker>
              <c:spPr>
                <a:solidFill>
                  <a:srgbClr val="FFFFFF"/>
                </a:solidFill>
                <a:ln w="38100">
                  <a:solidFill>
                    <a:srgbClr val="A02226"/>
                  </a:solidFill>
                </a:ln>
              </c:spPr>
            </c:marker>
            <c:bubble3D val="0"/>
            <c:extLst>
              <c:ext xmlns:c16="http://schemas.microsoft.com/office/drawing/2014/chart" uri="{C3380CC4-5D6E-409C-BE32-E72D297353CC}">
                <c16:uniqueId val="{00000015-93E7-45A0-A557-68356EDE2A4C}"/>
              </c:ext>
            </c:extLst>
          </c:dPt>
          <c:dPt>
            <c:idx val="2"/>
            <c:marker>
              <c:spPr>
                <a:solidFill>
                  <a:srgbClr val="FFFFFF"/>
                </a:solidFill>
                <a:ln w="38100">
                  <a:solidFill>
                    <a:srgbClr val="D4582A"/>
                  </a:solidFill>
                </a:ln>
              </c:spPr>
            </c:marker>
            <c:bubble3D val="0"/>
            <c:extLst>
              <c:ext xmlns:c16="http://schemas.microsoft.com/office/drawing/2014/chart" uri="{C3380CC4-5D6E-409C-BE32-E72D297353CC}">
                <c16:uniqueId val="{00000016-93E7-45A0-A557-68356EDE2A4C}"/>
              </c:ext>
            </c:extLst>
          </c:dPt>
          <c:dPt>
            <c:idx val="4"/>
            <c:marker>
              <c:spPr>
                <a:solidFill>
                  <a:srgbClr val="FFFFFF"/>
                </a:solidFill>
                <a:ln w="38100">
                  <a:solidFill>
                    <a:srgbClr val="FFC35A"/>
                  </a:solidFill>
                </a:ln>
              </c:spPr>
            </c:marker>
            <c:bubble3D val="0"/>
            <c:extLst>
              <c:ext xmlns:c16="http://schemas.microsoft.com/office/drawing/2014/chart" uri="{C3380CC4-5D6E-409C-BE32-E72D297353CC}">
                <c16:uniqueId val="{00000018-93E7-45A0-A557-68356EDE2A4C}"/>
              </c:ext>
            </c:extLst>
          </c:dPt>
          <c:dPt>
            <c:idx val="35"/>
            <c:bubble3D val="0"/>
            <c:extLst>
              <c:ext xmlns:c16="http://schemas.microsoft.com/office/drawing/2014/chart" uri="{C3380CC4-5D6E-409C-BE32-E72D297353CC}">
                <c16:uniqueId val="{0000000E-7663-4D04-8ED9-019A266B5515}"/>
              </c:ext>
            </c:extLst>
          </c:dPt>
          <c:xVal>
            <c:strRef>
              <c:f>Sheet1!$A$2:$A$6</c:f>
              <c:strCache>
                <c:ptCount val="5"/>
                <c:pt idx="0">
                  <c:v>1</c:v>
                </c:pt>
                <c:pt idx="1">
                  <c:v>2</c:v>
                </c:pt>
                <c:pt idx="2">
                  <c:v>3</c:v>
                </c:pt>
                <c:pt idx="3">
                  <c:v>4</c:v>
                </c:pt>
                <c:pt idx="4">
                  <c:v>5</c:v>
                </c:pt>
              </c:strCache>
            </c:strRef>
          </c:xVal>
          <c:yVal>
            <c:numRef>
              <c:f>Sheet1!$B$2:$B$6</c:f>
              <c:numCache>
                <c:formatCode>General</c:formatCode>
                <c:ptCount val="5"/>
                <c:pt idx="0">
                  <c:v>67.100000000000009</c:v>
                </c:pt>
                <c:pt idx="1">
                  <c:v>65.5</c:v>
                </c:pt>
                <c:pt idx="2">
                  <c:v>76</c:v>
                </c:pt>
                <c:pt idx="3">
                  <c:v>79.800000000000011</c:v>
                </c:pt>
                <c:pt idx="4">
                  <c:v>79.900000000000006</c:v>
                </c:pt>
              </c:numCache>
            </c:numRef>
          </c:yVal>
          <c:smooth val="0"/>
          <c:extLst>
            <c:ext xmlns:c16="http://schemas.microsoft.com/office/drawing/2014/chart" uri="{C3380CC4-5D6E-409C-BE32-E72D297353CC}">
              <c16:uniqueId val="{0000000F-7663-4D04-8ED9-019A266B5515}"/>
            </c:ext>
          </c:extLst>
        </c:ser>
        <c:ser>
          <c:idx val="4"/>
          <c:order val="3"/>
          <c:tx>
            <c:strRef>
              <c:f>Sheet1!$C$1</c:f>
              <c:strCache>
                <c:ptCount val="1"/>
                <c:pt idx="0">
                  <c:v>2016</c:v>
                </c:pt>
              </c:strCache>
            </c:strRef>
          </c:tx>
          <c:spPr>
            <a:ln w="28575">
              <a:noFill/>
            </a:ln>
          </c:spPr>
          <c:marker>
            <c:symbol val="x"/>
            <c:size val="9"/>
            <c:spPr>
              <a:noFill/>
              <a:ln w="22225">
                <a:solidFill>
                  <a:srgbClr val="A02226"/>
                </a:solidFill>
              </a:ln>
            </c:spPr>
          </c:marker>
          <c:dPt>
            <c:idx val="0"/>
            <c:marker>
              <c:spPr>
                <a:noFill/>
                <a:ln w="22225">
                  <a:solidFill>
                    <a:srgbClr val="621214"/>
                  </a:solidFill>
                </a:ln>
              </c:spPr>
            </c:marker>
            <c:bubble3D val="0"/>
            <c:extLst>
              <c:ext xmlns:c16="http://schemas.microsoft.com/office/drawing/2014/chart" uri="{C3380CC4-5D6E-409C-BE32-E72D297353CC}">
                <c16:uniqueId val="{00000010-7663-4D04-8ED9-019A266B5515}"/>
              </c:ext>
            </c:extLst>
          </c:dPt>
          <c:dPt>
            <c:idx val="2"/>
            <c:marker>
              <c:spPr>
                <a:noFill/>
                <a:ln w="22225">
                  <a:solidFill>
                    <a:srgbClr val="D4582A"/>
                  </a:solidFill>
                </a:ln>
              </c:spPr>
            </c:marker>
            <c:bubble3D val="0"/>
            <c:extLst>
              <c:ext xmlns:c16="http://schemas.microsoft.com/office/drawing/2014/chart" uri="{C3380CC4-5D6E-409C-BE32-E72D297353CC}">
                <c16:uniqueId val="{00000012-93E7-45A0-A557-68356EDE2A4C}"/>
              </c:ext>
            </c:extLst>
          </c:dPt>
          <c:dPt>
            <c:idx val="3"/>
            <c:marker>
              <c:spPr>
                <a:noFill/>
                <a:ln w="22225">
                  <a:solidFill>
                    <a:srgbClr val="F68B33"/>
                  </a:solidFill>
                </a:ln>
              </c:spPr>
            </c:marker>
            <c:bubble3D val="0"/>
            <c:extLst>
              <c:ext xmlns:c16="http://schemas.microsoft.com/office/drawing/2014/chart" uri="{C3380CC4-5D6E-409C-BE32-E72D297353CC}">
                <c16:uniqueId val="{00000013-93E7-45A0-A557-68356EDE2A4C}"/>
              </c:ext>
            </c:extLst>
          </c:dPt>
          <c:dPt>
            <c:idx val="4"/>
            <c:marker>
              <c:spPr>
                <a:noFill/>
                <a:ln w="22225">
                  <a:solidFill>
                    <a:srgbClr val="FFC35A"/>
                  </a:solidFill>
                </a:ln>
              </c:spPr>
            </c:marker>
            <c:bubble3D val="0"/>
            <c:extLst>
              <c:ext xmlns:c16="http://schemas.microsoft.com/office/drawing/2014/chart" uri="{C3380CC4-5D6E-409C-BE32-E72D297353CC}">
                <c16:uniqueId val="{00000014-93E7-45A0-A557-68356EDE2A4C}"/>
              </c:ext>
            </c:extLst>
          </c:dPt>
          <c:dPt>
            <c:idx val="9"/>
            <c:bubble3D val="0"/>
            <c:extLst>
              <c:ext xmlns:c16="http://schemas.microsoft.com/office/drawing/2014/chart" uri="{C3380CC4-5D6E-409C-BE32-E72D297353CC}">
                <c16:uniqueId val="{00000011-7663-4D04-8ED9-019A266B5515}"/>
              </c:ext>
            </c:extLst>
          </c:dPt>
          <c:dPt>
            <c:idx val="21"/>
            <c:bubble3D val="0"/>
            <c:extLst>
              <c:ext xmlns:c16="http://schemas.microsoft.com/office/drawing/2014/chart" uri="{C3380CC4-5D6E-409C-BE32-E72D297353CC}">
                <c16:uniqueId val="{00000012-7663-4D04-8ED9-019A266B5515}"/>
              </c:ext>
            </c:extLst>
          </c:dPt>
          <c:dPt>
            <c:idx val="35"/>
            <c:bubble3D val="0"/>
            <c:extLst>
              <c:ext xmlns:c16="http://schemas.microsoft.com/office/drawing/2014/chart" uri="{C3380CC4-5D6E-409C-BE32-E72D297353CC}">
                <c16:uniqueId val="{00000013-7663-4D04-8ED9-019A266B5515}"/>
              </c:ext>
            </c:extLst>
          </c:dPt>
          <c:xVal>
            <c:strRef>
              <c:f>Sheet1!$A$2:$A$6</c:f>
              <c:strCache>
                <c:ptCount val="5"/>
                <c:pt idx="0">
                  <c:v>1</c:v>
                </c:pt>
                <c:pt idx="1">
                  <c:v>2</c:v>
                </c:pt>
                <c:pt idx="2">
                  <c:v>3</c:v>
                </c:pt>
                <c:pt idx="3">
                  <c:v>4</c:v>
                </c:pt>
                <c:pt idx="4">
                  <c:v>5</c:v>
                </c:pt>
              </c:strCache>
            </c:strRef>
          </c:xVal>
          <c:yVal>
            <c:numRef>
              <c:f>Sheet1!$C$2:$C$6</c:f>
              <c:numCache>
                <c:formatCode>General</c:formatCode>
                <c:ptCount val="5"/>
                <c:pt idx="0">
                  <c:v>36.842772976621212</c:v>
                </c:pt>
                <c:pt idx="1">
                  <c:v>52.753778081781846</c:v>
                </c:pt>
                <c:pt idx="2">
                  <c:v>65.898323896042498</c:v>
                </c:pt>
                <c:pt idx="3">
                  <c:v>69.972865326330151</c:v>
                </c:pt>
                <c:pt idx="4">
                  <c:v>71.969656678190034</c:v>
                </c:pt>
              </c:numCache>
            </c:numRef>
          </c:yVal>
          <c:smooth val="0"/>
          <c:extLst>
            <c:ext xmlns:c16="http://schemas.microsoft.com/office/drawing/2014/chart" uri="{C3380CC4-5D6E-409C-BE32-E72D297353CC}">
              <c16:uniqueId val="{00000014-7663-4D04-8ED9-019A266B5515}"/>
            </c:ext>
          </c:extLst>
        </c:ser>
        <c:dLbls>
          <c:showLegendKey val="0"/>
          <c:showVal val="0"/>
          <c:showCatName val="0"/>
          <c:showSerName val="0"/>
          <c:showPercent val="0"/>
          <c:showBubbleSize val="0"/>
        </c:dLbls>
        <c:axId val="-2021078120"/>
        <c:axId val="-2020847064"/>
      </c:scatterChart>
      <c:dateAx>
        <c:axId val="-2021078120"/>
        <c:scaling>
          <c:orientation val="minMax"/>
          <c:max val="5"/>
          <c:min val="1"/>
        </c:scaling>
        <c:delete val="0"/>
        <c:axPos val="b"/>
        <c:numFmt formatCode="yyyy" sourceLinked="0"/>
        <c:majorTickMark val="out"/>
        <c:minorTickMark val="none"/>
        <c:tickLblPos val="nextTo"/>
        <c:spPr>
          <a:ln>
            <a:solidFill>
              <a:schemeClr val="tx1"/>
            </a:solidFill>
          </a:ln>
        </c:spPr>
        <c:txPr>
          <a:bodyPr/>
          <a:lstStyle/>
          <a:p>
            <a:pPr>
              <a:defRPr sz="2200"/>
            </a:pPr>
            <a:endParaRPr lang="en-US"/>
          </a:p>
        </c:txPr>
        <c:crossAx val="-2020847064"/>
        <c:crossesAt val="0"/>
        <c:auto val="0"/>
        <c:lblOffset val="100"/>
        <c:baseTimeUnit val="years"/>
        <c:majorUnit val="1"/>
        <c:majorTimeUnit val="years"/>
      </c:dateAx>
      <c:valAx>
        <c:axId val="-2020847064"/>
        <c:scaling>
          <c:orientation val="minMax"/>
          <c:max val="90"/>
          <c:min val="20"/>
        </c:scaling>
        <c:delete val="0"/>
        <c:axPos val="l"/>
        <c:majorGridlines>
          <c:spPr>
            <a:ln>
              <a:solidFill>
                <a:srgbClr val="6A737B">
                  <a:lumMod val="40000"/>
                  <a:lumOff val="60000"/>
                </a:srgbClr>
              </a:solidFill>
            </a:ln>
          </c:spPr>
        </c:majorGridlines>
        <c:numFmt formatCode="General" sourceLinked="0"/>
        <c:majorTickMark val="out"/>
        <c:minorTickMark val="none"/>
        <c:tickLblPos val="none"/>
        <c:spPr>
          <a:ln>
            <a:noFill/>
          </a:ln>
        </c:spPr>
        <c:txPr>
          <a:bodyPr/>
          <a:lstStyle/>
          <a:p>
            <a:pPr>
              <a:defRPr sz="2200"/>
            </a:pPr>
            <a:endParaRPr lang="en-US"/>
          </a:p>
        </c:txPr>
        <c:crossAx val="-2021078120"/>
        <c:crosses val="autoZero"/>
        <c:crossBetween val="between"/>
        <c:majorUnit val="10"/>
      </c:valAx>
    </c:plotArea>
    <c:plotVisOnly val="1"/>
    <c:dispBlanksAs val="gap"/>
    <c:showDLblsOverMax val="0"/>
  </c:chart>
  <c:txPr>
    <a:bodyPr/>
    <a:lstStyle/>
    <a:p>
      <a:pPr>
        <a:defRPr sz="1800"/>
      </a:pPr>
      <a:endParaRPr lang="en-US"/>
    </a:p>
  </c:txPr>
  <c:externalData r:id="rId8">
    <c:autoUpdate val="0"/>
  </c:externalData>
</c:chartSpace>
</file>

<file path=ppt/charts/chart10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5.6269129035015499E-2"/>
          <c:y val="3.5769143043336601E-2"/>
          <c:w val="0.75615104478530804"/>
          <c:h val="0.87246366894754002"/>
        </c:manualLayout>
      </c:layout>
      <c:barChart>
        <c:barDir val="col"/>
        <c:grouping val="stacked"/>
        <c:varyColors val="0"/>
        <c:ser>
          <c:idx val="2"/>
          <c:order val="0"/>
          <c:tx>
            <c:strRef>
              <c:f>Sheet1!$E$1</c:f>
              <c:strCache>
                <c:ptCount val="1"/>
                <c:pt idx="0">
                  <c:v>Minimum</c:v>
                </c:pt>
              </c:strCache>
            </c:strRef>
          </c:tx>
          <c:spPr>
            <a:noFill/>
            <a:ln>
              <a:noFill/>
            </a:ln>
          </c:spPr>
          <c:invertIfNegative val="0"/>
          <c:cat>
            <c:strRef>
              <c:f>Sheet1!$A$2:$A$6</c:f>
              <c:strCache>
                <c:ptCount val="5"/>
                <c:pt idx="0">
                  <c:v>1</c:v>
                </c:pt>
                <c:pt idx="1">
                  <c:v>2</c:v>
                </c:pt>
                <c:pt idx="2">
                  <c:v>3</c:v>
                </c:pt>
                <c:pt idx="3">
                  <c:v>4</c:v>
                </c:pt>
                <c:pt idx="4">
                  <c:v>5</c:v>
                </c:pt>
              </c:strCache>
            </c:strRef>
          </c:cat>
          <c:val>
            <c:numRef>
              <c:f>Sheet1!$E$2:$E$6</c:f>
              <c:numCache>
                <c:formatCode>General</c:formatCode>
                <c:ptCount val="5"/>
                <c:pt idx="0">
                  <c:v>22.739527097437829</c:v>
                </c:pt>
                <c:pt idx="1">
                  <c:v>34.070912672357188</c:v>
                </c:pt>
                <c:pt idx="2">
                  <c:v>45.575058516092462</c:v>
                </c:pt>
                <c:pt idx="3">
                  <c:v>49.577598292496191</c:v>
                </c:pt>
                <c:pt idx="4">
                  <c:v>55.127346264133934</c:v>
                </c:pt>
              </c:numCache>
            </c:numRef>
          </c:val>
          <c:extLst>
            <c:ext xmlns:c16="http://schemas.microsoft.com/office/drawing/2014/chart" uri="{C3380CC4-5D6E-409C-BE32-E72D297353CC}">
              <c16:uniqueId val="{00000000-99E9-4C82-B997-83E5171AB24C}"/>
            </c:ext>
          </c:extLst>
        </c:ser>
        <c:ser>
          <c:idx val="1"/>
          <c:order val="1"/>
          <c:tx>
            <c:strRef>
              <c:f>Sheet1!$D$1</c:f>
              <c:strCache>
                <c:ptCount val="1"/>
                <c:pt idx="0">
                  <c:v>gap-arrow</c:v>
                </c:pt>
              </c:strCache>
            </c:strRef>
          </c:tx>
          <c:spPr>
            <a:blipFill>
              <a:blip xmlns:r="http://schemas.openxmlformats.org/officeDocument/2006/relationships" r:embed="rId2"/>
              <a:stretch>
                <a:fillRect/>
              </a:stretch>
            </a:blipFill>
            <a:ln w="3175">
              <a:noFill/>
            </a:ln>
          </c:spPr>
          <c:invertIfNegative val="0"/>
          <c:dPt>
            <c:idx val="0"/>
            <c:invertIfNegative val="0"/>
            <c:bubble3D val="0"/>
            <c:spPr>
              <a:blipFill>
                <a:blip xmlns:r="http://schemas.openxmlformats.org/officeDocument/2006/relationships" r:embed="rId3"/>
                <a:stretch>
                  <a:fillRect/>
                </a:stretch>
              </a:blipFill>
              <a:ln w="3175">
                <a:noFill/>
              </a:ln>
            </c:spPr>
            <c:extLst>
              <c:ext xmlns:c16="http://schemas.microsoft.com/office/drawing/2014/chart" uri="{C3380CC4-5D6E-409C-BE32-E72D297353CC}">
                <c16:uniqueId val="{00000002-99E9-4C82-B997-83E5171AB24C}"/>
              </c:ext>
            </c:extLst>
          </c:dPt>
          <c:dPt>
            <c:idx val="1"/>
            <c:invertIfNegative val="0"/>
            <c:bubble3D val="0"/>
            <c:spPr>
              <a:blipFill>
                <a:blip xmlns:r="http://schemas.openxmlformats.org/officeDocument/2006/relationships" r:embed="rId4"/>
                <a:stretch>
                  <a:fillRect/>
                </a:stretch>
              </a:blipFill>
              <a:ln w="3175">
                <a:noFill/>
              </a:ln>
            </c:spPr>
            <c:extLst>
              <c:ext xmlns:c16="http://schemas.microsoft.com/office/drawing/2014/chart" uri="{C3380CC4-5D6E-409C-BE32-E72D297353CC}">
                <c16:uniqueId val="{00000004-99E9-4C82-B997-83E5171AB24C}"/>
              </c:ext>
            </c:extLst>
          </c:dPt>
          <c:dPt>
            <c:idx val="2"/>
            <c:invertIfNegative val="0"/>
            <c:bubble3D val="0"/>
            <c:spPr>
              <a:blipFill>
                <a:blip xmlns:r="http://schemas.openxmlformats.org/officeDocument/2006/relationships" r:embed="rId5"/>
                <a:stretch>
                  <a:fillRect/>
                </a:stretch>
              </a:blipFill>
              <a:ln w="3175">
                <a:noFill/>
              </a:ln>
            </c:spPr>
            <c:extLst>
              <c:ext xmlns:c16="http://schemas.microsoft.com/office/drawing/2014/chart" uri="{C3380CC4-5D6E-409C-BE32-E72D297353CC}">
                <c16:uniqueId val="{00000006-99E9-4C82-B997-83E5171AB24C}"/>
              </c:ext>
            </c:extLst>
          </c:dPt>
          <c:dPt>
            <c:idx val="3"/>
            <c:invertIfNegative val="0"/>
            <c:bubble3D val="0"/>
            <c:spPr>
              <a:blipFill>
                <a:blip xmlns:r="http://schemas.openxmlformats.org/officeDocument/2006/relationships" r:embed="rId6"/>
                <a:stretch>
                  <a:fillRect/>
                </a:stretch>
              </a:blipFill>
              <a:ln w="3175">
                <a:noFill/>
              </a:ln>
            </c:spPr>
            <c:extLst>
              <c:ext xmlns:c16="http://schemas.microsoft.com/office/drawing/2014/chart" uri="{C3380CC4-5D6E-409C-BE32-E72D297353CC}">
                <c16:uniqueId val="{00000008-99E9-4C82-B997-83E5171AB24C}"/>
              </c:ext>
            </c:extLst>
          </c:dPt>
          <c:dPt>
            <c:idx val="4"/>
            <c:invertIfNegative val="0"/>
            <c:bubble3D val="0"/>
            <c:spPr>
              <a:blipFill>
                <a:blip xmlns:r="http://schemas.openxmlformats.org/officeDocument/2006/relationships" r:embed="rId7"/>
                <a:stretch>
                  <a:fillRect/>
                </a:stretch>
              </a:blipFill>
              <a:ln w="3175">
                <a:noFill/>
              </a:ln>
            </c:spPr>
            <c:extLst>
              <c:ext xmlns:c16="http://schemas.microsoft.com/office/drawing/2014/chart" uri="{C3380CC4-5D6E-409C-BE32-E72D297353CC}">
                <c16:uniqueId val="{0000000A-99E9-4C82-B997-83E5171AB24C}"/>
              </c:ext>
            </c:extLst>
          </c:dPt>
          <c:dPt>
            <c:idx val="35"/>
            <c:invertIfNegative val="0"/>
            <c:bubble3D val="0"/>
            <c:extLst>
              <c:ext xmlns:c16="http://schemas.microsoft.com/office/drawing/2014/chart" uri="{C3380CC4-5D6E-409C-BE32-E72D297353CC}">
                <c16:uniqueId val="{0000000B-99E9-4C82-B997-83E5171AB24C}"/>
              </c:ext>
            </c:extLst>
          </c:dPt>
          <c:cat>
            <c:strRef>
              <c:f>Sheet1!$A$2:$A$6</c:f>
              <c:strCache>
                <c:ptCount val="5"/>
                <c:pt idx="0">
                  <c:v>1</c:v>
                </c:pt>
                <c:pt idx="1">
                  <c:v>2</c:v>
                </c:pt>
                <c:pt idx="2">
                  <c:v>3</c:v>
                </c:pt>
                <c:pt idx="3">
                  <c:v>4</c:v>
                </c:pt>
                <c:pt idx="4">
                  <c:v>5</c:v>
                </c:pt>
              </c:strCache>
            </c:strRef>
          </c:cat>
          <c:val>
            <c:numRef>
              <c:f>Sheet1!$D$2:$D$6</c:f>
              <c:numCache>
                <c:formatCode>General</c:formatCode>
                <c:ptCount val="5"/>
                <c:pt idx="0">
                  <c:v>39.960472902562174</c:v>
                </c:pt>
                <c:pt idx="1">
                  <c:v>17.929087327642812</c:v>
                </c:pt>
                <c:pt idx="2">
                  <c:v>16.724941483907536</c:v>
                </c:pt>
                <c:pt idx="3">
                  <c:v>15.522401707503818</c:v>
                </c:pt>
                <c:pt idx="4">
                  <c:v>7.3726537358660664</c:v>
                </c:pt>
              </c:numCache>
            </c:numRef>
          </c:val>
          <c:extLst>
            <c:ext xmlns:c16="http://schemas.microsoft.com/office/drawing/2014/chart" uri="{C3380CC4-5D6E-409C-BE32-E72D297353CC}">
              <c16:uniqueId val="{0000000C-99E9-4C82-B997-83E5171AB24C}"/>
            </c:ext>
          </c:extLst>
        </c:ser>
        <c:dLbls>
          <c:showLegendKey val="0"/>
          <c:showVal val="0"/>
          <c:showCatName val="0"/>
          <c:showSerName val="0"/>
          <c:showPercent val="0"/>
          <c:showBubbleSize val="0"/>
        </c:dLbls>
        <c:gapWidth val="150"/>
        <c:overlap val="100"/>
        <c:axId val="-2021078120"/>
        <c:axId val="-2020847064"/>
      </c:barChart>
      <c:scatterChart>
        <c:scatterStyle val="lineMarker"/>
        <c:varyColors val="0"/>
        <c:ser>
          <c:idx val="0"/>
          <c:order val="2"/>
          <c:tx>
            <c:strRef>
              <c:f>Sheet1!$B$1</c:f>
              <c:strCache>
                <c:ptCount val="1"/>
                <c:pt idx="0">
                  <c:v>1981</c:v>
                </c:pt>
              </c:strCache>
            </c:strRef>
          </c:tx>
          <c:spPr>
            <a:ln w="28575">
              <a:noFill/>
            </a:ln>
          </c:spPr>
          <c:marker>
            <c:symbol val="circle"/>
            <c:size val="9"/>
            <c:spPr>
              <a:solidFill>
                <a:srgbClr val="FFFFFF"/>
              </a:solidFill>
              <a:ln w="38100">
                <a:solidFill>
                  <a:srgbClr val="621214"/>
                </a:solidFill>
              </a:ln>
            </c:spPr>
          </c:marker>
          <c:dPt>
            <c:idx val="0"/>
            <c:bubble3D val="0"/>
            <c:extLst>
              <c:ext xmlns:c16="http://schemas.microsoft.com/office/drawing/2014/chart" uri="{C3380CC4-5D6E-409C-BE32-E72D297353CC}">
                <c16:uniqueId val="{0000000D-99E9-4C82-B997-83E5171AB24C}"/>
              </c:ext>
            </c:extLst>
          </c:dPt>
          <c:dPt>
            <c:idx val="1"/>
            <c:marker>
              <c:spPr>
                <a:solidFill>
                  <a:srgbClr val="FFFFFF"/>
                </a:solidFill>
                <a:ln w="38100">
                  <a:solidFill>
                    <a:srgbClr val="A02226"/>
                  </a:solidFill>
                </a:ln>
              </c:spPr>
            </c:marker>
            <c:bubble3D val="0"/>
            <c:extLst>
              <c:ext xmlns:c16="http://schemas.microsoft.com/office/drawing/2014/chart" uri="{C3380CC4-5D6E-409C-BE32-E72D297353CC}">
                <c16:uniqueId val="{00000011-ACF4-4185-AFEA-569963C369BB}"/>
              </c:ext>
            </c:extLst>
          </c:dPt>
          <c:dPt>
            <c:idx val="2"/>
            <c:marker>
              <c:spPr>
                <a:solidFill>
                  <a:srgbClr val="FFFFFF"/>
                </a:solidFill>
                <a:ln w="38100">
                  <a:solidFill>
                    <a:srgbClr val="D4582A"/>
                  </a:solidFill>
                </a:ln>
              </c:spPr>
            </c:marker>
            <c:bubble3D val="0"/>
            <c:extLst>
              <c:ext xmlns:c16="http://schemas.microsoft.com/office/drawing/2014/chart" uri="{C3380CC4-5D6E-409C-BE32-E72D297353CC}">
                <c16:uniqueId val="{00000014-ACF4-4185-AFEA-569963C369BB}"/>
              </c:ext>
            </c:extLst>
          </c:dPt>
          <c:dPt>
            <c:idx val="3"/>
            <c:marker>
              <c:spPr>
                <a:solidFill>
                  <a:srgbClr val="FFFFFF"/>
                </a:solidFill>
                <a:ln w="38100">
                  <a:solidFill>
                    <a:srgbClr val="F68B33"/>
                  </a:solidFill>
                </a:ln>
              </c:spPr>
            </c:marker>
            <c:bubble3D val="0"/>
            <c:extLst>
              <c:ext xmlns:c16="http://schemas.microsoft.com/office/drawing/2014/chart" uri="{C3380CC4-5D6E-409C-BE32-E72D297353CC}">
                <c16:uniqueId val="{00000013-ACF4-4185-AFEA-569963C369BB}"/>
              </c:ext>
            </c:extLst>
          </c:dPt>
          <c:dPt>
            <c:idx val="4"/>
            <c:marker>
              <c:spPr>
                <a:solidFill>
                  <a:srgbClr val="FFFFFF"/>
                </a:solidFill>
                <a:ln w="38100">
                  <a:solidFill>
                    <a:srgbClr val="FFC35A"/>
                  </a:solidFill>
                </a:ln>
              </c:spPr>
            </c:marker>
            <c:bubble3D val="0"/>
            <c:extLst>
              <c:ext xmlns:c16="http://schemas.microsoft.com/office/drawing/2014/chart" uri="{C3380CC4-5D6E-409C-BE32-E72D297353CC}">
                <c16:uniqueId val="{00000012-ACF4-4185-AFEA-569963C369BB}"/>
              </c:ext>
            </c:extLst>
          </c:dPt>
          <c:dPt>
            <c:idx val="35"/>
            <c:bubble3D val="0"/>
            <c:extLst>
              <c:ext xmlns:c16="http://schemas.microsoft.com/office/drawing/2014/chart" uri="{C3380CC4-5D6E-409C-BE32-E72D297353CC}">
                <c16:uniqueId val="{0000000E-99E9-4C82-B997-83E5171AB24C}"/>
              </c:ext>
            </c:extLst>
          </c:dPt>
          <c:xVal>
            <c:strRef>
              <c:f>Sheet1!$A$2:$A$6</c:f>
              <c:strCache>
                <c:ptCount val="5"/>
                <c:pt idx="0">
                  <c:v>1</c:v>
                </c:pt>
                <c:pt idx="1">
                  <c:v>2</c:v>
                </c:pt>
                <c:pt idx="2">
                  <c:v>3</c:v>
                </c:pt>
                <c:pt idx="3">
                  <c:v>4</c:v>
                </c:pt>
                <c:pt idx="4">
                  <c:v>5</c:v>
                </c:pt>
              </c:strCache>
            </c:strRef>
          </c:xVal>
          <c:yVal>
            <c:numRef>
              <c:f>Sheet1!$B$2:$B$6</c:f>
              <c:numCache>
                <c:formatCode>General</c:formatCode>
                <c:ptCount val="5"/>
                <c:pt idx="0">
                  <c:v>62.7</c:v>
                </c:pt>
                <c:pt idx="1">
                  <c:v>52</c:v>
                </c:pt>
                <c:pt idx="2">
                  <c:v>62.3</c:v>
                </c:pt>
                <c:pt idx="3">
                  <c:v>65.100000000000009</c:v>
                </c:pt>
                <c:pt idx="4">
                  <c:v>62.5</c:v>
                </c:pt>
              </c:numCache>
            </c:numRef>
          </c:yVal>
          <c:smooth val="0"/>
          <c:extLst>
            <c:ext xmlns:c16="http://schemas.microsoft.com/office/drawing/2014/chart" uri="{C3380CC4-5D6E-409C-BE32-E72D297353CC}">
              <c16:uniqueId val="{0000000F-99E9-4C82-B997-83E5171AB24C}"/>
            </c:ext>
          </c:extLst>
        </c:ser>
        <c:ser>
          <c:idx val="4"/>
          <c:order val="3"/>
          <c:tx>
            <c:strRef>
              <c:f>Sheet1!$C$1</c:f>
              <c:strCache>
                <c:ptCount val="1"/>
                <c:pt idx="0">
                  <c:v>2016</c:v>
                </c:pt>
              </c:strCache>
            </c:strRef>
          </c:tx>
          <c:spPr>
            <a:ln w="28575">
              <a:noFill/>
            </a:ln>
          </c:spPr>
          <c:marker>
            <c:symbol val="x"/>
            <c:size val="9"/>
            <c:spPr>
              <a:noFill/>
              <a:ln w="22225">
                <a:solidFill>
                  <a:srgbClr val="A02226"/>
                </a:solidFill>
              </a:ln>
            </c:spPr>
          </c:marker>
          <c:dPt>
            <c:idx val="0"/>
            <c:marker>
              <c:spPr>
                <a:noFill/>
                <a:ln w="22225">
                  <a:solidFill>
                    <a:srgbClr val="621214"/>
                  </a:solidFill>
                </a:ln>
              </c:spPr>
            </c:marker>
            <c:bubble3D val="0"/>
            <c:extLst>
              <c:ext xmlns:c16="http://schemas.microsoft.com/office/drawing/2014/chart" uri="{C3380CC4-5D6E-409C-BE32-E72D297353CC}">
                <c16:uniqueId val="{00000010-99E9-4C82-B997-83E5171AB24C}"/>
              </c:ext>
            </c:extLst>
          </c:dPt>
          <c:dPt>
            <c:idx val="2"/>
            <c:marker>
              <c:spPr>
                <a:noFill/>
                <a:ln w="22225">
                  <a:solidFill>
                    <a:srgbClr val="D4582A"/>
                  </a:solidFill>
                </a:ln>
              </c:spPr>
            </c:marker>
            <c:bubble3D val="0"/>
            <c:extLst>
              <c:ext xmlns:c16="http://schemas.microsoft.com/office/drawing/2014/chart" uri="{C3380CC4-5D6E-409C-BE32-E72D297353CC}">
                <c16:uniqueId val="{00000016-ACF4-4185-AFEA-569963C369BB}"/>
              </c:ext>
            </c:extLst>
          </c:dPt>
          <c:dPt>
            <c:idx val="3"/>
            <c:marker>
              <c:spPr>
                <a:noFill/>
                <a:ln w="22225">
                  <a:solidFill>
                    <a:srgbClr val="F68B33"/>
                  </a:solidFill>
                </a:ln>
              </c:spPr>
            </c:marker>
            <c:bubble3D val="0"/>
            <c:extLst>
              <c:ext xmlns:c16="http://schemas.microsoft.com/office/drawing/2014/chart" uri="{C3380CC4-5D6E-409C-BE32-E72D297353CC}">
                <c16:uniqueId val="{00000017-ACF4-4185-AFEA-569963C369BB}"/>
              </c:ext>
            </c:extLst>
          </c:dPt>
          <c:dPt>
            <c:idx val="4"/>
            <c:marker>
              <c:spPr>
                <a:noFill/>
                <a:ln w="22225">
                  <a:solidFill>
                    <a:srgbClr val="FFC35A"/>
                  </a:solidFill>
                </a:ln>
              </c:spPr>
            </c:marker>
            <c:bubble3D val="0"/>
            <c:extLst>
              <c:ext xmlns:c16="http://schemas.microsoft.com/office/drawing/2014/chart" uri="{C3380CC4-5D6E-409C-BE32-E72D297353CC}">
                <c16:uniqueId val="{00000018-ACF4-4185-AFEA-569963C369BB}"/>
              </c:ext>
            </c:extLst>
          </c:dPt>
          <c:dPt>
            <c:idx val="9"/>
            <c:bubble3D val="0"/>
            <c:extLst>
              <c:ext xmlns:c16="http://schemas.microsoft.com/office/drawing/2014/chart" uri="{C3380CC4-5D6E-409C-BE32-E72D297353CC}">
                <c16:uniqueId val="{00000011-99E9-4C82-B997-83E5171AB24C}"/>
              </c:ext>
            </c:extLst>
          </c:dPt>
          <c:dPt>
            <c:idx val="21"/>
            <c:bubble3D val="0"/>
            <c:extLst>
              <c:ext xmlns:c16="http://schemas.microsoft.com/office/drawing/2014/chart" uri="{C3380CC4-5D6E-409C-BE32-E72D297353CC}">
                <c16:uniqueId val="{00000012-99E9-4C82-B997-83E5171AB24C}"/>
              </c:ext>
            </c:extLst>
          </c:dPt>
          <c:dPt>
            <c:idx val="35"/>
            <c:bubble3D val="0"/>
            <c:extLst>
              <c:ext xmlns:c16="http://schemas.microsoft.com/office/drawing/2014/chart" uri="{C3380CC4-5D6E-409C-BE32-E72D297353CC}">
                <c16:uniqueId val="{00000013-99E9-4C82-B997-83E5171AB24C}"/>
              </c:ext>
            </c:extLst>
          </c:dPt>
          <c:xVal>
            <c:strRef>
              <c:f>Sheet1!$A$2:$A$6</c:f>
              <c:strCache>
                <c:ptCount val="5"/>
                <c:pt idx="0">
                  <c:v>1</c:v>
                </c:pt>
                <c:pt idx="1">
                  <c:v>2</c:v>
                </c:pt>
                <c:pt idx="2">
                  <c:v>3</c:v>
                </c:pt>
                <c:pt idx="3">
                  <c:v>4</c:v>
                </c:pt>
                <c:pt idx="4">
                  <c:v>5</c:v>
                </c:pt>
              </c:strCache>
            </c:strRef>
          </c:xVal>
          <c:yVal>
            <c:numRef>
              <c:f>Sheet1!$C$2:$C$6</c:f>
              <c:numCache>
                <c:formatCode>General</c:formatCode>
                <c:ptCount val="5"/>
                <c:pt idx="0">
                  <c:v>22.739527097437829</c:v>
                </c:pt>
                <c:pt idx="1">
                  <c:v>34.070912672357188</c:v>
                </c:pt>
                <c:pt idx="2">
                  <c:v>45.575058516092462</c:v>
                </c:pt>
                <c:pt idx="3">
                  <c:v>49.577598292496191</c:v>
                </c:pt>
                <c:pt idx="4">
                  <c:v>55.127346264133934</c:v>
                </c:pt>
              </c:numCache>
            </c:numRef>
          </c:yVal>
          <c:smooth val="0"/>
          <c:extLst>
            <c:ext xmlns:c16="http://schemas.microsoft.com/office/drawing/2014/chart" uri="{C3380CC4-5D6E-409C-BE32-E72D297353CC}">
              <c16:uniqueId val="{00000014-99E9-4C82-B997-83E5171AB24C}"/>
            </c:ext>
          </c:extLst>
        </c:ser>
        <c:dLbls>
          <c:showLegendKey val="0"/>
          <c:showVal val="0"/>
          <c:showCatName val="0"/>
          <c:showSerName val="0"/>
          <c:showPercent val="0"/>
          <c:showBubbleSize val="0"/>
        </c:dLbls>
        <c:axId val="-2021078120"/>
        <c:axId val="-2020847064"/>
      </c:scatterChart>
      <c:dateAx>
        <c:axId val="-2021078120"/>
        <c:scaling>
          <c:orientation val="minMax"/>
          <c:max val="5"/>
          <c:min val="1"/>
        </c:scaling>
        <c:delete val="0"/>
        <c:axPos val="b"/>
        <c:numFmt formatCode="yyyy" sourceLinked="0"/>
        <c:majorTickMark val="out"/>
        <c:minorTickMark val="none"/>
        <c:tickLblPos val="nextTo"/>
        <c:spPr>
          <a:ln>
            <a:solidFill>
              <a:schemeClr val="tx1"/>
            </a:solidFill>
          </a:ln>
        </c:spPr>
        <c:txPr>
          <a:bodyPr/>
          <a:lstStyle/>
          <a:p>
            <a:pPr>
              <a:defRPr sz="2200"/>
            </a:pPr>
            <a:endParaRPr lang="en-US"/>
          </a:p>
        </c:txPr>
        <c:crossAx val="-2020847064"/>
        <c:crossesAt val="0"/>
        <c:auto val="0"/>
        <c:lblOffset val="100"/>
        <c:baseTimeUnit val="years"/>
        <c:majorUnit val="1"/>
        <c:majorTimeUnit val="years"/>
      </c:dateAx>
      <c:valAx>
        <c:axId val="-2020847064"/>
        <c:scaling>
          <c:orientation val="minMax"/>
          <c:max val="90"/>
          <c:min val="20"/>
        </c:scaling>
        <c:delete val="0"/>
        <c:axPos val="l"/>
        <c:majorGridlines>
          <c:spPr>
            <a:ln>
              <a:solidFill>
                <a:srgbClr val="6A737B">
                  <a:lumMod val="40000"/>
                  <a:lumOff val="60000"/>
                </a:srgbClr>
              </a:solidFill>
            </a:ln>
          </c:spPr>
        </c:majorGridlines>
        <c:numFmt formatCode="General" sourceLinked="0"/>
        <c:majorTickMark val="out"/>
        <c:minorTickMark val="none"/>
        <c:tickLblPos val="nextTo"/>
        <c:spPr>
          <a:ln>
            <a:noFill/>
          </a:ln>
        </c:spPr>
        <c:txPr>
          <a:bodyPr/>
          <a:lstStyle/>
          <a:p>
            <a:pPr>
              <a:defRPr sz="2200"/>
            </a:pPr>
            <a:endParaRPr lang="en-US"/>
          </a:p>
        </c:txPr>
        <c:crossAx val="-2021078120"/>
        <c:crosses val="autoZero"/>
        <c:crossBetween val="between"/>
        <c:majorUnit val="10"/>
      </c:valAx>
    </c:plotArea>
    <c:plotVisOnly val="1"/>
    <c:dispBlanksAs val="gap"/>
    <c:showDLblsOverMax val="0"/>
  </c:chart>
  <c:txPr>
    <a:bodyPr/>
    <a:lstStyle/>
    <a:p>
      <a:pPr>
        <a:defRPr sz="1800"/>
      </a:pPr>
      <a:endParaRPr lang="en-US"/>
    </a:p>
  </c:txPr>
  <c:externalData r:id="rId8">
    <c:autoUpdate val="0"/>
  </c:externalData>
</c:chartSpace>
</file>

<file path=ppt/charts/chart10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5.6269129035015499E-2"/>
          <c:y val="3.5769143043336601E-2"/>
          <c:w val="0.94373098034239744"/>
          <c:h val="0.87246366894754002"/>
        </c:manualLayout>
      </c:layout>
      <c:barChart>
        <c:barDir val="col"/>
        <c:grouping val="stacked"/>
        <c:varyColors val="0"/>
        <c:ser>
          <c:idx val="2"/>
          <c:order val="0"/>
          <c:tx>
            <c:strRef>
              <c:f>Sheet1!$E$1</c:f>
              <c:strCache>
                <c:ptCount val="1"/>
                <c:pt idx="0">
                  <c:v>Minimum</c:v>
                </c:pt>
              </c:strCache>
            </c:strRef>
          </c:tx>
          <c:spPr>
            <a:noFill/>
            <a:ln>
              <a:noFill/>
            </a:ln>
          </c:spPr>
          <c:invertIfNegative val="0"/>
          <c:cat>
            <c:strRef>
              <c:f>Sheet1!$A$2:$A$6</c:f>
              <c:strCache>
                <c:ptCount val="5"/>
                <c:pt idx="0">
                  <c:v>1</c:v>
                </c:pt>
                <c:pt idx="1">
                  <c:v>2</c:v>
                </c:pt>
                <c:pt idx="2">
                  <c:v>3</c:v>
                </c:pt>
                <c:pt idx="3">
                  <c:v>4</c:v>
                </c:pt>
                <c:pt idx="4">
                  <c:v>5</c:v>
                </c:pt>
              </c:strCache>
            </c:strRef>
          </c:cat>
          <c:val>
            <c:numRef>
              <c:f>Sheet1!$E$2:$E$6</c:f>
              <c:numCache>
                <c:formatCode>General</c:formatCode>
                <c:ptCount val="5"/>
                <c:pt idx="0">
                  <c:v>47.747613149486</c:v>
                </c:pt>
                <c:pt idx="1">
                  <c:v>61.573284549316298</c:v>
                </c:pt>
                <c:pt idx="2">
                  <c:v>73.537755972696246</c:v>
                </c:pt>
                <c:pt idx="3">
                  <c:v>78.582376753058696</c:v>
                </c:pt>
                <c:pt idx="4">
                  <c:v>82.09964249702081</c:v>
                </c:pt>
              </c:numCache>
            </c:numRef>
          </c:val>
          <c:extLst>
            <c:ext xmlns:c16="http://schemas.microsoft.com/office/drawing/2014/chart" uri="{C3380CC4-5D6E-409C-BE32-E72D297353CC}">
              <c16:uniqueId val="{00000000-D4B5-4099-B05A-87C0A87A170D}"/>
            </c:ext>
          </c:extLst>
        </c:ser>
        <c:ser>
          <c:idx val="1"/>
          <c:order val="1"/>
          <c:tx>
            <c:strRef>
              <c:f>Sheet1!$D$1</c:f>
              <c:strCache>
                <c:ptCount val="1"/>
                <c:pt idx="0">
                  <c:v>gap-arrow</c:v>
                </c:pt>
              </c:strCache>
            </c:strRef>
          </c:tx>
          <c:spPr>
            <a:blipFill>
              <a:blip xmlns:r="http://schemas.openxmlformats.org/officeDocument/2006/relationships" r:embed="rId2"/>
              <a:stretch>
                <a:fillRect/>
              </a:stretch>
            </a:blipFill>
            <a:ln w="3175">
              <a:noFill/>
            </a:ln>
          </c:spPr>
          <c:invertIfNegative val="0"/>
          <c:dPt>
            <c:idx val="0"/>
            <c:invertIfNegative val="0"/>
            <c:bubble3D val="0"/>
            <c:spPr>
              <a:blipFill>
                <a:blip xmlns:r="http://schemas.openxmlformats.org/officeDocument/2006/relationships" r:embed="rId3"/>
                <a:stretch>
                  <a:fillRect/>
                </a:stretch>
              </a:blipFill>
              <a:ln w="3175">
                <a:noFill/>
              </a:ln>
            </c:spPr>
            <c:extLst>
              <c:ext xmlns:c16="http://schemas.microsoft.com/office/drawing/2014/chart" uri="{C3380CC4-5D6E-409C-BE32-E72D297353CC}">
                <c16:uniqueId val="{00000002-D4B5-4099-B05A-87C0A87A170D}"/>
              </c:ext>
            </c:extLst>
          </c:dPt>
          <c:dPt>
            <c:idx val="1"/>
            <c:invertIfNegative val="0"/>
            <c:bubble3D val="0"/>
            <c:spPr>
              <a:blipFill>
                <a:blip xmlns:r="http://schemas.openxmlformats.org/officeDocument/2006/relationships" r:embed="rId4"/>
                <a:stretch>
                  <a:fillRect/>
                </a:stretch>
              </a:blipFill>
              <a:ln w="3175">
                <a:noFill/>
              </a:ln>
            </c:spPr>
            <c:extLst>
              <c:ext xmlns:c16="http://schemas.microsoft.com/office/drawing/2014/chart" uri="{C3380CC4-5D6E-409C-BE32-E72D297353CC}">
                <c16:uniqueId val="{00000004-D4B5-4099-B05A-87C0A87A170D}"/>
              </c:ext>
            </c:extLst>
          </c:dPt>
          <c:dPt>
            <c:idx val="2"/>
            <c:invertIfNegative val="0"/>
            <c:bubble3D val="0"/>
            <c:spPr>
              <a:blipFill>
                <a:blip xmlns:r="http://schemas.openxmlformats.org/officeDocument/2006/relationships" r:embed="rId5"/>
                <a:stretch>
                  <a:fillRect/>
                </a:stretch>
              </a:blipFill>
              <a:ln w="3175">
                <a:noFill/>
              </a:ln>
            </c:spPr>
            <c:extLst>
              <c:ext xmlns:c16="http://schemas.microsoft.com/office/drawing/2014/chart" uri="{C3380CC4-5D6E-409C-BE32-E72D297353CC}">
                <c16:uniqueId val="{00000006-D4B5-4099-B05A-87C0A87A170D}"/>
              </c:ext>
            </c:extLst>
          </c:dPt>
          <c:dPt>
            <c:idx val="3"/>
            <c:invertIfNegative val="0"/>
            <c:bubble3D val="0"/>
            <c:spPr>
              <a:blipFill>
                <a:blip xmlns:r="http://schemas.openxmlformats.org/officeDocument/2006/relationships" r:embed="rId6"/>
                <a:stretch>
                  <a:fillRect/>
                </a:stretch>
              </a:blipFill>
              <a:ln w="3175">
                <a:noFill/>
              </a:ln>
            </c:spPr>
            <c:extLst>
              <c:ext xmlns:c16="http://schemas.microsoft.com/office/drawing/2014/chart" uri="{C3380CC4-5D6E-409C-BE32-E72D297353CC}">
                <c16:uniqueId val="{00000008-D4B5-4099-B05A-87C0A87A170D}"/>
              </c:ext>
            </c:extLst>
          </c:dPt>
          <c:dPt>
            <c:idx val="4"/>
            <c:invertIfNegative val="0"/>
            <c:bubble3D val="0"/>
            <c:spPr>
              <a:blipFill>
                <a:blip xmlns:r="http://schemas.openxmlformats.org/officeDocument/2006/relationships" r:embed="rId7"/>
                <a:stretch>
                  <a:fillRect/>
                </a:stretch>
              </a:blipFill>
              <a:ln w="3175">
                <a:noFill/>
              </a:ln>
            </c:spPr>
            <c:extLst>
              <c:ext xmlns:c16="http://schemas.microsoft.com/office/drawing/2014/chart" uri="{C3380CC4-5D6E-409C-BE32-E72D297353CC}">
                <c16:uniqueId val="{0000000A-D4B5-4099-B05A-87C0A87A170D}"/>
              </c:ext>
            </c:extLst>
          </c:dPt>
          <c:dPt>
            <c:idx val="35"/>
            <c:invertIfNegative val="0"/>
            <c:bubble3D val="0"/>
            <c:extLst>
              <c:ext xmlns:c16="http://schemas.microsoft.com/office/drawing/2014/chart" uri="{C3380CC4-5D6E-409C-BE32-E72D297353CC}">
                <c16:uniqueId val="{0000000B-D4B5-4099-B05A-87C0A87A170D}"/>
              </c:ext>
            </c:extLst>
          </c:dPt>
          <c:cat>
            <c:strRef>
              <c:f>Sheet1!$A$2:$A$6</c:f>
              <c:strCache>
                <c:ptCount val="5"/>
                <c:pt idx="0">
                  <c:v>1</c:v>
                </c:pt>
                <c:pt idx="1">
                  <c:v>2</c:v>
                </c:pt>
                <c:pt idx="2">
                  <c:v>3</c:v>
                </c:pt>
                <c:pt idx="3">
                  <c:v>4</c:v>
                </c:pt>
                <c:pt idx="4">
                  <c:v>5</c:v>
                </c:pt>
              </c:strCache>
            </c:strRef>
          </c:cat>
          <c:val>
            <c:numRef>
              <c:f>Sheet1!$D$2:$D$6</c:f>
              <c:numCache>
                <c:formatCode>General</c:formatCode>
                <c:ptCount val="5"/>
                <c:pt idx="0">
                  <c:v>22.152386850513992</c:v>
                </c:pt>
                <c:pt idx="1">
                  <c:v>10.726715450683699</c:v>
                </c:pt>
                <c:pt idx="2">
                  <c:v>3.8622440273037597</c:v>
                </c:pt>
                <c:pt idx="3">
                  <c:v>3.9176232469413037</c:v>
                </c:pt>
                <c:pt idx="4">
                  <c:v>5.5003575029791847</c:v>
                </c:pt>
              </c:numCache>
            </c:numRef>
          </c:val>
          <c:extLst>
            <c:ext xmlns:c16="http://schemas.microsoft.com/office/drawing/2014/chart" uri="{C3380CC4-5D6E-409C-BE32-E72D297353CC}">
              <c16:uniqueId val="{0000000C-D4B5-4099-B05A-87C0A87A170D}"/>
            </c:ext>
          </c:extLst>
        </c:ser>
        <c:dLbls>
          <c:showLegendKey val="0"/>
          <c:showVal val="0"/>
          <c:showCatName val="0"/>
          <c:showSerName val="0"/>
          <c:showPercent val="0"/>
          <c:showBubbleSize val="0"/>
        </c:dLbls>
        <c:gapWidth val="150"/>
        <c:overlap val="100"/>
        <c:axId val="-2021078120"/>
        <c:axId val="-2020847064"/>
      </c:barChart>
      <c:scatterChart>
        <c:scatterStyle val="lineMarker"/>
        <c:varyColors val="0"/>
        <c:ser>
          <c:idx val="0"/>
          <c:order val="2"/>
          <c:tx>
            <c:strRef>
              <c:f>Sheet1!$B$1</c:f>
              <c:strCache>
                <c:ptCount val="1"/>
                <c:pt idx="0">
                  <c:v>1981</c:v>
                </c:pt>
              </c:strCache>
            </c:strRef>
          </c:tx>
          <c:spPr>
            <a:ln w="28575">
              <a:noFill/>
            </a:ln>
          </c:spPr>
          <c:marker>
            <c:symbol val="circle"/>
            <c:size val="9"/>
            <c:spPr>
              <a:solidFill>
                <a:srgbClr val="FFFFFF"/>
              </a:solidFill>
              <a:ln w="38100">
                <a:solidFill>
                  <a:srgbClr val="F68B33"/>
                </a:solidFill>
              </a:ln>
            </c:spPr>
          </c:marker>
          <c:dPt>
            <c:idx val="0"/>
            <c:marker>
              <c:spPr>
                <a:solidFill>
                  <a:srgbClr val="FFFFFF"/>
                </a:solidFill>
                <a:ln w="38100">
                  <a:solidFill>
                    <a:srgbClr val="621214"/>
                  </a:solidFill>
                </a:ln>
              </c:spPr>
            </c:marker>
            <c:bubble3D val="0"/>
            <c:extLst>
              <c:ext xmlns:c16="http://schemas.microsoft.com/office/drawing/2014/chart" uri="{C3380CC4-5D6E-409C-BE32-E72D297353CC}">
                <c16:uniqueId val="{0000000D-D4B5-4099-B05A-87C0A87A170D}"/>
              </c:ext>
            </c:extLst>
          </c:dPt>
          <c:dPt>
            <c:idx val="1"/>
            <c:marker>
              <c:spPr>
                <a:solidFill>
                  <a:srgbClr val="FFFFFF"/>
                </a:solidFill>
                <a:ln w="38100">
                  <a:solidFill>
                    <a:srgbClr val="A02226"/>
                  </a:solidFill>
                </a:ln>
              </c:spPr>
            </c:marker>
            <c:bubble3D val="0"/>
            <c:extLst>
              <c:ext xmlns:c16="http://schemas.microsoft.com/office/drawing/2014/chart" uri="{C3380CC4-5D6E-409C-BE32-E72D297353CC}">
                <c16:uniqueId val="{00000011-3837-4E30-96B1-BBB2D81E7135}"/>
              </c:ext>
            </c:extLst>
          </c:dPt>
          <c:dPt>
            <c:idx val="2"/>
            <c:marker>
              <c:spPr>
                <a:solidFill>
                  <a:srgbClr val="FFFFFF"/>
                </a:solidFill>
                <a:ln w="38100">
                  <a:solidFill>
                    <a:srgbClr val="D4582A"/>
                  </a:solidFill>
                </a:ln>
              </c:spPr>
            </c:marker>
            <c:bubble3D val="0"/>
            <c:extLst>
              <c:ext xmlns:c16="http://schemas.microsoft.com/office/drawing/2014/chart" uri="{C3380CC4-5D6E-409C-BE32-E72D297353CC}">
                <c16:uniqueId val="{00000012-3837-4E30-96B1-BBB2D81E7135}"/>
              </c:ext>
            </c:extLst>
          </c:dPt>
          <c:dPt>
            <c:idx val="4"/>
            <c:marker>
              <c:spPr>
                <a:solidFill>
                  <a:srgbClr val="FFFFFF"/>
                </a:solidFill>
                <a:ln w="38100">
                  <a:solidFill>
                    <a:srgbClr val="FFC35A"/>
                  </a:solidFill>
                </a:ln>
              </c:spPr>
            </c:marker>
            <c:bubble3D val="0"/>
            <c:extLst>
              <c:ext xmlns:c16="http://schemas.microsoft.com/office/drawing/2014/chart" uri="{C3380CC4-5D6E-409C-BE32-E72D297353CC}">
                <c16:uniqueId val="{00000014-3837-4E30-96B1-BBB2D81E7135}"/>
              </c:ext>
            </c:extLst>
          </c:dPt>
          <c:dPt>
            <c:idx val="35"/>
            <c:bubble3D val="0"/>
            <c:extLst>
              <c:ext xmlns:c16="http://schemas.microsoft.com/office/drawing/2014/chart" uri="{C3380CC4-5D6E-409C-BE32-E72D297353CC}">
                <c16:uniqueId val="{0000000E-D4B5-4099-B05A-87C0A87A170D}"/>
              </c:ext>
            </c:extLst>
          </c:dPt>
          <c:xVal>
            <c:strRef>
              <c:f>Sheet1!$A$2:$A$6</c:f>
              <c:strCache>
                <c:ptCount val="5"/>
                <c:pt idx="0">
                  <c:v>1</c:v>
                </c:pt>
                <c:pt idx="1">
                  <c:v>2</c:v>
                </c:pt>
                <c:pt idx="2">
                  <c:v>3</c:v>
                </c:pt>
                <c:pt idx="3">
                  <c:v>4</c:v>
                </c:pt>
                <c:pt idx="4">
                  <c:v>5</c:v>
                </c:pt>
              </c:strCache>
            </c:strRef>
          </c:xVal>
          <c:yVal>
            <c:numRef>
              <c:f>Sheet1!$B$2:$B$6</c:f>
              <c:numCache>
                <c:formatCode>General</c:formatCode>
                <c:ptCount val="5"/>
                <c:pt idx="0">
                  <c:v>69.899999999999991</c:v>
                </c:pt>
                <c:pt idx="1">
                  <c:v>72.3</c:v>
                </c:pt>
                <c:pt idx="2">
                  <c:v>77.400000000000006</c:v>
                </c:pt>
                <c:pt idx="3">
                  <c:v>82.5</c:v>
                </c:pt>
                <c:pt idx="4">
                  <c:v>87.6</c:v>
                </c:pt>
              </c:numCache>
            </c:numRef>
          </c:yVal>
          <c:smooth val="0"/>
          <c:extLst>
            <c:ext xmlns:c16="http://schemas.microsoft.com/office/drawing/2014/chart" uri="{C3380CC4-5D6E-409C-BE32-E72D297353CC}">
              <c16:uniqueId val="{0000000F-D4B5-4099-B05A-87C0A87A170D}"/>
            </c:ext>
          </c:extLst>
        </c:ser>
        <c:ser>
          <c:idx val="4"/>
          <c:order val="3"/>
          <c:tx>
            <c:strRef>
              <c:f>Sheet1!$C$1</c:f>
              <c:strCache>
                <c:ptCount val="1"/>
                <c:pt idx="0">
                  <c:v>2016</c:v>
                </c:pt>
              </c:strCache>
            </c:strRef>
          </c:tx>
          <c:spPr>
            <a:ln w="28575">
              <a:noFill/>
            </a:ln>
          </c:spPr>
          <c:marker>
            <c:symbol val="x"/>
            <c:size val="9"/>
            <c:spPr>
              <a:noFill/>
              <a:ln w="22225">
                <a:solidFill>
                  <a:srgbClr val="A02226"/>
                </a:solidFill>
              </a:ln>
            </c:spPr>
          </c:marker>
          <c:dPt>
            <c:idx val="0"/>
            <c:marker>
              <c:spPr>
                <a:noFill/>
                <a:ln w="22225">
                  <a:solidFill>
                    <a:srgbClr val="621214"/>
                  </a:solidFill>
                </a:ln>
              </c:spPr>
            </c:marker>
            <c:bubble3D val="0"/>
            <c:extLst>
              <c:ext xmlns:c16="http://schemas.microsoft.com/office/drawing/2014/chart" uri="{C3380CC4-5D6E-409C-BE32-E72D297353CC}">
                <c16:uniqueId val="{00000010-D4B5-4099-B05A-87C0A87A170D}"/>
              </c:ext>
            </c:extLst>
          </c:dPt>
          <c:dPt>
            <c:idx val="2"/>
            <c:marker>
              <c:spPr>
                <a:noFill/>
                <a:ln w="22225">
                  <a:solidFill>
                    <a:srgbClr val="D4582A"/>
                  </a:solidFill>
                </a:ln>
              </c:spPr>
            </c:marker>
            <c:bubble3D val="0"/>
            <c:extLst>
              <c:ext xmlns:c16="http://schemas.microsoft.com/office/drawing/2014/chart" uri="{C3380CC4-5D6E-409C-BE32-E72D297353CC}">
                <c16:uniqueId val="{00000016-3837-4E30-96B1-BBB2D81E7135}"/>
              </c:ext>
            </c:extLst>
          </c:dPt>
          <c:dPt>
            <c:idx val="3"/>
            <c:marker>
              <c:spPr>
                <a:noFill/>
                <a:ln w="22225">
                  <a:solidFill>
                    <a:srgbClr val="F68B33"/>
                  </a:solidFill>
                </a:ln>
              </c:spPr>
            </c:marker>
            <c:bubble3D val="0"/>
            <c:extLst>
              <c:ext xmlns:c16="http://schemas.microsoft.com/office/drawing/2014/chart" uri="{C3380CC4-5D6E-409C-BE32-E72D297353CC}">
                <c16:uniqueId val="{00000017-3837-4E30-96B1-BBB2D81E7135}"/>
              </c:ext>
            </c:extLst>
          </c:dPt>
          <c:dPt>
            <c:idx val="4"/>
            <c:marker>
              <c:spPr>
                <a:noFill/>
                <a:ln w="22225">
                  <a:solidFill>
                    <a:srgbClr val="FFC35A"/>
                  </a:solidFill>
                </a:ln>
              </c:spPr>
            </c:marker>
            <c:bubble3D val="0"/>
            <c:extLst>
              <c:ext xmlns:c16="http://schemas.microsoft.com/office/drawing/2014/chart" uri="{C3380CC4-5D6E-409C-BE32-E72D297353CC}">
                <c16:uniqueId val="{00000018-3837-4E30-96B1-BBB2D81E7135}"/>
              </c:ext>
            </c:extLst>
          </c:dPt>
          <c:dPt>
            <c:idx val="9"/>
            <c:bubble3D val="0"/>
            <c:extLst>
              <c:ext xmlns:c16="http://schemas.microsoft.com/office/drawing/2014/chart" uri="{C3380CC4-5D6E-409C-BE32-E72D297353CC}">
                <c16:uniqueId val="{00000011-D4B5-4099-B05A-87C0A87A170D}"/>
              </c:ext>
            </c:extLst>
          </c:dPt>
          <c:dPt>
            <c:idx val="21"/>
            <c:bubble3D val="0"/>
            <c:extLst>
              <c:ext xmlns:c16="http://schemas.microsoft.com/office/drawing/2014/chart" uri="{C3380CC4-5D6E-409C-BE32-E72D297353CC}">
                <c16:uniqueId val="{00000012-D4B5-4099-B05A-87C0A87A170D}"/>
              </c:ext>
            </c:extLst>
          </c:dPt>
          <c:dPt>
            <c:idx val="35"/>
            <c:bubble3D val="0"/>
            <c:extLst>
              <c:ext xmlns:c16="http://schemas.microsoft.com/office/drawing/2014/chart" uri="{C3380CC4-5D6E-409C-BE32-E72D297353CC}">
                <c16:uniqueId val="{00000013-D4B5-4099-B05A-87C0A87A170D}"/>
              </c:ext>
            </c:extLst>
          </c:dPt>
          <c:xVal>
            <c:strRef>
              <c:f>Sheet1!$A$2:$A$6</c:f>
              <c:strCache>
                <c:ptCount val="5"/>
                <c:pt idx="0">
                  <c:v>1</c:v>
                </c:pt>
                <c:pt idx="1">
                  <c:v>2</c:v>
                </c:pt>
                <c:pt idx="2">
                  <c:v>3</c:v>
                </c:pt>
                <c:pt idx="3">
                  <c:v>4</c:v>
                </c:pt>
                <c:pt idx="4">
                  <c:v>5</c:v>
                </c:pt>
              </c:strCache>
            </c:strRef>
          </c:xVal>
          <c:yVal>
            <c:numRef>
              <c:f>Sheet1!$C$2:$C$6</c:f>
              <c:numCache>
                <c:formatCode>General</c:formatCode>
                <c:ptCount val="5"/>
                <c:pt idx="0">
                  <c:v>47.747613149486</c:v>
                </c:pt>
                <c:pt idx="1">
                  <c:v>61.573284549316298</c:v>
                </c:pt>
                <c:pt idx="2">
                  <c:v>73.537755972696246</c:v>
                </c:pt>
                <c:pt idx="3">
                  <c:v>78.582376753058696</c:v>
                </c:pt>
                <c:pt idx="4">
                  <c:v>82.09964249702081</c:v>
                </c:pt>
              </c:numCache>
            </c:numRef>
          </c:yVal>
          <c:smooth val="0"/>
          <c:extLst>
            <c:ext xmlns:c16="http://schemas.microsoft.com/office/drawing/2014/chart" uri="{C3380CC4-5D6E-409C-BE32-E72D297353CC}">
              <c16:uniqueId val="{00000014-D4B5-4099-B05A-87C0A87A170D}"/>
            </c:ext>
          </c:extLst>
        </c:ser>
        <c:dLbls>
          <c:showLegendKey val="0"/>
          <c:showVal val="0"/>
          <c:showCatName val="0"/>
          <c:showSerName val="0"/>
          <c:showPercent val="0"/>
          <c:showBubbleSize val="0"/>
        </c:dLbls>
        <c:axId val="-2021078120"/>
        <c:axId val="-2020847064"/>
      </c:scatterChart>
      <c:dateAx>
        <c:axId val="-2021078120"/>
        <c:scaling>
          <c:orientation val="minMax"/>
          <c:max val="5"/>
          <c:min val="1"/>
        </c:scaling>
        <c:delete val="0"/>
        <c:axPos val="b"/>
        <c:numFmt formatCode="yyyy" sourceLinked="0"/>
        <c:majorTickMark val="out"/>
        <c:minorTickMark val="none"/>
        <c:tickLblPos val="nextTo"/>
        <c:spPr>
          <a:ln>
            <a:solidFill>
              <a:schemeClr val="tx1"/>
            </a:solidFill>
          </a:ln>
        </c:spPr>
        <c:txPr>
          <a:bodyPr/>
          <a:lstStyle/>
          <a:p>
            <a:pPr>
              <a:defRPr sz="2200"/>
            </a:pPr>
            <a:endParaRPr lang="en-US"/>
          </a:p>
        </c:txPr>
        <c:crossAx val="-2020847064"/>
        <c:crossesAt val="0"/>
        <c:auto val="0"/>
        <c:lblOffset val="100"/>
        <c:baseTimeUnit val="years"/>
        <c:majorUnit val="1"/>
        <c:majorTimeUnit val="years"/>
      </c:dateAx>
      <c:valAx>
        <c:axId val="-2020847064"/>
        <c:scaling>
          <c:orientation val="minMax"/>
          <c:max val="90"/>
          <c:min val="20"/>
        </c:scaling>
        <c:delete val="0"/>
        <c:axPos val="l"/>
        <c:majorGridlines>
          <c:spPr>
            <a:ln>
              <a:solidFill>
                <a:srgbClr val="6A737B">
                  <a:lumMod val="40000"/>
                  <a:lumOff val="60000"/>
                </a:srgbClr>
              </a:solidFill>
            </a:ln>
          </c:spPr>
        </c:majorGridlines>
        <c:numFmt formatCode="General" sourceLinked="0"/>
        <c:majorTickMark val="out"/>
        <c:minorTickMark val="none"/>
        <c:tickLblPos val="none"/>
        <c:spPr>
          <a:ln>
            <a:noFill/>
          </a:ln>
        </c:spPr>
        <c:txPr>
          <a:bodyPr/>
          <a:lstStyle/>
          <a:p>
            <a:pPr>
              <a:defRPr sz="2200"/>
            </a:pPr>
            <a:endParaRPr lang="en-US"/>
          </a:p>
        </c:txPr>
        <c:crossAx val="-2021078120"/>
        <c:crosses val="autoZero"/>
        <c:crossBetween val="between"/>
        <c:majorUnit val="10"/>
      </c:valAx>
    </c:plotArea>
    <c:plotVisOnly val="1"/>
    <c:dispBlanksAs val="gap"/>
    <c:showDLblsOverMax val="0"/>
  </c:chart>
  <c:txPr>
    <a:bodyPr/>
    <a:lstStyle/>
    <a:p>
      <a:pPr>
        <a:defRPr sz="1800"/>
      </a:pPr>
      <a:endParaRPr lang="en-US"/>
    </a:p>
  </c:txPr>
  <c:externalData r:id="rId8">
    <c:autoUpdate val="0"/>
  </c:externalData>
</c:chartSpace>
</file>

<file path=ppt/charts/chart10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5.6269129035015499E-2"/>
          <c:y val="3.5769143043336601E-2"/>
          <c:w val="0.88692113636129621"/>
          <c:h val="0.87246366894754002"/>
        </c:manualLayout>
      </c:layout>
      <c:barChart>
        <c:barDir val="col"/>
        <c:grouping val="stacked"/>
        <c:varyColors val="0"/>
        <c:ser>
          <c:idx val="2"/>
          <c:order val="0"/>
          <c:tx>
            <c:strRef>
              <c:f>Sheet1!$E$1</c:f>
              <c:strCache>
                <c:ptCount val="1"/>
                <c:pt idx="0">
                  <c:v>Minimum</c:v>
                </c:pt>
              </c:strCache>
            </c:strRef>
          </c:tx>
          <c:spPr>
            <a:noFill/>
            <a:ln>
              <a:noFill/>
            </a:ln>
          </c:spPr>
          <c:invertIfNegative val="0"/>
          <c:cat>
            <c:strRef>
              <c:f>Sheet1!$A$2:$A$6</c:f>
              <c:strCache>
                <c:ptCount val="5"/>
                <c:pt idx="0">
                  <c:v>1</c:v>
                </c:pt>
                <c:pt idx="1">
                  <c:v>2</c:v>
                </c:pt>
                <c:pt idx="2">
                  <c:v>3</c:v>
                </c:pt>
                <c:pt idx="3">
                  <c:v>4</c:v>
                </c:pt>
                <c:pt idx="4">
                  <c:v>5</c:v>
                </c:pt>
              </c:strCache>
            </c:strRef>
          </c:cat>
          <c:val>
            <c:numRef>
              <c:f>Sheet1!$E$2:$E$6</c:f>
              <c:numCache>
                <c:formatCode>General</c:formatCode>
                <c:ptCount val="5"/>
                <c:pt idx="0">
                  <c:v>60.49354890837494</c:v>
                </c:pt>
                <c:pt idx="1">
                  <c:v>70.817749415173893</c:v>
                </c:pt>
                <c:pt idx="2">
                  <c:v>80.523848088316782</c:v>
                </c:pt>
                <c:pt idx="3">
                  <c:v>84.133692853117623</c:v>
                </c:pt>
                <c:pt idx="4">
                  <c:v>87.825859452671239</c:v>
                </c:pt>
              </c:numCache>
            </c:numRef>
          </c:val>
          <c:extLst>
            <c:ext xmlns:c16="http://schemas.microsoft.com/office/drawing/2014/chart" uri="{C3380CC4-5D6E-409C-BE32-E72D297353CC}">
              <c16:uniqueId val="{00000000-6285-4C36-A56C-6DEBCE357B11}"/>
            </c:ext>
          </c:extLst>
        </c:ser>
        <c:ser>
          <c:idx val="1"/>
          <c:order val="1"/>
          <c:tx>
            <c:strRef>
              <c:f>Sheet1!$D$1</c:f>
              <c:strCache>
                <c:ptCount val="1"/>
                <c:pt idx="0">
                  <c:v>gap-arrow</c:v>
                </c:pt>
              </c:strCache>
            </c:strRef>
          </c:tx>
          <c:spPr>
            <a:blipFill>
              <a:blip xmlns:r="http://schemas.openxmlformats.org/officeDocument/2006/relationships" r:embed="rId2"/>
              <a:stretch>
                <a:fillRect/>
              </a:stretch>
            </a:blipFill>
            <a:ln w="3175">
              <a:noFill/>
            </a:ln>
          </c:spPr>
          <c:invertIfNegative val="0"/>
          <c:dPt>
            <c:idx val="0"/>
            <c:invertIfNegative val="0"/>
            <c:bubble3D val="0"/>
            <c:spPr>
              <a:blipFill>
                <a:blip xmlns:r="http://schemas.openxmlformats.org/officeDocument/2006/relationships" r:embed="rId3"/>
                <a:stretch>
                  <a:fillRect/>
                </a:stretch>
              </a:blipFill>
              <a:ln w="3175">
                <a:noFill/>
              </a:ln>
            </c:spPr>
            <c:extLst>
              <c:ext xmlns:c16="http://schemas.microsoft.com/office/drawing/2014/chart" uri="{C3380CC4-5D6E-409C-BE32-E72D297353CC}">
                <c16:uniqueId val="{00000002-6285-4C36-A56C-6DEBCE357B11}"/>
              </c:ext>
            </c:extLst>
          </c:dPt>
          <c:dPt>
            <c:idx val="1"/>
            <c:invertIfNegative val="0"/>
            <c:bubble3D val="0"/>
            <c:spPr>
              <a:blipFill>
                <a:blip xmlns:r="http://schemas.openxmlformats.org/officeDocument/2006/relationships" r:embed="rId4"/>
                <a:stretch>
                  <a:fillRect/>
                </a:stretch>
              </a:blipFill>
              <a:ln w="3175">
                <a:noFill/>
              </a:ln>
            </c:spPr>
            <c:extLst>
              <c:ext xmlns:c16="http://schemas.microsoft.com/office/drawing/2014/chart" uri="{C3380CC4-5D6E-409C-BE32-E72D297353CC}">
                <c16:uniqueId val="{00000004-6285-4C36-A56C-6DEBCE357B11}"/>
              </c:ext>
            </c:extLst>
          </c:dPt>
          <c:dPt>
            <c:idx val="2"/>
            <c:invertIfNegative val="0"/>
            <c:bubble3D val="0"/>
            <c:spPr>
              <a:blipFill>
                <a:blip xmlns:r="http://schemas.openxmlformats.org/officeDocument/2006/relationships" r:embed="rId5"/>
                <a:stretch>
                  <a:fillRect/>
                </a:stretch>
              </a:blipFill>
              <a:ln w="3175">
                <a:noFill/>
              </a:ln>
            </c:spPr>
            <c:extLst>
              <c:ext xmlns:c16="http://schemas.microsoft.com/office/drawing/2014/chart" uri="{C3380CC4-5D6E-409C-BE32-E72D297353CC}">
                <c16:uniqueId val="{00000006-6285-4C36-A56C-6DEBCE357B11}"/>
              </c:ext>
            </c:extLst>
          </c:dPt>
          <c:dPt>
            <c:idx val="3"/>
            <c:invertIfNegative val="0"/>
            <c:bubble3D val="0"/>
            <c:spPr>
              <a:blipFill>
                <a:blip xmlns:r="http://schemas.openxmlformats.org/officeDocument/2006/relationships" r:embed="rId6"/>
                <a:stretch>
                  <a:fillRect/>
                </a:stretch>
              </a:blipFill>
              <a:ln w="3175">
                <a:noFill/>
              </a:ln>
            </c:spPr>
            <c:extLst>
              <c:ext xmlns:c16="http://schemas.microsoft.com/office/drawing/2014/chart" uri="{C3380CC4-5D6E-409C-BE32-E72D297353CC}">
                <c16:uniqueId val="{00000008-6285-4C36-A56C-6DEBCE357B11}"/>
              </c:ext>
            </c:extLst>
          </c:dPt>
          <c:dPt>
            <c:idx val="4"/>
            <c:invertIfNegative val="0"/>
            <c:bubble3D val="0"/>
            <c:spPr>
              <a:blipFill>
                <a:blip xmlns:r="http://schemas.openxmlformats.org/officeDocument/2006/relationships" r:embed="rId7"/>
                <a:stretch>
                  <a:fillRect/>
                </a:stretch>
              </a:blipFill>
              <a:ln w="3175">
                <a:noFill/>
              </a:ln>
            </c:spPr>
            <c:extLst>
              <c:ext xmlns:c16="http://schemas.microsoft.com/office/drawing/2014/chart" uri="{C3380CC4-5D6E-409C-BE32-E72D297353CC}">
                <c16:uniqueId val="{0000000A-6285-4C36-A56C-6DEBCE357B11}"/>
              </c:ext>
            </c:extLst>
          </c:dPt>
          <c:dPt>
            <c:idx val="35"/>
            <c:invertIfNegative val="0"/>
            <c:bubble3D val="0"/>
            <c:extLst>
              <c:ext xmlns:c16="http://schemas.microsoft.com/office/drawing/2014/chart" uri="{C3380CC4-5D6E-409C-BE32-E72D297353CC}">
                <c16:uniqueId val="{0000000B-6285-4C36-A56C-6DEBCE357B11}"/>
              </c:ext>
            </c:extLst>
          </c:dPt>
          <c:cat>
            <c:strRef>
              <c:f>Sheet1!$A$2:$A$6</c:f>
              <c:strCache>
                <c:ptCount val="5"/>
                <c:pt idx="0">
                  <c:v>1</c:v>
                </c:pt>
                <c:pt idx="1">
                  <c:v>2</c:v>
                </c:pt>
                <c:pt idx="2">
                  <c:v>3</c:v>
                </c:pt>
                <c:pt idx="3">
                  <c:v>4</c:v>
                </c:pt>
                <c:pt idx="4">
                  <c:v>5</c:v>
                </c:pt>
              </c:strCache>
            </c:strRef>
          </c:cat>
          <c:val>
            <c:numRef>
              <c:f>Sheet1!$D$2:$D$6</c:f>
              <c:numCache>
                <c:formatCode>General</c:formatCode>
                <c:ptCount val="5"/>
                <c:pt idx="0">
                  <c:v>16.106451091625054</c:v>
                </c:pt>
                <c:pt idx="1">
                  <c:v>7.6822505848261073</c:v>
                </c:pt>
                <c:pt idx="2">
                  <c:v>1.8761519116832091</c:v>
                </c:pt>
                <c:pt idx="3">
                  <c:v>2.266307146882383</c:v>
                </c:pt>
                <c:pt idx="4">
                  <c:v>0.47414054732875854</c:v>
                </c:pt>
              </c:numCache>
            </c:numRef>
          </c:val>
          <c:extLst>
            <c:ext xmlns:c16="http://schemas.microsoft.com/office/drawing/2014/chart" uri="{C3380CC4-5D6E-409C-BE32-E72D297353CC}">
              <c16:uniqueId val="{0000000C-6285-4C36-A56C-6DEBCE357B11}"/>
            </c:ext>
          </c:extLst>
        </c:ser>
        <c:dLbls>
          <c:showLegendKey val="0"/>
          <c:showVal val="0"/>
          <c:showCatName val="0"/>
          <c:showSerName val="0"/>
          <c:showPercent val="0"/>
          <c:showBubbleSize val="0"/>
        </c:dLbls>
        <c:gapWidth val="150"/>
        <c:overlap val="100"/>
        <c:axId val="-2021078120"/>
        <c:axId val="-2020847064"/>
      </c:barChart>
      <c:scatterChart>
        <c:scatterStyle val="lineMarker"/>
        <c:varyColors val="0"/>
        <c:ser>
          <c:idx val="0"/>
          <c:order val="2"/>
          <c:tx>
            <c:strRef>
              <c:f>Sheet1!$B$1</c:f>
              <c:strCache>
                <c:ptCount val="1"/>
                <c:pt idx="0">
                  <c:v>1981</c:v>
                </c:pt>
              </c:strCache>
            </c:strRef>
          </c:tx>
          <c:spPr>
            <a:ln w="28575">
              <a:noFill/>
            </a:ln>
          </c:spPr>
          <c:marker>
            <c:symbol val="circle"/>
            <c:size val="9"/>
            <c:spPr>
              <a:solidFill>
                <a:srgbClr val="FFFFFF"/>
              </a:solidFill>
              <a:ln w="38100">
                <a:solidFill>
                  <a:srgbClr val="F68B33"/>
                </a:solidFill>
              </a:ln>
            </c:spPr>
          </c:marker>
          <c:dPt>
            <c:idx val="0"/>
            <c:marker>
              <c:spPr>
                <a:solidFill>
                  <a:srgbClr val="FFFFFF"/>
                </a:solidFill>
                <a:ln w="38100">
                  <a:solidFill>
                    <a:srgbClr val="621214"/>
                  </a:solidFill>
                </a:ln>
              </c:spPr>
            </c:marker>
            <c:bubble3D val="0"/>
            <c:extLst>
              <c:ext xmlns:c16="http://schemas.microsoft.com/office/drawing/2014/chart" uri="{C3380CC4-5D6E-409C-BE32-E72D297353CC}">
                <c16:uniqueId val="{0000000D-6285-4C36-A56C-6DEBCE357B11}"/>
              </c:ext>
            </c:extLst>
          </c:dPt>
          <c:dPt>
            <c:idx val="1"/>
            <c:marker>
              <c:spPr>
                <a:solidFill>
                  <a:srgbClr val="FFFFFF"/>
                </a:solidFill>
                <a:ln w="38100">
                  <a:solidFill>
                    <a:srgbClr val="A02226"/>
                  </a:solidFill>
                </a:ln>
              </c:spPr>
            </c:marker>
            <c:bubble3D val="0"/>
            <c:extLst>
              <c:ext xmlns:c16="http://schemas.microsoft.com/office/drawing/2014/chart" uri="{C3380CC4-5D6E-409C-BE32-E72D297353CC}">
                <c16:uniqueId val="{00000015-CFDC-4CC6-8642-6BE18048CF7C}"/>
              </c:ext>
            </c:extLst>
          </c:dPt>
          <c:dPt>
            <c:idx val="2"/>
            <c:marker>
              <c:spPr>
                <a:solidFill>
                  <a:srgbClr val="FFFFFF"/>
                </a:solidFill>
                <a:ln w="38100">
                  <a:solidFill>
                    <a:srgbClr val="D4582A"/>
                  </a:solidFill>
                </a:ln>
              </c:spPr>
            </c:marker>
            <c:bubble3D val="0"/>
            <c:extLst>
              <c:ext xmlns:c16="http://schemas.microsoft.com/office/drawing/2014/chart" uri="{C3380CC4-5D6E-409C-BE32-E72D297353CC}">
                <c16:uniqueId val="{00000016-CFDC-4CC6-8642-6BE18048CF7C}"/>
              </c:ext>
            </c:extLst>
          </c:dPt>
          <c:dPt>
            <c:idx val="4"/>
            <c:marker>
              <c:spPr>
                <a:solidFill>
                  <a:srgbClr val="FFFFFF"/>
                </a:solidFill>
                <a:ln w="38100">
                  <a:solidFill>
                    <a:srgbClr val="FFC35A"/>
                  </a:solidFill>
                </a:ln>
              </c:spPr>
            </c:marker>
            <c:bubble3D val="0"/>
            <c:extLst>
              <c:ext xmlns:c16="http://schemas.microsoft.com/office/drawing/2014/chart" uri="{C3380CC4-5D6E-409C-BE32-E72D297353CC}">
                <c16:uniqueId val="{00000018-CFDC-4CC6-8642-6BE18048CF7C}"/>
              </c:ext>
            </c:extLst>
          </c:dPt>
          <c:dPt>
            <c:idx val="35"/>
            <c:bubble3D val="0"/>
            <c:extLst>
              <c:ext xmlns:c16="http://schemas.microsoft.com/office/drawing/2014/chart" uri="{C3380CC4-5D6E-409C-BE32-E72D297353CC}">
                <c16:uniqueId val="{0000000E-6285-4C36-A56C-6DEBCE357B11}"/>
              </c:ext>
            </c:extLst>
          </c:dPt>
          <c:xVal>
            <c:strRef>
              <c:f>Sheet1!$A$2:$A$6</c:f>
              <c:strCache>
                <c:ptCount val="5"/>
                <c:pt idx="0">
                  <c:v>1</c:v>
                </c:pt>
                <c:pt idx="1">
                  <c:v>2</c:v>
                </c:pt>
                <c:pt idx="2">
                  <c:v>3</c:v>
                </c:pt>
                <c:pt idx="3">
                  <c:v>4</c:v>
                </c:pt>
                <c:pt idx="4">
                  <c:v>5</c:v>
                </c:pt>
              </c:strCache>
            </c:strRef>
          </c:xVal>
          <c:yVal>
            <c:numRef>
              <c:f>Sheet1!$B$2:$B$6</c:f>
              <c:numCache>
                <c:formatCode>General</c:formatCode>
                <c:ptCount val="5"/>
                <c:pt idx="0">
                  <c:v>76.599999999999994</c:v>
                </c:pt>
                <c:pt idx="1">
                  <c:v>78.5</c:v>
                </c:pt>
                <c:pt idx="2">
                  <c:v>82.399999999999991</c:v>
                </c:pt>
                <c:pt idx="3">
                  <c:v>86.4</c:v>
                </c:pt>
                <c:pt idx="4">
                  <c:v>88.3</c:v>
                </c:pt>
              </c:numCache>
            </c:numRef>
          </c:yVal>
          <c:smooth val="0"/>
          <c:extLst>
            <c:ext xmlns:c16="http://schemas.microsoft.com/office/drawing/2014/chart" uri="{C3380CC4-5D6E-409C-BE32-E72D297353CC}">
              <c16:uniqueId val="{0000000F-6285-4C36-A56C-6DEBCE357B11}"/>
            </c:ext>
          </c:extLst>
        </c:ser>
        <c:ser>
          <c:idx val="4"/>
          <c:order val="3"/>
          <c:tx>
            <c:strRef>
              <c:f>Sheet1!$C$1</c:f>
              <c:strCache>
                <c:ptCount val="1"/>
                <c:pt idx="0">
                  <c:v>2016</c:v>
                </c:pt>
              </c:strCache>
            </c:strRef>
          </c:tx>
          <c:spPr>
            <a:ln w="28575">
              <a:noFill/>
            </a:ln>
          </c:spPr>
          <c:marker>
            <c:symbol val="x"/>
            <c:size val="9"/>
            <c:spPr>
              <a:noFill/>
              <a:ln w="22225">
                <a:solidFill>
                  <a:srgbClr val="A02226"/>
                </a:solidFill>
              </a:ln>
            </c:spPr>
          </c:marker>
          <c:dPt>
            <c:idx val="0"/>
            <c:marker>
              <c:spPr>
                <a:noFill/>
                <a:ln w="22225">
                  <a:solidFill>
                    <a:srgbClr val="621214"/>
                  </a:solidFill>
                </a:ln>
              </c:spPr>
            </c:marker>
            <c:bubble3D val="0"/>
            <c:extLst>
              <c:ext xmlns:c16="http://schemas.microsoft.com/office/drawing/2014/chart" uri="{C3380CC4-5D6E-409C-BE32-E72D297353CC}">
                <c16:uniqueId val="{00000010-6285-4C36-A56C-6DEBCE357B11}"/>
              </c:ext>
            </c:extLst>
          </c:dPt>
          <c:dPt>
            <c:idx val="2"/>
            <c:marker>
              <c:spPr>
                <a:noFill/>
                <a:ln w="22225">
                  <a:solidFill>
                    <a:srgbClr val="D4582A"/>
                  </a:solidFill>
                </a:ln>
              </c:spPr>
            </c:marker>
            <c:bubble3D val="0"/>
            <c:extLst>
              <c:ext xmlns:c16="http://schemas.microsoft.com/office/drawing/2014/chart" uri="{C3380CC4-5D6E-409C-BE32-E72D297353CC}">
                <c16:uniqueId val="{00000012-CFDC-4CC6-8642-6BE18048CF7C}"/>
              </c:ext>
            </c:extLst>
          </c:dPt>
          <c:dPt>
            <c:idx val="3"/>
            <c:marker>
              <c:spPr>
                <a:noFill/>
                <a:ln w="22225">
                  <a:solidFill>
                    <a:srgbClr val="F68B33"/>
                  </a:solidFill>
                </a:ln>
              </c:spPr>
            </c:marker>
            <c:bubble3D val="0"/>
            <c:extLst>
              <c:ext xmlns:c16="http://schemas.microsoft.com/office/drawing/2014/chart" uri="{C3380CC4-5D6E-409C-BE32-E72D297353CC}">
                <c16:uniqueId val="{00000013-CFDC-4CC6-8642-6BE18048CF7C}"/>
              </c:ext>
            </c:extLst>
          </c:dPt>
          <c:dPt>
            <c:idx val="4"/>
            <c:marker>
              <c:spPr>
                <a:noFill/>
                <a:ln w="22225">
                  <a:solidFill>
                    <a:srgbClr val="FFC35A"/>
                  </a:solidFill>
                </a:ln>
              </c:spPr>
            </c:marker>
            <c:bubble3D val="0"/>
            <c:extLst>
              <c:ext xmlns:c16="http://schemas.microsoft.com/office/drawing/2014/chart" uri="{C3380CC4-5D6E-409C-BE32-E72D297353CC}">
                <c16:uniqueId val="{00000014-CFDC-4CC6-8642-6BE18048CF7C}"/>
              </c:ext>
            </c:extLst>
          </c:dPt>
          <c:dPt>
            <c:idx val="9"/>
            <c:bubble3D val="0"/>
            <c:extLst>
              <c:ext xmlns:c16="http://schemas.microsoft.com/office/drawing/2014/chart" uri="{C3380CC4-5D6E-409C-BE32-E72D297353CC}">
                <c16:uniqueId val="{00000011-6285-4C36-A56C-6DEBCE357B11}"/>
              </c:ext>
            </c:extLst>
          </c:dPt>
          <c:dPt>
            <c:idx val="21"/>
            <c:bubble3D val="0"/>
            <c:extLst>
              <c:ext xmlns:c16="http://schemas.microsoft.com/office/drawing/2014/chart" uri="{C3380CC4-5D6E-409C-BE32-E72D297353CC}">
                <c16:uniqueId val="{00000012-6285-4C36-A56C-6DEBCE357B11}"/>
              </c:ext>
            </c:extLst>
          </c:dPt>
          <c:dPt>
            <c:idx val="35"/>
            <c:bubble3D val="0"/>
            <c:extLst>
              <c:ext xmlns:c16="http://schemas.microsoft.com/office/drawing/2014/chart" uri="{C3380CC4-5D6E-409C-BE32-E72D297353CC}">
                <c16:uniqueId val="{00000013-6285-4C36-A56C-6DEBCE357B11}"/>
              </c:ext>
            </c:extLst>
          </c:dPt>
          <c:xVal>
            <c:strRef>
              <c:f>Sheet1!$A$2:$A$6</c:f>
              <c:strCache>
                <c:ptCount val="5"/>
                <c:pt idx="0">
                  <c:v>1</c:v>
                </c:pt>
                <c:pt idx="1">
                  <c:v>2</c:v>
                </c:pt>
                <c:pt idx="2">
                  <c:v>3</c:v>
                </c:pt>
                <c:pt idx="3">
                  <c:v>4</c:v>
                </c:pt>
                <c:pt idx="4">
                  <c:v>5</c:v>
                </c:pt>
              </c:strCache>
            </c:strRef>
          </c:xVal>
          <c:yVal>
            <c:numRef>
              <c:f>Sheet1!$C$2:$C$6</c:f>
              <c:numCache>
                <c:formatCode>General</c:formatCode>
                <c:ptCount val="5"/>
                <c:pt idx="0">
                  <c:v>60.49354890837494</c:v>
                </c:pt>
                <c:pt idx="1">
                  <c:v>70.817749415173893</c:v>
                </c:pt>
                <c:pt idx="2">
                  <c:v>80.523848088316782</c:v>
                </c:pt>
                <c:pt idx="3">
                  <c:v>84.133692853117623</c:v>
                </c:pt>
                <c:pt idx="4">
                  <c:v>87.825859452671239</c:v>
                </c:pt>
              </c:numCache>
            </c:numRef>
          </c:yVal>
          <c:smooth val="0"/>
          <c:extLst>
            <c:ext xmlns:c16="http://schemas.microsoft.com/office/drawing/2014/chart" uri="{C3380CC4-5D6E-409C-BE32-E72D297353CC}">
              <c16:uniqueId val="{00000014-6285-4C36-A56C-6DEBCE357B11}"/>
            </c:ext>
          </c:extLst>
        </c:ser>
        <c:dLbls>
          <c:showLegendKey val="0"/>
          <c:showVal val="0"/>
          <c:showCatName val="0"/>
          <c:showSerName val="0"/>
          <c:showPercent val="0"/>
          <c:showBubbleSize val="0"/>
        </c:dLbls>
        <c:axId val="-2021078120"/>
        <c:axId val="-2020847064"/>
      </c:scatterChart>
      <c:dateAx>
        <c:axId val="-2021078120"/>
        <c:scaling>
          <c:orientation val="minMax"/>
          <c:max val="5"/>
          <c:min val="1"/>
        </c:scaling>
        <c:delete val="0"/>
        <c:axPos val="b"/>
        <c:numFmt formatCode="yyyy" sourceLinked="0"/>
        <c:majorTickMark val="out"/>
        <c:minorTickMark val="none"/>
        <c:tickLblPos val="nextTo"/>
        <c:spPr>
          <a:ln>
            <a:solidFill>
              <a:schemeClr val="tx1"/>
            </a:solidFill>
          </a:ln>
        </c:spPr>
        <c:txPr>
          <a:bodyPr/>
          <a:lstStyle/>
          <a:p>
            <a:pPr>
              <a:defRPr sz="2200"/>
            </a:pPr>
            <a:endParaRPr lang="en-US"/>
          </a:p>
        </c:txPr>
        <c:crossAx val="-2020847064"/>
        <c:crossesAt val="0"/>
        <c:auto val="0"/>
        <c:lblOffset val="100"/>
        <c:baseTimeUnit val="years"/>
        <c:majorUnit val="1"/>
        <c:majorTimeUnit val="years"/>
      </c:dateAx>
      <c:valAx>
        <c:axId val="-2020847064"/>
        <c:scaling>
          <c:orientation val="minMax"/>
          <c:max val="90"/>
          <c:min val="20"/>
        </c:scaling>
        <c:delete val="0"/>
        <c:axPos val="l"/>
        <c:majorGridlines>
          <c:spPr>
            <a:ln>
              <a:solidFill>
                <a:srgbClr val="6A737B">
                  <a:lumMod val="40000"/>
                  <a:lumOff val="60000"/>
                </a:srgbClr>
              </a:solidFill>
            </a:ln>
          </c:spPr>
        </c:majorGridlines>
        <c:numFmt formatCode="General" sourceLinked="0"/>
        <c:majorTickMark val="out"/>
        <c:minorTickMark val="none"/>
        <c:tickLblPos val="none"/>
        <c:spPr>
          <a:ln>
            <a:noFill/>
          </a:ln>
        </c:spPr>
        <c:txPr>
          <a:bodyPr/>
          <a:lstStyle/>
          <a:p>
            <a:pPr>
              <a:defRPr sz="2200"/>
            </a:pPr>
            <a:endParaRPr lang="en-US"/>
          </a:p>
        </c:txPr>
        <c:crossAx val="-2021078120"/>
        <c:crosses val="autoZero"/>
        <c:crossBetween val="between"/>
        <c:majorUnit val="10"/>
      </c:valAx>
    </c:plotArea>
    <c:plotVisOnly val="1"/>
    <c:dispBlanksAs val="gap"/>
    <c:showDLblsOverMax val="0"/>
  </c:chart>
  <c:txPr>
    <a:bodyPr/>
    <a:lstStyle/>
    <a:p>
      <a:pPr>
        <a:defRPr sz="1800"/>
      </a:pPr>
      <a:endParaRPr lang="en-US"/>
    </a:p>
  </c:txPr>
  <c:externalData r:id="rId8">
    <c:autoUpdate val="0"/>
  </c:externalData>
</c:chartSpace>
</file>

<file path=ppt/charts/chart10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1"/>
    <c:plotArea>
      <c:layout/>
      <c:barChart>
        <c:barDir val="col"/>
        <c:grouping val="clustered"/>
        <c:varyColors val="0"/>
        <c:ser>
          <c:idx val="0"/>
          <c:order val="0"/>
          <c:tx>
            <c:strRef>
              <c:f>Sheet1!$A$2</c:f>
              <c:strCache>
                <c:ptCount val="1"/>
                <c:pt idx="0">
                  <c:v>Category 1</c:v>
                </c:pt>
              </c:strCache>
            </c:strRef>
          </c:tx>
          <c:spPr>
            <a:solidFill>
              <a:srgbClr val="F68B33"/>
            </a:solidFill>
            <a:ln>
              <a:solidFill>
                <a:schemeClr val="bg1"/>
              </a:solidFill>
            </a:ln>
            <a:effectLst/>
          </c:spPr>
          <c:invertIfNegative val="0"/>
          <c:cat>
            <c:strRef>
              <c:f>Sheet1!$B$1:$O$1</c:f>
              <c:strCache>
                <c:ptCount val="14"/>
                <c:pt idx="0">
                  <c:v>1995</c:v>
                </c:pt>
                <c:pt idx="1">
                  <c:v>1996</c:v>
                </c:pt>
                <c:pt idx="2">
                  <c:v>1997</c:v>
                </c:pt>
                <c:pt idx="3">
                  <c:v>1998</c:v>
                </c:pt>
                <c:pt idx="4">
                  <c:v>2000</c:v>
                </c:pt>
                <c:pt idx="5">
                  <c:v>2001</c:v>
                </c:pt>
                <c:pt idx="6">
                  <c:v>2003</c:v>
                </c:pt>
                <c:pt idx="7">
                  <c:v>2004</c:v>
                </c:pt>
                <c:pt idx="8">
                  <c:v>2006</c:v>
                </c:pt>
                <c:pt idx="9">
                  <c:v>2008</c:v>
                </c:pt>
                <c:pt idx="10">
                  <c:v>2010</c:v>
                </c:pt>
                <c:pt idx="11">
                  <c:v>2012</c:v>
                </c:pt>
                <c:pt idx="12">
                  <c:v>2014</c:v>
                </c:pt>
                <c:pt idx="13">
                  <c:v>2016</c:v>
                </c:pt>
              </c:strCache>
            </c:strRef>
          </c:cat>
          <c:val>
            <c:numRef>
              <c:f>Sheet1!$B$2:$O$2</c:f>
              <c:numCache>
                <c:formatCode>#,##0.0</c:formatCode>
                <c:ptCount val="14"/>
                <c:pt idx="0">
                  <c:v>5.5</c:v>
                </c:pt>
                <c:pt idx="1">
                  <c:v>6</c:v>
                </c:pt>
                <c:pt idx="2">
                  <c:v>5.6</c:v>
                </c:pt>
                <c:pt idx="3">
                  <c:v>5.8</c:v>
                </c:pt>
                <c:pt idx="4">
                  <c:v>5.8</c:v>
                </c:pt>
                <c:pt idx="5">
                  <c:v>5</c:v>
                </c:pt>
                <c:pt idx="6">
                  <c:v>4.9000000000000004</c:v>
                </c:pt>
                <c:pt idx="7">
                  <c:v>4.9000000000000004</c:v>
                </c:pt>
                <c:pt idx="8">
                  <c:v>4.7</c:v>
                </c:pt>
                <c:pt idx="9">
                  <c:v>4.5</c:v>
                </c:pt>
                <c:pt idx="10">
                  <c:v>3.9</c:v>
                </c:pt>
                <c:pt idx="11">
                  <c:v>3.9</c:v>
                </c:pt>
                <c:pt idx="12">
                  <c:v>3.6</c:v>
                </c:pt>
                <c:pt idx="13">
                  <c:v>3.5</c:v>
                </c:pt>
              </c:numCache>
            </c:numRef>
          </c:val>
          <c:extLst>
            <c:ext xmlns:c16="http://schemas.microsoft.com/office/drawing/2014/chart" uri="{C3380CC4-5D6E-409C-BE32-E72D297353CC}">
              <c16:uniqueId val="{00000000-62BF-41C4-B33D-C9C9F235353E}"/>
            </c:ext>
          </c:extLst>
        </c:ser>
        <c:dLbls>
          <c:showLegendKey val="0"/>
          <c:showVal val="0"/>
          <c:showCatName val="0"/>
          <c:showSerName val="0"/>
          <c:showPercent val="0"/>
          <c:showBubbleSize val="0"/>
        </c:dLbls>
        <c:gapWidth val="30"/>
        <c:axId val="-2055523912"/>
        <c:axId val="-2055388520"/>
      </c:barChart>
      <c:catAx>
        <c:axId val="-2055523912"/>
        <c:scaling>
          <c:orientation val="minMax"/>
        </c:scaling>
        <c:delete val="0"/>
        <c:axPos val="b"/>
        <c:numFmt formatCode="General" sourceLinked="0"/>
        <c:majorTickMark val="out"/>
        <c:minorTickMark val="none"/>
        <c:tickLblPos val="nextTo"/>
        <c:txPr>
          <a:bodyPr/>
          <a:lstStyle/>
          <a:p>
            <a:pPr>
              <a:defRPr sz="2000"/>
            </a:pPr>
            <a:endParaRPr lang="en-US"/>
          </a:p>
        </c:txPr>
        <c:crossAx val="-2055388520"/>
        <c:crosses val="autoZero"/>
        <c:auto val="1"/>
        <c:lblAlgn val="ctr"/>
        <c:lblOffset val="100"/>
        <c:noMultiLvlLbl val="0"/>
      </c:catAx>
      <c:valAx>
        <c:axId val="-2055388520"/>
        <c:scaling>
          <c:orientation val="minMax"/>
        </c:scaling>
        <c:delete val="0"/>
        <c:axPos val="l"/>
        <c:majorGridlines>
          <c:spPr>
            <a:ln>
              <a:solidFill>
                <a:srgbClr val="D9D9D9"/>
              </a:solidFill>
            </a:ln>
          </c:spPr>
        </c:majorGridlines>
        <c:numFmt formatCode="#,##0" sourceLinked="0"/>
        <c:majorTickMark val="out"/>
        <c:minorTickMark val="none"/>
        <c:tickLblPos val="nextTo"/>
        <c:spPr>
          <a:ln>
            <a:noFill/>
          </a:ln>
        </c:spPr>
        <c:txPr>
          <a:bodyPr/>
          <a:lstStyle/>
          <a:p>
            <a:pPr>
              <a:defRPr sz="2200"/>
            </a:pPr>
            <a:endParaRPr lang="en-US"/>
          </a:p>
        </c:txPr>
        <c:crossAx val="-2055523912"/>
        <c:crosses val="autoZero"/>
        <c:crossBetween val="between"/>
      </c:valAx>
    </c:plotArea>
    <c:plotVisOnly val="1"/>
    <c:dispBlanksAs val="gap"/>
    <c:showDLblsOverMax val="0"/>
  </c:chart>
  <c:txPr>
    <a:bodyPr/>
    <a:lstStyle/>
    <a:p>
      <a:pPr>
        <a:defRPr sz="1800"/>
      </a:pPr>
      <a:endParaRPr lang="en-US"/>
    </a:p>
  </c:txPr>
  <c:externalData r:id="rId1">
    <c:autoUpdate val="0"/>
  </c:externalData>
</c:chartSpace>
</file>

<file path=ppt/charts/chart10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lineChart>
        <c:grouping val="standard"/>
        <c:varyColors val="0"/>
        <c:ser>
          <c:idx val="0"/>
          <c:order val="0"/>
          <c:tx>
            <c:strRef>
              <c:f>Sheet1!$C$1</c:f>
              <c:strCache>
                <c:ptCount val="1"/>
                <c:pt idx="0">
                  <c:v>25–34</c:v>
                </c:pt>
              </c:strCache>
            </c:strRef>
          </c:tx>
          <c:spPr>
            <a:ln w="44450">
              <a:solidFill>
                <a:srgbClr val="621214"/>
              </a:solidFill>
            </a:ln>
          </c:spPr>
          <c:marker>
            <c:symbol val="none"/>
          </c:marker>
          <c:cat>
            <c:numRef>
              <c:f>Sheet1!$A$2:$A$12</c:f>
              <c:numCache>
                <c:formatCode>General</c:formatCode>
                <c:ptCount val="11"/>
                <c:pt idx="0">
                  <c:v>1996</c:v>
                </c:pt>
                <c:pt idx="1">
                  <c:v>1998</c:v>
                </c:pt>
                <c:pt idx="2">
                  <c:v>2001</c:v>
                </c:pt>
                <c:pt idx="3">
                  <c:v>2003</c:v>
                </c:pt>
                <c:pt idx="4">
                  <c:v>2004</c:v>
                </c:pt>
                <c:pt idx="5">
                  <c:v>2006</c:v>
                </c:pt>
                <c:pt idx="6">
                  <c:v>2008</c:v>
                </c:pt>
                <c:pt idx="7">
                  <c:v>2010</c:v>
                </c:pt>
                <c:pt idx="8">
                  <c:v>2012</c:v>
                </c:pt>
                <c:pt idx="9">
                  <c:v>2014</c:v>
                </c:pt>
                <c:pt idx="10">
                  <c:v>2016</c:v>
                </c:pt>
              </c:numCache>
            </c:numRef>
          </c:cat>
          <c:val>
            <c:numRef>
              <c:f>Sheet1!$C$2:$C$12</c:f>
              <c:numCache>
                <c:formatCode>0.0</c:formatCode>
                <c:ptCount val="11"/>
                <c:pt idx="0">
                  <c:v>11.1</c:v>
                </c:pt>
                <c:pt idx="1">
                  <c:v>7.1</c:v>
                </c:pt>
                <c:pt idx="2">
                  <c:v>7.2</c:v>
                </c:pt>
                <c:pt idx="3">
                  <c:v>6.8</c:v>
                </c:pt>
                <c:pt idx="4">
                  <c:v>5</c:v>
                </c:pt>
                <c:pt idx="5">
                  <c:v>6.5</c:v>
                </c:pt>
                <c:pt idx="6">
                  <c:v>3.4</c:v>
                </c:pt>
                <c:pt idx="7">
                  <c:v>3.3</c:v>
                </c:pt>
                <c:pt idx="8">
                  <c:v>1.8</c:v>
                </c:pt>
                <c:pt idx="9">
                  <c:v>2.7</c:v>
                </c:pt>
                <c:pt idx="10">
                  <c:v>1.5</c:v>
                </c:pt>
              </c:numCache>
            </c:numRef>
          </c:val>
          <c:smooth val="0"/>
          <c:extLst>
            <c:ext xmlns:c16="http://schemas.microsoft.com/office/drawing/2014/chart" uri="{C3380CC4-5D6E-409C-BE32-E72D297353CC}">
              <c16:uniqueId val="{00000001-E150-4F2B-8E74-DF6F6F7ADF3C}"/>
            </c:ext>
          </c:extLst>
        </c:ser>
        <c:ser>
          <c:idx val="1"/>
          <c:order val="1"/>
          <c:tx>
            <c:strRef>
              <c:f>Sheet1!$D$1</c:f>
              <c:strCache>
                <c:ptCount val="1"/>
                <c:pt idx="0">
                  <c:v>35–44</c:v>
                </c:pt>
              </c:strCache>
            </c:strRef>
          </c:tx>
          <c:spPr>
            <a:ln w="44450">
              <a:solidFill>
                <a:srgbClr val="A02226"/>
              </a:solidFill>
            </a:ln>
          </c:spPr>
          <c:marker>
            <c:symbol val="none"/>
          </c:marker>
          <c:cat>
            <c:numRef>
              <c:f>Sheet1!$A$2:$A$12</c:f>
              <c:numCache>
                <c:formatCode>General</c:formatCode>
                <c:ptCount val="11"/>
                <c:pt idx="0">
                  <c:v>1996</c:v>
                </c:pt>
                <c:pt idx="1">
                  <c:v>1998</c:v>
                </c:pt>
                <c:pt idx="2">
                  <c:v>2001</c:v>
                </c:pt>
                <c:pt idx="3">
                  <c:v>2003</c:v>
                </c:pt>
                <c:pt idx="4">
                  <c:v>2004</c:v>
                </c:pt>
                <c:pt idx="5">
                  <c:v>2006</c:v>
                </c:pt>
                <c:pt idx="6">
                  <c:v>2008</c:v>
                </c:pt>
                <c:pt idx="7">
                  <c:v>2010</c:v>
                </c:pt>
                <c:pt idx="8">
                  <c:v>2012</c:v>
                </c:pt>
                <c:pt idx="9">
                  <c:v>2014</c:v>
                </c:pt>
                <c:pt idx="10">
                  <c:v>2016</c:v>
                </c:pt>
              </c:numCache>
            </c:numRef>
          </c:cat>
          <c:val>
            <c:numRef>
              <c:f>Sheet1!$D$2:$D$13</c:f>
              <c:numCache>
                <c:formatCode>0.0</c:formatCode>
                <c:ptCount val="11"/>
                <c:pt idx="0">
                  <c:v>23.9</c:v>
                </c:pt>
                <c:pt idx="1">
                  <c:v>21.4</c:v>
                </c:pt>
                <c:pt idx="2">
                  <c:v>17.100000000000001</c:v>
                </c:pt>
                <c:pt idx="3">
                  <c:v>14.5</c:v>
                </c:pt>
                <c:pt idx="4">
                  <c:v>13.4</c:v>
                </c:pt>
                <c:pt idx="5">
                  <c:v>12.4</c:v>
                </c:pt>
                <c:pt idx="6">
                  <c:v>10.8</c:v>
                </c:pt>
                <c:pt idx="7">
                  <c:v>9.3000000000000007</c:v>
                </c:pt>
                <c:pt idx="8">
                  <c:v>6.8</c:v>
                </c:pt>
                <c:pt idx="9">
                  <c:v>7.4</c:v>
                </c:pt>
                <c:pt idx="10">
                  <c:v>6.5</c:v>
                </c:pt>
              </c:numCache>
            </c:numRef>
          </c:val>
          <c:smooth val="0"/>
          <c:extLst>
            <c:ext xmlns:c16="http://schemas.microsoft.com/office/drawing/2014/chart" uri="{C3380CC4-5D6E-409C-BE32-E72D297353CC}">
              <c16:uniqueId val="{00000012-4F23-4FE9-972F-963D8C1ED466}"/>
            </c:ext>
          </c:extLst>
        </c:ser>
        <c:ser>
          <c:idx val="2"/>
          <c:order val="2"/>
          <c:tx>
            <c:strRef>
              <c:f>Sheet1!$E$1</c:f>
              <c:strCache>
                <c:ptCount val="1"/>
                <c:pt idx="0">
                  <c:v>45–54</c:v>
                </c:pt>
              </c:strCache>
            </c:strRef>
          </c:tx>
          <c:spPr>
            <a:ln w="44450">
              <a:solidFill>
                <a:srgbClr val="D4582A"/>
              </a:solidFill>
            </a:ln>
          </c:spPr>
          <c:marker>
            <c:symbol val="none"/>
          </c:marker>
          <c:cat>
            <c:numRef>
              <c:f>Sheet1!$A$2:$A$12</c:f>
              <c:numCache>
                <c:formatCode>General</c:formatCode>
                <c:ptCount val="11"/>
                <c:pt idx="0">
                  <c:v>1996</c:v>
                </c:pt>
                <c:pt idx="1">
                  <c:v>1998</c:v>
                </c:pt>
                <c:pt idx="2">
                  <c:v>2001</c:v>
                </c:pt>
                <c:pt idx="3">
                  <c:v>2003</c:v>
                </c:pt>
                <c:pt idx="4">
                  <c:v>2004</c:v>
                </c:pt>
                <c:pt idx="5">
                  <c:v>2006</c:v>
                </c:pt>
                <c:pt idx="6">
                  <c:v>2008</c:v>
                </c:pt>
                <c:pt idx="7">
                  <c:v>2010</c:v>
                </c:pt>
                <c:pt idx="8">
                  <c:v>2012</c:v>
                </c:pt>
                <c:pt idx="9">
                  <c:v>2014</c:v>
                </c:pt>
                <c:pt idx="10">
                  <c:v>2016</c:v>
                </c:pt>
              </c:numCache>
            </c:numRef>
          </c:cat>
          <c:val>
            <c:numRef>
              <c:f>Sheet1!$E$2:$E$12</c:f>
              <c:numCache>
                <c:formatCode>0.0</c:formatCode>
                <c:ptCount val="11"/>
                <c:pt idx="0">
                  <c:v>48.5</c:v>
                </c:pt>
                <c:pt idx="1">
                  <c:v>42.8</c:v>
                </c:pt>
                <c:pt idx="2">
                  <c:v>38.799999999999997</c:v>
                </c:pt>
                <c:pt idx="3">
                  <c:v>33.6</c:v>
                </c:pt>
                <c:pt idx="4">
                  <c:v>31.4</c:v>
                </c:pt>
                <c:pt idx="5">
                  <c:v>29.3</c:v>
                </c:pt>
                <c:pt idx="6">
                  <c:v>24.2</c:v>
                </c:pt>
                <c:pt idx="7">
                  <c:v>23.9</c:v>
                </c:pt>
                <c:pt idx="8">
                  <c:v>22.1</c:v>
                </c:pt>
                <c:pt idx="9">
                  <c:v>21</c:v>
                </c:pt>
                <c:pt idx="10">
                  <c:v>16.600000000000001</c:v>
                </c:pt>
              </c:numCache>
            </c:numRef>
          </c:val>
          <c:smooth val="0"/>
          <c:extLst>
            <c:ext xmlns:c16="http://schemas.microsoft.com/office/drawing/2014/chart" uri="{C3380CC4-5D6E-409C-BE32-E72D297353CC}">
              <c16:uniqueId val="{00000013-4F23-4FE9-972F-963D8C1ED466}"/>
            </c:ext>
          </c:extLst>
        </c:ser>
        <c:ser>
          <c:idx val="3"/>
          <c:order val="3"/>
          <c:tx>
            <c:strRef>
              <c:f>Sheet1!$F$1</c:f>
              <c:strCache>
                <c:ptCount val="1"/>
                <c:pt idx="0">
                  <c:v>55–64</c:v>
                </c:pt>
              </c:strCache>
            </c:strRef>
          </c:tx>
          <c:spPr>
            <a:ln w="44450">
              <a:solidFill>
                <a:srgbClr val="F68B33"/>
              </a:solidFill>
            </a:ln>
          </c:spPr>
          <c:marker>
            <c:symbol val="none"/>
          </c:marker>
          <c:cat>
            <c:numRef>
              <c:f>Sheet1!$A$2:$A$12</c:f>
              <c:numCache>
                <c:formatCode>General</c:formatCode>
                <c:ptCount val="11"/>
                <c:pt idx="0">
                  <c:v>1996</c:v>
                </c:pt>
                <c:pt idx="1">
                  <c:v>1998</c:v>
                </c:pt>
                <c:pt idx="2">
                  <c:v>2001</c:v>
                </c:pt>
                <c:pt idx="3">
                  <c:v>2003</c:v>
                </c:pt>
                <c:pt idx="4">
                  <c:v>2004</c:v>
                </c:pt>
                <c:pt idx="5">
                  <c:v>2006</c:v>
                </c:pt>
                <c:pt idx="6">
                  <c:v>2008</c:v>
                </c:pt>
                <c:pt idx="7">
                  <c:v>2010</c:v>
                </c:pt>
                <c:pt idx="8">
                  <c:v>2012</c:v>
                </c:pt>
                <c:pt idx="9">
                  <c:v>2014</c:v>
                </c:pt>
                <c:pt idx="10">
                  <c:v>2016</c:v>
                </c:pt>
              </c:numCache>
            </c:numRef>
          </c:cat>
          <c:val>
            <c:numRef>
              <c:f>Sheet1!$F$2:$F$12</c:f>
              <c:numCache>
                <c:formatCode>0.0</c:formatCode>
                <c:ptCount val="11"/>
                <c:pt idx="0">
                  <c:v>72.2</c:v>
                </c:pt>
                <c:pt idx="1">
                  <c:v>68.2</c:v>
                </c:pt>
                <c:pt idx="2">
                  <c:v>63.9</c:v>
                </c:pt>
                <c:pt idx="3">
                  <c:v>62</c:v>
                </c:pt>
                <c:pt idx="4">
                  <c:v>58.6</c:v>
                </c:pt>
                <c:pt idx="5">
                  <c:v>53.7</c:v>
                </c:pt>
                <c:pt idx="6">
                  <c:v>52.8</c:v>
                </c:pt>
                <c:pt idx="7">
                  <c:v>50.3</c:v>
                </c:pt>
                <c:pt idx="8">
                  <c:v>45</c:v>
                </c:pt>
                <c:pt idx="9">
                  <c:v>44.6</c:v>
                </c:pt>
                <c:pt idx="10">
                  <c:v>41.6</c:v>
                </c:pt>
              </c:numCache>
            </c:numRef>
          </c:val>
          <c:smooth val="0"/>
          <c:extLst>
            <c:ext xmlns:c16="http://schemas.microsoft.com/office/drawing/2014/chart" uri="{C3380CC4-5D6E-409C-BE32-E72D297353CC}">
              <c16:uniqueId val="{00000014-4F23-4FE9-972F-963D8C1ED466}"/>
            </c:ext>
          </c:extLst>
        </c:ser>
        <c:ser>
          <c:idx val="4"/>
          <c:order val="4"/>
          <c:tx>
            <c:strRef>
              <c:f>Sheet1!$G$1</c:f>
              <c:strCache>
                <c:ptCount val="1"/>
                <c:pt idx="0">
                  <c:v>65+</c:v>
                </c:pt>
              </c:strCache>
            </c:strRef>
          </c:tx>
          <c:spPr>
            <a:ln w="44450">
              <a:solidFill>
                <a:srgbClr val="FFC35A"/>
              </a:solidFill>
            </a:ln>
          </c:spPr>
          <c:marker>
            <c:symbol val="none"/>
          </c:marker>
          <c:cat>
            <c:numRef>
              <c:f>Sheet1!$A$2:$A$12</c:f>
              <c:numCache>
                <c:formatCode>General</c:formatCode>
                <c:ptCount val="11"/>
                <c:pt idx="0">
                  <c:v>1996</c:v>
                </c:pt>
                <c:pt idx="1">
                  <c:v>1998</c:v>
                </c:pt>
                <c:pt idx="2">
                  <c:v>2001</c:v>
                </c:pt>
                <c:pt idx="3">
                  <c:v>2003</c:v>
                </c:pt>
                <c:pt idx="4">
                  <c:v>2004</c:v>
                </c:pt>
                <c:pt idx="5">
                  <c:v>2006</c:v>
                </c:pt>
                <c:pt idx="6">
                  <c:v>2008</c:v>
                </c:pt>
                <c:pt idx="7">
                  <c:v>2010</c:v>
                </c:pt>
                <c:pt idx="8">
                  <c:v>2012</c:v>
                </c:pt>
                <c:pt idx="9">
                  <c:v>2014</c:v>
                </c:pt>
                <c:pt idx="10">
                  <c:v>2016</c:v>
                </c:pt>
              </c:numCache>
            </c:numRef>
          </c:cat>
          <c:val>
            <c:numRef>
              <c:f>Sheet1!$G$2:$G$12</c:f>
              <c:numCache>
                <c:formatCode>0.00</c:formatCode>
                <c:ptCount val="11"/>
                <c:pt idx="0">
                  <c:v>81.900000000000006</c:v>
                </c:pt>
                <c:pt idx="1">
                  <c:v>82.4</c:v>
                </c:pt>
                <c:pt idx="2">
                  <c:v>80.7</c:v>
                </c:pt>
                <c:pt idx="3">
                  <c:v>80.2</c:v>
                </c:pt>
                <c:pt idx="4">
                  <c:v>79.2</c:v>
                </c:pt>
                <c:pt idx="5">
                  <c:v>79.243410196229448</c:v>
                </c:pt>
                <c:pt idx="6">
                  <c:v>77.809102543247832</c:v>
                </c:pt>
                <c:pt idx="7">
                  <c:v>78.102102520009694</c:v>
                </c:pt>
                <c:pt idx="8">
                  <c:v>76.402102520009691</c:v>
                </c:pt>
                <c:pt idx="9">
                  <c:v>76.3</c:v>
                </c:pt>
                <c:pt idx="10">
                  <c:v>75.5</c:v>
                </c:pt>
              </c:numCache>
            </c:numRef>
          </c:val>
          <c:smooth val="0"/>
          <c:extLst>
            <c:ext xmlns:c16="http://schemas.microsoft.com/office/drawing/2014/chart" uri="{C3380CC4-5D6E-409C-BE32-E72D297353CC}">
              <c16:uniqueId val="{00000015-4F23-4FE9-972F-963D8C1ED466}"/>
            </c:ext>
          </c:extLst>
        </c:ser>
        <c:dLbls>
          <c:showLegendKey val="0"/>
          <c:showVal val="0"/>
          <c:showCatName val="0"/>
          <c:showSerName val="0"/>
          <c:showPercent val="0"/>
          <c:showBubbleSize val="0"/>
        </c:dLbls>
        <c:smooth val="0"/>
        <c:axId val="-2041626968"/>
        <c:axId val="-2041623544"/>
      </c:lineChart>
      <c:catAx>
        <c:axId val="-2041626968"/>
        <c:scaling>
          <c:orientation val="minMax"/>
        </c:scaling>
        <c:delete val="0"/>
        <c:axPos val="b"/>
        <c:numFmt formatCode="General" sourceLinked="1"/>
        <c:majorTickMark val="out"/>
        <c:minorTickMark val="none"/>
        <c:tickLblPos val="nextTo"/>
        <c:spPr>
          <a:ln>
            <a:solidFill>
              <a:srgbClr val="000000"/>
            </a:solidFill>
          </a:ln>
        </c:spPr>
        <c:txPr>
          <a:bodyPr/>
          <a:lstStyle/>
          <a:p>
            <a:pPr>
              <a:defRPr sz="2000"/>
            </a:pPr>
            <a:endParaRPr lang="en-US"/>
          </a:p>
        </c:txPr>
        <c:crossAx val="-2041623544"/>
        <c:crosses val="autoZero"/>
        <c:auto val="1"/>
        <c:lblAlgn val="ctr"/>
        <c:lblOffset val="100"/>
        <c:noMultiLvlLbl val="0"/>
      </c:catAx>
      <c:valAx>
        <c:axId val="-2041623544"/>
        <c:scaling>
          <c:orientation val="minMax"/>
          <c:max val="90"/>
        </c:scaling>
        <c:delete val="0"/>
        <c:axPos val="l"/>
        <c:majorGridlines>
          <c:spPr>
            <a:ln>
              <a:solidFill>
                <a:srgbClr val="6A737B">
                  <a:lumMod val="40000"/>
                  <a:lumOff val="60000"/>
                </a:srgbClr>
              </a:solidFill>
            </a:ln>
          </c:spPr>
        </c:majorGridlines>
        <c:numFmt formatCode="0" sourceLinked="0"/>
        <c:majorTickMark val="out"/>
        <c:minorTickMark val="none"/>
        <c:tickLblPos val="nextTo"/>
        <c:spPr>
          <a:ln>
            <a:noFill/>
          </a:ln>
        </c:spPr>
        <c:txPr>
          <a:bodyPr/>
          <a:lstStyle/>
          <a:p>
            <a:pPr>
              <a:defRPr sz="2200"/>
            </a:pPr>
            <a:endParaRPr lang="en-US"/>
          </a:p>
        </c:txPr>
        <c:crossAx val="-2041626968"/>
        <c:crosses val="autoZero"/>
        <c:crossBetween val="midCat"/>
      </c:valAx>
    </c:plotArea>
    <c:plotVisOnly val="1"/>
    <c:dispBlanksAs val="gap"/>
    <c:showDLblsOverMax val="0"/>
  </c:chart>
  <c:txPr>
    <a:bodyPr/>
    <a:lstStyle/>
    <a:p>
      <a:pPr>
        <a:defRPr sz="1800"/>
      </a:pPr>
      <a:endParaRPr lang="en-US"/>
    </a:p>
  </c:txPr>
  <c:externalData r:id="rId2">
    <c:autoUpdate val="0"/>
  </c:externalData>
</c:chartSpace>
</file>

<file path=ppt/charts/chart10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112450030284676"/>
          <c:y val="2.74165937591134E-2"/>
          <c:w val="0.94820179360763202"/>
          <c:h val="0.87471280276816599"/>
        </c:manualLayout>
      </c:layout>
      <c:barChart>
        <c:barDir val="col"/>
        <c:grouping val="clustered"/>
        <c:varyColors val="0"/>
        <c:ser>
          <c:idx val="0"/>
          <c:order val="0"/>
          <c:tx>
            <c:strRef>
              <c:f>Sheet1!$B$1</c:f>
              <c:strCache>
                <c:ptCount val="1"/>
                <c:pt idx="0">
                  <c:v>2005-06</c:v>
                </c:pt>
              </c:strCache>
            </c:strRef>
          </c:tx>
          <c:spPr>
            <a:solidFill>
              <a:schemeClr val="accent2"/>
            </a:solidFill>
            <a:ln>
              <a:solidFill>
                <a:schemeClr val="bg1"/>
              </a:solidFill>
            </a:ln>
          </c:spPr>
          <c:invertIfNegative val="0"/>
          <c:cat>
            <c:strRef>
              <c:f>Sheet1!$A$2:$A$8</c:f>
              <c:strCache>
                <c:ptCount val="7"/>
                <c:pt idx="0">
                  <c:v>15–24</c:v>
                </c:pt>
                <c:pt idx="1">
                  <c:v>25–34</c:v>
                </c:pt>
                <c:pt idx="2">
                  <c:v>35–44</c:v>
                </c:pt>
                <c:pt idx="3">
                  <c:v>45–54</c:v>
                </c:pt>
                <c:pt idx="4">
                  <c:v>55–64</c:v>
                </c:pt>
                <c:pt idx="5">
                  <c:v>65–74</c:v>
                </c:pt>
                <c:pt idx="6">
                  <c:v>75+</c:v>
                </c:pt>
              </c:strCache>
            </c:strRef>
          </c:cat>
          <c:val>
            <c:numRef>
              <c:f>Sheet1!$B$2:$B$8</c:f>
              <c:numCache>
                <c:formatCode>#,##0</c:formatCode>
                <c:ptCount val="7"/>
                <c:pt idx="0">
                  <c:v>112.31559834407619</c:v>
                </c:pt>
                <c:pt idx="1">
                  <c:v>341.13010738590219</c:v>
                </c:pt>
                <c:pt idx="2">
                  <c:v>589.46674074486987</c:v>
                </c:pt>
                <c:pt idx="3">
                  <c:v>919.06104739791522</c:v>
                </c:pt>
                <c:pt idx="4">
                  <c:v>1044.3068839260729</c:v>
                </c:pt>
                <c:pt idx="5">
                  <c:v>942.25941590464902</c:v>
                </c:pt>
                <c:pt idx="6">
                  <c:v>729.16401994935313</c:v>
                </c:pt>
              </c:numCache>
            </c:numRef>
          </c:val>
          <c:extLst>
            <c:ext xmlns:c16="http://schemas.microsoft.com/office/drawing/2014/chart" uri="{C3380CC4-5D6E-409C-BE32-E72D297353CC}">
              <c16:uniqueId val="{00000000-0B90-45CB-A401-73AC9158020C}"/>
            </c:ext>
          </c:extLst>
        </c:ser>
        <c:ser>
          <c:idx val="1"/>
          <c:order val="1"/>
          <c:tx>
            <c:strRef>
              <c:f>Sheet1!$F$1</c:f>
              <c:strCache>
                <c:ptCount val="1"/>
                <c:pt idx="0">
                  <c:v>2015-16</c:v>
                </c:pt>
              </c:strCache>
            </c:strRef>
          </c:tx>
          <c:spPr>
            <a:solidFill>
              <a:srgbClr val="A02226"/>
            </a:solidFill>
            <a:ln>
              <a:solidFill>
                <a:schemeClr val="bg1"/>
              </a:solidFill>
            </a:ln>
          </c:spPr>
          <c:invertIfNegative val="0"/>
          <c:cat>
            <c:strRef>
              <c:f>Sheet1!$A$2:$A$8</c:f>
              <c:strCache>
                <c:ptCount val="7"/>
                <c:pt idx="0">
                  <c:v>15–24</c:v>
                </c:pt>
                <c:pt idx="1">
                  <c:v>25–34</c:v>
                </c:pt>
                <c:pt idx="2">
                  <c:v>35–44</c:v>
                </c:pt>
                <c:pt idx="3">
                  <c:v>45–54</c:v>
                </c:pt>
                <c:pt idx="4">
                  <c:v>55–64</c:v>
                </c:pt>
                <c:pt idx="5">
                  <c:v>65–74</c:v>
                </c:pt>
                <c:pt idx="6">
                  <c:v>75+</c:v>
                </c:pt>
              </c:strCache>
            </c:strRef>
          </c:cat>
          <c:val>
            <c:numRef>
              <c:f>Sheet1!$F$2:$F$8</c:f>
              <c:numCache>
                <c:formatCode>#,##0</c:formatCode>
                <c:ptCount val="7"/>
                <c:pt idx="0">
                  <c:v>115.6</c:v>
                </c:pt>
                <c:pt idx="1">
                  <c:v>317.89999999999992</c:v>
                </c:pt>
                <c:pt idx="2">
                  <c:v>645.70000000000005</c:v>
                </c:pt>
                <c:pt idx="3">
                  <c:v>1161.9000000000001</c:v>
                </c:pt>
                <c:pt idx="4">
                  <c:v>1308.3</c:v>
                </c:pt>
                <c:pt idx="5">
                  <c:v>1329.4</c:v>
                </c:pt>
                <c:pt idx="6">
                  <c:v>1036.4000000000001</c:v>
                </c:pt>
              </c:numCache>
            </c:numRef>
          </c:val>
          <c:extLst>
            <c:ext xmlns:c16="http://schemas.microsoft.com/office/drawing/2014/chart" uri="{C3380CC4-5D6E-409C-BE32-E72D297353CC}">
              <c16:uniqueId val="{00000001-0B90-45CB-A401-73AC9158020C}"/>
            </c:ext>
          </c:extLst>
        </c:ser>
        <c:dLbls>
          <c:showLegendKey val="0"/>
          <c:showVal val="0"/>
          <c:showCatName val="0"/>
          <c:showSerName val="0"/>
          <c:showPercent val="0"/>
          <c:showBubbleSize val="0"/>
        </c:dLbls>
        <c:gapWidth val="150"/>
        <c:axId val="-2056475640"/>
        <c:axId val="-2056577144"/>
      </c:barChart>
      <c:catAx>
        <c:axId val="-2056475640"/>
        <c:scaling>
          <c:orientation val="minMax"/>
        </c:scaling>
        <c:delete val="0"/>
        <c:axPos val="b"/>
        <c:numFmt formatCode="General" sourceLinked="0"/>
        <c:majorTickMark val="out"/>
        <c:minorTickMark val="none"/>
        <c:tickLblPos val="nextTo"/>
        <c:spPr>
          <a:ln>
            <a:solidFill>
              <a:srgbClr val="000000"/>
            </a:solidFill>
          </a:ln>
        </c:spPr>
        <c:txPr>
          <a:bodyPr/>
          <a:lstStyle/>
          <a:p>
            <a:pPr>
              <a:defRPr sz="2200"/>
            </a:pPr>
            <a:endParaRPr lang="en-US"/>
          </a:p>
        </c:txPr>
        <c:crossAx val="-2056577144"/>
        <c:crosses val="autoZero"/>
        <c:auto val="1"/>
        <c:lblAlgn val="ctr"/>
        <c:lblOffset val="100"/>
        <c:noMultiLvlLbl val="0"/>
      </c:catAx>
      <c:valAx>
        <c:axId val="-2056577144"/>
        <c:scaling>
          <c:orientation val="minMax"/>
          <c:max val="1400"/>
          <c:min val="0"/>
        </c:scaling>
        <c:delete val="0"/>
        <c:axPos val="l"/>
        <c:majorGridlines>
          <c:spPr>
            <a:ln>
              <a:solidFill>
                <a:schemeClr val="bg1">
                  <a:lumMod val="75000"/>
                </a:schemeClr>
              </a:solidFill>
            </a:ln>
          </c:spPr>
        </c:majorGridlines>
        <c:numFmt formatCode="#,##0" sourceLinked="0"/>
        <c:majorTickMark val="out"/>
        <c:minorTickMark val="none"/>
        <c:tickLblPos val="nextTo"/>
        <c:spPr>
          <a:ln>
            <a:noFill/>
          </a:ln>
        </c:spPr>
        <c:txPr>
          <a:bodyPr/>
          <a:lstStyle/>
          <a:p>
            <a:pPr>
              <a:defRPr sz="2200"/>
            </a:pPr>
            <a:endParaRPr lang="en-US"/>
          </a:p>
        </c:txPr>
        <c:crossAx val="-2056475640"/>
        <c:crosses val="autoZero"/>
        <c:crossBetween val="between"/>
        <c:majorUnit val="200"/>
        <c:minorUnit val="100"/>
      </c:valAx>
    </c:plotArea>
    <c:plotVisOnly val="1"/>
    <c:dispBlanksAs val="gap"/>
    <c:showDLblsOverMax val="0"/>
  </c:chart>
  <c:spPr>
    <a:ln>
      <a:noFill/>
    </a:ln>
  </c:spPr>
  <c:txPr>
    <a:bodyPr/>
    <a:lstStyle/>
    <a:p>
      <a:pPr>
        <a:defRPr sz="1800"/>
      </a:pPr>
      <a:endParaRPr lang="en-US"/>
    </a:p>
  </c:txPr>
  <c:externalData r:id="rId1">
    <c:autoUpdate val="0"/>
  </c:externalData>
</c:chartSpace>
</file>

<file path=ppt/charts/chart10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1"/>
    <c:plotArea>
      <c:layout>
        <c:manualLayout>
          <c:layoutTarget val="inner"/>
          <c:xMode val="edge"/>
          <c:yMode val="edge"/>
          <c:x val="7.44931312071649E-2"/>
          <c:y val="2.7214285714285701E-2"/>
          <c:w val="0.90588117356869402"/>
          <c:h val="0.89179717118693502"/>
        </c:manualLayout>
      </c:layout>
      <c:barChart>
        <c:barDir val="col"/>
        <c:grouping val="clustered"/>
        <c:varyColors val="0"/>
        <c:ser>
          <c:idx val="6"/>
          <c:order val="0"/>
          <c:tx>
            <c:strRef>
              <c:f>Sheet1!$B$1</c:f>
              <c:strCache>
                <c:ptCount val="1"/>
                <c:pt idx="0">
                  <c:v>2016</c:v>
                </c:pt>
              </c:strCache>
            </c:strRef>
          </c:tx>
          <c:spPr>
            <a:solidFill>
              <a:schemeClr val="accent2"/>
            </a:solidFill>
            <a:ln w="9525">
              <a:solidFill>
                <a:schemeClr val="bg1"/>
              </a:solidFill>
            </a:ln>
            <a:effectLst/>
          </c:spPr>
          <c:invertIfNegative val="0"/>
          <c:dPt>
            <c:idx val="1"/>
            <c:invertIfNegative val="0"/>
            <c:bubble3D val="0"/>
            <c:spPr>
              <a:solidFill>
                <a:srgbClr val="FFC35A"/>
              </a:solidFill>
              <a:ln w="9525">
                <a:solidFill>
                  <a:schemeClr val="bg1"/>
                </a:solidFill>
              </a:ln>
              <a:effectLst/>
            </c:spPr>
            <c:extLst>
              <c:ext xmlns:c16="http://schemas.microsoft.com/office/drawing/2014/chart" uri="{C3380CC4-5D6E-409C-BE32-E72D297353CC}">
                <c16:uniqueId val="{00000001-06C7-40D7-AA36-92B4A23BAFC6}"/>
              </c:ext>
            </c:extLst>
          </c:dPt>
          <c:dPt>
            <c:idx val="4"/>
            <c:invertIfNegative val="0"/>
            <c:bubble3D val="0"/>
            <c:spPr>
              <a:solidFill>
                <a:srgbClr val="FFC35A"/>
              </a:solidFill>
              <a:ln w="9525">
                <a:solidFill>
                  <a:schemeClr val="bg1"/>
                </a:solidFill>
              </a:ln>
              <a:effectLst/>
            </c:spPr>
            <c:extLst>
              <c:ext xmlns:c16="http://schemas.microsoft.com/office/drawing/2014/chart" uri="{C3380CC4-5D6E-409C-BE32-E72D297353CC}">
                <c16:uniqueId val="{00000003-06C7-40D7-AA36-92B4A23BAFC6}"/>
              </c:ext>
            </c:extLst>
          </c:dPt>
          <c:dPt>
            <c:idx val="7"/>
            <c:invertIfNegative val="0"/>
            <c:bubble3D val="0"/>
            <c:spPr>
              <a:solidFill>
                <a:srgbClr val="FFC35A"/>
              </a:solidFill>
              <a:ln w="9525">
                <a:solidFill>
                  <a:schemeClr val="bg1"/>
                </a:solidFill>
              </a:ln>
              <a:effectLst/>
            </c:spPr>
            <c:extLst>
              <c:ext xmlns:c16="http://schemas.microsoft.com/office/drawing/2014/chart" uri="{C3380CC4-5D6E-409C-BE32-E72D297353CC}">
                <c16:uniqueId val="{00000005-06C7-40D7-AA36-92B4A23BAFC6}"/>
              </c:ext>
            </c:extLst>
          </c:dPt>
          <c:dPt>
            <c:idx val="8"/>
            <c:invertIfNegative val="0"/>
            <c:bubble3D val="0"/>
            <c:extLst>
              <c:ext xmlns:c16="http://schemas.microsoft.com/office/drawing/2014/chart" uri="{C3380CC4-5D6E-409C-BE32-E72D297353CC}">
                <c16:uniqueId val="{00000000-C35A-4A4E-89FF-6D8A774F8057}"/>
              </c:ext>
            </c:extLst>
          </c:dPt>
          <c:dPt>
            <c:idx val="9"/>
            <c:invertIfNegative val="0"/>
            <c:bubble3D val="0"/>
            <c:extLst>
              <c:ext xmlns:c16="http://schemas.microsoft.com/office/drawing/2014/chart" uri="{C3380CC4-5D6E-409C-BE32-E72D297353CC}">
                <c16:uniqueId val="{00000001-C35A-4A4E-89FF-6D8A774F8057}"/>
              </c:ext>
            </c:extLst>
          </c:dPt>
          <c:dPt>
            <c:idx val="10"/>
            <c:invertIfNegative val="0"/>
            <c:bubble3D val="0"/>
            <c:spPr>
              <a:solidFill>
                <a:schemeClr val="accent3"/>
              </a:solidFill>
              <a:ln w="9525">
                <a:solidFill>
                  <a:schemeClr val="bg1"/>
                </a:solidFill>
              </a:ln>
              <a:effectLst/>
            </c:spPr>
            <c:extLst>
              <c:ext xmlns:c16="http://schemas.microsoft.com/office/drawing/2014/chart" uri="{C3380CC4-5D6E-409C-BE32-E72D297353CC}">
                <c16:uniqueId val="{00000002-C35A-4A4E-89FF-6D8A774F8057}"/>
              </c:ext>
            </c:extLst>
          </c:dPt>
          <c:dPt>
            <c:idx val="11"/>
            <c:invertIfNegative val="0"/>
            <c:bubble3D val="0"/>
            <c:extLst>
              <c:ext xmlns:c16="http://schemas.microsoft.com/office/drawing/2014/chart" uri="{C3380CC4-5D6E-409C-BE32-E72D297353CC}">
                <c16:uniqueId val="{00000003-C35A-4A4E-89FF-6D8A774F8057}"/>
              </c:ext>
            </c:extLst>
          </c:dPt>
          <c:dPt>
            <c:idx val="12"/>
            <c:invertIfNegative val="0"/>
            <c:bubble3D val="0"/>
            <c:extLst>
              <c:ext xmlns:c16="http://schemas.microsoft.com/office/drawing/2014/chart" uri="{C3380CC4-5D6E-409C-BE32-E72D297353CC}">
                <c16:uniqueId val="{00000004-C35A-4A4E-89FF-6D8A774F8057}"/>
              </c:ext>
            </c:extLst>
          </c:dPt>
          <c:dPt>
            <c:idx val="13"/>
            <c:invertIfNegative val="0"/>
            <c:bubble3D val="0"/>
            <c:spPr>
              <a:solidFill>
                <a:srgbClr val="FFC35A"/>
              </a:solidFill>
              <a:ln w="9525">
                <a:solidFill>
                  <a:schemeClr val="bg1"/>
                </a:solidFill>
              </a:ln>
              <a:effectLst/>
            </c:spPr>
            <c:extLst>
              <c:ext xmlns:c16="http://schemas.microsoft.com/office/drawing/2014/chart" uri="{C3380CC4-5D6E-409C-BE32-E72D297353CC}">
                <c16:uniqueId val="{00000005-C35A-4A4E-89FF-6D8A774F8057}"/>
              </c:ext>
            </c:extLst>
          </c:dPt>
          <c:dPt>
            <c:idx val="14"/>
            <c:invertIfNegative val="0"/>
            <c:bubble3D val="0"/>
            <c:extLst>
              <c:ext xmlns:c16="http://schemas.microsoft.com/office/drawing/2014/chart" uri="{C3380CC4-5D6E-409C-BE32-E72D297353CC}">
                <c16:uniqueId val="{00000006-C35A-4A4E-89FF-6D8A774F8057}"/>
              </c:ext>
            </c:extLst>
          </c:dPt>
          <c:cat>
            <c:strRef>
              <c:f>Sheet1!$A$2:$A$18</c:f>
              <c:strCache>
                <c:ptCount val="16"/>
                <c:pt idx="0">
                  <c:v>Sydney</c:v>
                </c:pt>
                <c:pt idx="1">
                  <c:v>Regional NSW</c:v>
                </c:pt>
                <c:pt idx="3">
                  <c:v>Melbourne</c:v>
                </c:pt>
                <c:pt idx="4">
                  <c:v>Regional Vic</c:v>
                </c:pt>
                <c:pt idx="6">
                  <c:v>Adelaide</c:v>
                </c:pt>
                <c:pt idx="7">
                  <c:v>Regional SA</c:v>
                </c:pt>
                <c:pt idx="9">
                  <c:v>Brisbane</c:v>
                </c:pt>
                <c:pt idx="10">
                  <c:v>Regional Qld</c:v>
                </c:pt>
                <c:pt idx="12">
                  <c:v>Perth</c:v>
                </c:pt>
                <c:pt idx="13">
                  <c:v>Regional WA</c:v>
                </c:pt>
                <c:pt idx="15">
                  <c:v>Australia</c:v>
                </c:pt>
              </c:strCache>
            </c:strRef>
          </c:cat>
          <c:val>
            <c:numRef>
              <c:f>Sheet1!$B$2:$B$17</c:f>
              <c:numCache>
                <c:formatCode>0.00</c:formatCode>
                <c:ptCount val="16"/>
                <c:pt idx="0" formatCode="General">
                  <c:v>8.3000000000000007</c:v>
                </c:pt>
                <c:pt idx="1">
                  <c:v>6.6</c:v>
                </c:pt>
                <c:pt idx="3">
                  <c:v>7.1</c:v>
                </c:pt>
                <c:pt idx="4">
                  <c:v>5.6</c:v>
                </c:pt>
                <c:pt idx="6">
                  <c:v>6.2</c:v>
                </c:pt>
                <c:pt idx="7">
                  <c:v>4.8</c:v>
                </c:pt>
                <c:pt idx="9">
                  <c:v>5.7</c:v>
                </c:pt>
                <c:pt idx="10">
                  <c:v>6.7</c:v>
                </c:pt>
                <c:pt idx="12">
                  <c:v>5.5</c:v>
                </c:pt>
                <c:pt idx="13">
                  <c:v>5.0999999999999996</c:v>
                </c:pt>
                <c:pt idx="15" formatCode="0.0">
                  <c:v>6.9</c:v>
                </c:pt>
              </c:numCache>
            </c:numRef>
          </c:val>
          <c:extLst>
            <c:ext xmlns:c16="http://schemas.microsoft.com/office/drawing/2014/chart" uri="{C3380CC4-5D6E-409C-BE32-E72D297353CC}">
              <c16:uniqueId val="{00000007-C35A-4A4E-89FF-6D8A774F8057}"/>
            </c:ext>
          </c:extLst>
        </c:ser>
        <c:dLbls>
          <c:showLegendKey val="0"/>
          <c:showVal val="0"/>
          <c:showCatName val="0"/>
          <c:showSerName val="0"/>
          <c:showPercent val="0"/>
          <c:showBubbleSize val="0"/>
        </c:dLbls>
        <c:gapWidth val="10"/>
        <c:overlap val="50"/>
        <c:axId val="-2076393336"/>
        <c:axId val="-2076390488"/>
      </c:barChart>
      <c:lineChart>
        <c:grouping val="standard"/>
        <c:varyColors val="0"/>
        <c:ser>
          <c:idx val="0"/>
          <c:order val="1"/>
          <c:tx>
            <c:strRef>
              <c:f>Sheet1!$C$1</c:f>
              <c:strCache>
                <c:ptCount val="1"/>
                <c:pt idx="0">
                  <c:v>2001</c:v>
                </c:pt>
              </c:strCache>
            </c:strRef>
          </c:tx>
          <c:spPr>
            <a:ln>
              <a:noFill/>
            </a:ln>
            <a:effectLst/>
          </c:spPr>
          <c:marker>
            <c:symbol val="dash"/>
            <c:size val="39"/>
            <c:spPr>
              <a:solidFill>
                <a:schemeClr val="bg2"/>
              </a:solidFill>
              <a:ln>
                <a:noFill/>
              </a:ln>
              <a:effectLst/>
            </c:spPr>
          </c:marker>
          <c:cat>
            <c:strRef>
              <c:f>Sheet1!$A$2:$A$18</c:f>
              <c:strCache>
                <c:ptCount val="16"/>
                <c:pt idx="0">
                  <c:v>Sydney</c:v>
                </c:pt>
                <c:pt idx="1">
                  <c:v>Regional NSW</c:v>
                </c:pt>
                <c:pt idx="3">
                  <c:v>Melbourne</c:v>
                </c:pt>
                <c:pt idx="4">
                  <c:v>Regional Vic</c:v>
                </c:pt>
                <c:pt idx="6">
                  <c:v>Adelaide</c:v>
                </c:pt>
                <c:pt idx="7">
                  <c:v>Regional SA</c:v>
                </c:pt>
                <c:pt idx="9">
                  <c:v>Brisbane</c:v>
                </c:pt>
                <c:pt idx="10">
                  <c:v>Regional Qld</c:v>
                </c:pt>
                <c:pt idx="12">
                  <c:v>Perth</c:v>
                </c:pt>
                <c:pt idx="13">
                  <c:v>Regional WA</c:v>
                </c:pt>
                <c:pt idx="15">
                  <c:v>Australia</c:v>
                </c:pt>
              </c:strCache>
            </c:strRef>
          </c:cat>
          <c:val>
            <c:numRef>
              <c:f>Sheet1!$C$2:$C$17</c:f>
              <c:numCache>
                <c:formatCode>General</c:formatCode>
                <c:ptCount val="16"/>
                <c:pt idx="0">
                  <c:v>5.8</c:v>
                </c:pt>
                <c:pt idx="1">
                  <c:v>4.2</c:v>
                </c:pt>
                <c:pt idx="3">
                  <c:v>4.7</c:v>
                </c:pt>
                <c:pt idx="4">
                  <c:v>3.4</c:v>
                </c:pt>
                <c:pt idx="6">
                  <c:v>3.6</c:v>
                </c:pt>
                <c:pt idx="7">
                  <c:v>2.7</c:v>
                </c:pt>
                <c:pt idx="9">
                  <c:v>3.7</c:v>
                </c:pt>
                <c:pt idx="10">
                  <c:v>4.0999999999999996</c:v>
                </c:pt>
                <c:pt idx="12">
                  <c:v>3.6</c:v>
                </c:pt>
                <c:pt idx="13">
                  <c:v>3.1</c:v>
                </c:pt>
                <c:pt idx="15" formatCode="0.0">
                  <c:v>4.3</c:v>
                </c:pt>
              </c:numCache>
            </c:numRef>
          </c:val>
          <c:smooth val="0"/>
          <c:extLst>
            <c:ext xmlns:c16="http://schemas.microsoft.com/office/drawing/2014/chart" uri="{C3380CC4-5D6E-409C-BE32-E72D297353CC}">
              <c16:uniqueId val="{00000008-C35A-4A4E-89FF-6D8A774F8057}"/>
            </c:ext>
          </c:extLst>
        </c:ser>
        <c:dLbls>
          <c:showLegendKey val="0"/>
          <c:showVal val="0"/>
          <c:showCatName val="0"/>
          <c:showSerName val="0"/>
          <c:showPercent val="0"/>
          <c:showBubbleSize val="0"/>
        </c:dLbls>
        <c:marker val="1"/>
        <c:smooth val="0"/>
        <c:axId val="-2055488776"/>
        <c:axId val="-2076898984"/>
      </c:lineChart>
      <c:catAx>
        <c:axId val="-2076393336"/>
        <c:scaling>
          <c:orientation val="minMax"/>
        </c:scaling>
        <c:delete val="0"/>
        <c:axPos val="b"/>
        <c:numFmt formatCode="General" sourceLinked="1"/>
        <c:majorTickMark val="none"/>
        <c:minorTickMark val="none"/>
        <c:tickLblPos val="low"/>
        <c:txPr>
          <a:bodyPr/>
          <a:lstStyle/>
          <a:p>
            <a:pPr>
              <a:defRPr sz="2200"/>
            </a:pPr>
            <a:endParaRPr lang="en-US"/>
          </a:p>
        </c:txPr>
        <c:crossAx val="-2076390488"/>
        <c:crosses val="autoZero"/>
        <c:auto val="1"/>
        <c:lblAlgn val="ctr"/>
        <c:lblOffset val="100"/>
        <c:noMultiLvlLbl val="1"/>
      </c:catAx>
      <c:valAx>
        <c:axId val="-2076390488"/>
        <c:scaling>
          <c:orientation val="minMax"/>
          <c:max val="9"/>
          <c:min val="0"/>
        </c:scaling>
        <c:delete val="0"/>
        <c:axPos val="l"/>
        <c:majorGridlines>
          <c:spPr>
            <a:ln>
              <a:solidFill>
                <a:schemeClr val="accent6">
                  <a:lumMod val="40000"/>
                  <a:lumOff val="60000"/>
                </a:schemeClr>
              </a:solidFill>
            </a:ln>
          </c:spPr>
        </c:majorGridlines>
        <c:numFmt formatCode="#,##0" sourceLinked="0"/>
        <c:majorTickMark val="out"/>
        <c:minorTickMark val="none"/>
        <c:tickLblPos val="nextTo"/>
        <c:spPr>
          <a:ln>
            <a:noFill/>
          </a:ln>
        </c:spPr>
        <c:txPr>
          <a:bodyPr/>
          <a:lstStyle/>
          <a:p>
            <a:pPr>
              <a:defRPr sz="2200"/>
            </a:pPr>
            <a:endParaRPr lang="en-US"/>
          </a:p>
        </c:txPr>
        <c:crossAx val="-2076393336"/>
        <c:crosses val="autoZero"/>
        <c:crossBetween val="between"/>
        <c:majorUnit val="1"/>
      </c:valAx>
      <c:valAx>
        <c:axId val="-2076898984"/>
        <c:scaling>
          <c:orientation val="minMax"/>
          <c:max val="9"/>
        </c:scaling>
        <c:delete val="0"/>
        <c:axPos val="r"/>
        <c:numFmt formatCode="General" sourceLinked="1"/>
        <c:majorTickMark val="none"/>
        <c:minorTickMark val="none"/>
        <c:tickLblPos val="nextTo"/>
        <c:spPr>
          <a:ln>
            <a:noFill/>
          </a:ln>
        </c:spPr>
        <c:txPr>
          <a:bodyPr/>
          <a:lstStyle/>
          <a:p>
            <a:pPr>
              <a:defRPr sz="1200">
                <a:solidFill>
                  <a:schemeClr val="bg1"/>
                </a:solidFill>
              </a:defRPr>
            </a:pPr>
            <a:endParaRPr lang="en-US"/>
          </a:p>
        </c:txPr>
        <c:crossAx val="-2055488776"/>
        <c:crosses val="max"/>
        <c:crossBetween val="between"/>
      </c:valAx>
      <c:catAx>
        <c:axId val="-2055488776"/>
        <c:scaling>
          <c:orientation val="minMax"/>
        </c:scaling>
        <c:delete val="1"/>
        <c:axPos val="b"/>
        <c:numFmt formatCode="General" sourceLinked="1"/>
        <c:majorTickMark val="out"/>
        <c:minorTickMark val="none"/>
        <c:tickLblPos val="nextTo"/>
        <c:crossAx val="-2076898984"/>
        <c:crosses val="autoZero"/>
        <c:auto val="1"/>
        <c:lblAlgn val="ctr"/>
        <c:lblOffset val="100"/>
        <c:noMultiLvlLbl val="0"/>
      </c:catAx>
    </c:plotArea>
    <c:plotVisOnly val="1"/>
    <c:dispBlanksAs val="gap"/>
    <c:showDLblsOverMax val="0"/>
  </c:chart>
  <c:txPr>
    <a:bodyPr/>
    <a:lstStyle/>
    <a:p>
      <a:pPr>
        <a:defRPr sz="1800"/>
      </a:pPr>
      <a:endParaRPr lang="en-US"/>
    </a:p>
  </c:txPr>
  <c:externalData r:id="rId1">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5.4358886607346502E-2"/>
          <c:y val="2.6458300737576702E-2"/>
          <c:w val="0.91954757015742605"/>
          <c:h val="0.89696440608988204"/>
        </c:manualLayout>
      </c:layout>
      <c:lineChart>
        <c:grouping val="standard"/>
        <c:varyColors val="0"/>
        <c:ser>
          <c:idx val="0"/>
          <c:order val="0"/>
          <c:tx>
            <c:strRef>
              <c:f>Sheet1!$B$1</c:f>
              <c:strCache>
                <c:ptCount val="1"/>
                <c:pt idx="0">
                  <c:v>Earlier generation (1990 onwards) (ave wages, int rates)</c:v>
                </c:pt>
              </c:strCache>
            </c:strRef>
          </c:tx>
          <c:spPr>
            <a:ln w="47625">
              <a:solidFill>
                <a:schemeClr val="accent2"/>
              </a:solidFill>
            </a:ln>
          </c:spPr>
          <c:marker>
            <c:symbol val="none"/>
          </c:marker>
          <c:cat>
            <c:numRef>
              <c:f>Sheet1!$A$2:$A$27</c:f>
              <c:numCache>
                <c:formatCode>General</c:formatCode>
                <c:ptCount val="26"/>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numCache>
            </c:numRef>
          </c:cat>
          <c:val>
            <c:numRef>
              <c:f>Sheet1!$B$2:$B$27</c:f>
              <c:numCache>
                <c:formatCode>#,##0.0</c:formatCode>
                <c:ptCount val="26"/>
                <c:pt idx="0">
                  <c:v>36.423298244520382</c:v>
                </c:pt>
                <c:pt idx="1">
                  <c:v>35.193476934840234</c:v>
                </c:pt>
                <c:pt idx="2">
                  <c:v>34.005180158264963</c:v>
                </c:pt>
                <c:pt idx="3">
                  <c:v>32.857005851880224</c:v>
                </c:pt>
                <c:pt idx="4">
                  <c:v>31.747599292988848</c:v>
                </c:pt>
                <c:pt idx="5">
                  <c:v>30.675651500683195</c:v>
                </c:pt>
                <c:pt idx="6">
                  <c:v>29.639897691387862</c:v>
                </c:pt>
                <c:pt idx="7">
                  <c:v>28.639115786550555</c:v>
                </c:pt>
                <c:pt idx="8">
                  <c:v>27.672124970720311</c:v>
                </c:pt>
                <c:pt idx="9">
                  <c:v>26.737784298311716</c:v>
                </c:pt>
                <c:pt idx="10">
                  <c:v>25.834991347411346</c:v>
                </c:pt>
                <c:pt idx="11">
                  <c:v>24.962680919037968</c:v>
                </c:pt>
                <c:pt idx="12">
                  <c:v>24.119823780321887</c:v>
                </c:pt>
                <c:pt idx="13">
                  <c:v>23.305425450120353</c:v>
                </c:pt>
                <c:pt idx="14">
                  <c:v>22.518525025636364</c:v>
                </c:pt>
                <c:pt idx="15">
                  <c:v>21.758194048656275</c:v>
                </c:pt>
                <c:pt idx="16">
                  <c:v>21.023535410068572</c:v>
                </c:pt>
                <c:pt idx="17">
                  <c:v>20.313682291371197</c:v>
                </c:pt>
                <c:pt idx="18">
                  <c:v>19.627797141918567</c:v>
                </c:pt>
                <c:pt idx="19">
                  <c:v>18.965070690701534</c:v>
                </c:pt>
                <c:pt idx="20">
                  <c:v>18.324720991494271</c:v>
                </c:pt>
                <c:pt idx="21">
                  <c:v>17.705992500241472</c:v>
                </c:pt>
                <c:pt idx="22">
                  <c:v>17.108155183597319</c:v>
                </c:pt>
                <c:pt idx="23">
                  <c:v>16.530503657564303</c:v>
                </c:pt>
                <c:pt idx="24">
                  <c:v>15.972356355215684</c:v>
                </c:pt>
                <c:pt idx="25">
                  <c:v>15.433054722519515</c:v>
                </c:pt>
              </c:numCache>
            </c:numRef>
          </c:val>
          <c:smooth val="0"/>
          <c:extLst>
            <c:ext xmlns:c16="http://schemas.microsoft.com/office/drawing/2014/chart" uri="{C3380CC4-5D6E-409C-BE32-E72D297353CC}">
              <c16:uniqueId val="{00000000-1427-4B33-9B3A-23C75789F54F}"/>
            </c:ext>
          </c:extLst>
        </c:ser>
        <c:ser>
          <c:idx val="1"/>
          <c:order val="1"/>
          <c:tx>
            <c:strRef>
              <c:f>Sheet1!$C$1</c:f>
              <c:strCache>
                <c:ptCount val="1"/>
                <c:pt idx="0">
                  <c:v>Buying in 2003 (mortgage until end 2027)
(average wages, int rates)</c:v>
                </c:pt>
              </c:strCache>
            </c:strRef>
          </c:tx>
          <c:spPr>
            <a:ln w="47625">
              <a:solidFill>
                <a:schemeClr val="accent1"/>
              </a:solidFill>
            </a:ln>
          </c:spPr>
          <c:marker>
            <c:symbol val="none"/>
          </c:marker>
          <c:cat>
            <c:numRef>
              <c:f>Sheet1!$A$2:$A$27</c:f>
              <c:numCache>
                <c:formatCode>General</c:formatCode>
                <c:ptCount val="26"/>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numCache>
            </c:numRef>
          </c:cat>
          <c:val>
            <c:numRef>
              <c:f>Sheet1!$C$2:$C$27</c:f>
              <c:numCache>
                <c:formatCode>#,##0.0</c:formatCode>
                <c:ptCount val="26"/>
                <c:pt idx="0">
                  <c:v>39.756147337513333</c:v>
                </c:pt>
                <c:pt idx="1">
                  <c:v>38.735968237379673</c:v>
                </c:pt>
                <c:pt idx="2">
                  <c:v>37.741967865972256</c:v>
                </c:pt>
                <c:pt idx="3">
                  <c:v>36.773474453169911</c:v>
                </c:pt>
                <c:pt idx="4">
                  <c:v>35.829833467087134</c:v>
                </c:pt>
                <c:pt idx="5">
                  <c:v>34.910407171725225</c:v>
                </c:pt>
                <c:pt idx="6">
                  <c:v>34.014574195974461</c:v>
                </c:pt>
                <c:pt idx="7">
                  <c:v>33.141729113676064</c:v>
                </c:pt>
                <c:pt idx="8">
                  <c:v>32.291282034460203</c:v>
                </c:pt>
                <c:pt idx="9">
                  <c:v>31.462658205083422</c:v>
                </c:pt>
                <c:pt idx="10">
                  <c:v>30.655297620996137</c:v>
                </c:pt>
                <c:pt idx="11">
                  <c:v>29.868654647877662</c:v>
                </c:pt>
                <c:pt idx="12">
                  <c:v>29.10219765288301</c:v>
                </c:pt>
                <c:pt idx="13">
                  <c:v>28.355408645352199</c:v>
                </c:pt>
                <c:pt idx="14">
                  <c:v>27.627782926739318</c:v>
                </c:pt>
                <c:pt idx="15">
                  <c:v>26.918828749524721</c:v>
                </c:pt>
                <c:pt idx="16">
                  <c:v>26.228066984879845</c:v>
                </c:pt>
                <c:pt idx="17">
                  <c:v>25.555030798860066</c:v>
                </c:pt>
                <c:pt idx="18">
                  <c:v>24.899265336906737</c:v>
                </c:pt>
                <c:pt idx="19">
                  <c:v>24.260327416445161</c:v>
                </c:pt>
                <c:pt idx="20">
                  <c:v>23.637785227370831</c:v>
                </c:pt>
                <c:pt idx="21">
                  <c:v>23.031218040221447</c:v>
                </c:pt>
                <c:pt idx="22">
                  <c:v>22.440215921837485</c:v>
                </c:pt>
                <c:pt idx="23">
                  <c:v>21.864379458319203</c:v>
                </c:pt>
                <c:pt idx="24">
                  <c:v>21.303319485092825</c:v>
                </c:pt>
                <c:pt idx="25">
                  <c:v>20.756656823903448</c:v>
                </c:pt>
              </c:numCache>
            </c:numRef>
          </c:val>
          <c:smooth val="0"/>
          <c:extLst>
            <c:ext xmlns:c16="http://schemas.microsoft.com/office/drawing/2014/chart" uri="{C3380CC4-5D6E-409C-BE32-E72D297353CC}">
              <c16:uniqueId val="{00000001-1427-4B33-9B3A-23C75789F54F}"/>
            </c:ext>
          </c:extLst>
        </c:ser>
        <c:ser>
          <c:idx val="2"/>
          <c:order val="2"/>
          <c:tx>
            <c:strRef>
              <c:f>Sheet1!$D$1</c:f>
              <c:strCache>
                <c:ptCount val="1"/>
                <c:pt idx="0">
                  <c:v>Current generation (2016) - high prices, low growth/inflation</c:v>
                </c:pt>
              </c:strCache>
            </c:strRef>
          </c:tx>
          <c:spPr>
            <a:ln w="47625">
              <a:solidFill>
                <a:schemeClr val="tx2"/>
              </a:solidFill>
            </a:ln>
          </c:spPr>
          <c:marker>
            <c:symbol val="none"/>
          </c:marker>
          <c:cat>
            <c:numRef>
              <c:f>Sheet1!$A$2:$A$27</c:f>
              <c:numCache>
                <c:formatCode>General</c:formatCode>
                <c:ptCount val="26"/>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numCache>
            </c:numRef>
          </c:cat>
          <c:val>
            <c:numRef>
              <c:f>Sheet1!$D$2:$D$27</c:f>
              <c:numCache>
                <c:formatCode>#,##0.0</c:formatCode>
                <c:ptCount val="26"/>
                <c:pt idx="0">
                  <c:v>41.52941513832257</c:v>
                </c:pt>
                <c:pt idx="1">
                  <c:v>40.761030595351599</c:v>
                </c:pt>
                <c:pt idx="2">
                  <c:v>40.00686283833609</c:v>
                </c:pt>
                <c:pt idx="3">
                  <c:v>39.266648825801866</c:v>
                </c:pt>
                <c:pt idx="4">
                  <c:v>38.540130383114395</c:v>
                </c:pt>
                <c:pt idx="5">
                  <c:v>37.82705411243164</c:v>
                </c:pt>
                <c:pt idx="6">
                  <c:v>37.127171304322992</c:v>
                </c:pt>
                <c:pt idx="7">
                  <c:v>36.440237851023475</c:v>
                </c:pt>
                <c:pt idx="8">
                  <c:v>35.766014161292915</c:v>
                </c:pt>
                <c:pt idx="9">
                  <c:v>35.104265076850396</c:v>
                </c:pt>
                <c:pt idx="10">
                  <c:v>34.454759790354871</c:v>
                </c:pt>
                <c:pt idx="11">
                  <c:v>33.817271764903339</c:v>
                </c:pt>
                <c:pt idx="12">
                  <c:v>33.191578655018382</c:v>
                </c:pt>
                <c:pt idx="13">
                  <c:v>32.57746222909774</c:v>
                </c:pt>
                <c:pt idx="14">
                  <c:v>31.974708293298626</c:v>
                </c:pt>
                <c:pt idx="15">
                  <c:v>31.383106616830403</c:v>
                </c:pt>
                <c:pt idx="16">
                  <c:v>30.802450858629506</c:v>
                </c:pt>
                <c:pt idx="17">
                  <c:v>30.232538495391015</c:v>
                </c:pt>
                <c:pt idx="18">
                  <c:v>29.67317075093181</c:v>
                </c:pt>
                <c:pt idx="19">
                  <c:v>29.124152526860687</c:v>
                </c:pt>
                <c:pt idx="20">
                  <c:v>28.585292334531175</c:v>
                </c:pt>
                <c:pt idx="21">
                  <c:v>28.056402228253425</c:v>
                </c:pt>
                <c:pt idx="22">
                  <c:v>27.537297739741785</c:v>
                </c:pt>
                <c:pt idx="23">
                  <c:v>27.027797813775294</c:v>
                </c:pt>
                <c:pt idx="24">
                  <c:v>26.527724745048513</c:v>
                </c:pt>
                <c:pt idx="25">
                  <c:v>26.036904116190819</c:v>
                </c:pt>
              </c:numCache>
            </c:numRef>
          </c:val>
          <c:smooth val="0"/>
          <c:extLst>
            <c:ext xmlns:c16="http://schemas.microsoft.com/office/drawing/2014/chart" uri="{C3380CC4-5D6E-409C-BE32-E72D297353CC}">
              <c16:uniqueId val="{00000000-8102-4BF1-9EA3-77ED4D93AA05}"/>
            </c:ext>
          </c:extLst>
        </c:ser>
        <c:dLbls>
          <c:showLegendKey val="0"/>
          <c:showVal val="0"/>
          <c:showCatName val="0"/>
          <c:showSerName val="0"/>
          <c:showPercent val="0"/>
          <c:showBubbleSize val="0"/>
        </c:dLbls>
        <c:smooth val="0"/>
        <c:axId val="-2040703352"/>
        <c:axId val="-2040700088"/>
      </c:lineChart>
      <c:catAx>
        <c:axId val="-2040703352"/>
        <c:scaling>
          <c:orientation val="minMax"/>
        </c:scaling>
        <c:delete val="0"/>
        <c:axPos val="b"/>
        <c:numFmt formatCode="@" sourceLinked="0"/>
        <c:majorTickMark val="out"/>
        <c:minorTickMark val="none"/>
        <c:tickLblPos val="low"/>
        <c:spPr>
          <a:ln>
            <a:solidFill>
              <a:srgbClr val="000000"/>
            </a:solidFill>
          </a:ln>
        </c:spPr>
        <c:txPr>
          <a:bodyPr/>
          <a:lstStyle/>
          <a:p>
            <a:pPr>
              <a:defRPr sz="2200"/>
            </a:pPr>
            <a:endParaRPr lang="en-US"/>
          </a:p>
        </c:txPr>
        <c:crossAx val="-2040700088"/>
        <c:crosses val="autoZero"/>
        <c:auto val="0"/>
        <c:lblAlgn val="ctr"/>
        <c:lblOffset val="100"/>
        <c:tickLblSkip val="5"/>
        <c:tickMarkSkip val="5"/>
        <c:noMultiLvlLbl val="0"/>
      </c:catAx>
      <c:valAx>
        <c:axId val="-2040700088"/>
        <c:scaling>
          <c:orientation val="minMax"/>
          <c:max val="50"/>
          <c:min val="0"/>
        </c:scaling>
        <c:delete val="0"/>
        <c:axPos val="l"/>
        <c:majorGridlines>
          <c:spPr>
            <a:ln>
              <a:solidFill>
                <a:schemeClr val="bg1">
                  <a:lumMod val="75000"/>
                </a:schemeClr>
              </a:solidFill>
            </a:ln>
          </c:spPr>
        </c:majorGridlines>
        <c:numFmt formatCode="General" sourceLinked="0"/>
        <c:majorTickMark val="out"/>
        <c:minorTickMark val="none"/>
        <c:tickLblPos val="nextTo"/>
        <c:spPr>
          <a:ln>
            <a:noFill/>
          </a:ln>
        </c:spPr>
        <c:txPr>
          <a:bodyPr/>
          <a:lstStyle/>
          <a:p>
            <a:pPr>
              <a:defRPr sz="2200"/>
            </a:pPr>
            <a:endParaRPr lang="en-US"/>
          </a:p>
        </c:txPr>
        <c:crossAx val="-2040703352"/>
        <c:crossesAt val="1"/>
        <c:crossBetween val="midCat"/>
        <c:majorUnit val="10"/>
      </c:valAx>
      <c:spPr>
        <a:ln>
          <a:noFill/>
        </a:ln>
      </c:spPr>
    </c:plotArea>
    <c:plotVisOnly val="1"/>
    <c:dispBlanksAs val="gap"/>
    <c:showDLblsOverMax val="0"/>
  </c:chart>
  <c:spPr>
    <a:ln>
      <a:noFill/>
    </a:ln>
  </c:spPr>
  <c:txPr>
    <a:bodyPr/>
    <a:lstStyle/>
    <a:p>
      <a:pPr>
        <a:defRPr sz="1800"/>
      </a:pPr>
      <a:endParaRPr lang="en-US"/>
    </a:p>
  </c:txPr>
  <c:externalData r:id="rId1">
    <c:autoUpdate val="0"/>
  </c:externalData>
</c:chartSpace>
</file>

<file path=ppt/charts/chart1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7.6673228346456707E-2"/>
          <c:y val="3.2013852435112303E-2"/>
          <c:w val="0.87391492207856603"/>
          <c:h val="0.88585331000291601"/>
        </c:manualLayout>
      </c:layout>
      <c:lineChart>
        <c:grouping val="standard"/>
        <c:varyColors val="0"/>
        <c:ser>
          <c:idx val="0"/>
          <c:order val="0"/>
          <c:tx>
            <c:strRef>
              <c:f>Sheet1!$B$1</c:f>
              <c:strCache>
                <c:ptCount val="1"/>
                <c:pt idx="0">
                  <c:v>% of HH income - Median gross HH measure</c:v>
                </c:pt>
              </c:strCache>
            </c:strRef>
          </c:tx>
          <c:spPr>
            <a:ln w="38100">
              <a:solidFill>
                <a:srgbClr val="A02226"/>
              </a:solidFill>
            </a:ln>
          </c:spPr>
          <c:marker>
            <c:symbol val="none"/>
          </c:marker>
          <c:dPt>
            <c:idx val="37"/>
            <c:bubble3D val="0"/>
            <c:spPr>
              <a:ln w="38100">
                <a:noFill/>
              </a:ln>
            </c:spPr>
            <c:extLst>
              <c:ext xmlns:c16="http://schemas.microsoft.com/office/drawing/2014/chart" uri="{C3380CC4-5D6E-409C-BE32-E72D297353CC}">
                <c16:uniqueId val="{00000008-5013-460D-BF53-5120B259704F}"/>
              </c:ext>
            </c:extLst>
          </c:dPt>
          <c:dPt>
            <c:idx val="38"/>
            <c:bubble3D val="0"/>
            <c:spPr>
              <a:ln w="38100">
                <a:noFill/>
              </a:ln>
            </c:spPr>
            <c:extLst>
              <c:ext xmlns:c16="http://schemas.microsoft.com/office/drawing/2014/chart" uri="{C3380CC4-5D6E-409C-BE32-E72D297353CC}">
                <c16:uniqueId val="{00000007-5013-460D-BF53-5120B259704F}"/>
              </c:ext>
            </c:extLst>
          </c:dPt>
          <c:dPt>
            <c:idx val="39"/>
            <c:marker>
              <c:symbol val="circle"/>
              <c:size val="11"/>
              <c:spPr>
                <a:solidFill>
                  <a:srgbClr val="FFFFFF"/>
                </a:solidFill>
                <a:ln w="38100">
                  <a:solidFill>
                    <a:srgbClr val="A02226"/>
                  </a:solidFill>
                </a:ln>
              </c:spPr>
            </c:marker>
            <c:bubble3D val="0"/>
            <c:spPr>
              <a:ln w="38100">
                <a:noFill/>
              </a:ln>
            </c:spPr>
            <c:extLst>
              <c:ext xmlns:c16="http://schemas.microsoft.com/office/drawing/2014/chart" uri="{C3380CC4-5D6E-409C-BE32-E72D297353CC}">
                <c16:uniqueId val="{00000003-5013-460D-BF53-5120B259704F}"/>
              </c:ext>
            </c:extLst>
          </c:dPt>
          <c:cat>
            <c:numRef>
              <c:f>Sheet1!$A$2:$A$41</c:f>
              <c:numCache>
                <c:formatCode>General</c:formatCode>
                <c:ptCount val="40"/>
                <c:pt idx="0">
                  <c:v>1980</c:v>
                </c:pt>
                <c:pt idx="1">
                  <c:v>1981</c:v>
                </c:pt>
                <c:pt idx="2">
                  <c:v>1982</c:v>
                </c:pt>
                <c:pt idx="3">
                  <c:v>1983</c:v>
                </c:pt>
                <c:pt idx="4">
                  <c:v>1984</c:v>
                </c:pt>
                <c:pt idx="5">
                  <c:v>1985</c:v>
                </c:pt>
                <c:pt idx="6">
                  <c:v>1986</c:v>
                </c:pt>
                <c:pt idx="7">
                  <c:v>1987</c:v>
                </c:pt>
                <c:pt idx="8">
                  <c:v>1988</c:v>
                </c:pt>
                <c:pt idx="9">
                  <c:v>1989</c:v>
                </c:pt>
                <c:pt idx="10">
                  <c:v>1990</c:v>
                </c:pt>
                <c:pt idx="11">
                  <c:v>1991</c:v>
                </c:pt>
                <c:pt idx="12">
                  <c:v>1992</c:v>
                </c:pt>
                <c:pt idx="13">
                  <c:v>1993</c:v>
                </c:pt>
                <c:pt idx="14">
                  <c:v>1994</c:v>
                </c:pt>
                <c:pt idx="15">
                  <c:v>1995</c:v>
                </c:pt>
                <c:pt idx="16">
                  <c:v>1996</c:v>
                </c:pt>
                <c:pt idx="17">
                  <c:v>1997</c:v>
                </c:pt>
                <c:pt idx="18">
                  <c:v>1998</c:v>
                </c:pt>
                <c:pt idx="19">
                  <c:v>1999</c:v>
                </c:pt>
                <c:pt idx="20">
                  <c:v>2000</c:v>
                </c:pt>
                <c:pt idx="21">
                  <c:v>2001</c:v>
                </c:pt>
                <c:pt idx="22">
                  <c:v>2002</c:v>
                </c:pt>
                <c:pt idx="23">
                  <c:v>2003</c:v>
                </c:pt>
                <c:pt idx="24">
                  <c:v>2004</c:v>
                </c:pt>
                <c:pt idx="25">
                  <c:v>2005</c:v>
                </c:pt>
                <c:pt idx="26">
                  <c:v>2006</c:v>
                </c:pt>
                <c:pt idx="27">
                  <c:v>2007</c:v>
                </c:pt>
                <c:pt idx="28">
                  <c:v>2008</c:v>
                </c:pt>
                <c:pt idx="29">
                  <c:v>2009</c:v>
                </c:pt>
                <c:pt idx="30">
                  <c:v>2010</c:v>
                </c:pt>
                <c:pt idx="31">
                  <c:v>2011</c:v>
                </c:pt>
                <c:pt idx="32">
                  <c:v>2012</c:v>
                </c:pt>
                <c:pt idx="33">
                  <c:v>2013</c:v>
                </c:pt>
                <c:pt idx="34">
                  <c:v>2014</c:v>
                </c:pt>
                <c:pt idx="35">
                  <c:v>2015</c:v>
                </c:pt>
                <c:pt idx="36">
                  <c:v>2016</c:v>
                </c:pt>
                <c:pt idx="37">
                  <c:v>2017</c:v>
                </c:pt>
                <c:pt idx="38">
                  <c:v>2018</c:v>
                </c:pt>
                <c:pt idx="39">
                  <c:v>2019</c:v>
                </c:pt>
              </c:numCache>
            </c:numRef>
          </c:cat>
          <c:val>
            <c:numRef>
              <c:f>Sheet1!$B$2:$B$41</c:f>
              <c:numCache>
                <c:formatCode>General</c:formatCode>
                <c:ptCount val="40"/>
                <c:pt idx="14" formatCode="_(* #,##0.00_);_(* \(#,##0.00\);_(* &quot;-&quot;??_);_(@_)">
                  <c:v>44.754552024141141</c:v>
                </c:pt>
                <c:pt idx="15" formatCode="_(* #,##0.00_);_(* \(#,##0.00\);_(* &quot;-&quot;??_);_(@_)">
                  <c:v>43.53723947010441</c:v>
                </c:pt>
                <c:pt idx="16" formatCode="_(* #,##0.00_);_(* \(#,##0.00\);_(* &quot;-&quot;??_);_(@_)">
                  <c:v>35.157954185923742</c:v>
                </c:pt>
                <c:pt idx="17" formatCode="_(* #,##0.00_);_(* \(#,##0.00\);_(* &quot;-&quot;??_);_(@_)">
                  <c:v>32.660841037605493</c:v>
                </c:pt>
                <c:pt idx="18" formatCode="_(* #,##0.00_);_(* \(#,##0.00\);_(* &quot;-&quot;??_);_(@_)">
                  <c:v>32.575556449644637</c:v>
                </c:pt>
                <c:pt idx="19" formatCode="_(* #,##0.00_);_(* \(#,##0.00\);_(* &quot;-&quot;??_);_(@_)">
                  <c:v>35.044210869965831</c:v>
                </c:pt>
                <c:pt idx="20" formatCode="_(* #,##0.00_);_(* \(#,##0.00\);_(* &quot;-&quot;??_);_(@_)">
                  <c:v>39.974213202343108</c:v>
                </c:pt>
                <c:pt idx="21" formatCode="_(* #,##0.00_);_(* \(#,##0.00\);_(* &quot;-&quot;??_);_(@_)">
                  <c:v>37.261844893941671</c:v>
                </c:pt>
                <c:pt idx="22" formatCode="_(* #,##0.00_);_(* \(#,##0.00\);_(* &quot;-&quot;??_);_(@_)">
                  <c:v>44.089879321226803</c:v>
                </c:pt>
                <c:pt idx="23" formatCode="_(* #,##0.00_);_(* \(#,##0.00\);_(* &quot;-&quot;??_);_(@_)">
                  <c:v>48.684284450060233</c:v>
                </c:pt>
                <c:pt idx="24" formatCode="_(* #,##0.00_);_(* \(#,##0.00\);_(* &quot;-&quot;??_);_(@_)">
                  <c:v>44.311412233229298</c:v>
                </c:pt>
                <c:pt idx="25" formatCode="_(* #,##0.00_);_(* \(#,##0.00\);_(* &quot;-&quot;??_);_(@_)">
                  <c:v>43.57265903661397</c:v>
                </c:pt>
                <c:pt idx="26" formatCode="_(* #,##0.00_);_(* \(#,##0.00\);_(* &quot;-&quot;??_);_(@_)">
                  <c:v>45.804084710383151</c:v>
                </c:pt>
                <c:pt idx="27" formatCode="_(* #,##0.00_);_(* \(#,##0.00\);_(* &quot;-&quot;??_);_(@_)">
                  <c:v>48.445476060846268</c:v>
                </c:pt>
                <c:pt idx="28" formatCode="_(* #,##0.00_);_(* \(#,##0.00\);_(* &quot;-&quot;??_);_(@_)">
                  <c:v>40.050237086553352</c:v>
                </c:pt>
                <c:pt idx="29" formatCode="_(* #,##0.00_);_(* \(#,##0.00\);_(* &quot;-&quot;??_);_(@_)">
                  <c:v>44.074948932473163</c:v>
                </c:pt>
                <c:pt idx="30" formatCode="_(* #,##0.00_);_(* \(#,##0.00\);_(* &quot;-&quot;??_);_(@_)">
                  <c:v>48.07222510875232</c:v>
                </c:pt>
                <c:pt idx="31" formatCode="_(* #,##0.00_);_(* \(#,##0.00\);_(* &quot;-&quot;??_);_(@_)">
                  <c:v>42.236446461471253</c:v>
                </c:pt>
                <c:pt idx="32" formatCode="_(* #,##0.00_);_(* \(#,##0.00\);_(* &quot;-&quot;??_);_(@_)">
                  <c:v>38.366822617946923</c:v>
                </c:pt>
                <c:pt idx="33" formatCode="_(* #,##0.00_);_(* \(#,##0.00\);_(* &quot;-&quot;??_);_(@_)">
                  <c:v>37.542771234070607</c:v>
                </c:pt>
                <c:pt idx="34" formatCode="_(* #,##0.00_);_(* \(#,##0.00\);_(* &quot;-&quot;??_);_(@_)">
                  <c:v>39.814380776269317</c:v>
                </c:pt>
                <c:pt idx="35" formatCode="_(* #,##0.00_);_(* \(#,##0.00\);_(* &quot;-&quot;??_);_(@_)">
                  <c:v>40.755419679735063</c:v>
                </c:pt>
                <c:pt idx="36" formatCode="_(* #,##0.00_);_(* \(#,##0.00\);_(* &quot;-&quot;??_);_(@_)">
                  <c:v>41.195236661324309</c:v>
                </c:pt>
                <c:pt idx="37" formatCode="_(* #,##0.00_);_(* \(#,##0.00\);_(* &quot;-&quot;??_);_(@_)">
                  <c:v>0</c:v>
                </c:pt>
                <c:pt idx="38" formatCode="_(* #,##0.00_);_(* \(#,##0.00\);_(* &quot;-&quot;??_);_(@_)">
                  <c:v>0</c:v>
                </c:pt>
                <c:pt idx="39" formatCode="_(* #,##0.00_);_(* \(#,##0.00\);_(* &quot;-&quot;??_);_(@_)">
                  <c:v>49.037658819425353</c:v>
                </c:pt>
              </c:numCache>
            </c:numRef>
          </c:val>
          <c:smooth val="0"/>
          <c:extLst>
            <c:ext xmlns:c16="http://schemas.microsoft.com/office/drawing/2014/chart" uri="{C3380CC4-5D6E-409C-BE32-E72D297353CC}">
              <c16:uniqueId val="{00000004-E303-476E-B1D1-34916A464221}"/>
            </c:ext>
          </c:extLst>
        </c:ser>
        <c:ser>
          <c:idx val="1"/>
          <c:order val="1"/>
          <c:tx>
            <c:strRef>
              <c:f>Sheet1!$C$1</c:f>
              <c:strCache>
                <c:ptCount val="1"/>
                <c:pt idx="0">
                  <c:v>% of HH income - Nat Accounts measure</c:v>
                </c:pt>
              </c:strCache>
            </c:strRef>
          </c:tx>
          <c:spPr>
            <a:ln w="38100">
              <a:solidFill>
                <a:srgbClr val="F68B33"/>
              </a:solidFill>
            </a:ln>
          </c:spPr>
          <c:marker>
            <c:symbol val="none"/>
          </c:marker>
          <c:dPt>
            <c:idx val="37"/>
            <c:bubble3D val="0"/>
            <c:spPr>
              <a:ln w="38100">
                <a:noFill/>
              </a:ln>
            </c:spPr>
            <c:extLst>
              <c:ext xmlns:c16="http://schemas.microsoft.com/office/drawing/2014/chart" uri="{C3380CC4-5D6E-409C-BE32-E72D297353CC}">
                <c16:uniqueId val="{00000005-5013-460D-BF53-5120B259704F}"/>
              </c:ext>
            </c:extLst>
          </c:dPt>
          <c:dPt>
            <c:idx val="38"/>
            <c:bubble3D val="0"/>
            <c:spPr>
              <a:ln w="38100">
                <a:noFill/>
              </a:ln>
            </c:spPr>
            <c:extLst>
              <c:ext xmlns:c16="http://schemas.microsoft.com/office/drawing/2014/chart" uri="{C3380CC4-5D6E-409C-BE32-E72D297353CC}">
                <c16:uniqueId val="{00000006-5013-460D-BF53-5120B259704F}"/>
              </c:ext>
            </c:extLst>
          </c:dPt>
          <c:dPt>
            <c:idx val="39"/>
            <c:marker>
              <c:symbol val="circle"/>
              <c:size val="11"/>
              <c:spPr>
                <a:solidFill>
                  <a:srgbClr val="FFFFFF"/>
                </a:solidFill>
                <a:ln w="38100"/>
              </c:spPr>
            </c:marker>
            <c:bubble3D val="0"/>
            <c:spPr>
              <a:ln w="38100">
                <a:noFill/>
              </a:ln>
            </c:spPr>
            <c:extLst>
              <c:ext xmlns:c16="http://schemas.microsoft.com/office/drawing/2014/chart" uri="{C3380CC4-5D6E-409C-BE32-E72D297353CC}">
                <c16:uniqueId val="{00000004-5013-460D-BF53-5120B259704F}"/>
              </c:ext>
            </c:extLst>
          </c:dPt>
          <c:cat>
            <c:numRef>
              <c:f>Sheet1!$A$2:$A$41</c:f>
              <c:numCache>
                <c:formatCode>General</c:formatCode>
                <c:ptCount val="40"/>
                <c:pt idx="0">
                  <c:v>1980</c:v>
                </c:pt>
                <c:pt idx="1">
                  <c:v>1981</c:v>
                </c:pt>
                <c:pt idx="2">
                  <c:v>1982</c:v>
                </c:pt>
                <c:pt idx="3">
                  <c:v>1983</c:v>
                </c:pt>
                <c:pt idx="4">
                  <c:v>1984</c:v>
                </c:pt>
                <c:pt idx="5">
                  <c:v>1985</c:v>
                </c:pt>
                <c:pt idx="6">
                  <c:v>1986</c:v>
                </c:pt>
                <c:pt idx="7">
                  <c:v>1987</c:v>
                </c:pt>
                <c:pt idx="8">
                  <c:v>1988</c:v>
                </c:pt>
                <c:pt idx="9">
                  <c:v>1989</c:v>
                </c:pt>
                <c:pt idx="10">
                  <c:v>1990</c:v>
                </c:pt>
                <c:pt idx="11">
                  <c:v>1991</c:v>
                </c:pt>
                <c:pt idx="12">
                  <c:v>1992</c:v>
                </c:pt>
                <c:pt idx="13">
                  <c:v>1993</c:v>
                </c:pt>
                <c:pt idx="14">
                  <c:v>1994</c:v>
                </c:pt>
                <c:pt idx="15">
                  <c:v>1995</c:v>
                </c:pt>
                <c:pt idx="16">
                  <c:v>1996</c:v>
                </c:pt>
                <c:pt idx="17">
                  <c:v>1997</c:v>
                </c:pt>
                <c:pt idx="18">
                  <c:v>1998</c:v>
                </c:pt>
                <c:pt idx="19">
                  <c:v>1999</c:v>
                </c:pt>
                <c:pt idx="20">
                  <c:v>2000</c:v>
                </c:pt>
                <c:pt idx="21">
                  <c:v>2001</c:v>
                </c:pt>
                <c:pt idx="22">
                  <c:v>2002</c:v>
                </c:pt>
                <c:pt idx="23">
                  <c:v>2003</c:v>
                </c:pt>
                <c:pt idx="24">
                  <c:v>2004</c:v>
                </c:pt>
                <c:pt idx="25">
                  <c:v>2005</c:v>
                </c:pt>
                <c:pt idx="26">
                  <c:v>2006</c:v>
                </c:pt>
                <c:pt idx="27">
                  <c:v>2007</c:v>
                </c:pt>
                <c:pt idx="28">
                  <c:v>2008</c:v>
                </c:pt>
                <c:pt idx="29">
                  <c:v>2009</c:v>
                </c:pt>
                <c:pt idx="30">
                  <c:v>2010</c:v>
                </c:pt>
                <c:pt idx="31">
                  <c:v>2011</c:v>
                </c:pt>
                <c:pt idx="32">
                  <c:v>2012</c:v>
                </c:pt>
                <c:pt idx="33">
                  <c:v>2013</c:v>
                </c:pt>
                <c:pt idx="34">
                  <c:v>2014</c:v>
                </c:pt>
                <c:pt idx="35">
                  <c:v>2015</c:v>
                </c:pt>
                <c:pt idx="36">
                  <c:v>2016</c:v>
                </c:pt>
                <c:pt idx="37">
                  <c:v>2017</c:v>
                </c:pt>
                <c:pt idx="38">
                  <c:v>2018</c:v>
                </c:pt>
                <c:pt idx="39">
                  <c:v>2019</c:v>
                </c:pt>
              </c:numCache>
            </c:numRef>
          </c:cat>
          <c:val>
            <c:numRef>
              <c:f>Sheet1!$C$2:$C$41</c:f>
              <c:numCache>
                <c:formatCode>_(* #,##0.00_);_(* \(#,##0.00\);_(* "-"??_);_(@_)</c:formatCode>
                <c:ptCount val="40"/>
                <c:pt idx="0">
                  <c:v>23.804686510590251</c:v>
                </c:pt>
                <c:pt idx="1">
                  <c:v>26.055477594746812</c:v>
                </c:pt>
                <c:pt idx="2">
                  <c:v>26.22404916047854</c:v>
                </c:pt>
                <c:pt idx="3">
                  <c:v>24.201472843375399</c:v>
                </c:pt>
                <c:pt idx="4">
                  <c:v>24.253407474607609</c:v>
                </c:pt>
                <c:pt idx="5">
                  <c:v>28.40583477897211</c:v>
                </c:pt>
                <c:pt idx="6">
                  <c:v>30.65889738507633</c:v>
                </c:pt>
                <c:pt idx="7">
                  <c:v>28.990214956402291</c:v>
                </c:pt>
                <c:pt idx="8">
                  <c:v>37.394178183600978</c:v>
                </c:pt>
                <c:pt idx="9">
                  <c:v>40.578263760602717</c:v>
                </c:pt>
                <c:pt idx="10">
                  <c:v>33.984551105259797</c:v>
                </c:pt>
                <c:pt idx="11">
                  <c:v>29.008801574767102</c:v>
                </c:pt>
                <c:pt idx="12">
                  <c:v>25.143587986117758</c:v>
                </c:pt>
                <c:pt idx="13">
                  <c:v>23.152809634367959</c:v>
                </c:pt>
                <c:pt idx="14">
                  <c:v>26.439241383917661</c:v>
                </c:pt>
                <c:pt idx="15">
                  <c:v>25.41252554597235</c:v>
                </c:pt>
                <c:pt idx="16">
                  <c:v>20.86254538500355</c:v>
                </c:pt>
                <c:pt idx="17">
                  <c:v>18.988064431295928</c:v>
                </c:pt>
                <c:pt idx="18">
                  <c:v>19.48321405351367</c:v>
                </c:pt>
                <c:pt idx="19">
                  <c:v>20.86334907393401</c:v>
                </c:pt>
                <c:pt idx="20">
                  <c:v>23.51536017139107</c:v>
                </c:pt>
                <c:pt idx="21">
                  <c:v>21.390310984130782</c:v>
                </c:pt>
                <c:pt idx="22">
                  <c:v>25.597368872453899</c:v>
                </c:pt>
                <c:pt idx="23">
                  <c:v>29.205712546848989</c:v>
                </c:pt>
                <c:pt idx="24">
                  <c:v>26.32110555669491</c:v>
                </c:pt>
                <c:pt idx="25">
                  <c:v>26.047649191925078</c:v>
                </c:pt>
                <c:pt idx="26">
                  <c:v>28.56766425734283</c:v>
                </c:pt>
                <c:pt idx="27">
                  <c:v>30.132571352630901</c:v>
                </c:pt>
                <c:pt idx="28">
                  <c:v>23.40203204225681</c:v>
                </c:pt>
                <c:pt idx="29">
                  <c:v>25.385426980710921</c:v>
                </c:pt>
                <c:pt idx="30">
                  <c:v>27.625409632739839</c:v>
                </c:pt>
                <c:pt idx="31">
                  <c:v>24.087398463917459</c:v>
                </c:pt>
                <c:pt idx="32">
                  <c:v>22.32011944581846</c:v>
                </c:pt>
                <c:pt idx="33">
                  <c:v>22.099498288518738</c:v>
                </c:pt>
                <c:pt idx="34">
                  <c:v>23.24692584262543</c:v>
                </c:pt>
                <c:pt idx="35">
                  <c:v>24.000099751850019</c:v>
                </c:pt>
                <c:pt idx="36">
                  <c:v>24.246461292961111</c:v>
                </c:pt>
                <c:pt idx="37">
                  <c:v>0</c:v>
                </c:pt>
                <c:pt idx="38">
                  <c:v>0</c:v>
                </c:pt>
                <c:pt idx="39">
                  <c:v>28.660046021020559</c:v>
                </c:pt>
              </c:numCache>
            </c:numRef>
          </c:val>
          <c:smooth val="0"/>
          <c:extLst>
            <c:ext xmlns:c16="http://schemas.microsoft.com/office/drawing/2014/chart" uri="{C3380CC4-5D6E-409C-BE32-E72D297353CC}">
              <c16:uniqueId val="{00000006-E303-476E-B1D1-34916A464221}"/>
            </c:ext>
          </c:extLst>
        </c:ser>
        <c:ser>
          <c:idx val="2"/>
          <c:order val="2"/>
          <c:tx>
            <c:strRef>
              <c:f>Sheet1!$D$1</c:f>
              <c:strCache>
                <c:ptCount val="1"/>
                <c:pt idx="0">
                  <c:v>Column2</c:v>
                </c:pt>
              </c:strCache>
            </c:strRef>
          </c:tx>
          <c:marker>
            <c:symbol val="none"/>
          </c:marker>
          <c:cat>
            <c:numRef>
              <c:f>Sheet1!$A$2:$A$41</c:f>
              <c:numCache>
                <c:formatCode>General</c:formatCode>
                <c:ptCount val="40"/>
                <c:pt idx="0">
                  <c:v>1980</c:v>
                </c:pt>
                <c:pt idx="1">
                  <c:v>1981</c:v>
                </c:pt>
                <c:pt idx="2">
                  <c:v>1982</c:v>
                </c:pt>
                <c:pt idx="3">
                  <c:v>1983</c:v>
                </c:pt>
                <c:pt idx="4">
                  <c:v>1984</c:v>
                </c:pt>
                <c:pt idx="5">
                  <c:v>1985</c:v>
                </c:pt>
                <c:pt idx="6">
                  <c:v>1986</c:v>
                </c:pt>
                <c:pt idx="7">
                  <c:v>1987</c:v>
                </c:pt>
                <c:pt idx="8">
                  <c:v>1988</c:v>
                </c:pt>
                <c:pt idx="9">
                  <c:v>1989</c:v>
                </c:pt>
                <c:pt idx="10">
                  <c:v>1990</c:v>
                </c:pt>
                <c:pt idx="11">
                  <c:v>1991</c:v>
                </c:pt>
                <c:pt idx="12">
                  <c:v>1992</c:v>
                </c:pt>
                <c:pt idx="13">
                  <c:v>1993</c:v>
                </c:pt>
                <c:pt idx="14">
                  <c:v>1994</c:v>
                </c:pt>
                <c:pt idx="15">
                  <c:v>1995</c:v>
                </c:pt>
                <c:pt idx="16">
                  <c:v>1996</c:v>
                </c:pt>
                <c:pt idx="17">
                  <c:v>1997</c:v>
                </c:pt>
                <c:pt idx="18">
                  <c:v>1998</c:v>
                </c:pt>
                <c:pt idx="19">
                  <c:v>1999</c:v>
                </c:pt>
                <c:pt idx="20">
                  <c:v>2000</c:v>
                </c:pt>
                <c:pt idx="21">
                  <c:v>2001</c:v>
                </c:pt>
                <c:pt idx="22">
                  <c:v>2002</c:v>
                </c:pt>
                <c:pt idx="23">
                  <c:v>2003</c:v>
                </c:pt>
                <c:pt idx="24">
                  <c:v>2004</c:v>
                </c:pt>
                <c:pt idx="25">
                  <c:v>2005</c:v>
                </c:pt>
                <c:pt idx="26">
                  <c:v>2006</c:v>
                </c:pt>
                <c:pt idx="27">
                  <c:v>2007</c:v>
                </c:pt>
                <c:pt idx="28">
                  <c:v>2008</c:v>
                </c:pt>
                <c:pt idx="29">
                  <c:v>2009</c:v>
                </c:pt>
                <c:pt idx="30">
                  <c:v>2010</c:v>
                </c:pt>
                <c:pt idx="31">
                  <c:v>2011</c:v>
                </c:pt>
                <c:pt idx="32">
                  <c:v>2012</c:v>
                </c:pt>
                <c:pt idx="33">
                  <c:v>2013</c:v>
                </c:pt>
                <c:pt idx="34">
                  <c:v>2014</c:v>
                </c:pt>
                <c:pt idx="35">
                  <c:v>2015</c:v>
                </c:pt>
                <c:pt idx="36">
                  <c:v>2016</c:v>
                </c:pt>
                <c:pt idx="37">
                  <c:v>2017</c:v>
                </c:pt>
                <c:pt idx="38">
                  <c:v>2018</c:v>
                </c:pt>
                <c:pt idx="39">
                  <c:v>2019</c:v>
                </c:pt>
              </c:numCache>
            </c:numRef>
          </c:cat>
          <c:val>
            <c:numRef>
              <c:f>Sheet1!$D$2:$D$41</c:f>
              <c:numCache>
                <c:formatCode>General</c:formatCode>
                <c:ptCount val="40"/>
              </c:numCache>
            </c:numRef>
          </c:val>
          <c:smooth val="0"/>
          <c:extLst>
            <c:ext xmlns:c16="http://schemas.microsoft.com/office/drawing/2014/chart" uri="{C3380CC4-5D6E-409C-BE32-E72D297353CC}">
              <c16:uniqueId val="{0000000C-C011-449E-A115-02EC6C0BFFFC}"/>
            </c:ext>
          </c:extLst>
        </c:ser>
        <c:dLbls>
          <c:showLegendKey val="0"/>
          <c:showVal val="0"/>
          <c:showCatName val="0"/>
          <c:showSerName val="0"/>
          <c:showPercent val="0"/>
          <c:showBubbleSize val="0"/>
        </c:dLbls>
        <c:smooth val="0"/>
        <c:axId val="-2043168664"/>
        <c:axId val="-2043157288"/>
      </c:lineChart>
      <c:catAx>
        <c:axId val="-2043168664"/>
        <c:scaling>
          <c:orientation val="minMax"/>
        </c:scaling>
        <c:delete val="0"/>
        <c:axPos val="b"/>
        <c:numFmt formatCode="General" sourceLinked="1"/>
        <c:majorTickMark val="out"/>
        <c:minorTickMark val="none"/>
        <c:tickLblPos val="nextTo"/>
        <c:spPr>
          <a:ln>
            <a:solidFill>
              <a:schemeClr val="tx1"/>
            </a:solidFill>
          </a:ln>
        </c:spPr>
        <c:txPr>
          <a:bodyPr/>
          <a:lstStyle/>
          <a:p>
            <a:pPr>
              <a:defRPr sz="2200"/>
            </a:pPr>
            <a:endParaRPr lang="en-US"/>
          </a:p>
        </c:txPr>
        <c:crossAx val="-2043157288"/>
        <c:crosses val="autoZero"/>
        <c:auto val="1"/>
        <c:lblAlgn val="ctr"/>
        <c:lblOffset val="100"/>
        <c:tickLblSkip val="5"/>
        <c:tickMarkSkip val="5"/>
        <c:noMultiLvlLbl val="0"/>
      </c:catAx>
      <c:valAx>
        <c:axId val="-2043157288"/>
        <c:scaling>
          <c:orientation val="minMax"/>
        </c:scaling>
        <c:delete val="0"/>
        <c:axPos val="l"/>
        <c:majorGridlines>
          <c:spPr>
            <a:ln>
              <a:solidFill>
                <a:srgbClr val="6A737B">
                  <a:lumMod val="40000"/>
                  <a:lumOff val="60000"/>
                </a:srgbClr>
              </a:solidFill>
            </a:ln>
          </c:spPr>
        </c:majorGridlines>
        <c:numFmt formatCode="#,##0" sourceLinked="0"/>
        <c:majorTickMark val="out"/>
        <c:minorTickMark val="none"/>
        <c:tickLblPos val="nextTo"/>
        <c:spPr>
          <a:ln>
            <a:noFill/>
          </a:ln>
        </c:spPr>
        <c:txPr>
          <a:bodyPr/>
          <a:lstStyle/>
          <a:p>
            <a:pPr>
              <a:defRPr sz="2200"/>
            </a:pPr>
            <a:endParaRPr lang="en-US"/>
          </a:p>
        </c:txPr>
        <c:crossAx val="-2043168664"/>
        <c:crosses val="autoZero"/>
        <c:crossBetween val="midCat"/>
      </c:valAx>
    </c:plotArea>
    <c:plotVisOnly val="1"/>
    <c:dispBlanksAs val="gap"/>
    <c:showDLblsOverMax val="0"/>
  </c:chart>
  <c:txPr>
    <a:bodyPr/>
    <a:lstStyle/>
    <a:p>
      <a:pPr>
        <a:defRPr sz="1800"/>
      </a:pPr>
      <a:endParaRPr lang="en-US"/>
    </a:p>
  </c:txPr>
  <c:externalData r:id="rId2">
    <c:autoUpdate val="0"/>
  </c:externalData>
</c:chartSpace>
</file>

<file path=ppt/charts/chart1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7.6673228346456707E-2"/>
          <c:y val="3.2013852435112303E-2"/>
          <c:w val="0.87391492207856603"/>
          <c:h val="0.88585331000291601"/>
        </c:manualLayout>
      </c:layout>
      <c:lineChart>
        <c:grouping val="standard"/>
        <c:varyColors val="0"/>
        <c:ser>
          <c:idx val="1"/>
          <c:order val="0"/>
          <c:tx>
            <c:strRef>
              <c:f>Sheet1!$C$1</c:f>
              <c:strCache>
                <c:ptCount val="1"/>
                <c:pt idx="0">
                  <c:v>% of HH income - Nat Accounts measure</c:v>
                </c:pt>
              </c:strCache>
            </c:strRef>
          </c:tx>
          <c:spPr>
            <a:ln w="38100">
              <a:solidFill>
                <a:srgbClr val="F68B33"/>
              </a:solidFill>
            </a:ln>
          </c:spPr>
          <c:marker>
            <c:symbol val="none"/>
          </c:marker>
          <c:dPt>
            <c:idx val="37"/>
            <c:bubble3D val="0"/>
            <c:spPr>
              <a:ln w="38100">
                <a:noFill/>
              </a:ln>
            </c:spPr>
            <c:extLst>
              <c:ext xmlns:c16="http://schemas.microsoft.com/office/drawing/2014/chart" uri="{C3380CC4-5D6E-409C-BE32-E72D297353CC}">
                <c16:uniqueId val="{00000005-5013-460D-BF53-5120B259704F}"/>
              </c:ext>
            </c:extLst>
          </c:dPt>
          <c:dPt>
            <c:idx val="38"/>
            <c:bubble3D val="0"/>
            <c:spPr>
              <a:ln w="38100">
                <a:noFill/>
              </a:ln>
            </c:spPr>
            <c:extLst>
              <c:ext xmlns:c16="http://schemas.microsoft.com/office/drawing/2014/chart" uri="{C3380CC4-5D6E-409C-BE32-E72D297353CC}">
                <c16:uniqueId val="{00000006-5013-460D-BF53-5120B259704F}"/>
              </c:ext>
            </c:extLst>
          </c:dPt>
          <c:dPt>
            <c:idx val="39"/>
            <c:marker>
              <c:symbol val="circle"/>
              <c:size val="11"/>
              <c:spPr>
                <a:solidFill>
                  <a:srgbClr val="FFFFFF"/>
                </a:solidFill>
                <a:ln w="38100"/>
              </c:spPr>
            </c:marker>
            <c:bubble3D val="0"/>
            <c:spPr>
              <a:ln w="38100">
                <a:noFill/>
              </a:ln>
            </c:spPr>
            <c:extLst>
              <c:ext xmlns:c16="http://schemas.microsoft.com/office/drawing/2014/chart" uri="{C3380CC4-5D6E-409C-BE32-E72D297353CC}">
                <c16:uniqueId val="{00000004-5013-460D-BF53-5120B259704F}"/>
              </c:ext>
            </c:extLst>
          </c:dPt>
          <c:cat>
            <c:numRef>
              <c:f>Sheet1!$A$2:$A$41</c:f>
              <c:numCache>
                <c:formatCode>General</c:formatCode>
                <c:ptCount val="40"/>
                <c:pt idx="0">
                  <c:v>1980</c:v>
                </c:pt>
                <c:pt idx="1">
                  <c:v>1981</c:v>
                </c:pt>
                <c:pt idx="2">
                  <c:v>1982</c:v>
                </c:pt>
                <c:pt idx="3">
                  <c:v>1983</c:v>
                </c:pt>
                <c:pt idx="4">
                  <c:v>1984</c:v>
                </c:pt>
                <c:pt idx="5">
                  <c:v>1985</c:v>
                </c:pt>
                <c:pt idx="6">
                  <c:v>1986</c:v>
                </c:pt>
                <c:pt idx="7">
                  <c:v>1987</c:v>
                </c:pt>
                <c:pt idx="8">
                  <c:v>1988</c:v>
                </c:pt>
                <c:pt idx="9">
                  <c:v>1989</c:v>
                </c:pt>
                <c:pt idx="10">
                  <c:v>1990</c:v>
                </c:pt>
                <c:pt idx="11">
                  <c:v>1991</c:v>
                </c:pt>
                <c:pt idx="12">
                  <c:v>1992</c:v>
                </c:pt>
                <c:pt idx="13">
                  <c:v>1993</c:v>
                </c:pt>
                <c:pt idx="14">
                  <c:v>1994</c:v>
                </c:pt>
                <c:pt idx="15">
                  <c:v>1995</c:v>
                </c:pt>
                <c:pt idx="16">
                  <c:v>1996</c:v>
                </c:pt>
                <c:pt idx="17">
                  <c:v>1997</c:v>
                </c:pt>
                <c:pt idx="18">
                  <c:v>1998</c:v>
                </c:pt>
                <c:pt idx="19">
                  <c:v>1999</c:v>
                </c:pt>
                <c:pt idx="20">
                  <c:v>2000</c:v>
                </c:pt>
                <c:pt idx="21">
                  <c:v>2001</c:v>
                </c:pt>
                <c:pt idx="22">
                  <c:v>2002</c:v>
                </c:pt>
                <c:pt idx="23">
                  <c:v>2003</c:v>
                </c:pt>
                <c:pt idx="24">
                  <c:v>2004</c:v>
                </c:pt>
                <c:pt idx="25">
                  <c:v>2005</c:v>
                </c:pt>
                <c:pt idx="26">
                  <c:v>2006</c:v>
                </c:pt>
                <c:pt idx="27">
                  <c:v>2007</c:v>
                </c:pt>
                <c:pt idx="28">
                  <c:v>2008</c:v>
                </c:pt>
                <c:pt idx="29">
                  <c:v>2009</c:v>
                </c:pt>
                <c:pt idx="30">
                  <c:v>2010</c:v>
                </c:pt>
                <c:pt idx="31">
                  <c:v>2011</c:v>
                </c:pt>
                <c:pt idx="32">
                  <c:v>2012</c:v>
                </c:pt>
                <c:pt idx="33">
                  <c:v>2013</c:v>
                </c:pt>
                <c:pt idx="34">
                  <c:v>2014</c:v>
                </c:pt>
                <c:pt idx="35">
                  <c:v>2015</c:v>
                </c:pt>
                <c:pt idx="36">
                  <c:v>2016</c:v>
                </c:pt>
                <c:pt idx="37">
                  <c:v>2017</c:v>
                </c:pt>
                <c:pt idx="38">
                  <c:v>2018</c:v>
                </c:pt>
                <c:pt idx="39">
                  <c:v>2019</c:v>
                </c:pt>
              </c:numCache>
            </c:numRef>
          </c:cat>
          <c:val>
            <c:numRef>
              <c:f>Sheet1!$C$2:$C$41</c:f>
              <c:numCache>
                <c:formatCode>_(* #,##0.00_);_(* \(#,##0.00\);_(* "-"??_);_(@_)</c:formatCode>
                <c:ptCount val="40"/>
                <c:pt idx="0">
                  <c:v>23.804686510590251</c:v>
                </c:pt>
                <c:pt idx="1">
                  <c:v>26.055477594746812</c:v>
                </c:pt>
                <c:pt idx="2">
                  <c:v>26.22404916047854</c:v>
                </c:pt>
                <c:pt idx="3">
                  <c:v>24.201472843375399</c:v>
                </c:pt>
                <c:pt idx="4">
                  <c:v>24.253407474607609</c:v>
                </c:pt>
                <c:pt idx="5">
                  <c:v>28.40583477897211</c:v>
                </c:pt>
                <c:pt idx="6">
                  <c:v>30.65889738507633</c:v>
                </c:pt>
                <c:pt idx="7">
                  <c:v>28.990214956402291</c:v>
                </c:pt>
                <c:pt idx="8">
                  <c:v>37.394178183600978</c:v>
                </c:pt>
                <c:pt idx="9">
                  <c:v>40.578263760602717</c:v>
                </c:pt>
                <c:pt idx="10">
                  <c:v>33.984551105259797</c:v>
                </c:pt>
                <c:pt idx="11">
                  <c:v>29.008801574767102</c:v>
                </c:pt>
                <c:pt idx="12">
                  <c:v>25.143587986117758</c:v>
                </c:pt>
                <c:pt idx="13">
                  <c:v>23.152809634367959</c:v>
                </c:pt>
                <c:pt idx="14">
                  <c:v>26.439241383917661</c:v>
                </c:pt>
                <c:pt idx="15">
                  <c:v>25.41252554597235</c:v>
                </c:pt>
                <c:pt idx="16">
                  <c:v>20.86254538500355</c:v>
                </c:pt>
                <c:pt idx="17">
                  <c:v>18.988064431295928</c:v>
                </c:pt>
                <c:pt idx="18">
                  <c:v>19.48321405351367</c:v>
                </c:pt>
                <c:pt idx="19">
                  <c:v>20.86334907393401</c:v>
                </c:pt>
                <c:pt idx="20">
                  <c:v>23.51536017139107</c:v>
                </c:pt>
                <c:pt idx="21">
                  <c:v>21.390310984130782</c:v>
                </c:pt>
                <c:pt idx="22">
                  <c:v>25.597368872453899</c:v>
                </c:pt>
                <c:pt idx="23">
                  <c:v>29.205712546848989</c:v>
                </c:pt>
                <c:pt idx="24">
                  <c:v>26.32110555669491</c:v>
                </c:pt>
                <c:pt idx="25">
                  <c:v>26.047649191925078</c:v>
                </c:pt>
                <c:pt idx="26">
                  <c:v>28.56766425734283</c:v>
                </c:pt>
                <c:pt idx="27">
                  <c:v>30.132571352630901</c:v>
                </c:pt>
                <c:pt idx="28">
                  <c:v>23.40203204225681</c:v>
                </c:pt>
                <c:pt idx="29">
                  <c:v>25.385426980710921</c:v>
                </c:pt>
                <c:pt idx="30">
                  <c:v>27.625409632739839</c:v>
                </c:pt>
                <c:pt idx="31">
                  <c:v>24.087398463917459</c:v>
                </c:pt>
                <c:pt idx="32">
                  <c:v>22.32011944581846</c:v>
                </c:pt>
                <c:pt idx="33">
                  <c:v>22.099498288518738</c:v>
                </c:pt>
                <c:pt idx="34">
                  <c:v>23.24692584262543</c:v>
                </c:pt>
                <c:pt idx="35">
                  <c:v>24.000099751850019</c:v>
                </c:pt>
                <c:pt idx="36">
                  <c:v>24.246461292961111</c:v>
                </c:pt>
                <c:pt idx="37">
                  <c:v>0</c:v>
                </c:pt>
                <c:pt idx="38">
                  <c:v>0</c:v>
                </c:pt>
                <c:pt idx="39">
                  <c:v>29.45381018822934</c:v>
                </c:pt>
              </c:numCache>
            </c:numRef>
          </c:val>
          <c:smooth val="0"/>
          <c:extLst>
            <c:ext xmlns:c16="http://schemas.microsoft.com/office/drawing/2014/chart" uri="{C3380CC4-5D6E-409C-BE32-E72D297353CC}">
              <c16:uniqueId val="{00000006-E303-476E-B1D1-34916A464221}"/>
            </c:ext>
          </c:extLst>
        </c:ser>
        <c:ser>
          <c:idx val="2"/>
          <c:order val="1"/>
          <c:tx>
            <c:strRef>
              <c:f>Sheet1!$D$1</c:f>
              <c:strCache>
                <c:ptCount val="1"/>
                <c:pt idx="0">
                  <c:v>Column2</c:v>
                </c:pt>
              </c:strCache>
            </c:strRef>
          </c:tx>
          <c:marker>
            <c:symbol val="none"/>
          </c:marker>
          <c:cat>
            <c:numRef>
              <c:f>Sheet1!$A$2:$A$41</c:f>
              <c:numCache>
                <c:formatCode>General</c:formatCode>
                <c:ptCount val="40"/>
                <c:pt idx="0">
                  <c:v>1980</c:v>
                </c:pt>
                <c:pt idx="1">
                  <c:v>1981</c:v>
                </c:pt>
                <c:pt idx="2">
                  <c:v>1982</c:v>
                </c:pt>
                <c:pt idx="3">
                  <c:v>1983</c:v>
                </c:pt>
                <c:pt idx="4">
                  <c:v>1984</c:v>
                </c:pt>
                <c:pt idx="5">
                  <c:v>1985</c:v>
                </c:pt>
                <c:pt idx="6">
                  <c:v>1986</c:v>
                </c:pt>
                <c:pt idx="7">
                  <c:v>1987</c:v>
                </c:pt>
                <c:pt idx="8">
                  <c:v>1988</c:v>
                </c:pt>
                <c:pt idx="9">
                  <c:v>1989</c:v>
                </c:pt>
                <c:pt idx="10">
                  <c:v>1990</c:v>
                </c:pt>
                <c:pt idx="11">
                  <c:v>1991</c:v>
                </c:pt>
                <c:pt idx="12">
                  <c:v>1992</c:v>
                </c:pt>
                <c:pt idx="13">
                  <c:v>1993</c:v>
                </c:pt>
                <c:pt idx="14">
                  <c:v>1994</c:v>
                </c:pt>
                <c:pt idx="15">
                  <c:v>1995</c:v>
                </c:pt>
                <c:pt idx="16">
                  <c:v>1996</c:v>
                </c:pt>
                <c:pt idx="17">
                  <c:v>1997</c:v>
                </c:pt>
                <c:pt idx="18">
                  <c:v>1998</c:v>
                </c:pt>
                <c:pt idx="19">
                  <c:v>1999</c:v>
                </c:pt>
                <c:pt idx="20">
                  <c:v>2000</c:v>
                </c:pt>
                <c:pt idx="21">
                  <c:v>2001</c:v>
                </c:pt>
                <c:pt idx="22">
                  <c:v>2002</c:v>
                </c:pt>
                <c:pt idx="23">
                  <c:v>2003</c:v>
                </c:pt>
                <c:pt idx="24">
                  <c:v>2004</c:v>
                </c:pt>
                <c:pt idx="25">
                  <c:v>2005</c:v>
                </c:pt>
                <c:pt idx="26">
                  <c:v>2006</c:v>
                </c:pt>
                <c:pt idx="27">
                  <c:v>2007</c:v>
                </c:pt>
                <c:pt idx="28">
                  <c:v>2008</c:v>
                </c:pt>
                <c:pt idx="29">
                  <c:v>2009</c:v>
                </c:pt>
                <c:pt idx="30">
                  <c:v>2010</c:v>
                </c:pt>
                <c:pt idx="31">
                  <c:v>2011</c:v>
                </c:pt>
                <c:pt idx="32">
                  <c:v>2012</c:v>
                </c:pt>
                <c:pt idx="33">
                  <c:v>2013</c:v>
                </c:pt>
                <c:pt idx="34">
                  <c:v>2014</c:v>
                </c:pt>
                <c:pt idx="35">
                  <c:v>2015</c:v>
                </c:pt>
                <c:pt idx="36">
                  <c:v>2016</c:v>
                </c:pt>
                <c:pt idx="37">
                  <c:v>2017</c:v>
                </c:pt>
                <c:pt idx="38">
                  <c:v>2018</c:v>
                </c:pt>
                <c:pt idx="39">
                  <c:v>2019</c:v>
                </c:pt>
              </c:numCache>
            </c:numRef>
          </c:cat>
          <c:val>
            <c:numRef>
              <c:f>Sheet1!$D$2:$D$41</c:f>
              <c:numCache>
                <c:formatCode>General</c:formatCode>
                <c:ptCount val="40"/>
              </c:numCache>
            </c:numRef>
          </c:val>
          <c:smooth val="0"/>
          <c:extLst>
            <c:ext xmlns:c16="http://schemas.microsoft.com/office/drawing/2014/chart" uri="{C3380CC4-5D6E-409C-BE32-E72D297353CC}">
              <c16:uniqueId val="{0000000C-C011-449E-A115-02EC6C0BFFFC}"/>
            </c:ext>
          </c:extLst>
        </c:ser>
        <c:dLbls>
          <c:showLegendKey val="0"/>
          <c:showVal val="0"/>
          <c:showCatName val="0"/>
          <c:showSerName val="0"/>
          <c:showPercent val="0"/>
          <c:showBubbleSize val="0"/>
        </c:dLbls>
        <c:smooth val="0"/>
        <c:axId val="-2059381944"/>
        <c:axId val="-2059378632"/>
      </c:lineChart>
      <c:catAx>
        <c:axId val="-2059381944"/>
        <c:scaling>
          <c:orientation val="minMax"/>
        </c:scaling>
        <c:delete val="0"/>
        <c:axPos val="b"/>
        <c:numFmt formatCode="General" sourceLinked="1"/>
        <c:majorTickMark val="out"/>
        <c:minorTickMark val="none"/>
        <c:tickLblPos val="nextTo"/>
        <c:spPr>
          <a:ln>
            <a:solidFill>
              <a:schemeClr val="tx1"/>
            </a:solidFill>
          </a:ln>
        </c:spPr>
        <c:txPr>
          <a:bodyPr/>
          <a:lstStyle/>
          <a:p>
            <a:pPr>
              <a:defRPr sz="2200"/>
            </a:pPr>
            <a:endParaRPr lang="en-US"/>
          </a:p>
        </c:txPr>
        <c:crossAx val="-2059378632"/>
        <c:crosses val="autoZero"/>
        <c:auto val="1"/>
        <c:lblAlgn val="ctr"/>
        <c:lblOffset val="100"/>
        <c:tickLblSkip val="5"/>
        <c:tickMarkSkip val="5"/>
        <c:noMultiLvlLbl val="0"/>
      </c:catAx>
      <c:valAx>
        <c:axId val="-2059378632"/>
        <c:scaling>
          <c:orientation val="minMax"/>
        </c:scaling>
        <c:delete val="0"/>
        <c:axPos val="l"/>
        <c:majorGridlines>
          <c:spPr>
            <a:ln>
              <a:solidFill>
                <a:srgbClr val="6A737B">
                  <a:lumMod val="40000"/>
                  <a:lumOff val="60000"/>
                </a:srgbClr>
              </a:solidFill>
            </a:ln>
          </c:spPr>
        </c:majorGridlines>
        <c:numFmt formatCode="#,##0" sourceLinked="0"/>
        <c:majorTickMark val="out"/>
        <c:minorTickMark val="none"/>
        <c:tickLblPos val="nextTo"/>
        <c:spPr>
          <a:ln>
            <a:noFill/>
          </a:ln>
        </c:spPr>
        <c:txPr>
          <a:bodyPr/>
          <a:lstStyle/>
          <a:p>
            <a:pPr>
              <a:defRPr sz="2200"/>
            </a:pPr>
            <a:endParaRPr lang="en-US"/>
          </a:p>
        </c:txPr>
        <c:crossAx val="-2059381944"/>
        <c:crosses val="autoZero"/>
        <c:crossBetween val="midCat"/>
      </c:valAx>
    </c:plotArea>
    <c:plotVisOnly val="1"/>
    <c:dispBlanksAs val="gap"/>
    <c:showDLblsOverMax val="0"/>
  </c:chart>
  <c:txPr>
    <a:bodyPr/>
    <a:lstStyle/>
    <a:p>
      <a:pPr>
        <a:defRPr sz="1800"/>
      </a:pPr>
      <a:endParaRPr lang="en-US"/>
    </a:p>
  </c:txPr>
  <c:externalData r:id="rId2">
    <c:autoUpdate val="0"/>
  </c:externalData>
</c:chartSpace>
</file>

<file path=ppt/charts/chart1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6.02076066751603E-2"/>
          <c:y val="2.8710316943813801E-2"/>
          <c:w val="0.89672789740804904"/>
          <c:h val="0.94257936611237203"/>
        </c:manualLayout>
      </c:layout>
      <c:barChart>
        <c:barDir val="col"/>
        <c:grouping val="clustered"/>
        <c:varyColors val="0"/>
        <c:ser>
          <c:idx val="1"/>
          <c:order val="0"/>
          <c:tx>
            <c:strRef>
              <c:f>Sheet1!$A$2</c:f>
              <c:strCache>
                <c:ptCount val="1"/>
                <c:pt idx="0">
                  <c:v>2007/08</c:v>
                </c:pt>
              </c:strCache>
            </c:strRef>
          </c:tx>
          <c:spPr>
            <a:solidFill>
              <a:srgbClr val="FFC35A"/>
            </a:solidFill>
            <a:ln w="12700" cmpd="sng">
              <a:solidFill>
                <a:srgbClr val="FFFFFF"/>
              </a:solidFill>
            </a:ln>
            <a:effectLst/>
          </c:spPr>
          <c:invertIfNegative val="0"/>
          <c:cat>
            <c:strRef>
              <c:f>Sheet1!$B$1:$D$1</c:f>
              <c:strCache>
                <c:ptCount val="3"/>
                <c:pt idx="0">
                  <c:v>All low income - aus</c:v>
                </c:pt>
                <c:pt idx="1">
                  <c:v>Greater capital city areas</c:v>
                </c:pt>
                <c:pt idx="2">
                  <c:v>Rest of state</c:v>
                </c:pt>
              </c:strCache>
            </c:strRef>
          </c:cat>
          <c:val>
            <c:numRef>
              <c:f>Sheet1!$B$2:$D$2</c:f>
              <c:numCache>
                <c:formatCode>#,##0</c:formatCode>
                <c:ptCount val="3"/>
                <c:pt idx="0">
                  <c:v>35.4</c:v>
                </c:pt>
                <c:pt idx="1">
                  <c:v>36</c:v>
                </c:pt>
                <c:pt idx="2">
                  <c:v>34.200000000000003</c:v>
                </c:pt>
              </c:numCache>
            </c:numRef>
          </c:val>
          <c:extLst>
            <c:ext xmlns:c16="http://schemas.microsoft.com/office/drawing/2014/chart" uri="{C3380CC4-5D6E-409C-BE32-E72D297353CC}">
              <c16:uniqueId val="{00000000-317F-442B-8F5B-04A9486D5BBC}"/>
            </c:ext>
          </c:extLst>
        </c:ser>
        <c:ser>
          <c:idx val="2"/>
          <c:order val="1"/>
          <c:tx>
            <c:strRef>
              <c:f>Sheet1!$A$3</c:f>
              <c:strCache>
                <c:ptCount val="1"/>
                <c:pt idx="0">
                  <c:v>2009/10</c:v>
                </c:pt>
              </c:strCache>
            </c:strRef>
          </c:tx>
          <c:spPr>
            <a:solidFill>
              <a:srgbClr val="F68B33"/>
            </a:solidFill>
            <a:ln w="12700" cmpd="sng">
              <a:solidFill>
                <a:srgbClr val="FFFFFF"/>
              </a:solidFill>
            </a:ln>
            <a:effectLst/>
          </c:spPr>
          <c:invertIfNegative val="0"/>
          <c:cat>
            <c:strRef>
              <c:f>Sheet1!$B$1:$D$1</c:f>
              <c:strCache>
                <c:ptCount val="3"/>
                <c:pt idx="0">
                  <c:v>All low income - aus</c:v>
                </c:pt>
                <c:pt idx="1">
                  <c:v>Greater capital city areas</c:v>
                </c:pt>
                <c:pt idx="2">
                  <c:v>Rest of state</c:v>
                </c:pt>
              </c:strCache>
            </c:strRef>
          </c:cat>
          <c:val>
            <c:numRef>
              <c:f>Sheet1!$B$3:$D$3</c:f>
              <c:numCache>
                <c:formatCode>#,##0</c:formatCode>
                <c:ptCount val="3"/>
                <c:pt idx="0">
                  <c:v>40</c:v>
                </c:pt>
                <c:pt idx="1">
                  <c:v>43</c:v>
                </c:pt>
                <c:pt idx="2">
                  <c:v>34.9</c:v>
                </c:pt>
              </c:numCache>
            </c:numRef>
          </c:val>
          <c:extLst>
            <c:ext xmlns:c16="http://schemas.microsoft.com/office/drawing/2014/chart" uri="{C3380CC4-5D6E-409C-BE32-E72D297353CC}">
              <c16:uniqueId val="{00000001-317F-442B-8F5B-04A9486D5BBC}"/>
            </c:ext>
          </c:extLst>
        </c:ser>
        <c:ser>
          <c:idx val="0"/>
          <c:order val="2"/>
          <c:tx>
            <c:strRef>
              <c:f>Sheet1!$A$4</c:f>
              <c:strCache>
                <c:ptCount val="1"/>
                <c:pt idx="0">
                  <c:v>2011/12</c:v>
                </c:pt>
              </c:strCache>
            </c:strRef>
          </c:tx>
          <c:spPr>
            <a:solidFill>
              <a:srgbClr val="D4582A"/>
            </a:solidFill>
            <a:ln w="12700" cmpd="sng">
              <a:solidFill>
                <a:srgbClr val="FFFFFF"/>
              </a:solidFill>
            </a:ln>
            <a:effectLst/>
          </c:spPr>
          <c:invertIfNegative val="0"/>
          <c:cat>
            <c:strRef>
              <c:f>Sheet1!$B$1:$D$1</c:f>
              <c:strCache>
                <c:ptCount val="3"/>
                <c:pt idx="0">
                  <c:v>All low income - aus</c:v>
                </c:pt>
                <c:pt idx="1">
                  <c:v>Greater capital city areas</c:v>
                </c:pt>
                <c:pt idx="2">
                  <c:v>Rest of state</c:v>
                </c:pt>
              </c:strCache>
            </c:strRef>
          </c:cat>
          <c:val>
            <c:numRef>
              <c:f>Sheet1!$B$4:$D$4</c:f>
              <c:numCache>
                <c:formatCode>#,##0</c:formatCode>
                <c:ptCount val="3"/>
                <c:pt idx="0">
                  <c:v>40.700000000000003</c:v>
                </c:pt>
                <c:pt idx="1">
                  <c:v>43.1</c:v>
                </c:pt>
                <c:pt idx="2">
                  <c:v>35.9</c:v>
                </c:pt>
              </c:numCache>
            </c:numRef>
          </c:val>
          <c:extLst>
            <c:ext xmlns:c16="http://schemas.microsoft.com/office/drawing/2014/chart" uri="{C3380CC4-5D6E-409C-BE32-E72D297353CC}">
              <c16:uniqueId val="{00000000-34C1-474B-9C42-BA078C3587EF}"/>
            </c:ext>
          </c:extLst>
        </c:ser>
        <c:ser>
          <c:idx val="3"/>
          <c:order val="3"/>
          <c:tx>
            <c:strRef>
              <c:f>Sheet1!$A$5</c:f>
              <c:strCache>
                <c:ptCount val="1"/>
                <c:pt idx="0">
                  <c:v>2013/14</c:v>
                </c:pt>
              </c:strCache>
            </c:strRef>
          </c:tx>
          <c:spPr>
            <a:solidFill>
              <a:srgbClr val="A02226"/>
            </a:solidFill>
            <a:ln w="12700" cmpd="sng">
              <a:solidFill>
                <a:srgbClr val="FFFFFF"/>
              </a:solidFill>
            </a:ln>
            <a:effectLst/>
          </c:spPr>
          <c:invertIfNegative val="0"/>
          <c:cat>
            <c:strRef>
              <c:f>Sheet1!$B$1:$D$1</c:f>
              <c:strCache>
                <c:ptCount val="3"/>
                <c:pt idx="0">
                  <c:v>All low income - aus</c:v>
                </c:pt>
                <c:pt idx="1">
                  <c:v>Greater capital city areas</c:v>
                </c:pt>
                <c:pt idx="2">
                  <c:v>Rest of state</c:v>
                </c:pt>
              </c:strCache>
            </c:strRef>
          </c:cat>
          <c:val>
            <c:numRef>
              <c:f>Sheet1!$B$5:$D$5</c:f>
              <c:numCache>
                <c:formatCode>#,##0</c:formatCode>
                <c:ptCount val="3"/>
                <c:pt idx="0">
                  <c:v>42.5</c:v>
                </c:pt>
                <c:pt idx="1">
                  <c:v>47.1</c:v>
                </c:pt>
                <c:pt idx="2">
                  <c:v>34.700000000000003</c:v>
                </c:pt>
              </c:numCache>
            </c:numRef>
          </c:val>
          <c:extLst>
            <c:ext xmlns:c16="http://schemas.microsoft.com/office/drawing/2014/chart" uri="{C3380CC4-5D6E-409C-BE32-E72D297353CC}">
              <c16:uniqueId val="{00000001-34C1-474B-9C42-BA078C3587EF}"/>
            </c:ext>
          </c:extLst>
        </c:ser>
        <c:ser>
          <c:idx val="4"/>
          <c:order val="4"/>
          <c:tx>
            <c:strRef>
              <c:f>Sheet1!$A$6</c:f>
              <c:strCache>
                <c:ptCount val="1"/>
                <c:pt idx="0">
                  <c:v>2015-16</c:v>
                </c:pt>
              </c:strCache>
            </c:strRef>
          </c:tx>
          <c:spPr>
            <a:solidFill>
              <a:srgbClr val="621214"/>
            </a:solidFill>
            <a:ln>
              <a:solidFill>
                <a:srgbClr val="FFFFFF"/>
              </a:solidFill>
            </a:ln>
          </c:spPr>
          <c:invertIfNegative val="0"/>
          <c:cat>
            <c:strRef>
              <c:f>Sheet1!$B$1:$D$1</c:f>
              <c:strCache>
                <c:ptCount val="3"/>
                <c:pt idx="0">
                  <c:v>All low income - aus</c:v>
                </c:pt>
                <c:pt idx="1">
                  <c:v>Greater capital city areas</c:v>
                </c:pt>
                <c:pt idx="2">
                  <c:v>Rest of state</c:v>
                </c:pt>
              </c:strCache>
            </c:strRef>
          </c:cat>
          <c:val>
            <c:numRef>
              <c:f>Sheet1!$B$6:$D$6</c:f>
              <c:numCache>
                <c:formatCode>#,##0</c:formatCode>
                <c:ptCount val="3"/>
                <c:pt idx="0">
                  <c:v>44.2</c:v>
                </c:pt>
                <c:pt idx="1">
                  <c:v>47.1</c:v>
                </c:pt>
                <c:pt idx="2">
                  <c:v>38.200000000000003</c:v>
                </c:pt>
              </c:numCache>
            </c:numRef>
          </c:val>
          <c:extLst>
            <c:ext xmlns:c16="http://schemas.microsoft.com/office/drawing/2014/chart" uri="{C3380CC4-5D6E-409C-BE32-E72D297353CC}">
              <c16:uniqueId val="{00000000-E679-4977-8A05-739DFDA64E94}"/>
            </c:ext>
          </c:extLst>
        </c:ser>
        <c:dLbls>
          <c:showLegendKey val="0"/>
          <c:showVal val="0"/>
          <c:showCatName val="0"/>
          <c:showSerName val="0"/>
          <c:showPercent val="0"/>
          <c:showBubbleSize val="0"/>
        </c:dLbls>
        <c:gapWidth val="150"/>
        <c:axId val="-2021124280"/>
        <c:axId val="-2021120904"/>
      </c:barChart>
      <c:dateAx>
        <c:axId val="-2021124280"/>
        <c:scaling>
          <c:orientation val="minMax"/>
        </c:scaling>
        <c:delete val="0"/>
        <c:axPos val="b"/>
        <c:numFmt formatCode="General" sourceLinked="0"/>
        <c:majorTickMark val="none"/>
        <c:minorTickMark val="none"/>
        <c:tickLblPos val="none"/>
        <c:spPr>
          <a:ln>
            <a:solidFill>
              <a:srgbClr val="6A737B"/>
            </a:solidFill>
          </a:ln>
        </c:spPr>
        <c:txPr>
          <a:bodyPr/>
          <a:lstStyle/>
          <a:p>
            <a:pPr>
              <a:defRPr sz="2200"/>
            </a:pPr>
            <a:endParaRPr lang="en-US"/>
          </a:p>
        </c:txPr>
        <c:crossAx val="-2021120904"/>
        <c:crosses val="autoZero"/>
        <c:auto val="0"/>
        <c:lblOffset val="100"/>
        <c:baseTimeUnit val="days"/>
        <c:majorUnit val="1"/>
        <c:minorUnit val="1"/>
      </c:dateAx>
      <c:valAx>
        <c:axId val="-2021120904"/>
        <c:scaling>
          <c:orientation val="minMax"/>
          <c:max val="50"/>
          <c:min val="0"/>
        </c:scaling>
        <c:delete val="0"/>
        <c:axPos val="l"/>
        <c:majorGridlines>
          <c:spPr>
            <a:ln>
              <a:solidFill>
                <a:srgbClr val="FFFFFF">
                  <a:lumMod val="75000"/>
                </a:srgbClr>
              </a:solidFill>
            </a:ln>
          </c:spPr>
        </c:majorGridlines>
        <c:numFmt formatCode="#,##0" sourceLinked="0"/>
        <c:majorTickMark val="out"/>
        <c:minorTickMark val="none"/>
        <c:tickLblPos val="nextTo"/>
        <c:spPr>
          <a:ln>
            <a:noFill/>
          </a:ln>
        </c:spPr>
        <c:txPr>
          <a:bodyPr/>
          <a:lstStyle/>
          <a:p>
            <a:pPr>
              <a:defRPr sz="2200"/>
            </a:pPr>
            <a:endParaRPr lang="en-US"/>
          </a:p>
        </c:txPr>
        <c:crossAx val="-2021124280"/>
        <c:crosses val="autoZero"/>
        <c:crossBetween val="between"/>
        <c:majorUnit val="10"/>
      </c:valAx>
    </c:plotArea>
    <c:plotVisOnly val="1"/>
    <c:dispBlanksAs val="gap"/>
    <c:showDLblsOverMax val="0"/>
  </c:chart>
  <c:txPr>
    <a:bodyPr/>
    <a:lstStyle/>
    <a:p>
      <a:pPr>
        <a:defRPr sz="1800"/>
      </a:pPr>
      <a:endParaRPr lang="en-US"/>
    </a:p>
  </c:txPr>
  <c:externalData r:id="rId2">
    <c:autoUpdate val="0"/>
  </c:externalData>
</c:chartSpace>
</file>

<file path=ppt/charts/chart1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6.02076066751603E-2"/>
          <c:y val="2.8710316943813801E-2"/>
          <c:w val="0.89672789740804904"/>
          <c:h val="0.94257936611237203"/>
        </c:manualLayout>
      </c:layout>
      <c:barChart>
        <c:barDir val="col"/>
        <c:grouping val="clustered"/>
        <c:varyColors val="0"/>
        <c:ser>
          <c:idx val="1"/>
          <c:order val="0"/>
          <c:tx>
            <c:strRef>
              <c:f>Sheet1!$A$2</c:f>
              <c:strCache>
                <c:ptCount val="1"/>
                <c:pt idx="0">
                  <c:v>2007/08</c:v>
                </c:pt>
              </c:strCache>
            </c:strRef>
          </c:tx>
          <c:spPr>
            <a:solidFill>
              <a:srgbClr val="FFC35A"/>
            </a:solidFill>
            <a:ln w="12700" cmpd="sng">
              <a:solidFill>
                <a:srgbClr val="FFFFFF"/>
              </a:solidFill>
            </a:ln>
            <a:effectLst/>
          </c:spPr>
          <c:invertIfNegative val="0"/>
          <c:cat>
            <c:strRef>
              <c:f>Sheet1!$B$1:$E$1</c:f>
              <c:strCache>
                <c:ptCount val="4"/>
                <c:pt idx="0">
                  <c:v>Greater capital city areas - low income</c:v>
                </c:pt>
                <c:pt idx="1">
                  <c:v>Rest of state - low income</c:v>
                </c:pt>
                <c:pt idx="2">
                  <c:v>Greater capital city areas - median or average </c:v>
                </c:pt>
                <c:pt idx="3">
                  <c:v>Rest of state - median or average </c:v>
                </c:pt>
              </c:strCache>
            </c:strRef>
          </c:cat>
          <c:val>
            <c:numRef>
              <c:f>Sheet1!$B$2:$E$2</c:f>
              <c:numCache>
                <c:formatCode>#,##0</c:formatCode>
                <c:ptCount val="4"/>
                <c:pt idx="0">
                  <c:v>36</c:v>
                </c:pt>
                <c:pt idx="1">
                  <c:v>34.200000000000003</c:v>
                </c:pt>
                <c:pt idx="2">
                  <c:v>10</c:v>
                </c:pt>
                <c:pt idx="3" formatCode="General">
                  <c:v>7</c:v>
                </c:pt>
              </c:numCache>
            </c:numRef>
          </c:val>
          <c:extLst>
            <c:ext xmlns:c16="http://schemas.microsoft.com/office/drawing/2014/chart" uri="{C3380CC4-5D6E-409C-BE32-E72D297353CC}">
              <c16:uniqueId val="{00000000-317F-442B-8F5B-04A9486D5BBC}"/>
            </c:ext>
          </c:extLst>
        </c:ser>
        <c:ser>
          <c:idx val="2"/>
          <c:order val="1"/>
          <c:tx>
            <c:strRef>
              <c:f>Sheet1!$A$3</c:f>
              <c:strCache>
                <c:ptCount val="1"/>
                <c:pt idx="0">
                  <c:v>2009/10</c:v>
                </c:pt>
              </c:strCache>
            </c:strRef>
          </c:tx>
          <c:spPr>
            <a:solidFill>
              <a:srgbClr val="F68B33"/>
            </a:solidFill>
            <a:ln w="12700" cmpd="sng">
              <a:solidFill>
                <a:srgbClr val="FFFFFF"/>
              </a:solidFill>
            </a:ln>
            <a:effectLst/>
          </c:spPr>
          <c:invertIfNegative val="0"/>
          <c:cat>
            <c:strRef>
              <c:f>Sheet1!$B$1:$E$1</c:f>
              <c:strCache>
                <c:ptCount val="4"/>
                <c:pt idx="0">
                  <c:v>Greater capital city areas - low income</c:v>
                </c:pt>
                <c:pt idx="1">
                  <c:v>Rest of state - low income</c:v>
                </c:pt>
                <c:pt idx="2">
                  <c:v>Greater capital city areas - median or average </c:v>
                </c:pt>
                <c:pt idx="3">
                  <c:v>Rest of state - median or average </c:v>
                </c:pt>
              </c:strCache>
            </c:strRef>
          </c:cat>
          <c:val>
            <c:numRef>
              <c:f>Sheet1!$B$3:$E$3</c:f>
              <c:numCache>
                <c:formatCode>#,##0</c:formatCode>
                <c:ptCount val="4"/>
                <c:pt idx="0">
                  <c:v>43</c:v>
                </c:pt>
                <c:pt idx="1">
                  <c:v>34.9</c:v>
                </c:pt>
                <c:pt idx="2">
                  <c:v>11</c:v>
                </c:pt>
                <c:pt idx="3" formatCode="General">
                  <c:v>8</c:v>
                </c:pt>
              </c:numCache>
            </c:numRef>
          </c:val>
          <c:extLst>
            <c:ext xmlns:c16="http://schemas.microsoft.com/office/drawing/2014/chart" uri="{C3380CC4-5D6E-409C-BE32-E72D297353CC}">
              <c16:uniqueId val="{00000001-317F-442B-8F5B-04A9486D5BBC}"/>
            </c:ext>
          </c:extLst>
        </c:ser>
        <c:ser>
          <c:idx val="0"/>
          <c:order val="2"/>
          <c:tx>
            <c:strRef>
              <c:f>Sheet1!$A$4</c:f>
              <c:strCache>
                <c:ptCount val="1"/>
                <c:pt idx="0">
                  <c:v>2011/12</c:v>
                </c:pt>
              </c:strCache>
            </c:strRef>
          </c:tx>
          <c:spPr>
            <a:solidFill>
              <a:srgbClr val="D4582A"/>
            </a:solidFill>
            <a:ln w="12700" cmpd="sng">
              <a:solidFill>
                <a:srgbClr val="FFFFFF"/>
              </a:solidFill>
            </a:ln>
            <a:effectLst/>
          </c:spPr>
          <c:invertIfNegative val="0"/>
          <c:cat>
            <c:strRef>
              <c:f>Sheet1!$B$1:$E$1</c:f>
              <c:strCache>
                <c:ptCount val="4"/>
                <c:pt idx="0">
                  <c:v>Greater capital city areas - low income</c:v>
                </c:pt>
                <c:pt idx="1">
                  <c:v>Rest of state - low income</c:v>
                </c:pt>
                <c:pt idx="2">
                  <c:v>Greater capital city areas - median or average </c:v>
                </c:pt>
                <c:pt idx="3">
                  <c:v>Rest of state - median or average </c:v>
                </c:pt>
              </c:strCache>
            </c:strRef>
          </c:cat>
          <c:val>
            <c:numRef>
              <c:f>Sheet1!$B$4:$E$4</c:f>
              <c:numCache>
                <c:formatCode>#,##0</c:formatCode>
                <c:ptCount val="4"/>
                <c:pt idx="0">
                  <c:v>43.1</c:v>
                </c:pt>
                <c:pt idx="1">
                  <c:v>35.9</c:v>
                </c:pt>
                <c:pt idx="2">
                  <c:v>12</c:v>
                </c:pt>
                <c:pt idx="3" formatCode="General">
                  <c:v>9</c:v>
                </c:pt>
              </c:numCache>
            </c:numRef>
          </c:val>
          <c:extLst>
            <c:ext xmlns:c16="http://schemas.microsoft.com/office/drawing/2014/chart" uri="{C3380CC4-5D6E-409C-BE32-E72D297353CC}">
              <c16:uniqueId val="{00000000-34C1-474B-9C42-BA078C3587EF}"/>
            </c:ext>
          </c:extLst>
        </c:ser>
        <c:ser>
          <c:idx val="3"/>
          <c:order val="3"/>
          <c:tx>
            <c:strRef>
              <c:f>Sheet1!$A$5</c:f>
              <c:strCache>
                <c:ptCount val="1"/>
                <c:pt idx="0">
                  <c:v>2013/14</c:v>
                </c:pt>
              </c:strCache>
            </c:strRef>
          </c:tx>
          <c:spPr>
            <a:solidFill>
              <a:srgbClr val="A02226"/>
            </a:solidFill>
            <a:ln w="12700" cmpd="sng">
              <a:solidFill>
                <a:srgbClr val="FFFFFF"/>
              </a:solidFill>
            </a:ln>
            <a:effectLst/>
          </c:spPr>
          <c:invertIfNegative val="0"/>
          <c:cat>
            <c:strRef>
              <c:f>Sheet1!$B$1:$E$1</c:f>
              <c:strCache>
                <c:ptCount val="4"/>
                <c:pt idx="0">
                  <c:v>Greater capital city areas - low income</c:v>
                </c:pt>
                <c:pt idx="1">
                  <c:v>Rest of state - low income</c:v>
                </c:pt>
                <c:pt idx="2">
                  <c:v>Greater capital city areas - median or average </c:v>
                </c:pt>
                <c:pt idx="3">
                  <c:v>Rest of state - median or average </c:v>
                </c:pt>
              </c:strCache>
            </c:strRef>
          </c:cat>
          <c:val>
            <c:numRef>
              <c:f>Sheet1!$B$5:$E$5</c:f>
              <c:numCache>
                <c:formatCode>#,##0</c:formatCode>
                <c:ptCount val="4"/>
                <c:pt idx="0">
                  <c:v>47.1</c:v>
                </c:pt>
                <c:pt idx="1">
                  <c:v>34.700000000000003</c:v>
                </c:pt>
                <c:pt idx="2">
                  <c:v>13</c:v>
                </c:pt>
                <c:pt idx="3" formatCode="General">
                  <c:v>10</c:v>
                </c:pt>
              </c:numCache>
            </c:numRef>
          </c:val>
          <c:extLst>
            <c:ext xmlns:c16="http://schemas.microsoft.com/office/drawing/2014/chart" uri="{C3380CC4-5D6E-409C-BE32-E72D297353CC}">
              <c16:uniqueId val="{00000001-34C1-474B-9C42-BA078C3587EF}"/>
            </c:ext>
          </c:extLst>
        </c:ser>
        <c:ser>
          <c:idx val="4"/>
          <c:order val="4"/>
          <c:tx>
            <c:strRef>
              <c:f>Sheet1!$A$6</c:f>
              <c:strCache>
                <c:ptCount val="1"/>
                <c:pt idx="0">
                  <c:v>2015-16</c:v>
                </c:pt>
              </c:strCache>
            </c:strRef>
          </c:tx>
          <c:spPr>
            <a:solidFill>
              <a:srgbClr val="621214"/>
            </a:solidFill>
            <a:ln>
              <a:solidFill>
                <a:srgbClr val="FFFFFF"/>
              </a:solidFill>
            </a:ln>
            <a:effectLst/>
          </c:spPr>
          <c:invertIfNegative val="0"/>
          <c:cat>
            <c:strRef>
              <c:f>Sheet1!$B$1:$E$1</c:f>
              <c:strCache>
                <c:ptCount val="4"/>
                <c:pt idx="0">
                  <c:v>Greater capital city areas - low income</c:v>
                </c:pt>
                <c:pt idx="1">
                  <c:v>Rest of state - low income</c:v>
                </c:pt>
                <c:pt idx="2">
                  <c:v>Greater capital city areas - median or average </c:v>
                </c:pt>
                <c:pt idx="3">
                  <c:v>Rest of state - median or average </c:v>
                </c:pt>
              </c:strCache>
            </c:strRef>
          </c:cat>
          <c:val>
            <c:numRef>
              <c:f>Sheet1!$B$6:$E$6</c:f>
              <c:numCache>
                <c:formatCode>#,##0</c:formatCode>
                <c:ptCount val="4"/>
                <c:pt idx="0">
                  <c:v>47.1</c:v>
                </c:pt>
                <c:pt idx="1">
                  <c:v>38.200000000000003</c:v>
                </c:pt>
                <c:pt idx="2">
                  <c:v>14</c:v>
                </c:pt>
                <c:pt idx="3" formatCode="General">
                  <c:v>11</c:v>
                </c:pt>
              </c:numCache>
            </c:numRef>
          </c:val>
          <c:extLst>
            <c:ext xmlns:c16="http://schemas.microsoft.com/office/drawing/2014/chart" uri="{C3380CC4-5D6E-409C-BE32-E72D297353CC}">
              <c16:uniqueId val="{00000000-E679-4977-8A05-739DFDA64E94}"/>
            </c:ext>
          </c:extLst>
        </c:ser>
        <c:dLbls>
          <c:showLegendKey val="0"/>
          <c:showVal val="0"/>
          <c:showCatName val="0"/>
          <c:showSerName val="0"/>
          <c:showPercent val="0"/>
          <c:showBubbleSize val="0"/>
        </c:dLbls>
        <c:gapWidth val="150"/>
        <c:axId val="-2021124280"/>
        <c:axId val="-2021120904"/>
      </c:barChart>
      <c:dateAx>
        <c:axId val="-2021124280"/>
        <c:scaling>
          <c:orientation val="minMax"/>
        </c:scaling>
        <c:delete val="0"/>
        <c:axPos val="b"/>
        <c:numFmt formatCode="General" sourceLinked="0"/>
        <c:majorTickMark val="none"/>
        <c:minorTickMark val="none"/>
        <c:tickLblPos val="nextTo"/>
        <c:spPr>
          <a:ln>
            <a:solidFill>
              <a:srgbClr val="6A737B"/>
            </a:solidFill>
          </a:ln>
        </c:spPr>
        <c:txPr>
          <a:bodyPr/>
          <a:lstStyle/>
          <a:p>
            <a:pPr>
              <a:defRPr sz="2200"/>
            </a:pPr>
            <a:endParaRPr lang="en-US"/>
          </a:p>
        </c:txPr>
        <c:crossAx val="-2021120904"/>
        <c:crosses val="autoZero"/>
        <c:auto val="0"/>
        <c:lblOffset val="100"/>
        <c:baseTimeUnit val="days"/>
        <c:majorUnit val="1"/>
        <c:minorUnit val="1"/>
      </c:dateAx>
      <c:valAx>
        <c:axId val="-2021120904"/>
        <c:scaling>
          <c:orientation val="minMax"/>
          <c:max val="50"/>
          <c:min val="0"/>
        </c:scaling>
        <c:delete val="0"/>
        <c:axPos val="l"/>
        <c:majorGridlines>
          <c:spPr>
            <a:ln>
              <a:solidFill>
                <a:srgbClr val="FFFFFF">
                  <a:lumMod val="75000"/>
                </a:srgbClr>
              </a:solidFill>
            </a:ln>
          </c:spPr>
        </c:majorGridlines>
        <c:numFmt formatCode="#,##0" sourceLinked="0"/>
        <c:majorTickMark val="out"/>
        <c:minorTickMark val="none"/>
        <c:tickLblPos val="nextTo"/>
        <c:spPr>
          <a:ln>
            <a:noFill/>
          </a:ln>
        </c:spPr>
        <c:txPr>
          <a:bodyPr/>
          <a:lstStyle/>
          <a:p>
            <a:pPr>
              <a:defRPr sz="2200"/>
            </a:pPr>
            <a:endParaRPr lang="en-US"/>
          </a:p>
        </c:txPr>
        <c:crossAx val="-2021124280"/>
        <c:crosses val="autoZero"/>
        <c:crossBetween val="between"/>
        <c:majorUnit val="10"/>
      </c:valAx>
    </c:plotArea>
    <c:plotVisOnly val="1"/>
    <c:dispBlanksAs val="gap"/>
    <c:showDLblsOverMax val="0"/>
  </c:chart>
  <c:txPr>
    <a:bodyPr/>
    <a:lstStyle/>
    <a:p>
      <a:pPr>
        <a:defRPr sz="1800"/>
      </a:pPr>
      <a:endParaRPr lang="en-US"/>
    </a:p>
  </c:txPr>
  <c:externalData r:id="rId2">
    <c:autoUpdate val="0"/>
  </c:externalData>
</c:chartSpace>
</file>

<file path=ppt/charts/chart1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6.02076066751603E-2"/>
          <c:y val="3.0748433827312401E-2"/>
          <c:w val="0.84476996726315901"/>
          <c:h val="0.88828134585018503"/>
        </c:manualLayout>
      </c:layout>
      <c:barChart>
        <c:barDir val="col"/>
        <c:grouping val="stacked"/>
        <c:varyColors val="0"/>
        <c:ser>
          <c:idx val="0"/>
          <c:order val="0"/>
          <c:tx>
            <c:strRef>
              <c:f>Sheet1!$B$1</c:f>
              <c:strCache>
                <c:ptCount val="1"/>
                <c:pt idx="0">
                  <c:v>NSW -total</c:v>
                </c:pt>
              </c:strCache>
            </c:strRef>
          </c:tx>
          <c:spPr>
            <a:solidFill>
              <a:srgbClr val="621214"/>
            </a:solidFill>
            <a:ln>
              <a:solidFill>
                <a:srgbClr val="FFFFFF"/>
              </a:solidFill>
            </a:ln>
            <a:effectLst/>
          </c:spPr>
          <c:invertIfNegative val="0"/>
          <c:cat>
            <c:numRef>
              <c:f>Sheet1!$A$2:$A$28</c:f>
              <c:numCache>
                <c:formatCode>m/d/yyyy</c:formatCode>
                <c:ptCount val="27"/>
                <c:pt idx="0">
                  <c:v>33208</c:v>
                </c:pt>
                <c:pt idx="1">
                  <c:v>33573</c:v>
                </c:pt>
                <c:pt idx="2">
                  <c:v>33939</c:v>
                </c:pt>
                <c:pt idx="3">
                  <c:v>34304</c:v>
                </c:pt>
                <c:pt idx="4">
                  <c:v>34669</c:v>
                </c:pt>
                <c:pt idx="5">
                  <c:v>35034</c:v>
                </c:pt>
                <c:pt idx="6">
                  <c:v>35400</c:v>
                </c:pt>
                <c:pt idx="7">
                  <c:v>35765</c:v>
                </c:pt>
                <c:pt idx="8">
                  <c:v>36130</c:v>
                </c:pt>
                <c:pt idx="9">
                  <c:v>36495</c:v>
                </c:pt>
                <c:pt idx="10">
                  <c:v>36861</c:v>
                </c:pt>
                <c:pt idx="11">
                  <c:v>37226</c:v>
                </c:pt>
                <c:pt idx="12">
                  <c:v>37591</c:v>
                </c:pt>
                <c:pt idx="13">
                  <c:v>37956</c:v>
                </c:pt>
                <c:pt idx="14">
                  <c:v>38322</c:v>
                </c:pt>
                <c:pt idx="15">
                  <c:v>38687</c:v>
                </c:pt>
                <c:pt idx="16">
                  <c:v>39052</c:v>
                </c:pt>
                <c:pt idx="17">
                  <c:v>39417</c:v>
                </c:pt>
                <c:pt idx="18">
                  <c:v>39783</c:v>
                </c:pt>
                <c:pt idx="19">
                  <c:v>40148</c:v>
                </c:pt>
                <c:pt idx="20">
                  <c:v>40513</c:v>
                </c:pt>
                <c:pt idx="21">
                  <c:v>40878</c:v>
                </c:pt>
                <c:pt idx="22">
                  <c:v>41244</c:v>
                </c:pt>
                <c:pt idx="23">
                  <c:v>41609</c:v>
                </c:pt>
                <c:pt idx="24">
                  <c:v>41974</c:v>
                </c:pt>
                <c:pt idx="25">
                  <c:v>42339</c:v>
                </c:pt>
                <c:pt idx="26">
                  <c:v>42705</c:v>
                </c:pt>
              </c:numCache>
            </c:numRef>
          </c:cat>
          <c:val>
            <c:numRef>
              <c:f>Sheet1!$B$2:$B$28</c:f>
              <c:numCache>
                <c:formatCode>0</c:formatCode>
                <c:ptCount val="27"/>
                <c:pt idx="0">
                  <c:v>41188</c:v>
                </c:pt>
                <c:pt idx="1">
                  <c:v>39210</c:v>
                </c:pt>
                <c:pt idx="2">
                  <c:v>42657</c:v>
                </c:pt>
                <c:pt idx="3">
                  <c:v>45950</c:v>
                </c:pt>
                <c:pt idx="4">
                  <c:v>47400</c:v>
                </c:pt>
                <c:pt idx="5">
                  <c:v>49132</c:v>
                </c:pt>
                <c:pt idx="6">
                  <c:v>42939</c:v>
                </c:pt>
                <c:pt idx="7">
                  <c:v>41987</c:v>
                </c:pt>
                <c:pt idx="8">
                  <c:v>44645</c:v>
                </c:pt>
                <c:pt idx="9">
                  <c:v>47972</c:v>
                </c:pt>
                <c:pt idx="10">
                  <c:v>53543</c:v>
                </c:pt>
                <c:pt idx="11">
                  <c:v>34252</c:v>
                </c:pt>
                <c:pt idx="12">
                  <c:v>40986</c:v>
                </c:pt>
                <c:pt idx="13">
                  <c:v>43065</c:v>
                </c:pt>
                <c:pt idx="14">
                  <c:v>46943</c:v>
                </c:pt>
                <c:pt idx="15">
                  <c:v>43245</c:v>
                </c:pt>
                <c:pt idx="16">
                  <c:v>31152</c:v>
                </c:pt>
                <c:pt idx="17">
                  <c:v>29527</c:v>
                </c:pt>
                <c:pt idx="18">
                  <c:v>27448</c:v>
                </c:pt>
                <c:pt idx="19">
                  <c:v>27939</c:v>
                </c:pt>
                <c:pt idx="20">
                  <c:v>28563</c:v>
                </c:pt>
                <c:pt idx="21">
                  <c:v>31760</c:v>
                </c:pt>
                <c:pt idx="22">
                  <c:v>29808</c:v>
                </c:pt>
                <c:pt idx="23">
                  <c:v>35569</c:v>
                </c:pt>
                <c:pt idx="24">
                  <c:v>43249</c:v>
                </c:pt>
                <c:pt idx="25">
                  <c:v>47487</c:v>
                </c:pt>
                <c:pt idx="26">
                  <c:v>59986</c:v>
                </c:pt>
              </c:numCache>
            </c:numRef>
          </c:val>
          <c:extLst>
            <c:ext xmlns:c16="http://schemas.microsoft.com/office/drawing/2014/chart" uri="{C3380CC4-5D6E-409C-BE32-E72D297353CC}">
              <c16:uniqueId val="{00000000-E59E-482D-933C-7D8299C03FCC}"/>
            </c:ext>
          </c:extLst>
        </c:ser>
        <c:ser>
          <c:idx val="1"/>
          <c:order val="1"/>
          <c:tx>
            <c:strRef>
              <c:f>Sheet1!$C$1</c:f>
              <c:strCache>
                <c:ptCount val="1"/>
                <c:pt idx="0">
                  <c:v>Vic</c:v>
                </c:pt>
              </c:strCache>
            </c:strRef>
          </c:tx>
          <c:spPr>
            <a:solidFill>
              <a:srgbClr val="A02226"/>
            </a:solidFill>
            <a:ln>
              <a:solidFill>
                <a:srgbClr val="FFFFFF"/>
              </a:solidFill>
            </a:ln>
            <a:effectLst/>
          </c:spPr>
          <c:invertIfNegative val="0"/>
          <c:cat>
            <c:numRef>
              <c:f>Sheet1!$A$2:$A$28</c:f>
              <c:numCache>
                <c:formatCode>m/d/yyyy</c:formatCode>
                <c:ptCount val="27"/>
                <c:pt idx="0">
                  <c:v>33208</c:v>
                </c:pt>
                <c:pt idx="1">
                  <c:v>33573</c:v>
                </c:pt>
                <c:pt idx="2">
                  <c:v>33939</c:v>
                </c:pt>
                <c:pt idx="3">
                  <c:v>34304</c:v>
                </c:pt>
                <c:pt idx="4">
                  <c:v>34669</c:v>
                </c:pt>
                <c:pt idx="5">
                  <c:v>35034</c:v>
                </c:pt>
                <c:pt idx="6">
                  <c:v>35400</c:v>
                </c:pt>
                <c:pt idx="7">
                  <c:v>35765</c:v>
                </c:pt>
                <c:pt idx="8">
                  <c:v>36130</c:v>
                </c:pt>
                <c:pt idx="9">
                  <c:v>36495</c:v>
                </c:pt>
                <c:pt idx="10">
                  <c:v>36861</c:v>
                </c:pt>
                <c:pt idx="11">
                  <c:v>37226</c:v>
                </c:pt>
                <c:pt idx="12">
                  <c:v>37591</c:v>
                </c:pt>
                <c:pt idx="13">
                  <c:v>37956</c:v>
                </c:pt>
                <c:pt idx="14">
                  <c:v>38322</c:v>
                </c:pt>
                <c:pt idx="15">
                  <c:v>38687</c:v>
                </c:pt>
                <c:pt idx="16">
                  <c:v>39052</c:v>
                </c:pt>
                <c:pt idx="17">
                  <c:v>39417</c:v>
                </c:pt>
                <c:pt idx="18">
                  <c:v>39783</c:v>
                </c:pt>
                <c:pt idx="19">
                  <c:v>40148</c:v>
                </c:pt>
                <c:pt idx="20">
                  <c:v>40513</c:v>
                </c:pt>
                <c:pt idx="21">
                  <c:v>40878</c:v>
                </c:pt>
                <c:pt idx="22">
                  <c:v>41244</c:v>
                </c:pt>
                <c:pt idx="23">
                  <c:v>41609</c:v>
                </c:pt>
                <c:pt idx="24">
                  <c:v>41974</c:v>
                </c:pt>
                <c:pt idx="25">
                  <c:v>42339</c:v>
                </c:pt>
                <c:pt idx="26">
                  <c:v>42705</c:v>
                </c:pt>
              </c:numCache>
            </c:numRef>
          </c:cat>
          <c:val>
            <c:numRef>
              <c:f>Sheet1!$C$2:$C$28</c:f>
              <c:numCache>
                <c:formatCode>0</c:formatCode>
                <c:ptCount val="27"/>
                <c:pt idx="0">
                  <c:v>32237</c:v>
                </c:pt>
                <c:pt idx="1">
                  <c:v>24431</c:v>
                </c:pt>
                <c:pt idx="2">
                  <c:v>26503</c:v>
                </c:pt>
                <c:pt idx="3">
                  <c:v>30110</c:v>
                </c:pt>
                <c:pt idx="4">
                  <c:v>31603</c:v>
                </c:pt>
                <c:pt idx="5">
                  <c:v>29157</c:v>
                </c:pt>
                <c:pt idx="6">
                  <c:v>22805</c:v>
                </c:pt>
                <c:pt idx="7">
                  <c:v>27434</c:v>
                </c:pt>
                <c:pt idx="8">
                  <c:v>33275</c:v>
                </c:pt>
                <c:pt idx="9">
                  <c:v>36510</c:v>
                </c:pt>
                <c:pt idx="10">
                  <c:v>42450</c:v>
                </c:pt>
                <c:pt idx="11">
                  <c:v>37019</c:v>
                </c:pt>
                <c:pt idx="12">
                  <c:v>43094</c:v>
                </c:pt>
                <c:pt idx="13">
                  <c:v>42856</c:v>
                </c:pt>
                <c:pt idx="14">
                  <c:v>43254</c:v>
                </c:pt>
                <c:pt idx="15">
                  <c:v>44043</c:v>
                </c:pt>
                <c:pt idx="16">
                  <c:v>38597</c:v>
                </c:pt>
                <c:pt idx="17">
                  <c:v>39953</c:v>
                </c:pt>
                <c:pt idx="18">
                  <c:v>37500</c:v>
                </c:pt>
                <c:pt idx="19">
                  <c:v>44186</c:v>
                </c:pt>
                <c:pt idx="20">
                  <c:v>50586</c:v>
                </c:pt>
                <c:pt idx="21">
                  <c:v>50581</c:v>
                </c:pt>
                <c:pt idx="22">
                  <c:v>50232</c:v>
                </c:pt>
                <c:pt idx="23">
                  <c:v>50056</c:v>
                </c:pt>
                <c:pt idx="24">
                  <c:v>53404</c:v>
                </c:pt>
                <c:pt idx="25">
                  <c:v>57515</c:v>
                </c:pt>
                <c:pt idx="26">
                  <c:v>59977</c:v>
                </c:pt>
              </c:numCache>
            </c:numRef>
          </c:val>
          <c:extLst>
            <c:ext xmlns:c16="http://schemas.microsoft.com/office/drawing/2014/chart" uri="{C3380CC4-5D6E-409C-BE32-E72D297353CC}">
              <c16:uniqueId val="{00000000-75B0-4B88-8E0A-EAC4EB0CCAE4}"/>
            </c:ext>
          </c:extLst>
        </c:ser>
        <c:ser>
          <c:idx val="2"/>
          <c:order val="2"/>
          <c:tx>
            <c:strRef>
              <c:f>Sheet1!$D$1</c:f>
              <c:strCache>
                <c:ptCount val="1"/>
                <c:pt idx="0">
                  <c:v>Qld</c:v>
                </c:pt>
              </c:strCache>
            </c:strRef>
          </c:tx>
          <c:spPr>
            <a:solidFill>
              <a:srgbClr val="D4582A"/>
            </a:solidFill>
            <a:ln>
              <a:solidFill>
                <a:srgbClr val="FFFFFF"/>
              </a:solidFill>
            </a:ln>
            <a:effectLst/>
          </c:spPr>
          <c:invertIfNegative val="0"/>
          <c:cat>
            <c:numRef>
              <c:f>Sheet1!$A$2:$A$28</c:f>
              <c:numCache>
                <c:formatCode>m/d/yyyy</c:formatCode>
                <c:ptCount val="27"/>
                <c:pt idx="0">
                  <c:v>33208</c:v>
                </c:pt>
                <c:pt idx="1">
                  <c:v>33573</c:v>
                </c:pt>
                <c:pt idx="2">
                  <c:v>33939</c:v>
                </c:pt>
                <c:pt idx="3">
                  <c:v>34304</c:v>
                </c:pt>
                <c:pt idx="4">
                  <c:v>34669</c:v>
                </c:pt>
                <c:pt idx="5">
                  <c:v>35034</c:v>
                </c:pt>
                <c:pt idx="6">
                  <c:v>35400</c:v>
                </c:pt>
                <c:pt idx="7">
                  <c:v>35765</c:v>
                </c:pt>
                <c:pt idx="8">
                  <c:v>36130</c:v>
                </c:pt>
                <c:pt idx="9">
                  <c:v>36495</c:v>
                </c:pt>
                <c:pt idx="10">
                  <c:v>36861</c:v>
                </c:pt>
                <c:pt idx="11">
                  <c:v>37226</c:v>
                </c:pt>
                <c:pt idx="12">
                  <c:v>37591</c:v>
                </c:pt>
                <c:pt idx="13">
                  <c:v>37956</c:v>
                </c:pt>
                <c:pt idx="14">
                  <c:v>38322</c:v>
                </c:pt>
                <c:pt idx="15">
                  <c:v>38687</c:v>
                </c:pt>
                <c:pt idx="16">
                  <c:v>39052</c:v>
                </c:pt>
                <c:pt idx="17">
                  <c:v>39417</c:v>
                </c:pt>
                <c:pt idx="18">
                  <c:v>39783</c:v>
                </c:pt>
                <c:pt idx="19">
                  <c:v>40148</c:v>
                </c:pt>
                <c:pt idx="20">
                  <c:v>40513</c:v>
                </c:pt>
                <c:pt idx="21">
                  <c:v>40878</c:v>
                </c:pt>
                <c:pt idx="22">
                  <c:v>41244</c:v>
                </c:pt>
                <c:pt idx="23">
                  <c:v>41609</c:v>
                </c:pt>
                <c:pt idx="24">
                  <c:v>41974</c:v>
                </c:pt>
                <c:pt idx="25">
                  <c:v>42339</c:v>
                </c:pt>
                <c:pt idx="26">
                  <c:v>42705</c:v>
                </c:pt>
              </c:numCache>
            </c:numRef>
          </c:cat>
          <c:val>
            <c:numRef>
              <c:f>Sheet1!$D$2:$D$28</c:f>
              <c:numCache>
                <c:formatCode>0</c:formatCode>
                <c:ptCount val="27"/>
                <c:pt idx="0">
                  <c:v>35282</c:v>
                </c:pt>
                <c:pt idx="1">
                  <c:v>34147</c:v>
                </c:pt>
                <c:pt idx="2">
                  <c:v>40119</c:v>
                </c:pt>
                <c:pt idx="3">
                  <c:v>49174</c:v>
                </c:pt>
                <c:pt idx="4">
                  <c:v>49721</c:v>
                </c:pt>
                <c:pt idx="5">
                  <c:v>41842</c:v>
                </c:pt>
                <c:pt idx="6">
                  <c:v>31223</c:v>
                </c:pt>
                <c:pt idx="7">
                  <c:v>32700</c:v>
                </c:pt>
                <c:pt idx="8">
                  <c:v>35030</c:v>
                </c:pt>
                <c:pt idx="9">
                  <c:v>28402</c:v>
                </c:pt>
                <c:pt idx="10">
                  <c:v>32493</c:v>
                </c:pt>
                <c:pt idx="11">
                  <c:v>27033</c:v>
                </c:pt>
                <c:pt idx="12">
                  <c:v>31976</c:v>
                </c:pt>
                <c:pt idx="13">
                  <c:v>37727</c:v>
                </c:pt>
                <c:pt idx="14">
                  <c:v>38667</c:v>
                </c:pt>
                <c:pt idx="15">
                  <c:v>39805</c:v>
                </c:pt>
                <c:pt idx="16">
                  <c:v>37579</c:v>
                </c:pt>
                <c:pt idx="17">
                  <c:v>40364</c:v>
                </c:pt>
                <c:pt idx="18">
                  <c:v>41747</c:v>
                </c:pt>
                <c:pt idx="19">
                  <c:v>34248</c:v>
                </c:pt>
                <c:pt idx="20">
                  <c:v>34710</c:v>
                </c:pt>
                <c:pt idx="21">
                  <c:v>30380</c:v>
                </c:pt>
                <c:pt idx="22">
                  <c:v>28225</c:v>
                </c:pt>
                <c:pt idx="23">
                  <c:v>28333</c:v>
                </c:pt>
                <c:pt idx="24">
                  <c:v>32719</c:v>
                </c:pt>
                <c:pt idx="25">
                  <c:v>39833</c:v>
                </c:pt>
                <c:pt idx="26">
                  <c:v>44983</c:v>
                </c:pt>
              </c:numCache>
            </c:numRef>
          </c:val>
          <c:extLst>
            <c:ext xmlns:c16="http://schemas.microsoft.com/office/drawing/2014/chart" uri="{C3380CC4-5D6E-409C-BE32-E72D297353CC}">
              <c16:uniqueId val="{00000000-01E2-411A-A678-4E55B9889B02}"/>
            </c:ext>
          </c:extLst>
        </c:ser>
        <c:ser>
          <c:idx val="4"/>
          <c:order val="3"/>
          <c:tx>
            <c:strRef>
              <c:f>Sheet1!$F$1</c:f>
              <c:strCache>
                <c:ptCount val="1"/>
                <c:pt idx="0">
                  <c:v>WA</c:v>
                </c:pt>
              </c:strCache>
            </c:strRef>
          </c:tx>
          <c:spPr>
            <a:solidFill>
              <a:srgbClr val="F68B33"/>
            </a:solidFill>
            <a:ln>
              <a:solidFill>
                <a:srgbClr val="FFFFFF"/>
              </a:solidFill>
            </a:ln>
            <a:effectLst/>
          </c:spPr>
          <c:invertIfNegative val="0"/>
          <c:cat>
            <c:numRef>
              <c:f>Sheet1!$A$2:$A$28</c:f>
              <c:numCache>
                <c:formatCode>m/d/yyyy</c:formatCode>
                <c:ptCount val="27"/>
                <c:pt idx="0">
                  <c:v>33208</c:v>
                </c:pt>
                <c:pt idx="1">
                  <c:v>33573</c:v>
                </c:pt>
                <c:pt idx="2">
                  <c:v>33939</c:v>
                </c:pt>
                <c:pt idx="3">
                  <c:v>34304</c:v>
                </c:pt>
                <c:pt idx="4">
                  <c:v>34669</c:v>
                </c:pt>
                <c:pt idx="5">
                  <c:v>35034</c:v>
                </c:pt>
                <c:pt idx="6">
                  <c:v>35400</c:v>
                </c:pt>
                <c:pt idx="7">
                  <c:v>35765</c:v>
                </c:pt>
                <c:pt idx="8">
                  <c:v>36130</c:v>
                </c:pt>
                <c:pt idx="9">
                  <c:v>36495</c:v>
                </c:pt>
                <c:pt idx="10">
                  <c:v>36861</c:v>
                </c:pt>
                <c:pt idx="11">
                  <c:v>37226</c:v>
                </c:pt>
                <c:pt idx="12">
                  <c:v>37591</c:v>
                </c:pt>
                <c:pt idx="13">
                  <c:v>37956</c:v>
                </c:pt>
                <c:pt idx="14">
                  <c:v>38322</c:v>
                </c:pt>
                <c:pt idx="15">
                  <c:v>38687</c:v>
                </c:pt>
                <c:pt idx="16">
                  <c:v>39052</c:v>
                </c:pt>
                <c:pt idx="17">
                  <c:v>39417</c:v>
                </c:pt>
                <c:pt idx="18">
                  <c:v>39783</c:v>
                </c:pt>
                <c:pt idx="19">
                  <c:v>40148</c:v>
                </c:pt>
                <c:pt idx="20">
                  <c:v>40513</c:v>
                </c:pt>
                <c:pt idx="21">
                  <c:v>40878</c:v>
                </c:pt>
                <c:pt idx="22">
                  <c:v>41244</c:v>
                </c:pt>
                <c:pt idx="23">
                  <c:v>41609</c:v>
                </c:pt>
                <c:pt idx="24">
                  <c:v>41974</c:v>
                </c:pt>
                <c:pt idx="25">
                  <c:v>42339</c:v>
                </c:pt>
                <c:pt idx="26">
                  <c:v>42705</c:v>
                </c:pt>
              </c:numCache>
            </c:numRef>
          </c:cat>
          <c:val>
            <c:numRef>
              <c:f>Sheet1!$F$2:$F$28</c:f>
              <c:numCache>
                <c:formatCode>0</c:formatCode>
                <c:ptCount val="27"/>
                <c:pt idx="0">
                  <c:v>20311</c:v>
                </c:pt>
                <c:pt idx="1">
                  <c:v>14722</c:v>
                </c:pt>
                <c:pt idx="2">
                  <c:v>16880</c:v>
                </c:pt>
                <c:pt idx="3">
                  <c:v>21456</c:v>
                </c:pt>
                <c:pt idx="4">
                  <c:v>23329</c:v>
                </c:pt>
                <c:pt idx="5">
                  <c:v>22142</c:v>
                </c:pt>
                <c:pt idx="6">
                  <c:v>14942</c:v>
                </c:pt>
                <c:pt idx="7">
                  <c:v>15145</c:v>
                </c:pt>
                <c:pt idx="8">
                  <c:v>16682</c:v>
                </c:pt>
                <c:pt idx="9">
                  <c:v>17988</c:v>
                </c:pt>
                <c:pt idx="10">
                  <c:v>20532</c:v>
                </c:pt>
                <c:pt idx="11">
                  <c:v>16324</c:v>
                </c:pt>
                <c:pt idx="12">
                  <c:v>18416</c:v>
                </c:pt>
                <c:pt idx="13">
                  <c:v>18321</c:v>
                </c:pt>
                <c:pt idx="14">
                  <c:v>18765</c:v>
                </c:pt>
                <c:pt idx="15">
                  <c:v>20875</c:v>
                </c:pt>
                <c:pt idx="16">
                  <c:v>23210</c:v>
                </c:pt>
                <c:pt idx="17">
                  <c:v>25675</c:v>
                </c:pt>
                <c:pt idx="18">
                  <c:v>22040</c:v>
                </c:pt>
                <c:pt idx="19">
                  <c:v>22423</c:v>
                </c:pt>
                <c:pt idx="20">
                  <c:v>22627</c:v>
                </c:pt>
                <c:pt idx="21">
                  <c:v>22782</c:v>
                </c:pt>
                <c:pt idx="22">
                  <c:v>19734</c:v>
                </c:pt>
                <c:pt idx="23">
                  <c:v>21089</c:v>
                </c:pt>
                <c:pt idx="24">
                  <c:v>26250</c:v>
                </c:pt>
                <c:pt idx="25">
                  <c:v>31940</c:v>
                </c:pt>
                <c:pt idx="26">
                  <c:v>28417</c:v>
                </c:pt>
              </c:numCache>
            </c:numRef>
          </c:val>
          <c:extLst>
            <c:ext xmlns:c16="http://schemas.microsoft.com/office/drawing/2014/chart" uri="{C3380CC4-5D6E-409C-BE32-E72D297353CC}">
              <c16:uniqueId val="{00000000-8351-47E9-9F7D-983B59B93022}"/>
            </c:ext>
          </c:extLst>
        </c:ser>
        <c:ser>
          <c:idx val="3"/>
          <c:order val="4"/>
          <c:tx>
            <c:strRef>
              <c:f>Sheet1!$E$1</c:f>
              <c:strCache>
                <c:ptCount val="1"/>
                <c:pt idx="0">
                  <c:v>SA</c:v>
                </c:pt>
              </c:strCache>
            </c:strRef>
          </c:tx>
          <c:spPr>
            <a:solidFill>
              <a:srgbClr val="FFC35A"/>
            </a:solidFill>
            <a:ln>
              <a:solidFill>
                <a:srgbClr val="FFFFFF"/>
              </a:solidFill>
              <a:prstDash val="sysDash"/>
            </a:ln>
            <a:effectLst/>
          </c:spPr>
          <c:invertIfNegative val="0"/>
          <c:cat>
            <c:numRef>
              <c:f>Sheet1!$A$2:$A$28</c:f>
              <c:numCache>
                <c:formatCode>m/d/yyyy</c:formatCode>
                <c:ptCount val="27"/>
                <c:pt idx="0">
                  <c:v>33208</c:v>
                </c:pt>
                <c:pt idx="1">
                  <c:v>33573</c:v>
                </c:pt>
                <c:pt idx="2">
                  <c:v>33939</c:v>
                </c:pt>
                <c:pt idx="3">
                  <c:v>34304</c:v>
                </c:pt>
                <c:pt idx="4">
                  <c:v>34669</c:v>
                </c:pt>
                <c:pt idx="5">
                  <c:v>35034</c:v>
                </c:pt>
                <c:pt idx="6">
                  <c:v>35400</c:v>
                </c:pt>
                <c:pt idx="7">
                  <c:v>35765</c:v>
                </c:pt>
                <c:pt idx="8">
                  <c:v>36130</c:v>
                </c:pt>
                <c:pt idx="9">
                  <c:v>36495</c:v>
                </c:pt>
                <c:pt idx="10">
                  <c:v>36861</c:v>
                </c:pt>
                <c:pt idx="11">
                  <c:v>37226</c:v>
                </c:pt>
                <c:pt idx="12">
                  <c:v>37591</c:v>
                </c:pt>
                <c:pt idx="13">
                  <c:v>37956</c:v>
                </c:pt>
                <c:pt idx="14">
                  <c:v>38322</c:v>
                </c:pt>
                <c:pt idx="15">
                  <c:v>38687</c:v>
                </c:pt>
                <c:pt idx="16">
                  <c:v>39052</c:v>
                </c:pt>
                <c:pt idx="17">
                  <c:v>39417</c:v>
                </c:pt>
                <c:pt idx="18">
                  <c:v>39783</c:v>
                </c:pt>
                <c:pt idx="19">
                  <c:v>40148</c:v>
                </c:pt>
                <c:pt idx="20">
                  <c:v>40513</c:v>
                </c:pt>
                <c:pt idx="21">
                  <c:v>40878</c:v>
                </c:pt>
                <c:pt idx="22">
                  <c:v>41244</c:v>
                </c:pt>
                <c:pt idx="23">
                  <c:v>41609</c:v>
                </c:pt>
                <c:pt idx="24">
                  <c:v>41974</c:v>
                </c:pt>
                <c:pt idx="25">
                  <c:v>42339</c:v>
                </c:pt>
                <c:pt idx="26">
                  <c:v>42705</c:v>
                </c:pt>
              </c:numCache>
            </c:numRef>
          </c:cat>
          <c:val>
            <c:numRef>
              <c:f>Sheet1!$E$2:$E$28</c:f>
              <c:numCache>
                <c:formatCode>0</c:formatCode>
                <c:ptCount val="27"/>
                <c:pt idx="0">
                  <c:v>11436</c:v>
                </c:pt>
                <c:pt idx="1">
                  <c:v>11632</c:v>
                </c:pt>
                <c:pt idx="2">
                  <c:v>10580</c:v>
                </c:pt>
                <c:pt idx="3">
                  <c:v>11545</c:v>
                </c:pt>
                <c:pt idx="4">
                  <c:v>11872</c:v>
                </c:pt>
                <c:pt idx="5">
                  <c:v>8678</c:v>
                </c:pt>
                <c:pt idx="6">
                  <c:v>5510</c:v>
                </c:pt>
                <c:pt idx="7">
                  <c:v>6185</c:v>
                </c:pt>
                <c:pt idx="8">
                  <c:v>6627</c:v>
                </c:pt>
                <c:pt idx="9">
                  <c:v>7214</c:v>
                </c:pt>
                <c:pt idx="10">
                  <c:v>8383</c:v>
                </c:pt>
                <c:pt idx="11">
                  <c:v>7019</c:v>
                </c:pt>
                <c:pt idx="12">
                  <c:v>8743</c:v>
                </c:pt>
                <c:pt idx="13">
                  <c:v>9312</c:v>
                </c:pt>
                <c:pt idx="14">
                  <c:v>10533</c:v>
                </c:pt>
                <c:pt idx="15">
                  <c:v>10943</c:v>
                </c:pt>
                <c:pt idx="16">
                  <c:v>10530</c:v>
                </c:pt>
                <c:pt idx="17">
                  <c:v>10763</c:v>
                </c:pt>
                <c:pt idx="18">
                  <c:v>11422</c:v>
                </c:pt>
                <c:pt idx="19">
                  <c:v>11738</c:v>
                </c:pt>
                <c:pt idx="20">
                  <c:v>12214</c:v>
                </c:pt>
                <c:pt idx="21">
                  <c:v>11480</c:v>
                </c:pt>
                <c:pt idx="22">
                  <c:v>9207</c:v>
                </c:pt>
                <c:pt idx="23">
                  <c:v>8479</c:v>
                </c:pt>
                <c:pt idx="24">
                  <c:v>10153</c:v>
                </c:pt>
                <c:pt idx="25">
                  <c:v>10903</c:v>
                </c:pt>
                <c:pt idx="26">
                  <c:v>9910</c:v>
                </c:pt>
              </c:numCache>
            </c:numRef>
          </c:val>
          <c:extLst>
            <c:ext xmlns:c16="http://schemas.microsoft.com/office/drawing/2014/chart" uri="{C3380CC4-5D6E-409C-BE32-E72D297353CC}">
              <c16:uniqueId val="{00000001-01E2-411A-A678-4E55B9889B02}"/>
            </c:ext>
          </c:extLst>
        </c:ser>
        <c:ser>
          <c:idx val="5"/>
          <c:order val="5"/>
          <c:tx>
            <c:strRef>
              <c:f>Sheet1!$G$1:$G$2</c:f>
              <c:strCache>
                <c:ptCount val="2"/>
                <c:pt idx="0">
                  <c:v>Other</c:v>
                </c:pt>
                <c:pt idx="1">
                  <c:v>6850</c:v>
                </c:pt>
              </c:strCache>
            </c:strRef>
          </c:tx>
          <c:spPr>
            <a:solidFill>
              <a:srgbClr val="FFE07F"/>
            </a:solidFill>
            <a:ln>
              <a:solidFill>
                <a:srgbClr val="FFFFFF"/>
              </a:solidFill>
            </a:ln>
            <a:effectLst/>
          </c:spPr>
          <c:invertIfNegative val="0"/>
          <c:cat>
            <c:numRef>
              <c:f>Sheet1!$A$2:$A$28</c:f>
              <c:numCache>
                <c:formatCode>m/d/yyyy</c:formatCode>
                <c:ptCount val="27"/>
                <c:pt idx="0">
                  <c:v>33208</c:v>
                </c:pt>
                <c:pt idx="1">
                  <c:v>33573</c:v>
                </c:pt>
                <c:pt idx="2">
                  <c:v>33939</c:v>
                </c:pt>
                <c:pt idx="3">
                  <c:v>34304</c:v>
                </c:pt>
                <c:pt idx="4">
                  <c:v>34669</c:v>
                </c:pt>
                <c:pt idx="5">
                  <c:v>35034</c:v>
                </c:pt>
                <c:pt idx="6">
                  <c:v>35400</c:v>
                </c:pt>
                <c:pt idx="7">
                  <c:v>35765</c:v>
                </c:pt>
                <c:pt idx="8">
                  <c:v>36130</c:v>
                </c:pt>
                <c:pt idx="9">
                  <c:v>36495</c:v>
                </c:pt>
                <c:pt idx="10">
                  <c:v>36861</c:v>
                </c:pt>
                <c:pt idx="11">
                  <c:v>37226</c:v>
                </c:pt>
                <c:pt idx="12">
                  <c:v>37591</c:v>
                </c:pt>
                <c:pt idx="13">
                  <c:v>37956</c:v>
                </c:pt>
                <c:pt idx="14">
                  <c:v>38322</c:v>
                </c:pt>
                <c:pt idx="15">
                  <c:v>38687</c:v>
                </c:pt>
                <c:pt idx="16">
                  <c:v>39052</c:v>
                </c:pt>
                <c:pt idx="17">
                  <c:v>39417</c:v>
                </c:pt>
                <c:pt idx="18">
                  <c:v>39783</c:v>
                </c:pt>
                <c:pt idx="19">
                  <c:v>40148</c:v>
                </c:pt>
                <c:pt idx="20">
                  <c:v>40513</c:v>
                </c:pt>
                <c:pt idx="21">
                  <c:v>40878</c:v>
                </c:pt>
                <c:pt idx="22">
                  <c:v>41244</c:v>
                </c:pt>
                <c:pt idx="23">
                  <c:v>41609</c:v>
                </c:pt>
                <c:pt idx="24">
                  <c:v>41974</c:v>
                </c:pt>
                <c:pt idx="25">
                  <c:v>42339</c:v>
                </c:pt>
                <c:pt idx="26">
                  <c:v>42705</c:v>
                </c:pt>
              </c:numCache>
            </c:numRef>
          </c:cat>
          <c:val>
            <c:numRef>
              <c:f>Sheet1!$G$2:$G$28</c:f>
              <c:numCache>
                <c:formatCode>0</c:formatCode>
                <c:ptCount val="27"/>
                <c:pt idx="0">
                  <c:v>6850</c:v>
                </c:pt>
                <c:pt idx="1">
                  <c:v>6635</c:v>
                </c:pt>
                <c:pt idx="2">
                  <c:v>9314</c:v>
                </c:pt>
                <c:pt idx="3">
                  <c:v>9372</c:v>
                </c:pt>
                <c:pt idx="4">
                  <c:v>9207</c:v>
                </c:pt>
                <c:pt idx="5">
                  <c:v>7203</c:v>
                </c:pt>
                <c:pt idx="6">
                  <c:v>6218</c:v>
                </c:pt>
                <c:pt idx="7">
                  <c:v>5825</c:v>
                </c:pt>
                <c:pt idx="8">
                  <c:v>5227</c:v>
                </c:pt>
                <c:pt idx="9">
                  <c:v>5539</c:v>
                </c:pt>
                <c:pt idx="10">
                  <c:v>5257</c:v>
                </c:pt>
                <c:pt idx="11">
                  <c:v>4134</c:v>
                </c:pt>
                <c:pt idx="12">
                  <c:v>4725</c:v>
                </c:pt>
                <c:pt idx="13">
                  <c:v>5802</c:v>
                </c:pt>
                <c:pt idx="14">
                  <c:v>5737</c:v>
                </c:pt>
                <c:pt idx="15">
                  <c:v>6202</c:v>
                </c:pt>
                <c:pt idx="16">
                  <c:v>5880</c:v>
                </c:pt>
                <c:pt idx="17">
                  <c:v>6742</c:v>
                </c:pt>
                <c:pt idx="18">
                  <c:v>5577</c:v>
                </c:pt>
                <c:pt idx="19">
                  <c:v>7566</c:v>
                </c:pt>
                <c:pt idx="20">
                  <c:v>7859</c:v>
                </c:pt>
                <c:pt idx="21">
                  <c:v>8632</c:v>
                </c:pt>
                <c:pt idx="22">
                  <c:v>8205</c:v>
                </c:pt>
                <c:pt idx="23">
                  <c:v>8645</c:v>
                </c:pt>
                <c:pt idx="24">
                  <c:v>9387</c:v>
                </c:pt>
                <c:pt idx="25">
                  <c:v>8639</c:v>
                </c:pt>
                <c:pt idx="26">
                  <c:v>7628</c:v>
                </c:pt>
              </c:numCache>
            </c:numRef>
          </c:val>
          <c:extLst>
            <c:ext xmlns:c16="http://schemas.microsoft.com/office/drawing/2014/chart" uri="{C3380CC4-5D6E-409C-BE32-E72D297353CC}">
              <c16:uniqueId val="{00000001-8351-47E9-9F7D-983B59B93022}"/>
            </c:ext>
          </c:extLst>
        </c:ser>
        <c:dLbls>
          <c:showLegendKey val="0"/>
          <c:showVal val="0"/>
          <c:showCatName val="0"/>
          <c:showSerName val="0"/>
          <c:showPercent val="0"/>
          <c:showBubbleSize val="0"/>
        </c:dLbls>
        <c:gapWidth val="50"/>
        <c:overlap val="100"/>
        <c:axId val="-2073776920"/>
        <c:axId val="-2059834744"/>
      </c:barChart>
      <c:lineChart>
        <c:grouping val="standard"/>
        <c:varyColors val="0"/>
        <c:ser>
          <c:idx val="6"/>
          <c:order val="6"/>
          <c:tx>
            <c:strRef>
              <c:f>Sheet1!$H$1</c:f>
              <c:strCache>
                <c:ptCount val="1"/>
                <c:pt idx="0">
                  <c:v>Additioanl residents</c:v>
                </c:pt>
              </c:strCache>
            </c:strRef>
          </c:tx>
          <c:spPr>
            <a:ln>
              <a:solidFill>
                <a:srgbClr val="000000"/>
              </a:solidFill>
            </a:ln>
          </c:spPr>
          <c:marker>
            <c:symbol val="none"/>
          </c:marker>
          <c:cat>
            <c:numRef>
              <c:f>Sheet1!$A$2:$A$28</c:f>
              <c:numCache>
                <c:formatCode>m/d/yyyy</c:formatCode>
                <c:ptCount val="27"/>
                <c:pt idx="0">
                  <c:v>33208</c:v>
                </c:pt>
                <c:pt idx="1">
                  <c:v>33573</c:v>
                </c:pt>
                <c:pt idx="2">
                  <c:v>33939</c:v>
                </c:pt>
                <c:pt idx="3">
                  <c:v>34304</c:v>
                </c:pt>
                <c:pt idx="4">
                  <c:v>34669</c:v>
                </c:pt>
                <c:pt idx="5">
                  <c:v>35034</c:v>
                </c:pt>
                <c:pt idx="6">
                  <c:v>35400</c:v>
                </c:pt>
                <c:pt idx="7">
                  <c:v>35765</c:v>
                </c:pt>
                <c:pt idx="8">
                  <c:v>36130</c:v>
                </c:pt>
                <c:pt idx="9">
                  <c:v>36495</c:v>
                </c:pt>
                <c:pt idx="10">
                  <c:v>36861</c:v>
                </c:pt>
                <c:pt idx="11">
                  <c:v>37226</c:v>
                </c:pt>
                <c:pt idx="12">
                  <c:v>37591</c:v>
                </c:pt>
                <c:pt idx="13">
                  <c:v>37956</c:v>
                </c:pt>
                <c:pt idx="14">
                  <c:v>38322</c:v>
                </c:pt>
                <c:pt idx="15">
                  <c:v>38687</c:v>
                </c:pt>
                <c:pt idx="16">
                  <c:v>39052</c:v>
                </c:pt>
                <c:pt idx="17">
                  <c:v>39417</c:v>
                </c:pt>
                <c:pt idx="18">
                  <c:v>39783</c:v>
                </c:pt>
                <c:pt idx="19">
                  <c:v>40148</c:v>
                </c:pt>
                <c:pt idx="20">
                  <c:v>40513</c:v>
                </c:pt>
                <c:pt idx="21">
                  <c:v>40878</c:v>
                </c:pt>
                <c:pt idx="22">
                  <c:v>41244</c:v>
                </c:pt>
                <c:pt idx="23">
                  <c:v>41609</c:v>
                </c:pt>
                <c:pt idx="24">
                  <c:v>41974</c:v>
                </c:pt>
                <c:pt idx="25">
                  <c:v>42339</c:v>
                </c:pt>
                <c:pt idx="26">
                  <c:v>42705</c:v>
                </c:pt>
              </c:numCache>
            </c:numRef>
          </c:cat>
          <c:val>
            <c:numRef>
              <c:f>Sheet1!$H$2:$H$28</c:f>
              <c:numCache>
                <c:formatCode>0</c:formatCode>
                <c:ptCount val="27"/>
                <c:pt idx="0">
                  <c:v>233045</c:v>
                </c:pt>
                <c:pt idx="1">
                  <c:v>209213</c:v>
                </c:pt>
                <c:pt idx="2">
                  <c:v>178152</c:v>
                </c:pt>
                <c:pt idx="3">
                  <c:v>161957</c:v>
                </c:pt>
                <c:pt idx="4">
                  <c:v>174343</c:v>
                </c:pt>
                <c:pt idx="5">
                  <c:v>226183</c:v>
                </c:pt>
                <c:pt idx="6">
                  <c:v>210463</c:v>
                </c:pt>
                <c:pt idx="7">
                  <c:v>179925</c:v>
                </c:pt>
                <c:pt idx="8">
                  <c:v>195616</c:v>
                </c:pt>
                <c:pt idx="9">
                  <c:v>213590</c:v>
                </c:pt>
                <c:pt idx="10">
                  <c:v>221826</c:v>
                </c:pt>
                <c:pt idx="11">
                  <c:v>245425</c:v>
                </c:pt>
                <c:pt idx="12">
                  <c:v>218980</c:v>
                </c:pt>
                <c:pt idx="13">
                  <c:v>221714</c:v>
                </c:pt>
                <c:pt idx="14">
                  <c:v>218848</c:v>
                </c:pt>
                <c:pt idx="15">
                  <c:v>265540</c:v>
                </c:pt>
                <c:pt idx="16">
                  <c:v>316004</c:v>
                </c:pt>
                <c:pt idx="17">
                  <c:v>388574</c:v>
                </c:pt>
                <c:pt idx="18">
                  <c:v>459504</c:v>
                </c:pt>
                <c:pt idx="19">
                  <c:v>389998</c:v>
                </c:pt>
                <c:pt idx="20">
                  <c:v>306846</c:v>
                </c:pt>
                <c:pt idx="21">
                  <c:v>354932</c:v>
                </c:pt>
                <c:pt idx="22">
                  <c:v>414763</c:v>
                </c:pt>
                <c:pt idx="23">
                  <c:v>379551</c:v>
                </c:pt>
                <c:pt idx="24">
                  <c:v>350906</c:v>
                </c:pt>
                <c:pt idx="25">
                  <c:v>340209</c:v>
                </c:pt>
                <c:pt idx="26">
                  <c:v>372805</c:v>
                </c:pt>
              </c:numCache>
            </c:numRef>
          </c:val>
          <c:smooth val="0"/>
          <c:extLst>
            <c:ext xmlns:c16="http://schemas.microsoft.com/office/drawing/2014/chart" uri="{C3380CC4-5D6E-409C-BE32-E72D297353CC}">
              <c16:uniqueId val="{00000000-BA54-43C2-87CF-A699273D5941}"/>
            </c:ext>
          </c:extLst>
        </c:ser>
        <c:dLbls>
          <c:showLegendKey val="0"/>
          <c:showVal val="0"/>
          <c:showCatName val="0"/>
          <c:showSerName val="0"/>
          <c:showPercent val="0"/>
          <c:showBubbleSize val="0"/>
        </c:dLbls>
        <c:marker val="1"/>
        <c:smooth val="0"/>
        <c:axId val="-2039668776"/>
        <c:axId val="-2073137544"/>
      </c:lineChart>
      <c:dateAx>
        <c:axId val="-2073776920"/>
        <c:scaling>
          <c:orientation val="minMax"/>
          <c:max val="42370"/>
          <c:min val="32874"/>
        </c:scaling>
        <c:delete val="0"/>
        <c:axPos val="b"/>
        <c:numFmt formatCode="yyyy" sourceLinked="0"/>
        <c:majorTickMark val="none"/>
        <c:minorTickMark val="none"/>
        <c:tickLblPos val="nextTo"/>
        <c:spPr>
          <a:ln>
            <a:solidFill>
              <a:srgbClr val="6A737B"/>
            </a:solidFill>
          </a:ln>
        </c:spPr>
        <c:txPr>
          <a:bodyPr/>
          <a:lstStyle/>
          <a:p>
            <a:pPr>
              <a:defRPr sz="2200"/>
            </a:pPr>
            <a:endParaRPr lang="en-US"/>
          </a:p>
        </c:txPr>
        <c:crossAx val="-2059834744"/>
        <c:crosses val="autoZero"/>
        <c:auto val="0"/>
        <c:lblOffset val="100"/>
        <c:baseTimeUnit val="years"/>
        <c:majorUnit val="4"/>
        <c:majorTimeUnit val="years"/>
      </c:dateAx>
      <c:valAx>
        <c:axId val="-2059834744"/>
        <c:scaling>
          <c:orientation val="minMax"/>
          <c:max val="250000"/>
          <c:min val="0"/>
        </c:scaling>
        <c:delete val="0"/>
        <c:axPos val="l"/>
        <c:majorGridlines>
          <c:spPr>
            <a:ln>
              <a:solidFill>
                <a:srgbClr val="FFFFFF">
                  <a:lumMod val="75000"/>
                </a:srgbClr>
              </a:solidFill>
            </a:ln>
          </c:spPr>
        </c:majorGridlines>
        <c:numFmt formatCode="#,##0" sourceLinked="0"/>
        <c:majorTickMark val="out"/>
        <c:minorTickMark val="none"/>
        <c:tickLblPos val="nextTo"/>
        <c:spPr>
          <a:ln>
            <a:noFill/>
          </a:ln>
        </c:spPr>
        <c:txPr>
          <a:bodyPr/>
          <a:lstStyle/>
          <a:p>
            <a:pPr>
              <a:defRPr sz="2200"/>
            </a:pPr>
            <a:endParaRPr lang="en-US"/>
          </a:p>
        </c:txPr>
        <c:crossAx val="-2073776920"/>
        <c:crosses val="autoZero"/>
        <c:crossBetween val="between"/>
        <c:majorUnit val="50000"/>
        <c:dispUnits>
          <c:builtInUnit val="thousands"/>
        </c:dispUnits>
      </c:valAx>
      <c:valAx>
        <c:axId val="-2073137544"/>
        <c:scaling>
          <c:orientation val="minMax"/>
        </c:scaling>
        <c:delete val="0"/>
        <c:axPos val="r"/>
        <c:numFmt formatCode="#,##0" sourceLinked="0"/>
        <c:majorTickMark val="out"/>
        <c:minorTickMark val="none"/>
        <c:tickLblPos val="nextTo"/>
        <c:spPr>
          <a:ln>
            <a:noFill/>
          </a:ln>
        </c:spPr>
        <c:txPr>
          <a:bodyPr/>
          <a:lstStyle/>
          <a:p>
            <a:pPr>
              <a:defRPr sz="2200"/>
            </a:pPr>
            <a:endParaRPr lang="en-US"/>
          </a:p>
        </c:txPr>
        <c:crossAx val="-2039668776"/>
        <c:crosses val="max"/>
        <c:crossBetween val="between"/>
        <c:majorUnit val="100000"/>
        <c:dispUnits>
          <c:builtInUnit val="thousands"/>
        </c:dispUnits>
      </c:valAx>
      <c:dateAx>
        <c:axId val="-2039668776"/>
        <c:scaling>
          <c:orientation val="minMax"/>
        </c:scaling>
        <c:delete val="1"/>
        <c:axPos val="b"/>
        <c:numFmt formatCode="m/d/yyyy" sourceLinked="1"/>
        <c:majorTickMark val="out"/>
        <c:minorTickMark val="none"/>
        <c:tickLblPos val="nextTo"/>
        <c:crossAx val="-2073137544"/>
        <c:crosses val="autoZero"/>
        <c:auto val="1"/>
        <c:lblOffset val="100"/>
        <c:baseTimeUnit val="years"/>
      </c:dateAx>
    </c:plotArea>
    <c:plotVisOnly val="1"/>
    <c:dispBlanksAs val="gap"/>
    <c:showDLblsOverMax val="0"/>
  </c:chart>
  <c:txPr>
    <a:bodyPr/>
    <a:lstStyle/>
    <a:p>
      <a:pPr>
        <a:defRPr sz="1800"/>
      </a:pPr>
      <a:endParaRPr lang="en-US"/>
    </a:p>
  </c:txPr>
  <c:externalData r:id="rId2">
    <c:autoUpdate val="0"/>
  </c:externalData>
</c:chartSpace>
</file>

<file path=ppt/charts/chart1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1"/>
    <c:plotArea>
      <c:layout/>
      <c:lineChart>
        <c:grouping val="standard"/>
        <c:varyColors val="0"/>
        <c:ser>
          <c:idx val="0"/>
          <c:order val="0"/>
          <c:tx>
            <c:strRef>
              <c:f>Sheet1!$A$2</c:f>
              <c:strCache>
                <c:ptCount val="1"/>
                <c:pt idx="0">
                  <c:v>Australia</c:v>
                </c:pt>
              </c:strCache>
            </c:strRef>
          </c:tx>
          <c:spPr>
            <a:ln>
              <a:solidFill>
                <a:schemeClr val="tx1"/>
              </a:solidFill>
              <a:prstDash val="dash"/>
            </a:ln>
          </c:spPr>
          <c:marker>
            <c:symbol val="none"/>
          </c:marker>
          <c:cat>
            <c:strRef>
              <c:f>Sheet1!$B$1:$N$1</c:f>
              <c:strCache>
                <c:ptCount val="13"/>
                <c:pt idx="0">
                  <c:v>1994–95</c:v>
                </c:pt>
                <c:pt idx="1">
                  <c:v>1995–96</c:v>
                </c:pt>
                <c:pt idx="2">
                  <c:v>1996–97</c:v>
                </c:pt>
                <c:pt idx="3">
                  <c:v>1997–98</c:v>
                </c:pt>
                <c:pt idx="4">
                  <c:v>1999–00</c:v>
                </c:pt>
                <c:pt idx="5">
                  <c:v>2000–01</c:v>
                </c:pt>
                <c:pt idx="6">
                  <c:v>2002–03</c:v>
                </c:pt>
                <c:pt idx="7">
                  <c:v>2003–04</c:v>
                </c:pt>
                <c:pt idx="8">
                  <c:v>2005–06</c:v>
                </c:pt>
                <c:pt idx="9">
                  <c:v>2007–08</c:v>
                </c:pt>
                <c:pt idx="10">
                  <c:v>2009–10</c:v>
                </c:pt>
                <c:pt idx="11">
                  <c:v>2011–12</c:v>
                </c:pt>
                <c:pt idx="12">
                  <c:v>2013–14</c:v>
                </c:pt>
              </c:strCache>
            </c:strRef>
          </c:cat>
          <c:val>
            <c:numRef>
              <c:f>Sheet1!$B$2:$N$2</c:f>
              <c:numCache>
                <c:formatCode>#,##0.0</c:formatCode>
                <c:ptCount val="13"/>
                <c:pt idx="0">
                  <c:v>5.5</c:v>
                </c:pt>
                <c:pt idx="1">
                  <c:v>6</c:v>
                </c:pt>
                <c:pt idx="2">
                  <c:v>5.6</c:v>
                </c:pt>
                <c:pt idx="3">
                  <c:v>5.8</c:v>
                </c:pt>
                <c:pt idx="4">
                  <c:v>5.8</c:v>
                </c:pt>
                <c:pt idx="5">
                  <c:v>5</c:v>
                </c:pt>
                <c:pt idx="6">
                  <c:v>4.9000000000000004</c:v>
                </c:pt>
                <c:pt idx="7">
                  <c:v>4.9000000000000004</c:v>
                </c:pt>
                <c:pt idx="8">
                  <c:v>4.7</c:v>
                </c:pt>
                <c:pt idx="9">
                  <c:v>4.5</c:v>
                </c:pt>
                <c:pt idx="10">
                  <c:v>3.9</c:v>
                </c:pt>
                <c:pt idx="11">
                  <c:v>3.9</c:v>
                </c:pt>
                <c:pt idx="12">
                  <c:v>3.6</c:v>
                </c:pt>
              </c:numCache>
            </c:numRef>
          </c:val>
          <c:smooth val="0"/>
          <c:extLst>
            <c:ext xmlns:c16="http://schemas.microsoft.com/office/drawing/2014/chart" uri="{C3380CC4-5D6E-409C-BE32-E72D297353CC}">
              <c16:uniqueId val="{00000000-62BF-41C4-B33D-C9C9F235353E}"/>
            </c:ext>
          </c:extLst>
        </c:ser>
        <c:ser>
          <c:idx val="1"/>
          <c:order val="1"/>
          <c:tx>
            <c:strRef>
              <c:f>Sheet1!$A$3</c:f>
              <c:strCache>
                <c:ptCount val="1"/>
                <c:pt idx="0">
                  <c:v>NSW</c:v>
                </c:pt>
              </c:strCache>
            </c:strRef>
          </c:tx>
          <c:spPr>
            <a:ln>
              <a:solidFill>
                <a:schemeClr val="accent2"/>
              </a:solidFill>
            </a:ln>
          </c:spPr>
          <c:marker>
            <c:symbol val="none"/>
          </c:marker>
          <c:cat>
            <c:strRef>
              <c:f>Sheet1!$B$1:$N$1</c:f>
              <c:strCache>
                <c:ptCount val="13"/>
                <c:pt idx="0">
                  <c:v>1994–95</c:v>
                </c:pt>
                <c:pt idx="1">
                  <c:v>1995–96</c:v>
                </c:pt>
                <c:pt idx="2">
                  <c:v>1996–97</c:v>
                </c:pt>
                <c:pt idx="3">
                  <c:v>1997–98</c:v>
                </c:pt>
                <c:pt idx="4">
                  <c:v>1999–00</c:v>
                </c:pt>
                <c:pt idx="5">
                  <c:v>2000–01</c:v>
                </c:pt>
                <c:pt idx="6">
                  <c:v>2002–03</c:v>
                </c:pt>
                <c:pt idx="7">
                  <c:v>2003–04</c:v>
                </c:pt>
                <c:pt idx="8">
                  <c:v>2005–06</c:v>
                </c:pt>
                <c:pt idx="9">
                  <c:v>2007–08</c:v>
                </c:pt>
                <c:pt idx="10">
                  <c:v>2009–10</c:v>
                </c:pt>
                <c:pt idx="11">
                  <c:v>2011–12</c:v>
                </c:pt>
                <c:pt idx="12">
                  <c:v>2013–14</c:v>
                </c:pt>
              </c:strCache>
            </c:strRef>
          </c:cat>
          <c:val>
            <c:numRef>
              <c:f>Sheet1!$B$3:$N$3</c:f>
              <c:numCache>
                <c:formatCode>#,##0.0</c:formatCode>
                <c:ptCount val="13"/>
                <c:pt idx="0">
                  <c:v>5.4</c:v>
                </c:pt>
                <c:pt idx="1">
                  <c:v>6.8</c:v>
                </c:pt>
                <c:pt idx="2">
                  <c:v>5.8</c:v>
                </c:pt>
                <c:pt idx="3">
                  <c:v>5.9</c:v>
                </c:pt>
                <c:pt idx="4">
                  <c:v>6.1</c:v>
                </c:pt>
                <c:pt idx="5">
                  <c:v>5</c:v>
                </c:pt>
                <c:pt idx="6">
                  <c:v>5.5</c:v>
                </c:pt>
                <c:pt idx="7">
                  <c:v>5.0999999999999996</c:v>
                </c:pt>
                <c:pt idx="8">
                  <c:v>5</c:v>
                </c:pt>
                <c:pt idx="9">
                  <c:v>5</c:v>
                </c:pt>
                <c:pt idx="10">
                  <c:v>3.9</c:v>
                </c:pt>
                <c:pt idx="11">
                  <c:v>4.7</c:v>
                </c:pt>
                <c:pt idx="12">
                  <c:v>3.7</c:v>
                </c:pt>
              </c:numCache>
            </c:numRef>
          </c:val>
          <c:smooth val="0"/>
          <c:extLst>
            <c:ext xmlns:c16="http://schemas.microsoft.com/office/drawing/2014/chart" uri="{C3380CC4-5D6E-409C-BE32-E72D297353CC}">
              <c16:uniqueId val="{00000000-1103-445E-9BC3-81D9FC91C6E9}"/>
            </c:ext>
          </c:extLst>
        </c:ser>
        <c:ser>
          <c:idx val="2"/>
          <c:order val="2"/>
          <c:tx>
            <c:strRef>
              <c:f>Sheet1!$A$4</c:f>
              <c:strCache>
                <c:ptCount val="1"/>
                <c:pt idx="0">
                  <c:v>Vic</c:v>
                </c:pt>
              </c:strCache>
            </c:strRef>
          </c:tx>
          <c:spPr>
            <a:ln>
              <a:solidFill>
                <a:schemeClr val="bg2"/>
              </a:solidFill>
            </a:ln>
          </c:spPr>
          <c:marker>
            <c:symbol val="none"/>
          </c:marker>
          <c:cat>
            <c:strRef>
              <c:f>Sheet1!$B$1:$N$1</c:f>
              <c:strCache>
                <c:ptCount val="13"/>
                <c:pt idx="0">
                  <c:v>1994–95</c:v>
                </c:pt>
                <c:pt idx="1">
                  <c:v>1995–96</c:v>
                </c:pt>
                <c:pt idx="2">
                  <c:v>1996–97</c:v>
                </c:pt>
                <c:pt idx="3">
                  <c:v>1997–98</c:v>
                </c:pt>
                <c:pt idx="4">
                  <c:v>1999–00</c:v>
                </c:pt>
                <c:pt idx="5">
                  <c:v>2000–01</c:v>
                </c:pt>
                <c:pt idx="6">
                  <c:v>2002–03</c:v>
                </c:pt>
                <c:pt idx="7">
                  <c:v>2003–04</c:v>
                </c:pt>
                <c:pt idx="8">
                  <c:v>2005–06</c:v>
                </c:pt>
                <c:pt idx="9">
                  <c:v>2007–08</c:v>
                </c:pt>
                <c:pt idx="10">
                  <c:v>2009–10</c:v>
                </c:pt>
                <c:pt idx="11">
                  <c:v>2011–12</c:v>
                </c:pt>
                <c:pt idx="12">
                  <c:v>2013–14</c:v>
                </c:pt>
              </c:strCache>
            </c:strRef>
          </c:cat>
          <c:val>
            <c:numRef>
              <c:f>Sheet1!$B$4:$N$4</c:f>
              <c:numCache>
                <c:formatCode>#,##0.0</c:formatCode>
                <c:ptCount val="13"/>
                <c:pt idx="0">
                  <c:v>3.7</c:v>
                </c:pt>
                <c:pt idx="1">
                  <c:v>3.5</c:v>
                </c:pt>
                <c:pt idx="2">
                  <c:v>3.8</c:v>
                </c:pt>
                <c:pt idx="3">
                  <c:v>3.6</c:v>
                </c:pt>
                <c:pt idx="4">
                  <c:v>4.3</c:v>
                </c:pt>
                <c:pt idx="5">
                  <c:v>4.4000000000000004</c:v>
                </c:pt>
                <c:pt idx="6">
                  <c:v>3.5</c:v>
                </c:pt>
                <c:pt idx="7">
                  <c:v>3.7</c:v>
                </c:pt>
                <c:pt idx="8">
                  <c:v>3.7</c:v>
                </c:pt>
                <c:pt idx="9">
                  <c:v>3.6</c:v>
                </c:pt>
                <c:pt idx="10">
                  <c:v>2.5</c:v>
                </c:pt>
                <c:pt idx="11">
                  <c:v>2.8</c:v>
                </c:pt>
                <c:pt idx="12">
                  <c:v>2.6</c:v>
                </c:pt>
              </c:numCache>
            </c:numRef>
          </c:val>
          <c:smooth val="0"/>
          <c:extLst>
            <c:ext xmlns:c16="http://schemas.microsoft.com/office/drawing/2014/chart" uri="{C3380CC4-5D6E-409C-BE32-E72D297353CC}">
              <c16:uniqueId val="{00000001-1103-445E-9BC3-81D9FC91C6E9}"/>
            </c:ext>
          </c:extLst>
        </c:ser>
        <c:ser>
          <c:idx val="3"/>
          <c:order val="3"/>
          <c:tx>
            <c:strRef>
              <c:f>Sheet1!$A$5</c:f>
              <c:strCache>
                <c:ptCount val="1"/>
                <c:pt idx="0">
                  <c:v>Qld</c:v>
                </c:pt>
              </c:strCache>
            </c:strRef>
          </c:tx>
          <c:spPr>
            <a:ln>
              <a:solidFill>
                <a:schemeClr val="tx2"/>
              </a:solidFill>
            </a:ln>
          </c:spPr>
          <c:marker>
            <c:symbol val="none"/>
          </c:marker>
          <c:cat>
            <c:strRef>
              <c:f>Sheet1!$B$1:$N$1</c:f>
              <c:strCache>
                <c:ptCount val="13"/>
                <c:pt idx="0">
                  <c:v>1994–95</c:v>
                </c:pt>
                <c:pt idx="1">
                  <c:v>1995–96</c:v>
                </c:pt>
                <c:pt idx="2">
                  <c:v>1996–97</c:v>
                </c:pt>
                <c:pt idx="3">
                  <c:v>1997–98</c:v>
                </c:pt>
                <c:pt idx="4">
                  <c:v>1999–00</c:v>
                </c:pt>
                <c:pt idx="5">
                  <c:v>2000–01</c:v>
                </c:pt>
                <c:pt idx="6">
                  <c:v>2002–03</c:v>
                </c:pt>
                <c:pt idx="7">
                  <c:v>2003–04</c:v>
                </c:pt>
                <c:pt idx="8">
                  <c:v>2005–06</c:v>
                </c:pt>
                <c:pt idx="9">
                  <c:v>2007–08</c:v>
                </c:pt>
                <c:pt idx="10">
                  <c:v>2009–10</c:v>
                </c:pt>
                <c:pt idx="11">
                  <c:v>2011–12</c:v>
                </c:pt>
                <c:pt idx="12">
                  <c:v>2013–14</c:v>
                </c:pt>
              </c:strCache>
            </c:strRef>
          </c:cat>
          <c:val>
            <c:numRef>
              <c:f>Sheet1!$B$5:$N$5</c:f>
              <c:numCache>
                <c:formatCode>#,##0.0</c:formatCode>
                <c:ptCount val="13"/>
                <c:pt idx="0">
                  <c:v>3.9</c:v>
                </c:pt>
                <c:pt idx="1">
                  <c:v>5</c:v>
                </c:pt>
                <c:pt idx="2">
                  <c:v>4</c:v>
                </c:pt>
                <c:pt idx="3">
                  <c:v>4.0999999999999996</c:v>
                </c:pt>
                <c:pt idx="4">
                  <c:v>4.9000000000000004</c:v>
                </c:pt>
                <c:pt idx="5">
                  <c:v>4.4000000000000004</c:v>
                </c:pt>
                <c:pt idx="6">
                  <c:v>3.6</c:v>
                </c:pt>
                <c:pt idx="7">
                  <c:v>4.3</c:v>
                </c:pt>
                <c:pt idx="8">
                  <c:v>3.6</c:v>
                </c:pt>
                <c:pt idx="9">
                  <c:v>2.8</c:v>
                </c:pt>
                <c:pt idx="10">
                  <c:v>3.7</c:v>
                </c:pt>
                <c:pt idx="11">
                  <c:v>2.7</c:v>
                </c:pt>
                <c:pt idx="12">
                  <c:v>3.4</c:v>
                </c:pt>
              </c:numCache>
            </c:numRef>
          </c:val>
          <c:smooth val="0"/>
          <c:extLst>
            <c:ext xmlns:c16="http://schemas.microsoft.com/office/drawing/2014/chart" uri="{C3380CC4-5D6E-409C-BE32-E72D297353CC}">
              <c16:uniqueId val="{00000002-1103-445E-9BC3-81D9FC91C6E9}"/>
            </c:ext>
          </c:extLst>
        </c:ser>
        <c:ser>
          <c:idx val="4"/>
          <c:order val="4"/>
          <c:tx>
            <c:strRef>
              <c:f>Sheet1!$A$6</c:f>
              <c:strCache>
                <c:ptCount val="1"/>
                <c:pt idx="0">
                  <c:v>SA</c:v>
                </c:pt>
              </c:strCache>
            </c:strRef>
          </c:tx>
          <c:spPr>
            <a:ln>
              <a:solidFill>
                <a:schemeClr val="accent4"/>
              </a:solidFill>
            </a:ln>
          </c:spPr>
          <c:marker>
            <c:symbol val="none"/>
          </c:marker>
          <c:cat>
            <c:strRef>
              <c:f>Sheet1!$B$1:$N$1</c:f>
              <c:strCache>
                <c:ptCount val="13"/>
                <c:pt idx="0">
                  <c:v>1994–95</c:v>
                </c:pt>
                <c:pt idx="1">
                  <c:v>1995–96</c:v>
                </c:pt>
                <c:pt idx="2">
                  <c:v>1996–97</c:v>
                </c:pt>
                <c:pt idx="3">
                  <c:v>1997–98</c:v>
                </c:pt>
                <c:pt idx="4">
                  <c:v>1999–00</c:v>
                </c:pt>
                <c:pt idx="5">
                  <c:v>2000–01</c:v>
                </c:pt>
                <c:pt idx="6">
                  <c:v>2002–03</c:v>
                </c:pt>
                <c:pt idx="7">
                  <c:v>2003–04</c:v>
                </c:pt>
                <c:pt idx="8">
                  <c:v>2005–06</c:v>
                </c:pt>
                <c:pt idx="9">
                  <c:v>2007–08</c:v>
                </c:pt>
                <c:pt idx="10">
                  <c:v>2009–10</c:v>
                </c:pt>
                <c:pt idx="11">
                  <c:v>2011–12</c:v>
                </c:pt>
                <c:pt idx="12">
                  <c:v>2013–14</c:v>
                </c:pt>
              </c:strCache>
            </c:strRef>
          </c:cat>
          <c:val>
            <c:numRef>
              <c:f>Sheet1!$B$6:$N$6</c:f>
              <c:numCache>
                <c:formatCode>#,##0.0</c:formatCode>
                <c:ptCount val="13"/>
                <c:pt idx="0">
                  <c:v>11.8</c:v>
                </c:pt>
                <c:pt idx="1">
                  <c:v>10.1</c:v>
                </c:pt>
                <c:pt idx="2">
                  <c:v>10.3</c:v>
                </c:pt>
                <c:pt idx="3">
                  <c:v>11.2</c:v>
                </c:pt>
                <c:pt idx="4">
                  <c:v>9.4</c:v>
                </c:pt>
                <c:pt idx="5">
                  <c:v>6.1</c:v>
                </c:pt>
                <c:pt idx="6">
                  <c:v>8.1999999999999993</c:v>
                </c:pt>
                <c:pt idx="7">
                  <c:v>7.8</c:v>
                </c:pt>
                <c:pt idx="8">
                  <c:v>8.1</c:v>
                </c:pt>
                <c:pt idx="9">
                  <c:v>7.7</c:v>
                </c:pt>
                <c:pt idx="10">
                  <c:v>6.4</c:v>
                </c:pt>
                <c:pt idx="11">
                  <c:v>5.7</c:v>
                </c:pt>
                <c:pt idx="12">
                  <c:v>5.9</c:v>
                </c:pt>
              </c:numCache>
            </c:numRef>
          </c:val>
          <c:smooth val="0"/>
          <c:extLst>
            <c:ext xmlns:c16="http://schemas.microsoft.com/office/drawing/2014/chart" uri="{C3380CC4-5D6E-409C-BE32-E72D297353CC}">
              <c16:uniqueId val="{00000003-1103-445E-9BC3-81D9FC91C6E9}"/>
            </c:ext>
          </c:extLst>
        </c:ser>
        <c:ser>
          <c:idx val="5"/>
          <c:order val="5"/>
          <c:tx>
            <c:strRef>
              <c:f>Sheet1!$A$7</c:f>
              <c:strCache>
                <c:ptCount val="1"/>
                <c:pt idx="0">
                  <c:v>WA</c:v>
                </c:pt>
              </c:strCache>
            </c:strRef>
          </c:tx>
          <c:spPr>
            <a:ln>
              <a:solidFill>
                <a:schemeClr val="accent1"/>
              </a:solidFill>
            </a:ln>
          </c:spPr>
          <c:marker>
            <c:symbol val="none"/>
          </c:marker>
          <c:cat>
            <c:strRef>
              <c:f>Sheet1!$B$1:$N$1</c:f>
              <c:strCache>
                <c:ptCount val="13"/>
                <c:pt idx="0">
                  <c:v>1994–95</c:v>
                </c:pt>
                <c:pt idx="1">
                  <c:v>1995–96</c:v>
                </c:pt>
                <c:pt idx="2">
                  <c:v>1996–97</c:v>
                </c:pt>
                <c:pt idx="3">
                  <c:v>1997–98</c:v>
                </c:pt>
                <c:pt idx="4">
                  <c:v>1999–00</c:v>
                </c:pt>
                <c:pt idx="5">
                  <c:v>2000–01</c:v>
                </c:pt>
                <c:pt idx="6">
                  <c:v>2002–03</c:v>
                </c:pt>
                <c:pt idx="7">
                  <c:v>2003–04</c:v>
                </c:pt>
                <c:pt idx="8">
                  <c:v>2005–06</c:v>
                </c:pt>
                <c:pt idx="9">
                  <c:v>2007–08</c:v>
                </c:pt>
                <c:pt idx="10">
                  <c:v>2009–10</c:v>
                </c:pt>
                <c:pt idx="11">
                  <c:v>2011–12</c:v>
                </c:pt>
                <c:pt idx="12">
                  <c:v>2013–14</c:v>
                </c:pt>
              </c:strCache>
            </c:strRef>
          </c:cat>
          <c:val>
            <c:numRef>
              <c:f>Sheet1!$B$7:$N$7</c:f>
              <c:numCache>
                <c:formatCode>#,##0.0</c:formatCode>
                <c:ptCount val="13"/>
                <c:pt idx="0">
                  <c:v>5.2</c:v>
                </c:pt>
                <c:pt idx="1">
                  <c:v>4.5</c:v>
                </c:pt>
                <c:pt idx="2">
                  <c:v>5.2</c:v>
                </c:pt>
                <c:pt idx="3">
                  <c:v>7</c:v>
                </c:pt>
                <c:pt idx="4">
                  <c:v>5.6</c:v>
                </c:pt>
                <c:pt idx="5">
                  <c:v>4.0999999999999996</c:v>
                </c:pt>
                <c:pt idx="6">
                  <c:v>4.7</c:v>
                </c:pt>
                <c:pt idx="7">
                  <c:v>4</c:v>
                </c:pt>
                <c:pt idx="8">
                  <c:v>4</c:v>
                </c:pt>
                <c:pt idx="9">
                  <c:v>4.3</c:v>
                </c:pt>
                <c:pt idx="10">
                  <c:v>4.7</c:v>
                </c:pt>
                <c:pt idx="11">
                  <c:v>3.8</c:v>
                </c:pt>
                <c:pt idx="12">
                  <c:v>3.1</c:v>
                </c:pt>
              </c:numCache>
            </c:numRef>
          </c:val>
          <c:smooth val="0"/>
          <c:extLst>
            <c:ext xmlns:c16="http://schemas.microsoft.com/office/drawing/2014/chart" uri="{C3380CC4-5D6E-409C-BE32-E72D297353CC}">
              <c16:uniqueId val="{00000004-1103-445E-9BC3-81D9FC91C6E9}"/>
            </c:ext>
          </c:extLst>
        </c:ser>
        <c:ser>
          <c:idx val="6"/>
          <c:order val="6"/>
          <c:tx>
            <c:strRef>
              <c:f>Sheet1!$A$8</c:f>
              <c:strCache>
                <c:ptCount val="1"/>
                <c:pt idx="0">
                  <c:v>Tas</c:v>
                </c:pt>
              </c:strCache>
            </c:strRef>
          </c:tx>
          <c:spPr>
            <a:ln>
              <a:solidFill>
                <a:schemeClr val="accent3"/>
              </a:solidFill>
            </a:ln>
          </c:spPr>
          <c:marker>
            <c:symbol val="none"/>
          </c:marker>
          <c:cat>
            <c:strRef>
              <c:f>Sheet1!$B$1:$N$1</c:f>
              <c:strCache>
                <c:ptCount val="13"/>
                <c:pt idx="0">
                  <c:v>1994–95</c:v>
                </c:pt>
                <c:pt idx="1">
                  <c:v>1995–96</c:v>
                </c:pt>
                <c:pt idx="2">
                  <c:v>1996–97</c:v>
                </c:pt>
                <c:pt idx="3">
                  <c:v>1997–98</c:v>
                </c:pt>
                <c:pt idx="4">
                  <c:v>1999–00</c:v>
                </c:pt>
                <c:pt idx="5">
                  <c:v>2000–01</c:v>
                </c:pt>
                <c:pt idx="6">
                  <c:v>2002–03</c:v>
                </c:pt>
                <c:pt idx="7">
                  <c:v>2003–04</c:v>
                </c:pt>
                <c:pt idx="8">
                  <c:v>2005–06</c:v>
                </c:pt>
                <c:pt idx="9">
                  <c:v>2007–08</c:v>
                </c:pt>
                <c:pt idx="10">
                  <c:v>2009–10</c:v>
                </c:pt>
                <c:pt idx="11">
                  <c:v>2011–12</c:v>
                </c:pt>
                <c:pt idx="12">
                  <c:v>2013–14</c:v>
                </c:pt>
              </c:strCache>
            </c:strRef>
          </c:cat>
          <c:val>
            <c:numRef>
              <c:f>Sheet1!$B$8:$N$8</c:f>
              <c:numCache>
                <c:formatCode>#,##0.0</c:formatCode>
                <c:ptCount val="13"/>
                <c:pt idx="0">
                  <c:v>8.5</c:v>
                </c:pt>
                <c:pt idx="1">
                  <c:v>9</c:v>
                </c:pt>
                <c:pt idx="2">
                  <c:v>8.1999999999999993</c:v>
                </c:pt>
                <c:pt idx="3">
                  <c:v>6.6</c:v>
                </c:pt>
                <c:pt idx="4">
                  <c:v>6.9</c:v>
                </c:pt>
                <c:pt idx="5">
                  <c:v>9.5</c:v>
                </c:pt>
                <c:pt idx="6">
                  <c:v>6.3</c:v>
                </c:pt>
                <c:pt idx="7">
                  <c:v>7.1</c:v>
                </c:pt>
                <c:pt idx="8">
                  <c:v>5.2</c:v>
                </c:pt>
                <c:pt idx="9">
                  <c:v>6.9</c:v>
                </c:pt>
                <c:pt idx="10">
                  <c:v>5.6</c:v>
                </c:pt>
                <c:pt idx="11">
                  <c:v>5.6</c:v>
                </c:pt>
                <c:pt idx="12">
                  <c:v>4.0999999999999996</c:v>
                </c:pt>
              </c:numCache>
            </c:numRef>
          </c:val>
          <c:smooth val="0"/>
          <c:extLst>
            <c:ext xmlns:c16="http://schemas.microsoft.com/office/drawing/2014/chart" uri="{C3380CC4-5D6E-409C-BE32-E72D297353CC}">
              <c16:uniqueId val="{00000005-1103-445E-9BC3-81D9FC91C6E9}"/>
            </c:ext>
          </c:extLst>
        </c:ser>
        <c:dLbls>
          <c:showLegendKey val="0"/>
          <c:showVal val="0"/>
          <c:showCatName val="0"/>
          <c:showSerName val="0"/>
          <c:showPercent val="0"/>
          <c:showBubbleSize val="0"/>
        </c:dLbls>
        <c:smooth val="0"/>
        <c:axId val="-2055523912"/>
        <c:axId val="-2055388520"/>
      </c:lineChart>
      <c:catAx>
        <c:axId val="-2055523912"/>
        <c:scaling>
          <c:orientation val="minMax"/>
        </c:scaling>
        <c:delete val="0"/>
        <c:axPos val="b"/>
        <c:numFmt formatCode="General" sourceLinked="0"/>
        <c:majorTickMark val="out"/>
        <c:minorTickMark val="none"/>
        <c:tickLblPos val="nextTo"/>
        <c:txPr>
          <a:bodyPr/>
          <a:lstStyle/>
          <a:p>
            <a:pPr>
              <a:defRPr sz="2200"/>
            </a:pPr>
            <a:endParaRPr lang="en-US"/>
          </a:p>
        </c:txPr>
        <c:crossAx val="-2055388520"/>
        <c:crosses val="autoZero"/>
        <c:auto val="1"/>
        <c:lblAlgn val="ctr"/>
        <c:lblOffset val="100"/>
        <c:noMultiLvlLbl val="0"/>
      </c:catAx>
      <c:valAx>
        <c:axId val="-2055388520"/>
        <c:scaling>
          <c:orientation val="minMax"/>
        </c:scaling>
        <c:delete val="0"/>
        <c:axPos val="l"/>
        <c:majorGridlines/>
        <c:numFmt formatCode="#,##0" sourceLinked="0"/>
        <c:majorTickMark val="out"/>
        <c:minorTickMark val="none"/>
        <c:tickLblPos val="nextTo"/>
        <c:txPr>
          <a:bodyPr/>
          <a:lstStyle/>
          <a:p>
            <a:pPr>
              <a:defRPr sz="2200"/>
            </a:pPr>
            <a:endParaRPr lang="en-US"/>
          </a:p>
        </c:txPr>
        <c:crossAx val="-2055523912"/>
        <c:crosses val="autoZero"/>
        <c:crossBetween val="between"/>
      </c:valAx>
    </c:plotArea>
    <c:plotVisOnly val="1"/>
    <c:dispBlanksAs val="gap"/>
    <c:showDLblsOverMax val="0"/>
  </c:chart>
  <c:txPr>
    <a:bodyPr/>
    <a:lstStyle/>
    <a:p>
      <a:pPr>
        <a:defRPr sz="1800"/>
      </a:pPr>
      <a:endParaRPr lang="en-US"/>
    </a:p>
  </c:txPr>
  <c:externalData r:id="rId1">
    <c:autoUpdate val="0"/>
  </c:externalData>
</c:chartSpace>
</file>

<file path=ppt/charts/chart1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1"/>
    <c:plotArea>
      <c:layout/>
      <c:barChart>
        <c:barDir val="col"/>
        <c:grouping val="clustered"/>
        <c:varyColors val="0"/>
        <c:ser>
          <c:idx val="0"/>
          <c:order val="0"/>
          <c:tx>
            <c:strRef>
              <c:f>Sheet1!$A$2</c:f>
              <c:strCache>
                <c:ptCount val="1"/>
                <c:pt idx="0">
                  <c:v>Capitals</c:v>
                </c:pt>
              </c:strCache>
            </c:strRef>
          </c:tx>
          <c:spPr>
            <a:ln>
              <a:solidFill>
                <a:schemeClr val="bg1"/>
              </a:solidFill>
              <a:prstDash val="solid"/>
            </a:ln>
          </c:spPr>
          <c:invertIfNegative val="0"/>
          <c:cat>
            <c:strRef>
              <c:f>Sheet1!$B$1:$N$1</c:f>
              <c:strCache>
                <c:ptCount val="13"/>
                <c:pt idx="0">
                  <c:v>1994–95</c:v>
                </c:pt>
                <c:pt idx="1">
                  <c:v>1995–96</c:v>
                </c:pt>
                <c:pt idx="2">
                  <c:v>1996–97</c:v>
                </c:pt>
                <c:pt idx="3">
                  <c:v>1997–98</c:v>
                </c:pt>
                <c:pt idx="4">
                  <c:v>1999–00</c:v>
                </c:pt>
                <c:pt idx="5">
                  <c:v>2000–01</c:v>
                </c:pt>
                <c:pt idx="6">
                  <c:v>2002–03</c:v>
                </c:pt>
                <c:pt idx="7">
                  <c:v>2003–04</c:v>
                </c:pt>
                <c:pt idx="8">
                  <c:v>2005–06</c:v>
                </c:pt>
                <c:pt idx="9">
                  <c:v>2007–08</c:v>
                </c:pt>
                <c:pt idx="10">
                  <c:v>2009–10</c:v>
                </c:pt>
                <c:pt idx="11">
                  <c:v>2011–12</c:v>
                </c:pt>
                <c:pt idx="12">
                  <c:v>2013–14</c:v>
                </c:pt>
              </c:strCache>
            </c:strRef>
          </c:cat>
          <c:val>
            <c:numRef>
              <c:f>Sheet1!$B$2:$N$2</c:f>
              <c:numCache>
                <c:formatCode>General</c:formatCode>
                <c:ptCount val="13"/>
                <c:pt idx="7">
                  <c:v>4.93</c:v>
                </c:pt>
                <c:pt idx="12">
                  <c:v>3.11</c:v>
                </c:pt>
              </c:numCache>
            </c:numRef>
          </c:val>
          <c:extLst>
            <c:ext xmlns:c16="http://schemas.microsoft.com/office/drawing/2014/chart" uri="{C3380CC4-5D6E-409C-BE32-E72D297353CC}">
              <c16:uniqueId val="{00000000-62BF-41C4-B33D-C9C9F235353E}"/>
            </c:ext>
          </c:extLst>
        </c:ser>
        <c:ser>
          <c:idx val="1"/>
          <c:order val="1"/>
          <c:tx>
            <c:strRef>
              <c:f>Sheet1!$A$3</c:f>
              <c:strCache>
                <c:ptCount val="1"/>
                <c:pt idx="0">
                  <c:v>Non-capitals</c:v>
                </c:pt>
              </c:strCache>
            </c:strRef>
          </c:tx>
          <c:spPr>
            <a:ln>
              <a:solidFill>
                <a:schemeClr val="bg1"/>
              </a:solidFill>
            </a:ln>
          </c:spPr>
          <c:invertIfNegative val="0"/>
          <c:cat>
            <c:strRef>
              <c:f>Sheet1!$B$1:$N$1</c:f>
              <c:strCache>
                <c:ptCount val="13"/>
                <c:pt idx="0">
                  <c:v>1994–95</c:v>
                </c:pt>
                <c:pt idx="1">
                  <c:v>1995–96</c:v>
                </c:pt>
                <c:pt idx="2">
                  <c:v>1996–97</c:v>
                </c:pt>
                <c:pt idx="3">
                  <c:v>1997–98</c:v>
                </c:pt>
                <c:pt idx="4">
                  <c:v>1999–00</c:v>
                </c:pt>
                <c:pt idx="5">
                  <c:v>2000–01</c:v>
                </c:pt>
                <c:pt idx="6">
                  <c:v>2002–03</c:v>
                </c:pt>
                <c:pt idx="7">
                  <c:v>2003–04</c:v>
                </c:pt>
                <c:pt idx="8">
                  <c:v>2005–06</c:v>
                </c:pt>
                <c:pt idx="9">
                  <c:v>2007–08</c:v>
                </c:pt>
                <c:pt idx="10">
                  <c:v>2009–10</c:v>
                </c:pt>
                <c:pt idx="11">
                  <c:v>2011–12</c:v>
                </c:pt>
                <c:pt idx="12">
                  <c:v>2013–14</c:v>
                </c:pt>
              </c:strCache>
            </c:strRef>
          </c:cat>
          <c:val>
            <c:numRef>
              <c:f>Sheet1!$B$3:$N$3</c:f>
              <c:numCache>
                <c:formatCode>General</c:formatCode>
                <c:ptCount val="13"/>
                <c:pt idx="7">
                  <c:v>4.4400000000000004</c:v>
                </c:pt>
                <c:pt idx="12">
                  <c:v>4.33</c:v>
                </c:pt>
              </c:numCache>
            </c:numRef>
          </c:val>
          <c:extLst>
            <c:ext xmlns:c16="http://schemas.microsoft.com/office/drawing/2014/chart" uri="{C3380CC4-5D6E-409C-BE32-E72D297353CC}">
              <c16:uniqueId val="{00000000-1103-445E-9BC3-81D9FC91C6E9}"/>
            </c:ext>
          </c:extLst>
        </c:ser>
        <c:ser>
          <c:idx val="2"/>
          <c:order val="2"/>
          <c:tx>
            <c:strRef>
              <c:f>Sheet1!$A$4</c:f>
              <c:strCache>
                <c:ptCount val="1"/>
                <c:pt idx="0">
                  <c:v>Aus</c:v>
                </c:pt>
              </c:strCache>
            </c:strRef>
          </c:tx>
          <c:spPr>
            <a:ln>
              <a:solidFill>
                <a:schemeClr val="bg1"/>
              </a:solidFill>
            </a:ln>
          </c:spPr>
          <c:invertIfNegative val="0"/>
          <c:cat>
            <c:strRef>
              <c:f>Sheet1!$B$1:$N$1</c:f>
              <c:strCache>
                <c:ptCount val="13"/>
                <c:pt idx="0">
                  <c:v>1994–95</c:v>
                </c:pt>
                <c:pt idx="1">
                  <c:v>1995–96</c:v>
                </c:pt>
                <c:pt idx="2">
                  <c:v>1996–97</c:v>
                </c:pt>
                <c:pt idx="3">
                  <c:v>1997–98</c:v>
                </c:pt>
                <c:pt idx="4">
                  <c:v>1999–00</c:v>
                </c:pt>
                <c:pt idx="5">
                  <c:v>2000–01</c:v>
                </c:pt>
                <c:pt idx="6">
                  <c:v>2002–03</c:v>
                </c:pt>
                <c:pt idx="7">
                  <c:v>2003–04</c:v>
                </c:pt>
                <c:pt idx="8">
                  <c:v>2005–06</c:v>
                </c:pt>
                <c:pt idx="9">
                  <c:v>2007–08</c:v>
                </c:pt>
                <c:pt idx="10">
                  <c:v>2009–10</c:v>
                </c:pt>
                <c:pt idx="11">
                  <c:v>2011–12</c:v>
                </c:pt>
                <c:pt idx="12">
                  <c:v>2013–14</c:v>
                </c:pt>
              </c:strCache>
            </c:strRef>
          </c:cat>
          <c:val>
            <c:numRef>
              <c:f>Sheet1!$B$4:$N$4</c:f>
              <c:numCache>
                <c:formatCode>General</c:formatCode>
                <c:ptCount val="13"/>
                <c:pt idx="7">
                  <c:v>4.87</c:v>
                </c:pt>
                <c:pt idx="12">
                  <c:v>3.56</c:v>
                </c:pt>
              </c:numCache>
            </c:numRef>
          </c:val>
          <c:extLst>
            <c:ext xmlns:c16="http://schemas.microsoft.com/office/drawing/2014/chart" uri="{C3380CC4-5D6E-409C-BE32-E72D297353CC}">
              <c16:uniqueId val="{00000001-1103-445E-9BC3-81D9FC91C6E9}"/>
            </c:ext>
          </c:extLst>
        </c:ser>
        <c:dLbls>
          <c:showLegendKey val="0"/>
          <c:showVal val="0"/>
          <c:showCatName val="0"/>
          <c:showSerName val="0"/>
          <c:showPercent val="0"/>
          <c:showBubbleSize val="0"/>
        </c:dLbls>
        <c:gapWidth val="150"/>
        <c:axId val="-2055523912"/>
        <c:axId val="-2055388520"/>
      </c:barChart>
      <c:catAx>
        <c:axId val="-2055523912"/>
        <c:scaling>
          <c:orientation val="minMax"/>
        </c:scaling>
        <c:delete val="0"/>
        <c:axPos val="b"/>
        <c:numFmt formatCode="General" sourceLinked="0"/>
        <c:majorTickMark val="out"/>
        <c:minorTickMark val="none"/>
        <c:tickLblPos val="nextTo"/>
        <c:txPr>
          <a:bodyPr/>
          <a:lstStyle/>
          <a:p>
            <a:pPr>
              <a:defRPr sz="2200"/>
            </a:pPr>
            <a:endParaRPr lang="en-US"/>
          </a:p>
        </c:txPr>
        <c:crossAx val="-2055388520"/>
        <c:crosses val="autoZero"/>
        <c:auto val="1"/>
        <c:lblAlgn val="ctr"/>
        <c:lblOffset val="100"/>
        <c:noMultiLvlLbl val="0"/>
      </c:catAx>
      <c:valAx>
        <c:axId val="-2055388520"/>
        <c:scaling>
          <c:orientation val="minMax"/>
        </c:scaling>
        <c:delete val="0"/>
        <c:axPos val="l"/>
        <c:majorGridlines/>
        <c:numFmt formatCode="#,##0" sourceLinked="0"/>
        <c:majorTickMark val="out"/>
        <c:minorTickMark val="none"/>
        <c:tickLblPos val="nextTo"/>
        <c:txPr>
          <a:bodyPr/>
          <a:lstStyle/>
          <a:p>
            <a:pPr>
              <a:defRPr sz="2200"/>
            </a:pPr>
            <a:endParaRPr lang="en-US"/>
          </a:p>
        </c:txPr>
        <c:crossAx val="-2055523912"/>
        <c:crosses val="autoZero"/>
        <c:crossBetween val="between"/>
      </c:valAx>
    </c:plotArea>
    <c:plotVisOnly val="1"/>
    <c:dispBlanksAs val="gap"/>
    <c:showDLblsOverMax val="0"/>
  </c:chart>
  <c:txPr>
    <a:bodyPr/>
    <a:lstStyle/>
    <a:p>
      <a:pPr>
        <a:defRPr sz="1800"/>
      </a:pPr>
      <a:endParaRPr lang="en-US"/>
    </a:p>
  </c:txPr>
  <c:externalData r:id="rId1">
    <c:autoUpdate val="0"/>
  </c:externalData>
</c:chartSpace>
</file>

<file path=ppt/charts/chart1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rgbClr val="F68B33"/>
            </a:solidFill>
            <a:ln>
              <a:solidFill>
                <a:srgbClr val="000000"/>
              </a:solidFill>
            </a:ln>
            <a:effectLst/>
          </c:spPr>
          <c:invertIfNegative val="0"/>
          <c:cat>
            <c:strRef>
              <c:f>Sheet1!$A$2:$A$7</c:f>
              <c:strCache>
                <c:ptCount val="6"/>
                <c:pt idx="0">
                  <c:v>1</c:v>
                </c:pt>
                <c:pt idx="1">
                  <c:v>2</c:v>
                </c:pt>
                <c:pt idx="2">
                  <c:v>3</c:v>
                </c:pt>
                <c:pt idx="3">
                  <c:v>4</c:v>
                </c:pt>
                <c:pt idx="4">
                  <c:v>5</c:v>
                </c:pt>
                <c:pt idx="5">
                  <c:v>6 or more</c:v>
                </c:pt>
              </c:strCache>
            </c:strRef>
          </c:cat>
          <c:val>
            <c:numRef>
              <c:f>Sheet1!$B$2:$B$7</c:f>
              <c:numCache>
                <c:formatCode>#,##0</c:formatCode>
                <c:ptCount val="6"/>
                <c:pt idx="0">
                  <c:v>1445011</c:v>
                </c:pt>
                <c:pt idx="1">
                  <c:v>371038</c:v>
                </c:pt>
                <c:pt idx="2">
                  <c:v>113897</c:v>
                </c:pt>
                <c:pt idx="3">
                  <c:v>41360</c:v>
                </c:pt>
                <c:pt idx="4">
                  <c:v>16982</c:v>
                </c:pt>
                <c:pt idx="5">
                  <c:v>18231</c:v>
                </c:pt>
              </c:numCache>
            </c:numRef>
          </c:val>
          <c:extLst>
            <c:ext xmlns:c16="http://schemas.microsoft.com/office/drawing/2014/chart" uri="{C3380CC4-5D6E-409C-BE32-E72D297353CC}">
              <c16:uniqueId val="{00000000-C1F1-4494-A59F-E3FF01A47A6D}"/>
            </c:ext>
          </c:extLst>
        </c:ser>
        <c:dLbls>
          <c:showLegendKey val="0"/>
          <c:showVal val="0"/>
          <c:showCatName val="0"/>
          <c:showSerName val="0"/>
          <c:showPercent val="0"/>
          <c:showBubbleSize val="0"/>
        </c:dLbls>
        <c:gapWidth val="50"/>
        <c:overlap val="100"/>
        <c:axId val="-2019208312"/>
        <c:axId val="-2019453752"/>
      </c:barChart>
      <c:catAx>
        <c:axId val="-2019208312"/>
        <c:scaling>
          <c:orientation val="minMax"/>
        </c:scaling>
        <c:delete val="0"/>
        <c:axPos val="b"/>
        <c:numFmt formatCode="General" sourceLinked="1"/>
        <c:majorTickMark val="out"/>
        <c:minorTickMark val="none"/>
        <c:tickLblPos val="nextTo"/>
        <c:txPr>
          <a:bodyPr/>
          <a:lstStyle/>
          <a:p>
            <a:pPr>
              <a:defRPr sz="2200"/>
            </a:pPr>
            <a:endParaRPr lang="en-US"/>
          </a:p>
        </c:txPr>
        <c:crossAx val="-2019453752"/>
        <c:crosses val="autoZero"/>
        <c:auto val="1"/>
        <c:lblAlgn val="ctr"/>
        <c:lblOffset val="100"/>
        <c:noMultiLvlLbl val="0"/>
      </c:catAx>
      <c:valAx>
        <c:axId val="-2019453752"/>
        <c:scaling>
          <c:orientation val="minMax"/>
        </c:scaling>
        <c:delete val="0"/>
        <c:axPos val="l"/>
        <c:majorGridlines>
          <c:spPr>
            <a:ln>
              <a:solidFill>
                <a:schemeClr val="accent6">
                  <a:lumMod val="20000"/>
                  <a:lumOff val="80000"/>
                </a:schemeClr>
              </a:solidFill>
            </a:ln>
          </c:spPr>
        </c:majorGridlines>
        <c:numFmt formatCode="#,##0" sourceLinked="0"/>
        <c:majorTickMark val="out"/>
        <c:minorTickMark val="none"/>
        <c:tickLblPos val="nextTo"/>
        <c:spPr>
          <a:ln>
            <a:noFill/>
          </a:ln>
        </c:spPr>
        <c:txPr>
          <a:bodyPr/>
          <a:lstStyle/>
          <a:p>
            <a:pPr>
              <a:defRPr sz="2200"/>
            </a:pPr>
            <a:endParaRPr lang="en-US"/>
          </a:p>
        </c:txPr>
        <c:crossAx val="-2019208312"/>
        <c:crosses val="autoZero"/>
        <c:crossBetween val="between"/>
      </c:valAx>
    </c:plotArea>
    <c:plotVisOnly val="1"/>
    <c:dispBlanksAs val="gap"/>
    <c:showDLblsOverMax val="0"/>
  </c:chart>
  <c:txPr>
    <a:bodyPr/>
    <a:lstStyle/>
    <a:p>
      <a:pPr>
        <a:defRPr sz="1800"/>
      </a:pPr>
      <a:endParaRPr lang="en-US"/>
    </a:p>
  </c:txPr>
  <c:externalData r:id="rId1">
    <c:autoUpdate val="0"/>
  </c:externalData>
</c:chartSpace>
</file>

<file path=ppt/charts/chart1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112557959434945"/>
          <c:y val="2.4444444444444401E-2"/>
          <c:w val="0.88744204056505505"/>
          <c:h val="0.792393309248279"/>
        </c:manualLayout>
      </c:layout>
      <c:barChart>
        <c:barDir val="col"/>
        <c:grouping val="clustered"/>
        <c:varyColors val="0"/>
        <c:ser>
          <c:idx val="0"/>
          <c:order val="0"/>
          <c:tx>
            <c:strRef>
              <c:f>Sheet1!$B$1</c:f>
              <c:strCache>
                <c:ptCount val="1"/>
                <c:pt idx="0">
                  <c:v>% of national economy</c:v>
                </c:pt>
              </c:strCache>
            </c:strRef>
          </c:tx>
          <c:spPr>
            <a:solidFill>
              <a:schemeClr val="tx2"/>
            </a:solidFill>
            <a:ln w="6350" cmpd="sng">
              <a:solidFill>
                <a:schemeClr val="bg1"/>
              </a:solidFill>
            </a:ln>
          </c:spPr>
          <c:invertIfNegative val="0"/>
          <c:cat>
            <c:strRef>
              <c:f>Sheet1!$A$2:$A$6</c:f>
              <c:strCache>
                <c:ptCount val="5"/>
                <c:pt idx="0">
                  <c:v>Sydney</c:v>
                </c:pt>
                <c:pt idx="1">
                  <c:v>Melbourne</c:v>
                </c:pt>
                <c:pt idx="2">
                  <c:v>Brisbane</c:v>
                </c:pt>
                <c:pt idx="3">
                  <c:v>Adelaide</c:v>
                </c:pt>
                <c:pt idx="4">
                  <c:v>Perth</c:v>
                </c:pt>
              </c:strCache>
            </c:strRef>
          </c:cat>
          <c:val>
            <c:numRef>
              <c:f>Sheet1!$B$2:$B$6</c:f>
              <c:numCache>
                <c:formatCode>0%</c:formatCode>
                <c:ptCount val="5"/>
                <c:pt idx="0">
                  <c:v>0.233257961555456</c:v>
                </c:pt>
                <c:pt idx="1">
                  <c:v>0.175766410024117</c:v>
                </c:pt>
                <c:pt idx="2">
                  <c:v>9.5891662120497795E-2</c:v>
                </c:pt>
                <c:pt idx="3">
                  <c:v>4.5668015294875602E-2</c:v>
                </c:pt>
                <c:pt idx="4">
                  <c:v>9.54177085827555E-2</c:v>
                </c:pt>
              </c:numCache>
            </c:numRef>
          </c:val>
          <c:extLst>
            <c:ext xmlns:c16="http://schemas.microsoft.com/office/drawing/2014/chart" uri="{C3380CC4-5D6E-409C-BE32-E72D297353CC}">
              <c16:uniqueId val="{00000000-F9CD-4AA3-9BE2-F06B8C46A19B}"/>
            </c:ext>
          </c:extLst>
        </c:ser>
        <c:ser>
          <c:idx val="1"/>
          <c:order val="1"/>
          <c:tx>
            <c:strRef>
              <c:f>Sheet1!$C$1</c:f>
              <c:strCache>
                <c:ptCount val="1"/>
                <c:pt idx="0">
                  <c:v>% of pop'n growth</c:v>
                </c:pt>
              </c:strCache>
            </c:strRef>
          </c:tx>
          <c:spPr>
            <a:solidFill>
              <a:schemeClr val="bg2"/>
            </a:solidFill>
            <a:ln w="6350" cmpd="sng">
              <a:solidFill>
                <a:schemeClr val="bg1"/>
              </a:solidFill>
            </a:ln>
          </c:spPr>
          <c:invertIfNegative val="0"/>
          <c:cat>
            <c:strRef>
              <c:f>Sheet1!$A$2:$A$6</c:f>
              <c:strCache>
                <c:ptCount val="5"/>
                <c:pt idx="0">
                  <c:v>Sydney</c:v>
                </c:pt>
                <c:pt idx="1">
                  <c:v>Melbourne</c:v>
                </c:pt>
                <c:pt idx="2">
                  <c:v>Brisbane</c:v>
                </c:pt>
                <c:pt idx="3">
                  <c:v>Adelaide</c:v>
                </c:pt>
                <c:pt idx="4">
                  <c:v>Perth</c:v>
                </c:pt>
              </c:strCache>
            </c:strRef>
          </c:cat>
          <c:val>
            <c:numRef>
              <c:f>Sheet1!$C$2:$C$6</c:f>
              <c:numCache>
                <c:formatCode>0%</c:formatCode>
                <c:ptCount val="5"/>
                <c:pt idx="0">
                  <c:v>0.17305609252802301</c:v>
                </c:pt>
                <c:pt idx="1">
                  <c:v>0.21328415233891701</c:v>
                </c:pt>
                <c:pt idx="2">
                  <c:v>0.120289296219745</c:v>
                </c:pt>
                <c:pt idx="3">
                  <c:v>3.7625765384846702E-2</c:v>
                </c:pt>
                <c:pt idx="4">
                  <c:v>0.13014788587116299</c:v>
                </c:pt>
              </c:numCache>
            </c:numRef>
          </c:val>
          <c:extLst>
            <c:ext xmlns:c16="http://schemas.microsoft.com/office/drawing/2014/chart" uri="{C3380CC4-5D6E-409C-BE32-E72D297353CC}">
              <c16:uniqueId val="{00000001-F9CD-4AA3-9BE2-F06B8C46A19B}"/>
            </c:ext>
          </c:extLst>
        </c:ser>
        <c:ser>
          <c:idx val="2"/>
          <c:order val="2"/>
          <c:tx>
            <c:strRef>
              <c:f>Sheet1!$D$1</c:f>
              <c:strCache>
                <c:ptCount val="1"/>
                <c:pt idx="0">
                  <c:v>% of road + rail investment - state</c:v>
                </c:pt>
              </c:strCache>
            </c:strRef>
          </c:tx>
          <c:spPr>
            <a:solidFill>
              <a:schemeClr val="accent2"/>
            </a:solidFill>
            <a:ln w="12700" cmpd="sng">
              <a:solidFill>
                <a:schemeClr val="bg1"/>
              </a:solidFill>
            </a:ln>
          </c:spPr>
          <c:invertIfNegative val="0"/>
          <c:cat>
            <c:strRef>
              <c:f>Sheet1!$A$2:$A$6</c:f>
              <c:strCache>
                <c:ptCount val="5"/>
                <c:pt idx="0">
                  <c:v>Sydney</c:v>
                </c:pt>
                <c:pt idx="1">
                  <c:v>Melbourne</c:v>
                </c:pt>
                <c:pt idx="2">
                  <c:v>Brisbane</c:v>
                </c:pt>
                <c:pt idx="3">
                  <c:v>Adelaide</c:v>
                </c:pt>
                <c:pt idx="4">
                  <c:v>Perth</c:v>
                </c:pt>
              </c:strCache>
            </c:strRef>
          </c:cat>
          <c:val>
            <c:numRef>
              <c:f>Sheet1!$D$2:$D$6</c:f>
              <c:numCache>
                <c:formatCode>0%</c:formatCode>
                <c:ptCount val="5"/>
                <c:pt idx="0">
                  <c:v>0.19582760931267101</c:v>
                </c:pt>
                <c:pt idx="1">
                  <c:v>0.111830708345986</c:v>
                </c:pt>
                <c:pt idx="2">
                  <c:v>0.123499464521007</c:v>
                </c:pt>
                <c:pt idx="3">
                  <c:v>4.48806947101155E-2</c:v>
                </c:pt>
                <c:pt idx="4">
                  <c:v>2.8996078305557001E-2</c:v>
                </c:pt>
              </c:numCache>
            </c:numRef>
          </c:val>
          <c:extLst>
            <c:ext xmlns:c16="http://schemas.microsoft.com/office/drawing/2014/chart" uri="{C3380CC4-5D6E-409C-BE32-E72D297353CC}">
              <c16:uniqueId val="{00000002-F9CD-4AA3-9BE2-F06B8C46A19B}"/>
            </c:ext>
          </c:extLst>
        </c:ser>
        <c:ser>
          <c:idx val="3"/>
          <c:order val="3"/>
          <c:tx>
            <c:strRef>
              <c:f>Sheet1!$E$1</c:f>
              <c:strCache>
                <c:ptCount val="1"/>
                <c:pt idx="0">
                  <c:v>% of road + rail investment - Commonwealth</c:v>
                </c:pt>
              </c:strCache>
            </c:strRef>
          </c:tx>
          <c:spPr>
            <a:solidFill>
              <a:schemeClr val="accent3"/>
            </a:solidFill>
            <a:ln w="6350" cmpd="sng">
              <a:solidFill>
                <a:schemeClr val="bg1"/>
              </a:solidFill>
            </a:ln>
          </c:spPr>
          <c:invertIfNegative val="0"/>
          <c:cat>
            <c:strRef>
              <c:f>Sheet1!$A$2:$A$6</c:f>
              <c:strCache>
                <c:ptCount val="5"/>
                <c:pt idx="0">
                  <c:v>Sydney</c:v>
                </c:pt>
                <c:pt idx="1">
                  <c:v>Melbourne</c:v>
                </c:pt>
                <c:pt idx="2">
                  <c:v>Brisbane</c:v>
                </c:pt>
                <c:pt idx="3">
                  <c:v>Adelaide</c:v>
                </c:pt>
                <c:pt idx="4">
                  <c:v>Perth</c:v>
                </c:pt>
              </c:strCache>
            </c:strRef>
          </c:cat>
          <c:val>
            <c:numRef>
              <c:f>Sheet1!$E$2:$E$6</c:f>
              <c:numCache>
                <c:formatCode>0%</c:formatCode>
                <c:ptCount val="5"/>
                <c:pt idx="0">
                  <c:v>5.4271990031673503E-2</c:v>
                </c:pt>
                <c:pt idx="1">
                  <c:v>0.16032167185376001</c:v>
                </c:pt>
                <c:pt idx="2">
                  <c:v>0.13423181556309799</c:v>
                </c:pt>
                <c:pt idx="3">
                  <c:v>4.2955150697193099E-2</c:v>
                </c:pt>
                <c:pt idx="4">
                  <c:v>3.2182398993141799E-2</c:v>
                </c:pt>
              </c:numCache>
            </c:numRef>
          </c:val>
          <c:extLst>
            <c:ext xmlns:c16="http://schemas.microsoft.com/office/drawing/2014/chart" uri="{C3380CC4-5D6E-409C-BE32-E72D297353CC}">
              <c16:uniqueId val="{00000003-F9CD-4AA3-9BE2-F06B8C46A19B}"/>
            </c:ext>
          </c:extLst>
        </c:ser>
        <c:dLbls>
          <c:showLegendKey val="0"/>
          <c:showVal val="0"/>
          <c:showCatName val="0"/>
          <c:showSerName val="0"/>
          <c:showPercent val="0"/>
          <c:showBubbleSize val="0"/>
        </c:dLbls>
        <c:gapWidth val="70"/>
        <c:axId val="-2045874008"/>
        <c:axId val="-2045792632"/>
      </c:barChart>
      <c:catAx>
        <c:axId val="-2045874008"/>
        <c:scaling>
          <c:orientation val="minMax"/>
        </c:scaling>
        <c:delete val="0"/>
        <c:axPos val="b"/>
        <c:numFmt formatCode="General" sourceLinked="0"/>
        <c:majorTickMark val="none"/>
        <c:minorTickMark val="none"/>
        <c:tickLblPos val="nextTo"/>
        <c:spPr>
          <a:ln>
            <a:solidFill>
              <a:srgbClr val="000000"/>
            </a:solidFill>
          </a:ln>
        </c:spPr>
        <c:txPr>
          <a:bodyPr/>
          <a:lstStyle/>
          <a:p>
            <a:pPr>
              <a:defRPr sz="2000"/>
            </a:pPr>
            <a:endParaRPr lang="en-US"/>
          </a:p>
        </c:txPr>
        <c:crossAx val="-2045792632"/>
        <c:crosses val="autoZero"/>
        <c:auto val="1"/>
        <c:lblAlgn val="ctr"/>
        <c:lblOffset val="100"/>
        <c:noMultiLvlLbl val="0"/>
      </c:catAx>
      <c:valAx>
        <c:axId val="-2045792632"/>
        <c:scaling>
          <c:orientation val="minMax"/>
          <c:max val="0.3"/>
          <c:min val="0"/>
        </c:scaling>
        <c:delete val="0"/>
        <c:axPos val="l"/>
        <c:majorGridlines>
          <c:spPr>
            <a:ln>
              <a:solidFill>
                <a:schemeClr val="accent6">
                  <a:lumMod val="60000"/>
                  <a:lumOff val="40000"/>
                </a:schemeClr>
              </a:solidFill>
            </a:ln>
          </c:spPr>
        </c:majorGridlines>
        <c:numFmt formatCode="0%" sourceLinked="1"/>
        <c:majorTickMark val="out"/>
        <c:minorTickMark val="none"/>
        <c:tickLblPos val="nextTo"/>
        <c:spPr>
          <a:ln>
            <a:noFill/>
          </a:ln>
        </c:spPr>
        <c:txPr>
          <a:bodyPr/>
          <a:lstStyle/>
          <a:p>
            <a:pPr>
              <a:defRPr sz="2200"/>
            </a:pPr>
            <a:endParaRPr lang="en-US"/>
          </a:p>
        </c:txPr>
        <c:crossAx val="-2045874008"/>
        <c:crossesAt val="1"/>
        <c:crossBetween val="between"/>
        <c:majorUnit val="0.1"/>
      </c:valAx>
      <c:spPr>
        <a:noFill/>
        <a:ln w="25400">
          <a:noFill/>
        </a:ln>
      </c:spPr>
    </c:plotArea>
    <c:plotVisOnly val="1"/>
    <c:dispBlanksAs val="gap"/>
    <c:showDLblsOverMax val="0"/>
  </c:chart>
  <c:spPr>
    <a:ln>
      <a:noFill/>
    </a:ln>
  </c:spPr>
  <c:txPr>
    <a:bodyPr/>
    <a:lstStyle/>
    <a:p>
      <a:pPr>
        <a:defRPr sz="1800"/>
      </a:pPr>
      <a:endParaRPr lang="en-US"/>
    </a:p>
  </c:txPr>
  <c:externalData r:id="rId1">
    <c:autoUpdate val="0"/>
  </c:externalData>
</c:chartSpace>
</file>

<file path=ppt/charts/chart1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109840882549984"/>
          <c:y val="4.5470796746404002E-2"/>
          <c:w val="0.86586551778592502"/>
          <c:h val="0.73650942117984397"/>
        </c:manualLayout>
      </c:layout>
      <c:barChart>
        <c:barDir val="col"/>
        <c:grouping val="clustered"/>
        <c:varyColors val="0"/>
        <c:ser>
          <c:idx val="0"/>
          <c:order val="0"/>
          <c:tx>
            <c:strRef>
              <c:f>Sheet1!$B$1</c:f>
              <c:strCache>
                <c:ptCount val="1"/>
                <c:pt idx="0">
                  <c:v>% of national economy</c:v>
                </c:pt>
              </c:strCache>
            </c:strRef>
          </c:tx>
          <c:spPr>
            <a:solidFill>
              <a:schemeClr val="bg2"/>
            </a:solidFill>
            <a:ln w="6350" cmpd="sng">
              <a:solidFill>
                <a:schemeClr val="bg1"/>
              </a:solidFill>
            </a:ln>
          </c:spPr>
          <c:invertIfNegative val="0"/>
          <c:cat>
            <c:strRef>
              <c:f>Sheet1!$A$2:$A$6</c:f>
              <c:strCache>
                <c:ptCount val="5"/>
                <c:pt idx="0">
                  <c:v>Rest of NSW</c:v>
                </c:pt>
                <c:pt idx="1">
                  <c:v>Rest of VIC</c:v>
                </c:pt>
                <c:pt idx="2">
                  <c:v>Rest of QLD</c:v>
                </c:pt>
                <c:pt idx="3">
                  <c:v>Rest of
SA</c:v>
                </c:pt>
                <c:pt idx="4">
                  <c:v>Rest of
WA</c:v>
                </c:pt>
              </c:strCache>
            </c:strRef>
          </c:cat>
          <c:val>
            <c:numRef>
              <c:f>Sheet1!$B$2:$B$6</c:f>
              <c:numCache>
                <c:formatCode>0%</c:formatCode>
                <c:ptCount val="5"/>
                <c:pt idx="0">
                  <c:v>7.9574824180517104E-2</c:v>
                </c:pt>
                <c:pt idx="1">
                  <c:v>4.3706785681666201E-2</c:v>
                </c:pt>
                <c:pt idx="2">
                  <c:v>8.9413062850682401E-2</c:v>
                </c:pt>
                <c:pt idx="3">
                  <c:v>1.51436795086682E-2</c:v>
                </c:pt>
                <c:pt idx="4">
                  <c:v>7.5101887668074505E-2</c:v>
                </c:pt>
              </c:numCache>
            </c:numRef>
          </c:val>
          <c:extLst>
            <c:ext xmlns:c16="http://schemas.microsoft.com/office/drawing/2014/chart" uri="{C3380CC4-5D6E-409C-BE32-E72D297353CC}">
              <c16:uniqueId val="{00000000-A25A-48E7-89F9-9ACF3AC8F454}"/>
            </c:ext>
          </c:extLst>
        </c:ser>
        <c:ser>
          <c:idx val="1"/>
          <c:order val="1"/>
          <c:tx>
            <c:strRef>
              <c:f>Sheet1!$C$1</c:f>
              <c:strCache>
                <c:ptCount val="1"/>
                <c:pt idx="0">
                  <c:v>% of pop'n growth</c:v>
                </c:pt>
              </c:strCache>
            </c:strRef>
          </c:tx>
          <c:spPr>
            <a:solidFill>
              <a:schemeClr val="tx2"/>
            </a:solidFill>
            <a:ln w="6350" cmpd="sng">
              <a:solidFill>
                <a:schemeClr val="bg1"/>
              </a:solidFill>
            </a:ln>
          </c:spPr>
          <c:invertIfNegative val="0"/>
          <c:cat>
            <c:strRef>
              <c:f>Sheet1!$A$2:$A$6</c:f>
              <c:strCache>
                <c:ptCount val="5"/>
                <c:pt idx="0">
                  <c:v>Rest of NSW</c:v>
                </c:pt>
                <c:pt idx="1">
                  <c:v>Rest of VIC</c:v>
                </c:pt>
                <c:pt idx="2">
                  <c:v>Rest of QLD</c:v>
                </c:pt>
                <c:pt idx="3">
                  <c:v>Rest of
SA</c:v>
                </c:pt>
                <c:pt idx="4">
                  <c:v>Rest of
WA</c:v>
                </c:pt>
              </c:strCache>
            </c:strRef>
          </c:cat>
          <c:val>
            <c:numRef>
              <c:f>Sheet1!$C$2:$C$6</c:f>
              <c:numCache>
                <c:formatCode>0%</c:formatCode>
                <c:ptCount val="5"/>
                <c:pt idx="0">
                  <c:v>6.7608221890076897E-2</c:v>
                </c:pt>
                <c:pt idx="1">
                  <c:v>4.2816863564898902E-2</c:v>
                </c:pt>
                <c:pt idx="2">
                  <c:v>0.13346574802684899</c:v>
                </c:pt>
                <c:pt idx="3">
                  <c:v>6.6475286494094704E-3</c:v>
                </c:pt>
                <c:pt idx="4">
                  <c:v>3.6756179149379398E-2</c:v>
                </c:pt>
              </c:numCache>
            </c:numRef>
          </c:val>
          <c:extLst>
            <c:ext xmlns:c16="http://schemas.microsoft.com/office/drawing/2014/chart" uri="{C3380CC4-5D6E-409C-BE32-E72D297353CC}">
              <c16:uniqueId val="{00000001-A25A-48E7-89F9-9ACF3AC8F454}"/>
            </c:ext>
          </c:extLst>
        </c:ser>
        <c:ser>
          <c:idx val="2"/>
          <c:order val="2"/>
          <c:tx>
            <c:strRef>
              <c:f>Sheet1!$D$1</c:f>
              <c:strCache>
                <c:ptCount val="1"/>
                <c:pt idx="0">
                  <c:v>% of road + rail investment - state</c:v>
                </c:pt>
              </c:strCache>
            </c:strRef>
          </c:tx>
          <c:spPr>
            <a:solidFill>
              <a:schemeClr val="accent2"/>
            </a:solidFill>
            <a:ln w="6350" cmpd="sng">
              <a:solidFill>
                <a:schemeClr val="bg1"/>
              </a:solidFill>
            </a:ln>
          </c:spPr>
          <c:invertIfNegative val="0"/>
          <c:cat>
            <c:strRef>
              <c:f>Sheet1!$A$2:$A$6</c:f>
              <c:strCache>
                <c:ptCount val="5"/>
                <c:pt idx="0">
                  <c:v>Rest of NSW</c:v>
                </c:pt>
                <c:pt idx="1">
                  <c:v>Rest of VIC</c:v>
                </c:pt>
                <c:pt idx="2">
                  <c:v>Rest of QLD</c:v>
                </c:pt>
                <c:pt idx="3">
                  <c:v>Rest of
SA</c:v>
                </c:pt>
                <c:pt idx="4">
                  <c:v>Rest of
WA</c:v>
                </c:pt>
              </c:strCache>
            </c:strRef>
          </c:cat>
          <c:val>
            <c:numRef>
              <c:f>Sheet1!$D$2:$D$6</c:f>
              <c:numCache>
                <c:formatCode>0%</c:formatCode>
                <c:ptCount val="5"/>
                <c:pt idx="0">
                  <c:v>9.5306510133163894E-2</c:v>
                </c:pt>
                <c:pt idx="1">
                  <c:v>3.3624445053781198E-2</c:v>
                </c:pt>
                <c:pt idx="2">
                  <c:v>0.279163867384842</c:v>
                </c:pt>
                <c:pt idx="3">
                  <c:v>3.7099245358045299E-3</c:v>
                </c:pt>
                <c:pt idx="4">
                  <c:v>3.1488845783054602E-2</c:v>
                </c:pt>
              </c:numCache>
            </c:numRef>
          </c:val>
          <c:extLst>
            <c:ext xmlns:c16="http://schemas.microsoft.com/office/drawing/2014/chart" uri="{C3380CC4-5D6E-409C-BE32-E72D297353CC}">
              <c16:uniqueId val="{00000002-A25A-48E7-89F9-9ACF3AC8F454}"/>
            </c:ext>
          </c:extLst>
        </c:ser>
        <c:ser>
          <c:idx val="3"/>
          <c:order val="3"/>
          <c:tx>
            <c:strRef>
              <c:f>Sheet1!$E$1</c:f>
              <c:strCache>
                <c:ptCount val="1"/>
                <c:pt idx="0">
                  <c:v>% of road + rail investment - Commonwealth</c:v>
                </c:pt>
              </c:strCache>
            </c:strRef>
          </c:tx>
          <c:spPr>
            <a:solidFill>
              <a:schemeClr val="accent3"/>
            </a:solidFill>
            <a:ln w="6350" cmpd="sng">
              <a:solidFill>
                <a:schemeClr val="bg1"/>
              </a:solidFill>
            </a:ln>
          </c:spPr>
          <c:invertIfNegative val="0"/>
          <c:cat>
            <c:strRef>
              <c:f>Sheet1!$A$2:$A$6</c:f>
              <c:strCache>
                <c:ptCount val="5"/>
                <c:pt idx="0">
                  <c:v>Rest of NSW</c:v>
                </c:pt>
                <c:pt idx="1">
                  <c:v>Rest of VIC</c:v>
                </c:pt>
                <c:pt idx="2">
                  <c:v>Rest of QLD</c:v>
                </c:pt>
                <c:pt idx="3">
                  <c:v>Rest of
SA</c:v>
                </c:pt>
                <c:pt idx="4">
                  <c:v>Rest of
WA</c:v>
                </c:pt>
              </c:strCache>
            </c:strRef>
          </c:cat>
          <c:val>
            <c:numRef>
              <c:f>Sheet1!$E$2:$E$6</c:f>
              <c:numCache>
                <c:formatCode>0%</c:formatCode>
                <c:ptCount val="5"/>
                <c:pt idx="0">
                  <c:v>0.274038540363017</c:v>
                </c:pt>
                <c:pt idx="1">
                  <c:v>5.9671392413340497E-2</c:v>
                </c:pt>
                <c:pt idx="2">
                  <c:v>0.13164128583448001</c:v>
                </c:pt>
                <c:pt idx="3">
                  <c:v>1.35856950953208E-2</c:v>
                </c:pt>
                <c:pt idx="4">
                  <c:v>5.23481731004561E-2</c:v>
                </c:pt>
              </c:numCache>
            </c:numRef>
          </c:val>
          <c:extLst>
            <c:ext xmlns:c16="http://schemas.microsoft.com/office/drawing/2014/chart" uri="{C3380CC4-5D6E-409C-BE32-E72D297353CC}">
              <c16:uniqueId val="{00000003-A25A-48E7-89F9-9ACF3AC8F454}"/>
            </c:ext>
          </c:extLst>
        </c:ser>
        <c:dLbls>
          <c:showLegendKey val="0"/>
          <c:showVal val="0"/>
          <c:showCatName val="0"/>
          <c:showSerName val="0"/>
          <c:showPercent val="0"/>
          <c:showBubbleSize val="0"/>
        </c:dLbls>
        <c:gapWidth val="70"/>
        <c:axId val="-2019492088"/>
        <c:axId val="-2019495560"/>
      </c:barChart>
      <c:catAx>
        <c:axId val="-2019492088"/>
        <c:scaling>
          <c:orientation val="minMax"/>
        </c:scaling>
        <c:delete val="0"/>
        <c:axPos val="b"/>
        <c:numFmt formatCode="General" sourceLinked="0"/>
        <c:majorTickMark val="none"/>
        <c:minorTickMark val="none"/>
        <c:tickLblPos val="nextTo"/>
        <c:spPr>
          <a:ln>
            <a:solidFill>
              <a:srgbClr val="000000"/>
            </a:solidFill>
          </a:ln>
        </c:spPr>
        <c:txPr>
          <a:bodyPr/>
          <a:lstStyle/>
          <a:p>
            <a:pPr>
              <a:defRPr sz="2000"/>
            </a:pPr>
            <a:endParaRPr lang="en-US"/>
          </a:p>
        </c:txPr>
        <c:crossAx val="-2019495560"/>
        <c:crosses val="autoZero"/>
        <c:auto val="1"/>
        <c:lblAlgn val="ctr"/>
        <c:lblOffset val="100"/>
        <c:noMultiLvlLbl val="0"/>
      </c:catAx>
      <c:valAx>
        <c:axId val="-2019495560"/>
        <c:scaling>
          <c:orientation val="minMax"/>
          <c:max val="0.3"/>
          <c:min val="0"/>
        </c:scaling>
        <c:delete val="0"/>
        <c:axPos val="l"/>
        <c:majorGridlines>
          <c:spPr>
            <a:ln>
              <a:solidFill>
                <a:schemeClr val="accent6">
                  <a:lumMod val="60000"/>
                  <a:lumOff val="40000"/>
                </a:schemeClr>
              </a:solidFill>
            </a:ln>
          </c:spPr>
        </c:majorGridlines>
        <c:numFmt formatCode="0%" sourceLinked="1"/>
        <c:majorTickMark val="out"/>
        <c:minorTickMark val="none"/>
        <c:tickLblPos val="nextTo"/>
        <c:spPr>
          <a:ln>
            <a:noFill/>
          </a:ln>
        </c:spPr>
        <c:txPr>
          <a:bodyPr/>
          <a:lstStyle/>
          <a:p>
            <a:pPr>
              <a:defRPr sz="2200"/>
            </a:pPr>
            <a:endParaRPr lang="en-US"/>
          </a:p>
        </c:txPr>
        <c:crossAx val="-2019492088"/>
        <c:crossesAt val="1"/>
        <c:crossBetween val="between"/>
        <c:majorUnit val="0.1"/>
      </c:valAx>
      <c:spPr>
        <a:noFill/>
        <a:ln w="25400">
          <a:noFill/>
        </a:ln>
      </c:spPr>
    </c:plotArea>
    <c:plotVisOnly val="1"/>
    <c:dispBlanksAs val="gap"/>
    <c:showDLblsOverMax val="0"/>
  </c:chart>
  <c:spPr>
    <a:ln>
      <a:noFill/>
    </a:ln>
  </c:spPr>
  <c:txPr>
    <a:bodyPr/>
    <a:lstStyle/>
    <a:p>
      <a:pPr>
        <a:defRPr sz="1800"/>
      </a:pPr>
      <a:endParaRPr lang="en-US"/>
    </a:p>
  </c:txPr>
  <c:externalData r:id="rId1">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1"/>
    <c:plotArea>
      <c:layout>
        <c:manualLayout>
          <c:layoutTarget val="inner"/>
          <c:xMode val="edge"/>
          <c:yMode val="edge"/>
          <c:x val="5.5681313336793901E-2"/>
          <c:y val="2.7214285714285701E-2"/>
          <c:w val="0.884483949121744"/>
          <c:h val="0.89179717118693502"/>
        </c:manualLayout>
      </c:layout>
      <c:lineChart>
        <c:grouping val="standard"/>
        <c:varyColors val="0"/>
        <c:ser>
          <c:idx val="6"/>
          <c:order val="0"/>
          <c:tx>
            <c:strRef>
              <c:f>Sheet1!$B$1</c:f>
              <c:strCache>
                <c:ptCount val="1"/>
                <c:pt idx="0">
                  <c:v>Aus house price index, nominal, BIS</c:v>
                </c:pt>
              </c:strCache>
            </c:strRef>
          </c:tx>
          <c:spPr>
            <a:ln>
              <a:solidFill>
                <a:schemeClr val="bg2"/>
              </a:solidFill>
            </a:ln>
          </c:spPr>
          <c:marker>
            <c:symbol val="none"/>
          </c:marker>
          <c:dPt>
            <c:idx val="85"/>
            <c:bubble3D val="0"/>
            <c:spPr>
              <a:ln>
                <a:solidFill>
                  <a:schemeClr val="bg2"/>
                </a:solidFill>
                <a:prstDash val="sysDash"/>
              </a:ln>
            </c:spPr>
            <c:extLst>
              <c:ext xmlns:c16="http://schemas.microsoft.com/office/drawing/2014/chart" uri="{C3380CC4-5D6E-409C-BE32-E72D297353CC}">
                <c16:uniqueId val="{00000003-EFEE-4E13-BFFF-E772EFFD5BA1}"/>
              </c:ext>
            </c:extLst>
          </c:dPt>
          <c:dPt>
            <c:idx val="86"/>
            <c:bubble3D val="0"/>
            <c:spPr>
              <a:ln>
                <a:solidFill>
                  <a:schemeClr val="bg2"/>
                </a:solidFill>
                <a:prstDash val="sysDot"/>
              </a:ln>
            </c:spPr>
            <c:extLst>
              <c:ext xmlns:c16="http://schemas.microsoft.com/office/drawing/2014/chart" uri="{C3380CC4-5D6E-409C-BE32-E72D297353CC}">
                <c16:uniqueId val="{00000002-EFEE-4E13-BFFF-E772EFFD5BA1}"/>
              </c:ext>
            </c:extLst>
          </c:dPt>
          <c:dPt>
            <c:idx val="89"/>
            <c:bubble3D val="0"/>
            <c:spPr>
              <a:ln>
                <a:solidFill>
                  <a:schemeClr val="bg2"/>
                </a:solidFill>
                <a:prstDash val="sysDot"/>
              </a:ln>
            </c:spPr>
            <c:extLst>
              <c:ext xmlns:c16="http://schemas.microsoft.com/office/drawing/2014/chart" uri="{C3380CC4-5D6E-409C-BE32-E72D297353CC}">
                <c16:uniqueId val="{00000001-EFEE-4E13-BFFF-E772EFFD5BA1}"/>
              </c:ext>
            </c:extLst>
          </c:dPt>
          <c:dPt>
            <c:idx val="93"/>
            <c:bubble3D val="0"/>
            <c:spPr>
              <a:ln>
                <a:solidFill>
                  <a:schemeClr val="bg2"/>
                </a:solidFill>
                <a:prstDash val="sysDot"/>
              </a:ln>
            </c:spPr>
            <c:extLst>
              <c:ext xmlns:c16="http://schemas.microsoft.com/office/drawing/2014/chart" uri="{C3380CC4-5D6E-409C-BE32-E72D297353CC}">
                <c16:uniqueId val="{00000004-EFEE-4E13-BFFF-E772EFFD5BA1}"/>
              </c:ext>
            </c:extLst>
          </c:dPt>
          <c:dPt>
            <c:idx val="97"/>
            <c:bubble3D val="0"/>
            <c:spPr>
              <a:ln>
                <a:solidFill>
                  <a:schemeClr val="bg2"/>
                </a:solidFill>
                <a:prstDash val="sysDot"/>
              </a:ln>
            </c:spPr>
            <c:extLst>
              <c:ext xmlns:c16="http://schemas.microsoft.com/office/drawing/2014/chart" uri="{C3380CC4-5D6E-409C-BE32-E72D297353CC}">
                <c16:uniqueId val="{00000005-EFEE-4E13-BFFF-E772EFFD5BA1}"/>
              </c:ext>
            </c:extLst>
          </c:dPt>
          <c:cat>
            <c:numRef>
              <c:f>Sheet1!$A$2:$A$83</c:f>
              <c:numCache>
                <c:formatCode>mmm\-yy</c:formatCode>
                <c:ptCount val="82"/>
                <c:pt idx="0">
                  <c:v>35674</c:v>
                </c:pt>
                <c:pt idx="1">
                  <c:v>35765</c:v>
                </c:pt>
                <c:pt idx="2">
                  <c:v>35855</c:v>
                </c:pt>
                <c:pt idx="3">
                  <c:v>35947</c:v>
                </c:pt>
                <c:pt idx="4">
                  <c:v>36039</c:v>
                </c:pt>
                <c:pt idx="5">
                  <c:v>36130</c:v>
                </c:pt>
                <c:pt idx="6">
                  <c:v>36220</c:v>
                </c:pt>
                <c:pt idx="7">
                  <c:v>36312</c:v>
                </c:pt>
                <c:pt idx="8">
                  <c:v>36404</c:v>
                </c:pt>
                <c:pt idx="9">
                  <c:v>36495</c:v>
                </c:pt>
                <c:pt idx="10">
                  <c:v>36586</c:v>
                </c:pt>
                <c:pt idx="11">
                  <c:v>36678</c:v>
                </c:pt>
                <c:pt idx="12">
                  <c:v>36770</c:v>
                </c:pt>
                <c:pt idx="13">
                  <c:v>36861</c:v>
                </c:pt>
                <c:pt idx="14">
                  <c:v>36951</c:v>
                </c:pt>
                <c:pt idx="15">
                  <c:v>37043</c:v>
                </c:pt>
                <c:pt idx="16">
                  <c:v>37135</c:v>
                </c:pt>
                <c:pt idx="17">
                  <c:v>37226</c:v>
                </c:pt>
                <c:pt idx="18">
                  <c:v>37316</c:v>
                </c:pt>
                <c:pt idx="19">
                  <c:v>37408</c:v>
                </c:pt>
                <c:pt idx="20">
                  <c:v>37500</c:v>
                </c:pt>
                <c:pt idx="21">
                  <c:v>37591</c:v>
                </c:pt>
                <c:pt idx="22">
                  <c:v>37681</c:v>
                </c:pt>
                <c:pt idx="23">
                  <c:v>37773</c:v>
                </c:pt>
                <c:pt idx="24">
                  <c:v>37865</c:v>
                </c:pt>
                <c:pt idx="25">
                  <c:v>37956</c:v>
                </c:pt>
                <c:pt idx="26">
                  <c:v>38047</c:v>
                </c:pt>
                <c:pt idx="27">
                  <c:v>38139</c:v>
                </c:pt>
                <c:pt idx="28">
                  <c:v>38231</c:v>
                </c:pt>
                <c:pt idx="29">
                  <c:v>38322</c:v>
                </c:pt>
                <c:pt idx="30">
                  <c:v>38412</c:v>
                </c:pt>
                <c:pt idx="31">
                  <c:v>38504</c:v>
                </c:pt>
                <c:pt idx="32">
                  <c:v>38596</c:v>
                </c:pt>
                <c:pt idx="33">
                  <c:v>38687</c:v>
                </c:pt>
                <c:pt idx="34">
                  <c:v>38777</c:v>
                </c:pt>
                <c:pt idx="35">
                  <c:v>38869</c:v>
                </c:pt>
                <c:pt idx="36">
                  <c:v>38961</c:v>
                </c:pt>
                <c:pt idx="37">
                  <c:v>39052</c:v>
                </c:pt>
                <c:pt idx="38">
                  <c:v>39142</c:v>
                </c:pt>
                <c:pt idx="39">
                  <c:v>39234</c:v>
                </c:pt>
                <c:pt idx="40">
                  <c:v>39326</c:v>
                </c:pt>
                <c:pt idx="41">
                  <c:v>39417</c:v>
                </c:pt>
                <c:pt idx="42">
                  <c:v>39508</c:v>
                </c:pt>
                <c:pt idx="43">
                  <c:v>39600</c:v>
                </c:pt>
                <c:pt idx="44">
                  <c:v>39692</c:v>
                </c:pt>
                <c:pt idx="45">
                  <c:v>39783</c:v>
                </c:pt>
                <c:pt idx="46">
                  <c:v>39873</c:v>
                </c:pt>
                <c:pt idx="47">
                  <c:v>39965</c:v>
                </c:pt>
                <c:pt idx="48">
                  <c:v>40057</c:v>
                </c:pt>
                <c:pt idx="49">
                  <c:v>40148</c:v>
                </c:pt>
                <c:pt idx="50">
                  <c:v>40238</c:v>
                </c:pt>
                <c:pt idx="51">
                  <c:v>40330</c:v>
                </c:pt>
                <c:pt idx="52">
                  <c:v>40422</c:v>
                </c:pt>
                <c:pt idx="53">
                  <c:v>40513</c:v>
                </c:pt>
                <c:pt idx="54">
                  <c:v>40603</c:v>
                </c:pt>
                <c:pt idx="55">
                  <c:v>40695</c:v>
                </c:pt>
                <c:pt idx="56">
                  <c:v>40787</c:v>
                </c:pt>
                <c:pt idx="57">
                  <c:v>40878</c:v>
                </c:pt>
                <c:pt idx="58">
                  <c:v>40969</c:v>
                </c:pt>
                <c:pt idx="59">
                  <c:v>41061</c:v>
                </c:pt>
                <c:pt idx="60">
                  <c:v>41153</c:v>
                </c:pt>
                <c:pt idx="61">
                  <c:v>41244</c:v>
                </c:pt>
                <c:pt idx="62">
                  <c:v>41334</c:v>
                </c:pt>
                <c:pt idx="63">
                  <c:v>41426</c:v>
                </c:pt>
                <c:pt idx="64">
                  <c:v>41518</c:v>
                </c:pt>
                <c:pt idx="65">
                  <c:v>41609</c:v>
                </c:pt>
                <c:pt idx="66">
                  <c:v>41699</c:v>
                </c:pt>
                <c:pt idx="67">
                  <c:v>41791</c:v>
                </c:pt>
                <c:pt idx="68">
                  <c:v>41883</c:v>
                </c:pt>
                <c:pt idx="69">
                  <c:v>41974</c:v>
                </c:pt>
                <c:pt idx="70">
                  <c:v>42064</c:v>
                </c:pt>
                <c:pt idx="71">
                  <c:v>42156</c:v>
                </c:pt>
                <c:pt idx="72">
                  <c:v>42248</c:v>
                </c:pt>
                <c:pt idx="73">
                  <c:v>42339</c:v>
                </c:pt>
                <c:pt idx="74">
                  <c:v>42430</c:v>
                </c:pt>
                <c:pt idx="75">
                  <c:v>42522</c:v>
                </c:pt>
                <c:pt idx="76">
                  <c:v>42614</c:v>
                </c:pt>
                <c:pt idx="77">
                  <c:v>42705</c:v>
                </c:pt>
                <c:pt idx="78">
                  <c:v>42795</c:v>
                </c:pt>
                <c:pt idx="79">
                  <c:v>42887</c:v>
                </c:pt>
                <c:pt idx="80">
                  <c:v>42979</c:v>
                </c:pt>
                <c:pt idx="81">
                  <c:v>43070</c:v>
                </c:pt>
              </c:numCache>
            </c:numRef>
          </c:cat>
          <c:val>
            <c:numRef>
              <c:f>Sheet1!$B$2:$B$83</c:f>
              <c:numCache>
                <c:formatCode>0.00</c:formatCode>
                <c:ptCount val="82"/>
                <c:pt idx="0">
                  <c:v>100.72289903962573</c:v>
                </c:pt>
                <c:pt idx="1">
                  <c:v>102.66955657691166</c:v>
                </c:pt>
                <c:pt idx="2">
                  <c:v>105.2078743294617</c:v>
                </c:pt>
                <c:pt idx="3">
                  <c:v>107.49817193693569</c:v>
                </c:pt>
                <c:pt idx="4">
                  <c:v>107.49817193693569</c:v>
                </c:pt>
                <c:pt idx="5">
                  <c:v>109.27305715366107</c:v>
                </c:pt>
                <c:pt idx="6">
                  <c:v>111.22935302671179</c:v>
                </c:pt>
                <c:pt idx="7">
                  <c:v>113.76767077926185</c:v>
                </c:pt>
                <c:pt idx="8">
                  <c:v>115.8861960661753</c:v>
                </c:pt>
                <c:pt idx="9">
                  <c:v>119.69372040953385</c:v>
                </c:pt>
                <c:pt idx="10">
                  <c:v>121.8980364276606</c:v>
                </c:pt>
                <c:pt idx="11">
                  <c:v>124.77989882133174</c:v>
                </c:pt>
                <c:pt idx="12">
                  <c:v>124.60812650077118</c:v>
                </c:pt>
                <c:pt idx="13">
                  <c:v>127.57597048378959</c:v>
                </c:pt>
                <c:pt idx="14">
                  <c:v>130.37194671718046</c:v>
                </c:pt>
                <c:pt idx="15">
                  <c:v>135.02878975664396</c:v>
                </c:pt>
                <c:pt idx="16">
                  <c:v>142.06172113479477</c:v>
                </c:pt>
                <c:pt idx="17">
                  <c:v>147.39601512073565</c:v>
                </c:pt>
                <c:pt idx="18">
                  <c:v>152.98806301658439</c:v>
                </c:pt>
                <c:pt idx="19">
                  <c:v>162.09180514815961</c:v>
                </c:pt>
                <c:pt idx="20">
                  <c:v>168.84799223207395</c:v>
                </c:pt>
                <c:pt idx="21">
                  <c:v>175.01251910072421</c:v>
                </c:pt>
                <c:pt idx="22">
                  <c:v>179.70753376697894</c:v>
                </c:pt>
                <c:pt idx="23">
                  <c:v>189.40284068475128</c:v>
                </c:pt>
                <c:pt idx="24">
                  <c:v>200.5486694205905</c:v>
                </c:pt>
                <c:pt idx="25">
                  <c:v>208.1057926636519</c:v>
                </c:pt>
                <c:pt idx="26">
                  <c:v>207.23385727867316</c:v>
                </c:pt>
                <c:pt idx="27">
                  <c:v>205.19911871256645</c:v>
                </c:pt>
                <c:pt idx="28">
                  <c:v>205.19911871256645</c:v>
                </c:pt>
                <c:pt idx="29">
                  <c:v>208.68705111061541</c:v>
                </c:pt>
                <c:pt idx="30">
                  <c:v>208.39646960166712</c:v>
                </c:pt>
                <c:pt idx="31">
                  <c:v>209.84956800454248</c:v>
                </c:pt>
                <c:pt idx="32">
                  <c:v>209.55898649559416</c:v>
                </c:pt>
                <c:pt idx="33">
                  <c:v>213.62817734060661</c:v>
                </c:pt>
                <c:pt idx="34">
                  <c:v>215.95321112846065</c:v>
                </c:pt>
                <c:pt idx="35">
                  <c:v>223.80091588047034</c:v>
                </c:pt>
                <c:pt idx="36">
                  <c:v>227.87010672548277</c:v>
                </c:pt>
                <c:pt idx="37">
                  <c:v>231.93901128329432</c:v>
                </c:pt>
                <c:pt idx="38">
                  <c:v>233.973749849401</c:v>
                </c:pt>
                <c:pt idx="39">
                  <c:v>244.43716532727996</c:v>
                </c:pt>
                <c:pt idx="40">
                  <c:v>253.15651917706745</c:v>
                </c:pt>
                <c:pt idx="41">
                  <c:v>262.74799926996769</c:v>
                </c:pt>
                <c:pt idx="42">
                  <c:v>263.91061159296163</c:v>
                </c:pt>
                <c:pt idx="43">
                  <c:v>261.5854823760406</c:v>
                </c:pt>
                <c:pt idx="44">
                  <c:v>255.77251619013768</c:v>
                </c:pt>
                <c:pt idx="45">
                  <c:v>252.28458379208871</c:v>
                </c:pt>
                <c:pt idx="46">
                  <c:v>251.70332534512517</c:v>
                </c:pt>
                <c:pt idx="47">
                  <c:v>262.16674082300415</c:v>
                </c:pt>
                <c:pt idx="48">
                  <c:v>273.21151017691358</c:v>
                </c:pt>
                <c:pt idx="49">
                  <c:v>288.32537494676853</c:v>
                </c:pt>
                <c:pt idx="50">
                  <c:v>297.33531030550421</c:v>
                </c:pt>
                <c:pt idx="51">
                  <c:v>303.14856277860815</c:v>
                </c:pt>
                <c:pt idx="52">
                  <c:v>299.37004887161095</c:v>
                </c:pt>
                <c:pt idx="53">
                  <c:v>301.11382421250153</c:v>
                </c:pt>
                <c:pt idx="54">
                  <c:v>298.49811348663218</c:v>
                </c:pt>
                <c:pt idx="55">
                  <c:v>296.4633749205255</c:v>
                </c:pt>
                <c:pt idx="56">
                  <c:v>291.23166718158603</c:v>
                </c:pt>
                <c:pt idx="57">
                  <c:v>288.90663339373197</c:v>
                </c:pt>
                <c:pt idx="58">
                  <c:v>290.65040873462254</c:v>
                </c:pt>
                <c:pt idx="59">
                  <c:v>291.81292562854952</c:v>
                </c:pt>
                <c:pt idx="60">
                  <c:v>291.23166718158603</c:v>
                </c:pt>
                <c:pt idx="61">
                  <c:v>297.62627353072043</c:v>
                </c:pt>
                <c:pt idx="62">
                  <c:v>299.66072580962617</c:v>
                </c:pt>
                <c:pt idx="63">
                  <c:v>307.2174673364197</c:v>
                </c:pt>
                <c:pt idx="64">
                  <c:v>314.77459057948113</c:v>
                </c:pt>
                <c:pt idx="65">
                  <c:v>327.2724583362658</c:v>
                </c:pt>
                <c:pt idx="66">
                  <c:v>331.92290762824177</c:v>
                </c:pt>
                <c:pt idx="67">
                  <c:v>338.31713226110827</c:v>
                </c:pt>
                <c:pt idx="68">
                  <c:v>342.38632310612076</c:v>
                </c:pt>
                <c:pt idx="69">
                  <c:v>349.36180618595068</c:v>
                </c:pt>
                <c:pt idx="70">
                  <c:v>354.88419086290543</c:v>
                </c:pt>
                <c:pt idx="71">
                  <c:v>371.45124946470258</c:v>
                </c:pt>
                <c:pt idx="72">
                  <c:v>379.00837270776401</c:v>
                </c:pt>
                <c:pt idx="73">
                  <c:v>379.5896311547275</c:v>
                </c:pt>
                <c:pt idx="74">
                  <c:v>379.00837270776401</c:v>
                </c:pt>
                <c:pt idx="75">
                  <c:v>386.56511423455748</c:v>
                </c:pt>
                <c:pt idx="76">
                  <c:v>392.37808042046049</c:v>
                </c:pt>
                <c:pt idx="77">
                  <c:v>408.65455751330933</c:v>
                </c:pt>
                <c:pt idx="78">
                  <c:v>417.66477915924611</c:v>
                </c:pt>
              </c:numCache>
            </c:numRef>
          </c:val>
          <c:smooth val="0"/>
          <c:extLst>
            <c:ext xmlns:c16="http://schemas.microsoft.com/office/drawing/2014/chart" uri="{C3380CC4-5D6E-409C-BE32-E72D297353CC}">
              <c16:uniqueId val="{00000000-9599-41DD-AAC8-25230AAF0E1C}"/>
            </c:ext>
          </c:extLst>
        </c:ser>
        <c:ser>
          <c:idx val="0"/>
          <c:order val="1"/>
          <c:tx>
            <c:strRef>
              <c:f>Sheet1!$C$1</c:f>
              <c:strCache>
                <c:ptCount val="1"/>
                <c:pt idx="0">
                  <c:v>Aus rents index, CPI</c:v>
                </c:pt>
              </c:strCache>
            </c:strRef>
          </c:tx>
          <c:spPr>
            <a:ln>
              <a:solidFill>
                <a:schemeClr val="tx2"/>
              </a:solidFill>
            </a:ln>
          </c:spPr>
          <c:marker>
            <c:symbol val="none"/>
          </c:marker>
          <c:cat>
            <c:numRef>
              <c:f>Sheet1!$A$2:$A$83</c:f>
              <c:numCache>
                <c:formatCode>mmm\-yy</c:formatCode>
                <c:ptCount val="82"/>
                <c:pt idx="0">
                  <c:v>35674</c:v>
                </c:pt>
                <c:pt idx="1">
                  <c:v>35765</c:v>
                </c:pt>
                <c:pt idx="2">
                  <c:v>35855</c:v>
                </c:pt>
                <c:pt idx="3">
                  <c:v>35947</c:v>
                </c:pt>
                <c:pt idx="4">
                  <c:v>36039</c:v>
                </c:pt>
                <c:pt idx="5">
                  <c:v>36130</c:v>
                </c:pt>
                <c:pt idx="6">
                  <c:v>36220</c:v>
                </c:pt>
                <c:pt idx="7">
                  <c:v>36312</c:v>
                </c:pt>
                <c:pt idx="8">
                  <c:v>36404</c:v>
                </c:pt>
                <c:pt idx="9">
                  <c:v>36495</c:v>
                </c:pt>
                <c:pt idx="10">
                  <c:v>36586</c:v>
                </c:pt>
                <c:pt idx="11">
                  <c:v>36678</c:v>
                </c:pt>
                <c:pt idx="12">
                  <c:v>36770</c:v>
                </c:pt>
                <c:pt idx="13">
                  <c:v>36861</c:v>
                </c:pt>
                <c:pt idx="14">
                  <c:v>36951</c:v>
                </c:pt>
                <c:pt idx="15">
                  <c:v>37043</c:v>
                </c:pt>
                <c:pt idx="16">
                  <c:v>37135</c:v>
                </c:pt>
                <c:pt idx="17">
                  <c:v>37226</c:v>
                </c:pt>
                <c:pt idx="18">
                  <c:v>37316</c:v>
                </c:pt>
                <c:pt idx="19">
                  <c:v>37408</c:v>
                </c:pt>
                <c:pt idx="20">
                  <c:v>37500</c:v>
                </c:pt>
                <c:pt idx="21">
                  <c:v>37591</c:v>
                </c:pt>
                <c:pt idx="22">
                  <c:v>37681</c:v>
                </c:pt>
                <c:pt idx="23">
                  <c:v>37773</c:v>
                </c:pt>
                <c:pt idx="24">
                  <c:v>37865</c:v>
                </c:pt>
                <c:pt idx="25">
                  <c:v>37956</c:v>
                </c:pt>
                <c:pt idx="26">
                  <c:v>38047</c:v>
                </c:pt>
                <c:pt idx="27">
                  <c:v>38139</c:v>
                </c:pt>
                <c:pt idx="28">
                  <c:v>38231</c:v>
                </c:pt>
                <c:pt idx="29">
                  <c:v>38322</c:v>
                </c:pt>
                <c:pt idx="30">
                  <c:v>38412</c:v>
                </c:pt>
                <c:pt idx="31">
                  <c:v>38504</c:v>
                </c:pt>
                <c:pt idx="32">
                  <c:v>38596</c:v>
                </c:pt>
                <c:pt idx="33">
                  <c:v>38687</c:v>
                </c:pt>
                <c:pt idx="34">
                  <c:v>38777</c:v>
                </c:pt>
                <c:pt idx="35">
                  <c:v>38869</c:v>
                </c:pt>
                <c:pt idx="36">
                  <c:v>38961</c:v>
                </c:pt>
                <c:pt idx="37">
                  <c:v>39052</c:v>
                </c:pt>
                <c:pt idx="38">
                  <c:v>39142</c:v>
                </c:pt>
                <c:pt idx="39">
                  <c:v>39234</c:v>
                </c:pt>
                <c:pt idx="40">
                  <c:v>39326</c:v>
                </c:pt>
                <c:pt idx="41">
                  <c:v>39417</c:v>
                </c:pt>
                <c:pt idx="42">
                  <c:v>39508</c:v>
                </c:pt>
                <c:pt idx="43">
                  <c:v>39600</c:v>
                </c:pt>
                <c:pt idx="44">
                  <c:v>39692</c:v>
                </c:pt>
                <c:pt idx="45">
                  <c:v>39783</c:v>
                </c:pt>
                <c:pt idx="46">
                  <c:v>39873</c:v>
                </c:pt>
                <c:pt idx="47">
                  <c:v>39965</c:v>
                </c:pt>
                <c:pt idx="48">
                  <c:v>40057</c:v>
                </c:pt>
                <c:pt idx="49">
                  <c:v>40148</c:v>
                </c:pt>
                <c:pt idx="50">
                  <c:v>40238</c:v>
                </c:pt>
                <c:pt idx="51">
                  <c:v>40330</c:v>
                </c:pt>
                <c:pt idx="52">
                  <c:v>40422</c:v>
                </c:pt>
                <c:pt idx="53">
                  <c:v>40513</c:v>
                </c:pt>
                <c:pt idx="54">
                  <c:v>40603</c:v>
                </c:pt>
                <c:pt idx="55">
                  <c:v>40695</c:v>
                </c:pt>
                <c:pt idx="56">
                  <c:v>40787</c:v>
                </c:pt>
                <c:pt idx="57">
                  <c:v>40878</c:v>
                </c:pt>
                <c:pt idx="58">
                  <c:v>40969</c:v>
                </c:pt>
                <c:pt idx="59">
                  <c:v>41061</c:v>
                </c:pt>
                <c:pt idx="60">
                  <c:v>41153</c:v>
                </c:pt>
                <c:pt idx="61">
                  <c:v>41244</c:v>
                </c:pt>
                <c:pt idx="62">
                  <c:v>41334</c:v>
                </c:pt>
                <c:pt idx="63">
                  <c:v>41426</c:v>
                </c:pt>
                <c:pt idx="64">
                  <c:v>41518</c:v>
                </c:pt>
                <c:pt idx="65">
                  <c:v>41609</c:v>
                </c:pt>
                <c:pt idx="66">
                  <c:v>41699</c:v>
                </c:pt>
                <c:pt idx="67">
                  <c:v>41791</c:v>
                </c:pt>
                <c:pt idx="68">
                  <c:v>41883</c:v>
                </c:pt>
                <c:pt idx="69">
                  <c:v>41974</c:v>
                </c:pt>
                <c:pt idx="70">
                  <c:v>42064</c:v>
                </c:pt>
                <c:pt idx="71">
                  <c:v>42156</c:v>
                </c:pt>
                <c:pt idx="72">
                  <c:v>42248</c:v>
                </c:pt>
                <c:pt idx="73">
                  <c:v>42339</c:v>
                </c:pt>
                <c:pt idx="74">
                  <c:v>42430</c:v>
                </c:pt>
                <c:pt idx="75">
                  <c:v>42522</c:v>
                </c:pt>
                <c:pt idx="76">
                  <c:v>42614</c:v>
                </c:pt>
                <c:pt idx="77">
                  <c:v>42705</c:v>
                </c:pt>
                <c:pt idx="78">
                  <c:v>42795</c:v>
                </c:pt>
                <c:pt idx="79">
                  <c:v>42887</c:v>
                </c:pt>
                <c:pt idx="80">
                  <c:v>42979</c:v>
                </c:pt>
                <c:pt idx="81">
                  <c:v>43070</c:v>
                </c:pt>
              </c:numCache>
            </c:numRef>
          </c:cat>
          <c:val>
            <c:numRef>
              <c:f>Sheet1!$C$2:$C$83</c:f>
              <c:numCache>
                <c:formatCode>0.00</c:formatCode>
                <c:ptCount val="82"/>
                <c:pt idx="0">
                  <c:v>100.34364261168385</c:v>
                </c:pt>
                <c:pt idx="1">
                  <c:v>101.20274914089347</c:v>
                </c:pt>
                <c:pt idx="2">
                  <c:v>101.71821305841924</c:v>
                </c:pt>
                <c:pt idx="3">
                  <c:v>102.74914089347078</c:v>
                </c:pt>
                <c:pt idx="4">
                  <c:v>103.60824742268039</c:v>
                </c:pt>
                <c:pt idx="5">
                  <c:v>104.1237113402062</c:v>
                </c:pt>
                <c:pt idx="6">
                  <c:v>104.81099656357389</c:v>
                </c:pt>
                <c:pt idx="7">
                  <c:v>105.49828178694159</c:v>
                </c:pt>
                <c:pt idx="8">
                  <c:v>106.01374570446735</c:v>
                </c:pt>
                <c:pt idx="9">
                  <c:v>106.87285223367698</c:v>
                </c:pt>
                <c:pt idx="10">
                  <c:v>107.73195876288659</c:v>
                </c:pt>
                <c:pt idx="11">
                  <c:v>108.76288659793813</c:v>
                </c:pt>
                <c:pt idx="12">
                  <c:v>109.62199312714776</c:v>
                </c:pt>
                <c:pt idx="13">
                  <c:v>110.13745704467352</c:v>
                </c:pt>
                <c:pt idx="14">
                  <c:v>111.1683848797251</c:v>
                </c:pt>
                <c:pt idx="15">
                  <c:v>112.19931271477661</c:v>
                </c:pt>
                <c:pt idx="16">
                  <c:v>112.88659793814433</c:v>
                </c:pt>
                <c:pt idx="17">
                  <c:v>113.573883161512</c:v>
                </c:pt>
                <c:pt idx="18">
                  <c:v>114.26116838487972</c:v>
                </c:pt>
                <c:pt idx="19">
                  <c:v>115.12027491408934</c:v>
                </c:pt>
                <c:pt idx="20">
                  <c:v>115.63573883161511</c:v>
                </c:pt>
                <c:pt idx="21">
                  <c:v>115.97938144329896</c:v>
                </c:pt>
                <c:pt idx="22">
                  <c:v>116.32302405498282</c:v>
                </c:pt>
                <c:pt idx="23">
                  <c:v>117.0103092783505</c:v>
                </c:pt>
                <c:pt idx="24">
                  <c:v>117.69759450171821</c:v>
                </c:pt>
                <c:pt idx="25">
                  <c:v>118.55670103092784</c:v>
                </c:pt>
                <c:pt idx="26">
                  <c:v>119.24398625429554</c:v>
                </c:pt>
                <c:pt idx="27">
                  <c:v>120.10309278350515</c:v>
                </c:pt>
                <c:pt idx="28">
                  <c:v>120.79037800687284</c:v>
                </c:pt>
                <c:pt idx="29">
                  <c:v>121.30584192439862</c:v>
                </c:pt>
                <c:pt idx="30">
                  <c:v>121.82130584192441</c:v>
                </c:pt>
                <c:pt idx="31">
                  <c:v>122.68041237113403</c:v>
                </c:pt>
                <c:pt idx="32">
                  <c:v>123.36769759450171</c:v>
                </c:pt>
                <c:pt idx="33">
                  <c:v>124.22680412371132</c:v>
                </c:pt>
                <c:pt idx="34">
                  <c:v>125.25773195876289</c:v>
                </c:pt>
                <c:pt idx="35">
                  <c:v>126.28865979381443</c:v>
                </c:pt>
                <c:pt idx="36">
                  <c:v>127.66323024054982</c:v>
                </c:pt>
                <c:pt idx="37">
                  <c:v>128.86597938144328</c:v>
                </c:pt>
                <c:pt idx="38">
                  <c:v>130.75601374570445</c:v>
                </c:pt>
                <c:pt idx="39">
                  <c:v>132.81786941580756</c:v>
                </c:pt>
                <c:pt idx="40">
                  <c:v>135.05154639175257</c:v>
                </c:pt>
                <c:pt idx="41">
                  <c:v>137.2852233676976</c:v>
                </c:pt>
                <c:pt idx="42">
                  <c:v>139.86254295532646</c:v>
                </c:pt>
                <c:pt idx="43">
                  <c:v>143.12714776632299</c:v>
                </c:pt>
                <c:pt idx="44">
                  <c:v>146.04810996563572</c:v>
                </c:pt>
                <c:pt idx="45">
                  <c:v>148.7972508591065</c:v>
                </c:pt>
                <c:pt idx="46">
                  <c:v>151.20274914089347</c:v>
                </c:pt>
                <c:pt idx="47">
                  <c:v>153.43642611683848</c:v>
                </c:pt>
                <c:pt idx="48">
                  <c:v>155.15463917525773</c:v>
                </c:pt>
                <c:pt idx="49">
                  <c:v>156.52920962199312</c:v>
                </c:pt>
                <c:pt idx="50">
                  <c:v>158.24742268041237</c:v>
                </c:pt>
                <c:pt idx="51">
                  <c:v>159.96563573883159</c:v>
                </c:pt>
                <c:pt idx="52">
                  <c:v>161.68384879725085</c:v>
                </c:pt>
                <c:pt idx="53">
                  <c:v>163.23024054982818</c:v>
                </c:pt>
                <c:pt idx="54">
                  <c:v>165.29209621993127</c:v>
                </c:pt>
                <c:pt idx="55">
                  <c:v>167.18213058419244</c:v>
                </c:pt>
                <c:pt idx="56">
                  <c:v>169.24398625429552</c:v>
                </c:pt>
                <c:pt idx="57">
                  <c:v>170.96219931271477</c:v>
                </c:pt>
                <c:pt idx="58">
                  <c:v>172.680412371134</c:v>
                </c:pt>
                <c:pt idx="59">
                  <c:v>174.57044673539517</c:v>
                </c:pt>
                <c:pt idx="60">
                  <c:v>175.94501718213058</c:v>
                </c:pt>
                <c:pt idx="61">
                  <c:v>177.31958762886597</c:v>
                </c:pt>
                <c:pt idx="62">
                  <c:v>178.69415807560136</c:v>
                </c:pt>
                <c:pt idx="63">
                  <c:v>180.58419243986253</c:v>
                </c:pt>
                <c:pt idx="64">
                  <c:v>181.61512027491409</c:v>
                </c:pt>
                <c:pt idx="65">
                  <c:v>182.64604810996562</c:v>
                </c:pt>
                <c:pt idx="66">
                  <c:v>183.84879725085909</c:v>
                </c:pt>
                <c:pt idx="67">
                  <c:v>184.87972508591065</c:v>
                </c:pt>
                <c:pt idx="68">
                  <c:v>186.08247422680409</c:v>
                </c:pt>
                <c:pt idx="69">
                  <c:v>186.94158075601374</c:v>
                </c:pt>
                <c:pt idx="70">
                  <c:v>187.62886597938143</c:v>
                </c:pt>
                <c:pt idx="71">
                  <c:v>188.31615120274913</c:v>
                </c:pt>
                <c:pt idx="72">
                  <c:v>188.8316151202749</c:v>
                </c:pt>
                <c:pt idx="73">
                  <c:v>189.17525773195874</c:v>
                </c:pt>
                <c:pt idx="74">
                  <c:v>189.34707903780068</c:v>
                </c:pt>
                <c:pt idx="75">
                  <c:v>189.69072164948452</c:v>
                </c:pt>
                <c:pt idx="76">
                  <c:v>190.20618556701029</c:v>
                </c:pt>
                <c:pt idx="77">
                  <c:v>190.37800687285221</c:v>
                </c:pt>
                <c:pt idx="78">
                  <c:v>190.54982817869416</c:v>
                </c:pt>
                <c:pt idx="79">
                  <c:v>190.89347079037799</c:v>
                </c:pt>
              </c:numCache>
            </c:numRef>
          </c:val>
          <c:smooth val="0"/>
          <c:extLst>
            <c:ext xmlns:c16="http://schemas.microsoft.com/office/drawing/2014/chart" uri="{C3380CC4-5D6E-409C-BE32-E72D297353CC}">
              <c16:uniqueId val="{00000000-EFEE-4E13-BFFF-E772EFFD5BA1}"/>
            </c:ext>
          </c:extLst>
        </c:ser>
        <c:ser>
          <c:idx val="1"/>
          <c:order val="2"/>
          <c:tx>
            <c:strRef>
              <c:f>Sheet1!$D$1</c:f>
              <c:strCache>
                <c:ptCount val="1"/>
                <c:pt idx="0">
                  <c:v>CPI</c:v>
                </c:pt>
              </c:strCache>
            </c:strRef>
          </c:tx>
          <c:spPr>
            <a:ln>
              <a:solidFill>
                <a:schemeClr val="accent3"/>
              </a:solidFill>
            </a:ln>
          </c:spPr>
          <c:marker>
            <c:symbol val="none"/>
          </c:marker>
          <c:cat>
            <c:numRef>
              <c:f>Sheet1!$A$2:$A$83</c:f>
              <c:numCache>
                <c:formatCode>mmm\-yy</c:formatCode>
                <c:ptCount val="82"/>
                <c:pt idx="0">
                  <c:v>35674</c:v>
                </c:pt>
                <c:pt idx="1">
                  <c:v>35765</c:v>
                </c:pt>
                <c:pt idx="2">
                  <c:v>35855</c:v>
                </c:pt>
                <c:pt idx="3">
                  <c:v>35947</c:v>
                </c:pt>
                <c:pt idx="4">
                  <c:v>36039</c:v>
                </c:pt>
                <c:pt idx="5">
                  <c:v>36130</c:v>
                </c:pt>
                <c:pt idx="6">
                  <c:v>36220</c:v>
                </c:pt>
                <c:pt idx="7">
                  <c:v>36312</c:v>
                </c:pt>
                <c:pt idx="8">
                  <c:v>36404</c:v>
                </c:pt>
                <c:pt idx="9">
                  <c:v>36495</c:v>
                </c:pt>
                <c:pt idx="10">
                  <c:v>36586</c:v>
                </c:pt>
                <c:pt idx="11">
                  <c:v>36678</c:v>
                </c:pt>
                <c:pt idx="12">
                  <c:v>36770</c:v>
                </c:pt>
                <c:pt idx="13">
                  <c:v>36861</c:v>
                </c:pt>
                <c:pt idx="14">
                  <c:v>36951</c:v>
                </c:pt>
                <c:pt idx="15">
                  <c:v>37043</c:v>
                </c:pt>
                <c:pt idx="16">
                  <c:v>37135</c:v>
                </c:pt>
                <c:pt idx="17">
                  <c:v>37226</c:v>
                </c:pt>
                <c:pt idx="18">
                  <c:v>37316</c:v>
                </c:pt>
                <c:pt idx="19">
                  <c:v>37408</c:v>
                </c:pt>
                <c:pt idx="20">
                  <c:v>37500</c:v>
                </c:pt>
                <c:pt idx="21">
                  <c:v>37591</c:v>
                </c:pt>
                <c:pt idx="22">
                  <c:v>37681</c:v>
                </c:pt>
                <c:pt idx="23">
                  <c:v>37773</c:v>
                </c:pt>
                <c:pt idx="24">
                  <c:v>37865</c:v>
                </c:pt>
                <c:pt idx="25">
                  <c:v>37956</c:v>
                </c:pt>
                <c:pt idx="26">
                  <c:v>38047</c:v>
                </c:pt>
                <c:pt idx="27">
                  <c:v>38139</c:v>
                </c:pt>
                <c:pt idx="28">
                  <c:v>38231</c:v>
                </c:pt>
                <c:pt idx="29">
                  <c:v>38322</c:v>
                </c:pt>
                <c:pt idx="30">
                  <c:v>38412</c:v>
                </c:pt>
                <c:pt idx="31">
                  <c:v>38504</c:v>
                </c:pt>
                <c:pt idx="32">
                  <c:v>38596</c:v>
                </c:pt>
                <c:pt idx="33">
                  <c:v>38687</c:v>
                </c:pt>
                <c:pt idx="34">
                  <c:v>38777</c:v>
                </c:pt>
                <c:pt idx="35">
                  <c:v>38869</c:v>
                </c:pt>
                <c:pt idx="36">
                  <c:v>38961</c:v>
                </c:pt>
                <c:pt idx="37">
                  <c:v>39052</c:v>
                </c:pt>
                <c:pt idx="38">
                  <c:v>39142</c:v>
                </c:pt>
                <c:pt idx="39">
                  <c:v>39234</c:v>
                </c:pt>
                <c:pt idx="40">
                  <c:v>39326</c:v>
                </c:pt>
                <c:pt idx="41">
                  <c:v>39417</c:v>
                </c:pt>
                <c:pt idx="42">
                  <c:v>39508</c:v>
                </c:pt>
                <c:pt idx="43">
                  <c:v>39600</c:v>
                </c:pt>
                <c:pt idx="44">
                  <c:v>39692</c:v>
                </c:pt>
                <c:pt idx="45">
                  <c:v>39783</c:v>
                </c:pt>
                <c:pt idx="46">
                  <c:v>39873</c:v>
                </c:pt>
                <c:pt idx="47">
                  <c:v>39965</c:v>
                </c:pt>
                <c:pt idx="48">
                  <c:v>40057</c:v>
                </c:pt>
                <c:pt idx="49">
                  <c:v>40148</c:v>
                </c:pt>
                <c:pt idx="50">
                  <c:v>40238</c:v>
                </c:pt>
                <c:pt idx="51">
                  <c:v>40330</c:v>
                </c:pt>
                <c:pt idx="52">
                  <c:v>40422</c:v>
                </c:pt>
                <c:pt idx="53">
                  <c:v>40513</c:v>
                </c:pt>
                <c:pt idx="54">
                  <c:v>40603</c:v>
                </c:pt>
                <c:pt idx="55">
                  <c:v>40695</c:v>
                </c:pt>
                <c:pt idx="56">
                  <c:v>40787</c:v>
                </c:pt>
                <c:pt idx="57">
                  <c:v>40878</c:v>
                </c:pt>
                <c:pt idx="58">
                  <c:v>40969</c:v>
                </c:pt>
                <c:pt idx="59">
                  <c:v>41061</c:v>
                </c:pt>
                <c:pt idx="60">
                  <c:v>41153</c:v>
                </c:pt>
                <c:pt idx="61">
                  <c:v>41244</c:v>
                </c:pt>
                <c:pt idx="62">
                  <c:v>41334</c:v>
                </c:pt>
                <c:pt idx="63">
                  <c:v>41426</c:v>
                </c:pt>
                <c:pt idx="64">
                  <c:v>41518</c:v>
                </c:pt>
                <c:pt idx="65">
                  <c:v>41609</c:v>
                </c:pt>
                <c:pt idx="66">
                  <c:v>41699</c:v>
                </c:pt>
                <c:pt idx="67">
                  <c:v>41791</c:v>
                </c:pt>
                <c:pt idx="68">
                  <c:v>41883</c:v>
                </c:pt>
                <c:pt idx="69">
                  <c:v>41974</c:v>
                </c:pt>
                <c:pt idx="70">
                  <c:v>42064</c:v>
                </c:pt>
                <c:pt idx="71">
                  <c:v>42156</c:v>
                </c:pt>
                <c:pt idx="72">
                  <c:v>42248</c:v>
                </c:pt>
                <c:pt idx="73">
                  <c:v>42339</c:v>
                </c:pt>
                <c:pt idx="74">
                  <c:v>42430</c:v>
                </c:pt>
                <c:pt idx="75">
                  <c:v>42522</c:v>
                </c:pt>
                <c:pt idx="76">
                  <c:v>42614</c:v>
                </c:pt>
                <c:pt idx="77">
                  <c:v>42705</c:v>
                </c:pt>
                <c:pt idx="78">
                  <c:v>42795</c:v>
                </c:pt>
                <c:pt idx="79">
                  <c:v>42887</c:v>
                </c:pt>
                <c:pt idx="80">
                  <c:v>42979</c:v>
                </c:pt>
                <c:pt idx="81">
                  <c:v>43070</c:v>
                </c:pt>
              </c:numCache>
            </c:numRef>
          </c:cat>
          <c:val>
            <c:numRef>
              <c:f>Sheet1!$D$2:$D$83</c:f>
              <c:numCache>
                <c:formatCode>0.00</c:formatCode>
                <c:ptCount val="82"/>
                <c:pt idx="0">
                  <c:v>99.626028421839948</c:v>
                </c:pt>
                <c:pt idx="1">
                  <c:v>99.925205684367995</c:v>
                </c:pt>
                <c:pt idx="2">
                  <c:v>100.22438294689604</c:v>
                </c:pt>
                <c:pt idx="3">
                  <c:v>100.82273747195214</c:v>
                </c:pt>
                <c:pt idx="4">
                  <c:v>100.97232610321616</c:v>
                </c:pt>
                <c:pt idx="5">
                  <c:v>101.42109199700823</c:v>
                </c:pt>
                <c:pt idx="6">
                  <c:v>101.42109199700823</c:v>
                </c:pt>
                <c:pt idx="7">
                  <c:v>101.86985789080029</c:v>
                </c:pt>
                <c:pt idx="8">
                  <c:v>102.76738967838446</c:v>
                </c:pt>
                <c:pt idx="9">
                  <c:v>103.36574420344053</c:v>
                </c:pt>
                <c:pt idx="10">
                  <c:v>104.2632759910247</c:v>
                </c:pt>
                <c:pt idx="11">
                  <c:v>105.01121914734482</c:v>
                </c:pt>
                <c:pt idx="12">
                  <c:v>109.05011219147347</c:v>
                </c:pt>
                <c:pt idx="13">
                  <c:v>109.34928945400148</c:v>
                </c:pt>
                <c:pt idx="14">
                  <c:v>110.54599850411371</c:v>
                </c:pt>
                <c:pt idx="15">
                  <c:v>111.44353029169784</c:v>
                </c:pt>
                <c:pt idx="16">
                  <c:v>111.74270755422589</c:v>
                </c:pt>
                <c:pt idx="17">
                  <c:v>112.78982797307407</c:v>
                </c:pt>
                <c:pt idx="18">
                  <c:v>113.83694839192222</c:v>
                </c:pt>
                <c:pt idx="19">
                  <c:v>114.58489154824234</c:v>
                </c:pt>
                <c:pt idx="20">
                  <c:v>115.33283470456246</c:v>
                </c:pt>
                <c:pt idx="21">
                  <c:v>116.08077786088258</c:v>
                </c:pt>
                <c:pt idx="22">
                  <c:v>117.57666417352281</c:v>
                </c:pt>
                <c:pt idx="23">
                  <c:v>117.57666417352281</c:v>
                </c:pt>
                <c:pt idx="24">
                  <c:v>118.32460732984293</c:v>
                </c:pt>
                <c:pt idx="25">
                  <c:v>118.92296185489903</c:v>
                </c:pt>
                <c:pt idx="26">
                  <c:v>119.97008227374721</c:v>
                </c:pt>
                <c:pt idx="27">
                  <c:v>120.56843679880329</c:v>
                </c:pt>
                <c:pt idx="28">
                  <c:v>121.01720269259538</c:v>
                </c:pt>
                <c:pt idx="29">
                  <c:v>121.9147344801795</c:v>
                </c:pt>
                <c:pt idx="30">
                  <c:v>122.81226626776365</c:v>
                </c:pt>
                <c:pt idx="31">
                  <c:v>123.56020942408377</c:v>
                </c:pt>
                <c:pt idx="32">
                  <c:v>124.75691847419598</c:v>
                </c:pt>
                <c:pt idx="33">
                  <c:v>125.35527299925207</c:v>
                </c:pt>
                <c:pt idx="34">
                  <c:v>126.40239341810025</c:v>
                </c:pt>
                <c:pt idx="35">
                  <c:v>128.49663425579658</c:v>
                </c:pt>
                <c:pt idx="36">
                  <c:v>129.69334330590877</c:v>
                </c:pt>
                <c:pt idx="37">
                  <c:v>129.54375467464473</c:v>
                </c:pt>
                <c:pt idx="38">
                  <c:v>129.54375467464473</c:v>
                </c:pt>
                <c:pt idx="39">
                  <c:v>131.18922961854901</c:v>
                </c:pt>
                <c:pt idx="40">
                  <c:v>132.08676140613312</c:v>
                </c:pt>
                <c:pt idx="41">
                  <c:v>133.28347045624534</c:v>
                </c:pt>
                <c:pt idx="42">
                  <c:v>135.0785340314136</c:v>
                </c:pt>
                <c:pt idx="43">
                  <c:v>137.02318623784592</c:v>
                </c:pt>
                <c:pt idx="44">
                  <c:v>138.6686611817502</c:v>
                </c:pt>
                <c:pt idx="45">
                  <c:v>138.21989528795814</c:v>
                </c:pt>
                <c:pt idx="46">
                  <c:v>138.36948391922215</c:v>
                </c:pt>
                <c:pt idx="47">
                  <c:v>138.96783844427824</c:v>
                </c:pt>
                <c:pt idx="48">
                  <c:v>140.31413612565447</c:v>
                </c:pt>
                <c:pt idx="49">
                  <c:v>141.06207928197458</c:v>
                </c:pt>
                <c:pt idx="50">
                  <c:v>142.4083769633508</c:v>
                </c:pt>
                <c:pt idx="51">
                  <c:v>143.30590875093495</c:v>
                </c:pt>
                <c:pt idx="52">
                  <c:v>144.3530291697831</c:v>
                </c:pt>
                <c:pt idx="53">
                  <c:v>144.95138369483922</c:v>
                </c:pt>
                <c:pt idx="54">
                  <c:v>147.04562453253553</c:v>
                </c:pt>
                <c:pt idx="55">
                  <c:v>148.39192221391176</c:v>
                </c:pt>
                <c:pt idx="56">
                  <c:v>149.2894540014959</c:v>
                </c:pt>
                <c:pt idx="57">
                  <c:v>149.2894540014959</c:v>
                </c:pt>
                <c:pt idx="58">
                  <c:v>149.43904263275994</c:v>
                </c:pt>
                <c:pt idx="59">
                  <c:v>150.18698578908004</c:v>
                </c:pt>
                <c:pt idx="60">
                  <c:v>152.28122662677637</c:v>
                </c:pt>
                <c:pt idx="61">
                  <c:v>152.58040388930442</c:v>
                </c:pt>
                <c:pt idx="62">
                  <c:v>153.17875841436052</c:v>
                </c:pt>
                <c:pt idx="63">
                  <c:v>153.77711293941661</c:v>
                </c:pt>
                <c:pt idx="64">
                  <c:v>155.5721765145849</c:v>
                </c:pt>
                <c:pt idx="65">
                  <c:v>156.76888556469711</c:v>
                </c:pt>
                <c:pt idx="66">
                  <c:v>157.66641735228123</c:v>
                </c:pt>
                <c:pt idx="67">
                  <c:v>158.41436050860136</c:v>
                </c:pt>
                <c:pt idx="68">
                  <c:v>159.16230366492147</c:v>
                </c:pt>
                <c:pt idx="69">
                  <c:v>159.46148092744951</c:v>
                </c:pt>
                <c:pt idx="70">
                  <c:v>159.76065818997759</c:v>
                </c:pt>
                <c:pt idx="71">
                  <c:v>160.80777860882574</c:v>
                </c:pt>
                <c:pt idx="72">
                  <c:v>161.55572176514585</c:v>
                </c:pt>
                <c:pt idx="73">
                  <c:v>162.15407629020197</c:v>
                </c:pt>
                <c:pt idx="74">
                  <c:v>161.85489902767392</c:v>
                </c:pt>
                <c:pt idx="75">
                  <c:v>162.45325355272999</c:v>
                </c:pt>
                <c:pt idx="76">
                  <c:v>163.64996260284221</c:v>
                </c:pt>
                <c:pt idx="77">
                  <c:v>164.54749439042635</c:v>
                </c:pt>
                <c:pt idx="78">
                  <c:v>165.29543754674648</c:v>
                </c:pt>
                <c:pt idx="79">
                  <c:v>165.5946148092745</c:v>
                </c:pt>
              </c:numCache>
            </c:numRef>
          </c:val>
          <c:smooth val="0"/>
          <c:extLst>
            <c:ext xmlns:c16="http://schemas.microsoft.com/office/drawing/2014/chart" uri="{C3380CC4-5D6E-409C-BE32-E72D297353CC}">
              <c16:uniqueId val="{00000000-CD73-43D0-BE94-2F58CB65AEE1}"/>
            </c:ext>
          </c:extLst>
        </c:ser>
        <c:ser>
          <c:idx val="2"/>
          <c:order val="3"/>
          <c:tx>
            <c:strRef>
              <c:f>Sheet1!$E$1</c:f>
              <c:strCache>
                <c:ptCount val="1"/>
                <c:pt idx="0">
                  <c:v>Wages</c:v>
                </c:pt>
              </c:strCache>
            </c:strRef>
          </c:tx>
          <c:spPr>
            <a:ln>
              <a:solidFill>
                <a:schemeClr val="accent2"/>
              </a:solidFill>
            </a:ln>
          </c:spPr>
          <c:marker>
            <c:symbol val="none"/>
          </c:marker>
          <c:cat>
            <c:numRef>
              <c:f>Sheet1!$A$2:$A$83</c:f>
              <c:numCache>
                <c:formatCode>mmm\-yy</c:formatCode>
                <c:ptCount val="82"/>
                <c:pt idx="0">
                  <c:v>35674</c:v>
                </c:pt>
                <c:pt idx="1">
                  <c:v>35765</c:v>
                </c:pt>
                <c:pt idx="2">
                  <c:v>35855</c:v>
                </c:pt>
                <c:pt idx="3">
                  <c:v>35947</c:v>
                </c:pt>
                <c:pt idx="4">
                  <c:v>36039</c:v>
                </c:pt>
                <c:pt idx="5">
                  <c:v>36130</c:v>
                </c:pt>
                <c:pt idx="6">
                  <c:v>36220</c:v>
                </c:pt>
                <c:pt idx="7">
                  <c:v>36312</c:v>
                </c:pt>
                <c:pt idx="8">
                  <c:v>36404</c:v>
                </c:pt>
                <c:pt idx="9">
                  <c:v>36495</c:v>
                </c:pt>
                <c:pt idx="10">
                  <c:v>36586</c:v>
                </c:pt>
                <c:pt idx="11">
                  <c:v>36678</c:v>
                </c:pt>
                <c:pt idx="12">
                  <c:v>36770</c:v>
                </c:pt>
                <c:pt idx="13">
                  <c:v>36861</c:v>
                </c:pt>
                <c:pt idx="14">
                  <c:v>36951</c:v>
                </c:pt>
                <c:pt idx="15">
                  <c:v>37043</c:v>
                </c:pt>
                <c:pt idx="16">
                  <c:v>37135</c:v>
                </c:pt>
                <c:pt idx="17">
                  <c:v>37226</c:v>
                </c:pt>
                <c:pt idx="18">
                  <c:v>37316</c:v>
                </c:pt>
                <c:pt idx="19">
                  <c:v>37408</c:v>
                </c:pt>
                <c:pt idx="20">
                  <c:v>37500</c:v>
                </c:pt>
                <c:pt idx="21">
                  <c:v>37591</c:v>
                </c:pt>
                <c:pt idx="22">
                  <c:v>37681</c:v>
                </c:pt>
                <c:pt idx="23">
                  <c:v>37773</c:v>
                </c:pt>
                <c:pt idx="24">
                  <c:v>37865</c:v>
                </c:pt>
                <c:pt idx="25">
                  <c:v>37956</c:v>
                </c:pt>
                <c:pt idx="26">
                  <c:v>38047</c:v>
                </c:pt>
                <c:pt idx="27">
                  <c:v>38139</c:v>
                </c:pt>
                <c:pt idx="28">
                  <c:v>38231</c:v>
                </c:pt>
                <c:pt idx="29">
                  <c:v>38322</c:v>
                </c:pt>
                <c:pt idx="30">
                  <c:v>38412</c:v>
                </c:pt>
                <c:pt idx="31">
                  <c:v>38504</c:v>
                </c:pt>
                <c:pt idx="32">
                  <c:v>38596</c:v>
                </c:pt>
                <c:pt idx="33">
                  <c:v>38687</c:v>
                </c:pt>
                <c:pt idx="34">
                  <c:v>38777</c:v>
                </c:pt>
                <c:pt idx="35">
                  <c:v>38869</c:v>
                </c:pt>
                <c:pt idx="36">
                  <c:v>38961</c:v>
                </c:pt>
                <c:pt idx="37">
                  <c:v>39052</c:v>
                </c:pt>
                <c:pt idx="38">
                  <c:v>39142</c:v>
                </c:pt>
                <c:pt idx="39">
                  <c:v>39234</c:v>
                </c:pt>
                <c:pt idx="40">
                  <c:v>39326</c:v>
                </c:pt>
                <c:pt idx="41">
                  <c:v>39417</c:v>
                </c:pt>
                <c:pt idx="42">
                  <c:v>39508</c:v>
                </c:pt>
                <c:pt idx="43">
                  <c:v>39600</c:v>
                </c:pt>
                <c:pt idx="44">
                  <c:v>39692</c:v>
                </c:pt>
                <c:pt idx="45">
                  <c:v>39783</c:v>
                </c:pt>
                <c:pt idx="46">
                  <c:v>39873</c:v>
                </c:pt>
                <c:pt idx="47">
                  <c:v>39965</c:v>
                </c:pt>
                <c:pt idx="48">
                  <c:v>40057</c:v>
                </c:pt>
                <c:pt idx="49">
                  <c:v>40148</c:v>
                </c:pt>
                <c:pt idx="50">
                  <c:v>40238</c:v>
                </c:pt>
                <c:pt idx="51">
                  <c:v>40330</c:v>
                </c:pt>
                <c:pt idx="52">
                  <c:v>40422</c:v>
                </c:pt>
                <c:pt idx="53">
                  <c:v>40513</c:v>
                </c:pt>
                <c:pt idx="54">
                  <c:v>40603</c:v>
                </c:pt>
                <c:pt idx="55">
                  <c:v>40695</c:v>
                </c:pt>
                <c:pt idx="56">
                  <c:v>40787</c:v>
                </c:pt>
                <c:pt idx="57">
                  <c:v>40878</c:v>
                </c:pt>
                <c:pt idx="58">
                  <c:v>40969</c:v>
                </c:pt>
                <c:pt idx="59">
                  <c:v>41061</c:v>
                </c:pt>
                <c:pt idx="60">
                  <c:v>41153</c:v>
                </c:pt>
                <c:pt idx="61">
                  <c:v>41244</c:v>
                </c:pt>
                <c:pt idx="62">
                  <c:v>41334</c:v>
                </c:pt>
                <c:pt idx="63">
                  <c:v>41426</c:v>
                </c:pt>
                <c:pt idx="64">
                  <c:v>41518</c:v>
                </c:pt>
                <c:pt idx="65">
                  <c:v>41609</c:v>
                </c:pt>
                <c:pt idx="66">
                  <c:v>41699</c:v>
                </c:pt>
                <c:pt idx="67">
                  <c:v>41791</c:v>
                </c:pt>
                <c:pt idx="68">
                  <c:v>41883</c:v>
                </c:pt>
                <c:pt idx="69">
                  <c:v>41974</c:v>
                </c:pt>
                <c:pt idx="70">
                  <c:v>42064</c:v>
                </c:pt>
                <c:pt idx="71">
                  <c:v>42156</c:v>
                </c:pt>
                <c:pt idx="72">
                  <c:v>42248</c:v>
                </c:pt>
                <c:pt idx="73">
                  <c:v>42339</c:v>
                </c:pt>
                <c:pt idx="74">
                  <c:v>42430</c:v>
                </c:pt>
                <c:pt idx="75">
                  <c:v>42522</c:v>
                </c:pt>
                <c:pt idx="76">
                  <c:v>42614</c:v>
                </c:pt>
                <c:pt idx="77">
                  <c:v>42705</c:v>
                </c:pt>
                <c:pt idx="78">
                  <c:v>42795</c:v>
                </c:pt>
                <c:pt idx="79">
                  <c:v>42887</c:v>
                </c:pt>
                <c:pt idx="80">
                  <c:v>42979</c:v>
                </c:pt>
                <c:pt idx="81">
                  <c:v>43070</c:v>
                </c:pt>
              </c:numCache>
            </c:numRef>
          </c:cat>
          <c:val>
            <c:numRef>
              <c:f>Sheet1!$E$2:$E$83</c:f>
              <c:numCache>
                <c:formatCode>0.00</c:formatCode>
                <c:ptCount val="82"/>
                <c:pt idx="0">
                  <c:v>99.552238805970148</c:v>
                </c:pt>
                <c:pt idx="1">
                  <c:v>100.44776119402985</c:v>
                </c:pt>
                <c:pt idx="2">
                  <c:v>101.19402985074626</c:v>
                </c:pt>
                <c:pt idx="3">
                  <c:v>101.79104477611941</c:v>
                </c:pt>
                <c:pt idx="4">
                  <c:v>102.83582089552239</c:v>
                </c:pt>
                <c:pt idx="5">
                  <c:v>103.43283582089551</c:v>
                </c:pt>
                <c:pt idx="6">
                  <c:v>104.4776119402985</c:v>
                </c:pt>
                <c:pt idx="7">
                  <c:v>104.92537313432835</c:v>
                </c:pt>
                <c:pt idx="8">
                  <c:v>105.97014925373134</c:v>
                </c:pt>
                <c:pt idx="9">
                  <c:v>106.56716417910448</c:v>
                </c:pt>
                <c:pt idx="10">
                  <c:v>107.3134328358209</c:v>
                </c:pt>
                <c:pt idx="11">
                  <c:v>107.91044776119404</c:v>
                </c:pt>
                <c:pt idx="12">
                  <c:v>109.25373134328358</c:v>
                </c:pt>
                <c:pt idx="13">
                  <c:v>110.14925373134328</c:v>
                </c:pt>
                <c:pt idx="14">
                  <c:v>111.34328358208954</c:v>
                </c:pt>
                <c:pt idx="15">
                  <c:v>111.94029850746267</c:v>
                </c:pt>
                <c:pt idx="16">
                  <c:v>113.13432835820896</c:v>
                </c:pt>
                <c:pt idx="17">
                  <c:v>114.02985074626866</c:v>
                </c:pt>
                <c:pt idx="18">
                  <c:v>114.77611940298509</c:v>
                </c:pt>
                <c:pt idx="19">
                  <c:v>115.5223880597015</c:v>
                </c:pt>
                <c:pt idx="20">
                  <c:v>116.86567164179105</c:v>
                </c:pt>
                <c:pt idx="21">
                  <c:v>117.76119402985074</c:v>
                </c:pt>
                <c:pt idx="22">
                  <c:v>118.95522388059703</c:v>
                </c:pt>
                <c:pt idx="23">
                  <c:v>119.55223880597015</c:v>
                </c:pt>
                <c:pt idx="24">
                  <c:v>121.04477611940298</c:v>
                </c:pt>
                <c:pt idx="25">
                  <c:v>122.23880597014927</c:v>
                </c:pt>
                <c:pt idx="26">
                  <c:v>123.13432835820895</c:v>
                </c:pt>
                <c:pt idx="27">
                  <c:v>123.73134328358211</c:v>
                </c:pt>
                <c:pt idx="28">
                  <c:v>125.37313432835822</c:v>
                </c:pt>
                <c:pt idx="29">
                  <c:v>126.56716417910448</c:v>
                </c:pt>
                <c:pt idx="30">
                  <c:v>127.91044776119402</c:v>
                </c:pt>
                <c:pt idx="31">
                  <c:v>128.80597014925371</c:v>
                </c:pt>
                <c:pt idx="32">
                  <c:v>130.59701492537314</c:v>
                </c:pt>
                <c:pt idx="33">
                  <c:v>131.79104477611941</c:v>
                </c:pt>
                <c:pt idx="34">
                  <c:v>133.13432835820896</c:v>
                </c:pt>
                <c:pt idx="35">
                  <c:v>134.17910447761193</c:v>
                </c:pt>
                <c:pt idx="36">
                  <c:v>135.67164179104478</c:v>
                </c:pt>
                <c:pt idx="37">
                  <c:v>137.01492537313433</c:v>
                </c:pt>
                <c:pt idx="38">
                  <c:v>138.50746268656715</c:v>
                </c:pt>
                <c:pt idx="39">
                  <c:v>139.55223880597015</c:v>
                </c:pt>
                <c:pt idx="40">
                  <c:v>141.49253731343282</c:v>
                </c:pt>
                <c:pt idx="41">
                  <c:v>142.8358208955224</c:v>
                </c:pt>
                <c:pt idx="42">
                  <c:v>144.17910447761193</c:v>
                </c:pt>
                <c:pt idx="43">
                  <c:v>145.52238805970151</c:v>
                </c:pt>
                <c:pt idx="44">
                  <c:v>147.1641791044776</c:v>
                </c:pt>
                <c:pt idx="45">
                  <c:v>148.955223880597</c:v>
                </c:pt>
                <c:pt idx="46">
                  <c:v>150</c:v>
                </c:pt>
                <c:pt idx="47">
                  <c:v>150.8955223880597</c:v>
                </c:pt>
                <c:pt idx="48">
                  <c:v>152.23880597014926</c:v>
                </c:pt>
                <c:pt idx="49">
                  <c:v>153.28358208955223</c:v>
                </c:pt>
                <c:pt idx="50">
                  <c:v>154.62686567164178</c:v>
                </c:pt>
                <c:pt idx="51">
                  <c:v>155.52238805970148</c:v>
                </c:pt>
                <c:pt idx="52">
                  <c:v>157.76119402985077</c:v>
                </c:pt>
                <c:pt idx="53">
                  <c:v>159.1044776119403</c:v>
                </c:pt>
                <c:pt idx="54">
                  <c:v>160.59701492537312</c:v>
                </c:pt>
                <c:pt idx="55">
                  <c:v>161.49253731343285</c:v>
                </c:pt>
                <c:pt idx="56">
                  <c:v>163.43283582089552</c:v>
                </c:pt>
                <c:pt idx="57">
                  <c:v>164.92537313432837</c:v>
                </c:pt>
                <c:pt idx="58">
                  <c:v>166.26865671641792</c:v>
                </c:pt>
                <c:pt idx="59">
                  <c:v>167.46268656716418</c:v>
                </c:pt>
                <c:pt idx="60">
                  <c:v>169.40298507462686</c:v>
                </c:pt>
                <c:pt idx="61">
                  <c:v>170.59701492537314</c:v>
                </c:pt>
                <c:pt idx="62">
                  <c:v>171.64179104477611</c:v>
                </c:pt>
                <c:pt idx="63">
                  <c:v>172.38805970149252</c:v>
                </c:pt>
                <c:pt idx="64">
                  <c:v>174.02985074626864</c:v>
                </c:pt>
                <c:pt idx="65">
                  <c:v>174.92537313432837</c:v>
                </c:pt>
                <c:pt idx="66">
                  <c:v>176.11940298507463</c:v>
                </c:pt>
                <c:pt idx="67">
                  <c:v>176.86567164179107</c:v>
                </c:pt>
                <c:pt idx="68">
                  <c:v>178.35820895522389</c:v>
                </c:pt>
                <c:pt idx="69">
                  <c:v>179.40298507462686</c:v>
                </c:pt>
                <c:pt idx="70">
                  <c:v>180.14925373134329</c:v>
                </c:pt>
                <c:pt idx="71">
                  <c:v>180.8955223880597</c:v>
                </c:pt>
                <c:pt idx="72">
                  <c:v>182.38805970149255</c:v>
                </c:pt>
                <c:pt idx="73">
                  <c:v>183.13432835820896</c:v>
                </c:pt>
                <c:pt idx="74">
                  <c:v>183.88059701492537</c:v>
                </c:pt>
                <c:pt idx="75">
                  <c:v>184.62686567164178</c:v>
                </c:pt>
                <c:pt idx="76">
                  <c:v>185.97014925373134</c:v>
                </c:pt>
                <c:pt idx="77">
                  <c:v>186.71641791044775</c:v>
                </c:pt>
                <c:pt idx="78">
                  <c:v>187.46268656716416</c:v>
                </c:pt>
              </c:numCache>
            </c:numRef>
          </c:val>
          <c:smooth val="0"/>
          <c:extLst>
            <c:ext xmlns:c16="http://schemas.microsoft.com/office/drawing/2014/chart" uri="{C3380CC4-5D6E-409C-BE32-E72D297353CC}">
              <c16:uniqueId val="{0000000A-DEAF-46B9-9C7E-95EA473E863A}"/>
            </c:ext>
          </c:extLst>
        </c:ser>
        <c:dLbls>
          <c:showLegendKey val="0"/>
          <c:showVal val="0"/>
          <c:showCatName val="0"/>
          <c:showSerName val="0"/>
          <c:showPercent val="0"/>
          <c:showBubbleSize val="0"/>
        </c:dLbls>
        <c:smooth val="0"/>
        <c:axId val="-2040919688"/>
        <c:axId val="-2041154136"/>
      </c:lineChart>
      <c:dateAx>
        <c:axId val="-2040919688"/>
        <c:scaling>
          <c:orientation val="minMax"/>
          <c:max val="43070"/>
          <c:min val="35490"/>
        </c:scaling>
        <c:delete val="0"/>
        <c:axPos val="b"/>
        <c:numFmt formatCode="yyyy" sourceLinked="0"/>
        <c:majorTickMark val="out"/>
        <c:minorTickMark val="none"/>
        <c:tickLblPos val="low"/>
        <c:txPr>
          <a:bodyPr/>
          <a:lstStyle/>
          <a:p>
            <a:pPr>
              <a:defRPr sz="2200"/>
            </a:pPr>
            <a:endParaRPr lang="en-US"/>
          </a:p>
        </c:txPr>
        <c:crossAx val="-2041154136"/>
        <c:crosses val="autoZero"/>
        <c:auto val="0"/>
        <c:lblOffset val="100"/>
        <c:baseTimeUnit val="days"/>
        <c:majorUnit val="2"/>
        <c:majorTimeUnit val="years"/>
        <c:minorUnit val="5"/>
      </c:dateAx>
      <c:valAx>
        <c:axId val="-2041154136"/>
        <c:scaling>
          <c:orientation val="minMax"/>
          <c:max val="450"/>
          <c:min val="50"/>
        </c:scaling>
        <c:delete val="0"/>
        <c:axPos val="l"/>
        <c:majorGridlines>
          <c:spPr>
            <a:ln>
              <a:solidFill>
                <a:schemeClr val="bg1">
                  <a:lumMod val="75000"/>
                </a:schemeClr>
              </a:solidFill>
            </a:ln>
          </c:spPr>
        </c:majorGridlines>
        <c:numFmt formatCode="0" sourceLinked="0"/>
        <c:majorTickMark val="out"/>
        <c:minorTickMark val="none"/>
        <c:tickLblPos val="nextTo"/>
        <c:spPr>
          <a:ln>
            <a:noFill/>
          </a:ln>
        </c:spPr>
        <c:txPr>
          <a:bodyPr/>
          <a:lstStyle/>
          <a:p>
            <a:pPr>
              <a:defRPr sz="2200"/>
            </a:pPr>
            <a:endParaRPr lang="en-US"/>
          </a:p>
        </c:txPr>
        <c:crossAx val="-2040919688"/>
        <c:crosses val="autoZero"/>
        <c:crossBetween val="midCat"/>
        <c:majorUnit val="50"/>
      </c:valAx>
    </c:plotArea>
    <c:plotVisOnly val="1"/>
    <c:dispBlanksAs val="span"/>
    <c:showDLblsOverMax val="0"/>
  </c:chart>
  <c:txPr>
    <a:bodyPr/>
    <a:lstStyle/>
    <a:p>
      <a:pPr>
        <a:defRPr sz="1800"/>
      </a:pPr>
      <a:endParaRPr lang="en-US"/>
    </a:p>
  </c:txPr>
  <c:externalData r:id="rId1">
    <c:autoUpdate val="0"/>
  </c:externalData>
</c:chartSpace>
</file>

<file path=ppt/charts/chart1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barChart>
        <c:barDir val="col"/>
        <c:grouping val="clustered"/>
        <c:varyColors val="0"/>
        <c:ser>
          <c:idx val="8"/>
          <c:order val="0"/>
          <c:tx>
            <c:strRef>
              <c:f>Sheet1!$A$12</c:f>
              <c:strCache>
                <c:ptCount val="1"/>
                <c:pt idx="0">
                  <c:v>1995/96</c:v>
                </c:pt>
              </c:strCache>
            </c:strRef>
          </c:tx>
          <c:spPr>
            <a:solidFill>
              <a:srgbClr val="FFE07F">
                <a:lumMod val="20000"/>
                <a:lumOff val="80000"/>
              </a:srgbClr>
            </a:solidFill>
          </c:spPr>
          <c:invertIfNegative val="0"/>
          <c:cat>
            <c:strRef>
              <c:f>Sheet1!$B$1:$F$1</c:f>
              <c:strCache>
                <c:ptCount val="5"/>
                <c:pt idx="0">
                  <c:v>15–24</c:v>
                </c:pt>
                <c:pt idx="1">
                  <c:v>25–34</c:v>
                </c:pt>
                <c:pt idx="2">
                  <c:v>35–44</c:v>
                </c:pt>
                <c:pt idx="3">
                  <c:v>45–54</c:v>
                </c:pt>
                <c:pt idx="4">
                  <c:v>55–64</c:v>
                </c:pt>
              </c:strCache>
            </c:strRef>
          </c:cat>
          <c:val>
            <c:numRef>
              <c:f>Sheet1!$B$12:$F$12</c:f>
              <c:numCache>
                <c:formatCode>0.0</c:formatCode>
                <c:ptCount val="5"/>
                <c:pt idx="0">
                  <c:v>5.0999999999999996</c:v>
                </c:pt>
                <c:pt idx="1">
                  <c:v>11.1</c:v>
                </c:pt>
                <c:pt idx="2">
                  <c:v>23.9</c:v>
                </c:pt>
                <c:pt idx="3">
                  <c:v>48.5</c:v>
                </c:pt>
                <c:pt idx="4">
                  <c:v>72.2</c:v>
                </c:pt>
              </c:numCache>
            </c:numRef>
          </c:val>
          <c:extLst>
            <c:ext xmlns:c16="http://schemas.microsoft.com/office/drawing/2014/chart" uri="{C3380CC4-5D6E-409C-BE32-E72D297353CC}">
              <c16:uniqueId val="{00000000-E150-4F2B-8E74-DF6F6F7ADF3C}"/>
            </c:ext>
          </c:extLst>
        </c:ser>
        <c:ser>
          <c:idx val="0"/>
          <c:order val="1"/>
          <c:tx>
            <c:strRef>
              <c:f>Sheet1!$A$11</c:f>
              <c:strCache>
                <c:ptCount val="1"/>
                <c:pt idx="0">
                  <c:v>1997/98</c:v>
                </c:pt>
              </c:strCache>
            </c:strRef>
          </c:tx>
          <c:spPr>
            <a:solidFill>
              <a:srgbClr val="FFE07F">
                <a:lumMod val="60000"/>
                <a:lumOff val="40000"/>
              </a:srgbClr>
            </a:solidFill>
            <a:ln w="9525">
              <a:solidFill>
                <a:srgbClr val="FFFFFF"/>
              </a:solidFill>
            </a:ln>
          </c:spPr>
          <c:invertIfNegative val="0"/>
          <c:cat>
            <c:strRef>
              <c:f>Sheet1!$B$1:$F$1</c:f>
              <c:strCache>
                <c:ptCount val="5"/>
                <c:pt idx="0">
                  <c:v>15–24</c:v>
                </c:pt>
                <c:pt idx="1">
                  <c:v>25–34</c:v>
                </c:pt>
                <c:pt idx="2">
                  <c:v>35–44</c:v>
                </c:pt>
                <c:pt idx="3">
                  <c:v>45–54</c:v>
                </c:pt>
                <c:pt idx="4">
                  <c:v>55–64</c:v>
                </c:pt>
              </c:strCache>
            </c:strRef>
          </c:cat>
          <c:val>
            <c:numRef>
              <c:f>Sheet1!$B$11:$F$11</c:f>
              <c:numCache>
                <c:formatCode>0.0</c:formatCode>
                <c:ptCount val="5"/>
                <c:pt idx="0">
                  <c:v>2.6</c:v>
                </c:pt>
                <c:pt idx="1">
                  <c:v>7.1</c:v>
                </c:pt>
                <c:pt idx="2">
                  <c:v>21.4</c:v>
                </c:pt>
                <c:pt idx="3">
                  <c:v>42.8</c:v>
                </c:pt>
                <c:pt idx="4">
                  <c:v>68.2</c:v>
                </c:pt>
              </c:numCache>
            </c:numRef>
          </c:val>
          <c:extLst>
            <c:ext xmlns:c16="http://schemas.microsoft.com/office/drawing/2014/chart" uri="{C3380CC4-5D6E-409C-BE32-E72D297353CC}">
              <c16:uniqueId val="{00000001-E150-4F2B-8E74-DF6F6F7ADF3C}"/>
            </c:ext>
          </c:extLst>
        </c:ser>
        <c:ser>
          <c:idx val="1"/>
          <c:order val="2"/>
          <c:tx>
            <c:strRef>
              <c:f>Sheet1!$A$10</c:f>
              <c:strCache>
                <c:ptCount val="1"/>
                <c:pt idx="0">
                  <c:v>2000/01</c:v>
                </c:pt>
              </c:strCache>
            </c:strRef>
          </c:tx>
          <c:spPr>
            <a:solidFill>
              <a:srgbClr val="FFE07F"/>
            </a:solidFill>
            <a:ln w="9525">
              <a:solidFill>
                <a:srgbClr val="FFFFFF"/>
              </a:solidFill>
            </a:ln>
          </c:spPr>
          <c:invertIfNegative val="0"/>
          <c:cat>
            <c:strRef>
              <c:f>Sheet1!$B$1:$F$1</c:f>
              <c:strCache>
                <c:ptCount val="5"/>
                <c:pt idx="0">
                  <c:v>15–24</c:v>
                </c:pt>
                <c:pt idx="1">
                  <c:v>25–34</c:v>
                </c:pt>
                <c:pt idx="2">
                  <c:v>35–44</c:v>
                </c:pt>
                <c:pt idx="3">
                  <c:v>45–54</c:v>
                </c:pt>
                <c:pt idx="4">
                  <c:v>55–64</c:v>
                </c:pt>
              </c:strCache>
            </c:strRef>
          </c:cat>
          <c:val>
            <c:numRef>
              <c:f>Sheet1!$B$10:$F$10</c:f>
              <c:numCache>
                <c:formatCode>0.0</c:formatCode>
                <c:ptCount val="5"/>
                <c:pt idx="0">
                  <c:v>2</c:v>
                </c:pt>
                <c:pt idx="1">
                  <c:v>7.2</c:v>
                </c:pt>
                <c:pt idx="2">
                  <c:v>17.100000000000001</c:v>
                </c:pt>
                <c:pt idx="3">
                  <c:v>38.800000000000011</c:v>
                </c:pt>
                <c:pt idx="4">
                  <c:v>63.9</c:v>
                </c:pt>
              </c:numCache>
            </c:numRef>
          </c:val>
          <c:extLst>
            <c:ext xmlns:c16="http://schemas.microsoft.com/office/drawing/2014/chart" uri="{C3380CC4-5D6E-409C-BE32-E72D297353CC}">
              <c16:uniqueId val="{00000002-E150-4F2B-8E74-DF6F6F7ADF3C}"/>
            </c:ext>
          </c:extLst>
        </c:ser>
        <c:ser>
          <c:idx val="2"/>
          <c:order val="3"/>
          <c:tx>
            <c:strRef>
              <c:f>Sheet1!$A$9</c:f>
              <c:strCache>
                <c:ptCount val="1"/>
                <c:pt idx="0">
                  <c:v>2002/03</c:v>
                </c:pt>
              </c:strCache>
            </c:strRef>
          </c:tx>
          <c:spPr>
            <a:solidFill>
              <a:srgbClr val="FFC35A"/>
            </a:solidFill>
            <a:ln w="9525">
              <a:solidFill>
                <a:srgbClr val="FFFFFF"/>
              </a:solidFill>
            </a:ln>
          </c:spPr>
          <c:invertIfNegative val="0"/>
          <c:cat>
            <c:strRef>
              <c:f>Sheet1!$B$1:$F$1</c:f>
              <c:strCache>
                <c:ptCount val="5"/>
                <c:pt idx="0">
                  <c:v>15–24</c:v>
                </c:pt>
                <c:pt idx="1">
                  <c:v>25–34</c:v>
                </c:pt>
                <c:pt idx="2">
                  <c:v>35–44</c:v>
                </c:pt>
                <c:pt idx="3">
                  <c:v>45–54</c:v>
                </c:pt>
                <c:pt idx="4">
                  <c:v>55–64</c:v>
                </c:pt>
              </c:strCache>
            </c:strRef>
          </c:cat>
          <c:val>
            <c:numRef>
              <c:f>Sheet1!$B$9:$F$9</c:f>
              <c:numCache>
                <c:formatCode>0.0</c:formatCode>
                <c:ptCount val="5"/>
                <c:pt idx="0">
                  <c:v>0.3</c:v>
                </c:pt>
                <c:pt idx="1">
                  <c:v>6.8</c:v>
                </c:pt>
                <c:pt idx="2">
                  <c:v>14.5</c:v>
                </c:pt>
                <c:pt idx="3">
                  <c:v>33.6</c:v>
                </c:pt>
                <c:pt idx="4">
                  <c:v>62</c:v>
                </c:pt>
              </c:numCache>
            </c:numRef>
          </c:val>
          <c:extLst>
            <c:ext xmlns:c16="http://schemas.microsoft.com/office/drawing/2014/chart" uri="{C3380CC4-5D6E-409C-BE32-E72D297353CC}">
              <c16:uniqueId val="{00000003-E150-4F2B-8E74-DF6F6F7ADF3C}"/>
            </c:ext>
          </c:extLst>
        </c:ser>
        <c:ser>
          <c:idx val="3"/>
          <c:order val="4"/>
          <c:tx>
            <c:strRef>
              <c:f>Sheet1!$A$8</c:f>
              <c:strCache>
                <c:ptCount val="1"/>
                <c:pt idx="0">
                  <c:v>2003/04</c:v>
                </c:pt>
              </c:strCache>
            </c:strRef>
          </c:tx>
          <c:spPr>
            <a:solidFill>
              <a:srgbClr val="F68B33"/>
            </a:solidFill>
            <a:ln>
              <a:solidFill>
                <a:srgbClr val="FFFFFF"/>
              </a:solidFill>
            </a:ln>
          </c:spPr>
          <c:invertIfNegative val="0"/>
          <c:cat>
            <c:strRef>
              <c:f>Sheet1!$B$1:$F$1</c:f>
              <c:strCache>
                <c:ptCount val="5"/>
                <c:pt idx="0">
                  <c:v>15–24</c:v>
                </c:pt>
                <c:pt idx="1">
                  <c:v>25–34</c:v>
                </c:pt>
                <c:pt idx="2">
                  <c:v>35–44</c:v>
                </c:pt>
                <c:pt idx="3">
                  <c:v>45–54</c:v>
                </c:pt>
                <c:pt idx="4">
                  <c:v>55–64</c:v>
                </c:pt>
              </c:strCache>
            </c:strRef>
          </c:cat>
          <c:val>
            <c:numRef>
              <c:f>Sheet1!$B$8:$F$8</c:f>
              <c:numCache>
                <c:formatCode>0.0</c:formatCode>
                <c:ptCount val="5"/>
                <c:pt idx="0">
                  <c:v>2.4</c:v>
                </c:pt>
                <c:pt idx="1">
                  <c:v>5</c:v>
                </c:pt>
                <c:pt idx="2">
                  <c:v>13.4</c:v>
                </c:pt>
                <c:pt idx="3">
                  <c:v>31.4</c:v>
                </c:pt>
                <c:pt idx="4">
                  <c:v>58.6</c:v>
                </c:pt>
              </c:numCache>
            </c:numRef>
          </c:val>
          <c:extLst>
            <c:ext xmlns:c16="http://schemas.microsoft.com/office/drawing/2014/chart" uri="{C3380CC4-5D6E-409C-BE32-E72D297353CC}">
              <c16:uniqueId val="{00000004-E150-4F2B-8E74-DF6F6F7ADF3C}"/>
            </c:ext>
          </c:extLst>
        </c:ser>
        <c:ser>
          <c:idx val="4"/>
          <c:order val="5"/>
          <c:tx>
            <c:strRef>
              <c:f>Sheet1!$A$6</c:f>
              <c:strCache>
                <c:ptCount val="1"/>
                <c:pt idx="0">
                  <c:v>2007/08</c:v>
                </c:pt>
              </c:strCache>
            </c:strRef>
          </c:tx>
          <c:spPr>
            <a:solidFill>
              <a:srgbClr val="D4582A"/>
            </a:solidFill>
            <a:ln>
              <a:solidFill>
                <a:srgbClr val="FFFFFF"/>
              </a:solidFill>
            </a:ln>
          </c:spPr>
          <c:invertIfNegative val="0"/>
          <c:cat>
            <c:strRef>
              <c:f>Sheet1!$B$1:$F$1</c:f>
              <c:strCache>
                <c:ptCount val="5"/>
                <c:pt idx="0">
                  <c:v>15–24</c:v>
                </c:pt>
                <c:pt idx="1">
                  <c:v>25–34</c:v>
                </c:pt>
                <c:pt idx="2">
                  <c:v>35–44</c:v>
                </c:pt>
                <c:pt idx="3">
                  <c:v>45–54</c:v>
                </c:pt>
                <c:pt idx="4">
                  <c:v>55–64</c:v>
                </c:pt>
              </c:strCache>
            </c:strRef>
          </c:cat>
          <c:val>
            <c:numRef>
              <c:f>Sheet1!$B$6:$F$6</c:f>
              <c:numCache>
                <c:formatCode>0.0</c:formatCode>
                <c:ptCount val="5"/>
                <c:pt idx="0">
                  <c:v>1.8</c:v>
                </c:pt>
                <c:pt idx="1">
                  <c:v>3.4</c:v>
                </c:pt>
                <c:pt idx="2">
                  <c:v>10.8</c:v>
                </c:pt>
                <c:pt idx="3">
                  <c:v>24.2</c:v>
                </c:pt>
                <c:pt idx="4">
                  <c:v>52.8</c:v>
                </c:pt>
              </c:numCache>
            </c:numRef>
          </c:val>
          <c:extLst>
            <c:ext xmlns:c16="http://schemas.microsoft.com/office/drawing/2014/chart" uri="{C3380CC4-5D6E-409C-BE32-E72D297353CC}">
              <c16:uniqueId val="{00000005-E150-4F2B-8E74-DF6F6F7ADF3C}"/>
            </c:ext>
          </c:extLst>
        </c:ser>
        <c:ser>
          <c:idx val="5"/>
          <c:order val="6"/>
          <c:tx>
            <c:strRef>
              <c:f>Sheet1!$A$5</c:f>
              <c:strCache>
                <c:ptCount val="1"/>
                <c:pt idx="0">
                  <c:v>2009/10</c:v>
                </c:pt>
              </c:strCache>
            </c:strRef>
          </c:tx>
          <c:spPr>
            <a:solidFill>
              <a:srgbClr val="A02226"/>
            </a:solidFill>
            <a:ln>
              <a:solidFill>
                <a:srgbClr val="FFFFFF"/>
              </a:solidFill>
            </a:ln>
          </c:spPr>
          <c:invertIfNegative val="0"/>
          <c:cat>
            <c:strRef>
              <c:f>Sheet1!$B$1:$F$1</c:f>
              <c:strCache>
                <c:ptCount val="5"/>
                <c:pt idx="0">
                  <c:v>15–24</c:v>
                </c:pt>
                <c:pt idx="1">
                  <c:v>25–34</c:v>
                </c:pt>
                <c:pt idx="2">
                  <c:v>35–44</c:v>
                </c:pt>
                <c:pt idx="3">
                  <c:v>45–54</c:v>
                </c:pt>
                <c:pt idx="4">
                  <c:v>55–64</c:v>
                </c:pt>
              </c:strCache>
            </c:strRef>
          </c:cat>
          <c:val>
            <c:numRef>
              <c:f>Sheet1!$B$5:$F$5</c:f>
              <c:numCache>
                <c:formatCode>0.0</c:formatCode>
                <c:ptCount val="5"/>
                <c:pt idx="0">
                  <c:v>0.6</c:v>
                </c:pt>
                <c:pt idx="1">
                  <c:v>3.3</c:v>
                </c:pt>
                <c:pt idx="2">
                  <c:v>9.3000000000000007</c:v>
                </c:pt>
                <c:pt idx="3">
                  <c:v>23.9</c:v>
                </c:pt>
                <c:pt idx="4">
                  <c:v>50.3</c:v>
                </c:pt>
              </c:numCache>
            </c:numRef>
          </c:val>
          <c:extLst>
            <c:ext xmlns:c16="http://schemas.microsoft.com/office/drawing/2014/chart" uri="{C3380CC4-5D6E-409C-BE32-E72D297353CC}">
              <c16:uniqueId val="{00000006-E150-4F2B-8E74-DF6F6F7ADF3C}"/>
            </c:ext>
          </c:extLst>
        </c:ser>
        <c:ser>
          <c:idx val="6"/>
          <c:order val="7"/>
          <c:tx>
            <c:strRef>
              <c:f>Sheet1!$A$4</c:f>
              <c:strCache>
                <c:ptCount val="1"/>
                <c:pt idx="0">
                  <c:v>2011/12</c:v>
                </c:pt>
              </c:strCache>
            </c:strRef>
          </c:tx>
          <c:spPr>
            <a:solidFill>
              <a:srgbClr val="A02226">
                <a:lumMod val="75000"/>
              </a:srgbClr>
            </a:solidFill>
            <a:ln>
              <a:solidFill>
                <a:srgbClr val="FFFFFF"/>
              </a:solidFill>
            </a:ln>
          </c:spPr>
          <c:invertIfNegative val="0"/>
          <c:cat>
            <c:strRef>
              <c:f>Sheet1!$B$1:$F$1</c:f>
              <c:strCache>
                <c:ptCount val="5"/>
                <c:pt idx="0">
                  <c:v>15–24</c:v>
                </c:pt>
                <c:pt idx="1">
                  <c:v>25–34</c:v>
                </c:pt>
                <c:pt idx="2">
                  <c:v>35–44</c:v>
                </c:pt>
                <c:pt idx="3">
                  <c:v>45–54</c:v>
                </c:pt>
                <c:pt idx="4">
                  <c:v>55–64</c:v>
                </c:pt>
              </c:strCache>
            </c:strRef>
          </c:cat>
          <c:val>
            <c:numRef>
              <c:f>Sheet1!$B$4:$F$4</c:f>
              <c:numCache>
                <c:formatCode>0.0</c:formatCode>
                <c:ptCount val="5"/>
                <c:pt idx="0">
                  <c:v>0.8</c:v>
                </c:pt>
                <c:pt idx="1">
                  <c:v>1.8</c:v>
                </c:pt>
                <c:pt idx="2">
                  <c:v>6.8</c:v>
                </c:pt>
                <c:pt idx="3">
                  <c:v>22.1</c:v>
                </c:pt>
                <c:pt idx="4">
                  <c:v>45</c:v>
                </c:pt>
              </c:numCache>
            </c:numRef>
          </c:val>
          <c:extLst>
            <c:ext xmlns:c16="http://schemas.microsoft.com/office/drawing/2014/chart" uri="{C3380CC4-5D6E-409C-BE32-E72D297353CC}">
              <c16:uniqueId val="{00000007-E150-4F2B-8E74-DF6F6F7ADF3C}"/>
            </c:ext>
          </c:extLst>
        </c:ser>
        <c:ser>
          <c:idx val="7"/>
          <c:order val="8"/>
          <c:tx>
            <c:strRef>
              <c:f>Sheet1!$A$3</c:f>
              <c:strCache>
                <c:ptCount val="1"/>
                <c:pt idx="0">
                  <c:v>2013/14</c:v>
                </c:pt>
              </c:strCache>
            </c:strRef>
          </c:tx>
          <c:spPr>
            <a:solidFill>
              <a:srgbClr val="2B2B2B"/>
            </a:solidFill>
            <a:ln>
              <a:solidFill>
                <a:srgbClr val="FFFFFF"/>
              </a:solidFill>
            </a:ln>
          </c:spPr>
          <c:invertIfNegative val="0"/>
          <c:cat>
            <c:strRef>
              <c:f>Sheet1!$B$1:$F$1</c:f>
              <c:strCache>
                <c:ptCount val="5"/>
                <c:pt idx="0">
                  <c:v>15–24</c:v>
                </c:pt>
                <c:pt idx="1">
                  <c:v>25–34</c:v>
                </c:pt>
                <c:pt idx="2">
                  <c:v>35–44</c:v>
                </c:pt>
                <c:pt idx="3">
                  <c:v>45–54</c:v>
                </c:pt>
                <c:pt idx="4">
                  <c:v>55–64</c:v>
                </c:pt>
              </c:strCache>
            </c:strRef>
          </c:cat>
          <c:val>
            <c:numRef>
              <c:f>Sheet1!$B$3:$F$3</c:f>
              <c:numCache>
                <c:formatCode>0.0</c:formatCode>
                <c:ptCount val="5"/>
                <c:pt idx="0">
                  <c:v>2.5</c:v>
                </c:pt>
                <c:pt idx="1">
                  <c:v>2.7</c:v>
                </c:pt>
                <c:pt idx="2">
                  <c:v>7.4</c:v>
                </c:pt>
                <c:pt idx="3">
                  <c:v>21</c:v>
                </c:pt>
                <c:pt idx="4">
                  <c:v>44.6</c:v>
                </c:pt>
              </c:numCache>
            </c:numRef>
          </c:val>
          <c:extLst>
            <c:ext xmlns:c16="http://schemas.microsoft.com/office/drawing/2014/chart" uri="{C3380CC4-5D6E-409C-BE32-E72D297353CC}">
              <c16:uniqueId val="{00000008-E150-4F2B-8E74-DF6F6F7ADF3C}"/>
            </c:ext>
          </c:extLst>
        </c:ser>
        <c:ser>
          <c:idx val="9"/>
          <c:order val="9"/>
          <c:tx>
            <c:strRef>
              <c:f>Sheet1!$A$2</c:f>
              <c:strCache>
                <c:ptCount val="1"/>
                <c:pt idx="0">
                  <c:v>2015/16</c:v>
                </c:pt>
              </c:strCache>
            </c:strRef>
          </c:tx>
          <c:spPr>
            <a:solidFill>
              <a:srgbClr val="000000"/>
            </a:solidFill>
            <a:ln>
              <a:solidFill>
                <a:srgbClr val="FFFFFF"/>
              </a:solidFill>
            </a:ln>
          </c:spPr>
          <c:invertIfNegative val="0"/>
          <c:cat>
            <c:strRef>
              <c:f>Sheet1!$B$1:$F$1</c:f>
              <c:strCache>
                <c:ptCount val="5"/>
                <c:pt idx="0">
                  <c:v>15–24</c:v>
                </c:pt>
                <c:pt idx="1">
                  <c:v>25–34</c:v>
                </c:pt>
                <c:pt idx="2">
                  <c:v>35–44</c:v>
                </c:pt>
                <c:pt idx="3">
                  <c:v>45–54</c:v>
                </c:pt>
                <c:pt idx="4">
                  <c:v>55–64</c:v>
                </c:pt>
              </c:strCache>
            </c:strRef>
          </c:cat>
          <c:val>
            <c:numRef>
              <c:f>Sheet1!$B$2:$F$2</c:f>
              <c:numCache>
                <c:formatCode>0.0</c:formatCode>
                <c:ptCount val="5"/>
                <c:pt idx="0">
                  <c:v>4.0999999999999996</c:v>
                </c:pt>
                <c:pt idx="1">
                  <c:v>1.3</c:v>
                </c:pt>
                <c:pt idx="2">
                  <c:v>6.7</c:v>
                </c:pt>
                <c:pt idx="3">
                  <c:v>17.100000000000001</c:v>
                </c:pt>
                <c:pt idx="4">
                  <c:v>41.6</c:v>
                </c:pt>
              </c:numCache>
            </c:numRef>
          </c:val>
          <c:extLst>
            <c:ext xmlns:c16="http://schemas.microsoft.com/office/drawing/2014/chart" uri="{C3380CC4-5D6E-409C-BE32-E72D297353CC}">
              <c16:uniqueId val="{00000009-E150-4F2B-8E74-DF6F6F7ADF3C}"/>
            </c:ext>
          </c:extLst>
        </c:ser>
        <c:dLbls>
          <c:showLegendKey val="0"/>
          <c:showVal val="0"/>
          <c:showCatName val="0"/>
          <c:showSerName val="0"/>
          <c:showPercent val="0"/>
          <c:showBubbleSize val="0"/>
        </c:dLbls>
        <c:gapWidth val="100"/>
        <c:axId val="-2056990472"/>
        <c:axId val="-2056987416"/>
      </c:barChart>
      <c:catAx>
        <c:axId val="-2056990472"/>
        <c:scaling>
          <c:orientation val="minMax"/>
        </c:scaling>
        <c:delete val="0"/>
        <c:axPos val="b"/>
        <c:numFmt formatCode="General" sourceLinked="1"/>
        <c:majorTickMark val="none"/>
        <c:minorTickMark val="none"/>
        <c:tickLblPos val="nextTo"/>
        <c:spPr>
          <a:ln>
            <a:solidFill>
              <a:schemeClr val="tx1"/>
            </a:solidFill>
          </a:ln>
        </c:spPr>
        <c:txPr>
          <a:bodyPr/>
          <a:lstStyle/>
          <a:p>
            <a:pPr>
              <a:defRPr sz="2200"/>
            </a:pPr>
            <a:endParaRPr lang="en-US"/>
          </a:p>
        </c:txPr>
        <c:crossAx val="-2056987416"/>
        <c:crosses val="autoZero"/>
        <c:auto val="1"/>
        <c:lblAlgn val="ctr"/>
        <c:lblOffset val="100"/>
        <c:noMultiLvlLbl val="0"/>
      </c:catAx>
      <c:valAx>
        <c:axId val="-2056987416"/>
        <c:scaling>
          <c:orientation val="minMax"/>
        </c:scaling>
        <c:delete val="0"/>
        <c:axPos val="l"/>
        <c:majorGridlines>
          <c:spPr>
            <a:ln>
              <a:solidFill>
                <a:srgbClr val="6A737B">
                  <a:lumMod val="40000"/>
                  <a:lumOff val="60000"/>
                </a:srgbClr>
              </a:solidFill>
            </a:ln>
          </c:spPr>
        </c:majorGridlines>
        <c:numFmt formatCode="0" sourceLinked="0"/>
        <c:majorTickMark val="out"/>
        <c:minorTickMark val="none"/>
        <c:tickLblPos val="nextTo"/>
        <c:spPr>
          <a:ln>
            <a:noFill/>
          </a:ln>
        </c:spPr>
        <c:txPr>
          <a:bodyPr/>
          <a:lstStyle/>
          <a:p>
            <a:pPr>
              <a:defRPr sz="2200"/>
            </a:pPr>
            <a:endParaRPr lang="en-US"/>
          </a:p>
        </c:txPr>
        <c:crossAx val="-2056990472"/>
        <c:crosses val="autoZero"/>
        <c:crossBetween val="between"/>
      </c:valAx>
    </c:plotArea>
    <c:plotVisOnly val="1"/>
    <c:dispBlanksAs val="gap"/>
    <c:showDLblsOverMax val="0"/>
  </c:chart>
  <c:txPr>
    <a:bodyPr/>
    <a:lstStyle/>
    <a:p>
      <a:pPr>
        <a:defRPr sz="1800"/>
      </a:pPr>
      <a:endParaRPr lang="en-US"/>
    </a:p>
  </c:txPr>
  <c:externalData r:id="rId2">
    <c:autoUpdate val="0"/>
  </c:externalData>
</c:chartSpace>
</file>

<file path=ppt/charts/chart1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barChart>
        <c:barDir val="bar"/>
        <c:grouping val="percentStacked"/>
        <c:varyColors val="0"/>
        <c:ser>
          <c:idx val="2"/>
          <c:order val="0"/>
          <c:tx>
            <c:strRef>
              <c:f>Sheet1!$A$2</c:f>
              <c:strCache>
                <c:ptCount val="1"/>
                <c:pt idx="0">
                  <c:v>Would not like it</c:v>
                </c:pt>
              </c:strCache>
            </c:strRef>
          </c:tx>
          <c:spPr>
            <a:solidFill>
              <a:srgbClr val="A02226"/>
            </a:solidFill>
            <a:ln>
              <a:solidFill>
                <a:srgbClr val="FFFFFF"/>
              </a:solidFill>
            </a:ln>
          </c:spPr>
          <c:invertIfNegative val="0"/>
          <c:cat>
            <c:strRef>
              <c:f>Sheet1!$B$1:$D$1</c:f>
              <c:strCache>
                <c:ptCount val="3"/>
                <c:pt idx="0">
                  <c:v>All capitals</c:v>
                </c:pt>
                <c:pt idx="1">
                  <c:v>Melbourne</c:v>
                </c:pt>
                <c:pt idx="2">
                  <c:v>Sydney</c:v>
                </c:pt>
              </c:strCache>
            </c:strRef>
          </c:cat>
          <c:val>
            <c:numRef>
              <c:f>Sheet1!$B$2:$D$2</c:f>
              <c:numCache>
                <c:formatCode>0.00</c:formatCode>
                <c:ptCount val="3"/>
                <c:pt idx="0">
                  <c:v>52</c:v>
                </c:pt>
                <c:pt idx="1">
                  <c:v>52</c:v>
                </c:pt>
                <c:pt idx="2">
                  <c:v>64</c:v>
                </c:pt>
              </c:numCache>
            </c:numRef>
          </c:val>
          <c:extLst>
            <c:ext xmlns:c16="http://schemas.microsoft.com/office/drawing/2014/chart" uri="{C3380CC4-5D6E-409C-BE32-E72D297353CC}">
              <c16:uniqueId val="{00000000-D2AD-4538-9EDC-05EA2EACD0EF}"/>
            </c:ext>
          </c:extLst>
        </c:ser>
        <c:ser>
          <c:idx val="0"/>
          <c:order val="1"/>
          <c:tx>
            <c:strRef>
              <c:f>Sheet1!$A$3</c:f>
              <c:strCache>
                <c:ptCount val="1"/>
                <c:pt idx="0">
                  <c:v>Don't care</c:v>
                </c:pt>
              </c:strCache>
            </c:strRef>
          </c:tx>
          <c:spPr>
            <a:solidFill>
              <a:srgbClr val="D4582A"/>
            </a:solidFill>
            <a:ln w="9525">
              <a:solidFill>
                <a:srgbClr val="FFFFFF"/>
              </a:solidFill>
            </a:ln>
          </c:spPr>
          <c:invertIfNegative val="0"/>
          <c:cat>
            <c:strRef>
              <c:f>Sheet1!$B$1:$D$1</c:f>
              <c:strCache>
                <c:ptCount val="3"/>
                <c:pt idx="0">
                  <c:v>All capitals</c:v>
                </c:pt>
                <c:pt idx="1">
                  <c:v>Melbourne</c:v>
                </c:pt>
                <c:pt idx="2">
                  <c:v>Sydney</c:v>
                </c:pt>
              </c:strCache>
            </c:strRef>
          </c:cat>
          <c:val>
            <c:numRef>
              <c:f>Sheet1!$B$3:$D$3</c:f>
              <c:numCache>
                <c:formatCode>0.00</c:formatCode>
                <c:ptCount val="3"/>
                <c:pt idx="0">
                  <c:v>28</c:v>
                </c:pt>
                <c:pt idx="1">
                  <c:v>29</c:v>
                </c:pt>
                <c:pt idx="2">
                  <c:v>20</c:v>
                </c:pt>
              </c:numCache>
            </c:numRef>
          </c:val>
          <c:extLst>
            <c:ext xmlns:c16="http://schemas.microsoft.com/office/drawing/2014/chart" uri="{C3380CC4-5D6E-409C-BE32-E72D297353CC}">
              <c16:uniqueId val="{00000001-D2AD-4538-9EDC-05EA2EACD0EF}"/>
            </c:ext>
          </c:extLst>
        </c:ser>
        <c:ser>
          <c:idx val="1"/>
          <c:order val="2"/>
          <c:tx>
            <c:strRef>
              <c:f>Sheet1!$A$4</c:f>
              <c:strCache>
                <c:ptCount val="1"/>
                <c:pt idx="0">
                  <c:v>Would like it</c:v>
                </c:pt>
              </c:strCache>
            </c:strRef>
          </c:tx>
          <c:spPr>
            <a:solidFill>
              <a:srgbClr val="F68B33"/>
            </a:solidFill>
            <a:ln w="9525">
              <a:solidFill>
                <a:srgbClr val="FFFFFF"/>
              </a:solidFill>
            </a:ln>
          </c:spPr>
          <c:invertIfNegative val="0"/>
          <c:cat>
            <c:strRef>
              <c:f>Sheet1!$B$1:$D$1</c:f>
              <c:strCache>
                <c:ptCount val="3"/>
                <c:pt idx="0">
                  <c:v>All capitals</c:v>
                </c:pt>
                <c:pt idx="1">
                  <c:v>Melbourne</c:v>
                </c:pt>
                <c:pt idx="2">
                  <c:v>Sydney</c:v>
                </c:pt>
              </c:strCache>
            </c:strRef>
          </c:cat>
          <c:val>
            <c:numRef>
              <c:f>Sheet1!$B$4:$D$4</c:f>
              <c:numCache>
                <c:formatCode>0.00</c:formatCode>
                <c:ptCount val="3"/>
                <c:pt idx="0">
                  <c:v>11</c:v>
                </c:pt>
                <c:pt idx="1">
                  <c:v>11</c:v>
                </c:pt>
                <c:pt idx="2">
                  <c:v>9</c:v>
                </c:pt>
              </c:numCache>
            </c:numRef>
          </c:val>
          <c:extLst>
            <c:ext xmlns:c16="http://schemas.microsoft.com/office/drawing/2014/chart" uri="{C3380CC4-5D6E-409C-BE32-E72D297353CC}">
              <c16:uniqueId val="{00000002-D2AD-4538-9EDC-05EA2EACD0EF}"/>
            </c:ext>
          </c:extLst>
        </c:ser>
        <c:ser>
          <c:idx val="3"/>
          <c:order val="3"/>
          <c:tx>
            <c:strRef>
              <c:f>Sheet1!$A$5</c:f>
              <c:strCache>
                <c:ptCount val="1"/>
                <c:pt idx="0">
                  <c:v>Other / don't know</c:v>
                </c:pt>
              </c:strCache>
            </c:strRef>
          </c:tx>
          <c:spPr>
            <a:solidFill>
              <a:srgbClr val="FFC35A"/>
            </a:solidFill>
            <a:ln>
              <a:solidFill>
                <a:srgbClr val="FFFFFF"/>
              </a:solidFill>
            </a:ln>
          </c:spPr>
          <c:invertIfNegative val="0"/>
          <c:cat>
            <c:strRef>
              <c:f>Sheet1!$B$1:$D$1</c:f>
              <c:strCache>
                <c:ptCount val="3"/>
                <c:pt idx="0">
                  <c:v>All capitals</c:v>
                </c:pt>
                <c:pt idx="1">
                  <c:v>Melbourne</c:v>
                </c:pt>
                <c:pt idx="2">
                  <c:v>Sydney</c:v>
                </c:pt>
              </c:strCache>
            </c:strRef>
          </c:cat>
          <c:val>
            <c:numRef>
              <c:f>Sheet1!$B$5:$D$5</c:f>
              <c:numCache>
                <c:formatCode>0.00</c:formatCode>
                <c:ptCount val="3"/>
                <c:pt idx="0">
                  <c:v>8</c:v>
                </c:pt>
                <c:pt idx="1">
                  <c:v>8</c:v>
                </c:pt>
                <c:pt idx="2">
                  <c:v>7</c:v>
                </c:pt>
              </c:numCache>
            </c:numRef>
          </c:val>
          <c:extLst>
            <c:ext xmlns:c16="http://schemas.microsoft.com/office/drawing/2014/chart" uri="{C3380CC4-5D6E-409C-BE32-E72D297353CC}">
              <c16:uniqueId val="{00000000-9803-4889-8A92-A37F9CB2CB35}"/>
            </c:ext>
          </c:extLst>
        </c:ser>
        <c:dLbls>
          <c:showLegendKey val="0"/>
          <c:showVal val="0"/>
          <c:showCatName val="0"/>
          <c:showSerName val="0"/>
          <c:showPercent val="0"/>
          <c:showBubbleSize val="0"/>
        </c:dLbls>
        <c:gapWidth val="70"/>
        <c:overlap val="100"/>
        <c:axId val="-2016974088"/>
        <c:axId val="-2016970680"/>
      </c:barChart>
      <c:catAx>
        <c:axId val="-2016974088"/>
        <c:scaling>
          <c:orientation val="minMax"/>
        </c:scaling>
        <c:delete val="0"/>
        <c:axPos val="l"/>
        <c:numFmt formatCode="General" sourceLinked="1"/>
        <c:majorTickMark val="none"/>
        <c:minorTickMark val="none"/>
        <c:tickLblPos val="nextTo"/>
        <c:spPr>
          <a:ln>
            <a:solidFill>
              <a:schemeClr val="tx1"/>
            </a:solidFill>
          </a:ln>
        </c:spPr>
        <c:txPr>
          <a:bodyPr/>
          <a:lstStyle/>
          <a:p>
            <a:pPr>
              <a:defRPr sz="2200"/>
            </a:pPr>
            <a:endParaRPr lang="en-US"/>
          </a:p>
        </c:txPr>
        <c:crossAx val="-2016970680"/>
        <c:crosses val="autoZero"/>
        <c:auto val="1"/>
        <c:lblAlgn val="ctr"/>
        <c:lblOffset val="100"/>
        <c:noMultiLvlLbl val="0"/>
      </c:catAx>
      <c:valAx>
        <c:axId val="-2016970680"/>
        <c:scaling>
          <c:orientation val="minMax"/>
          <c:max val="1"/>
          <c:min val="0"/>
        </c:scaling>
        <c:delete val="0"/>
        <c:axPos val="b"/>
        <c:majorGridlines>
          <c:spPr>
            <a:ln>
              <a:solidFill>
                <a:srgbClr val="6A737B">
                  <a:lumMod val="40000"/>
                  <a:lumOff val="60000"/>
                </a:srgbClr>
              </a:solidFill>
            </a:ln>
          </c:spPr>
        </c:majorGridlines>
        <c:numFmt formatCode="0%" sourceLinked="0"/>
        <c:majorTickMark val="out"/>
        <c:minorTickMark val="none"/>
        <c:tickLblPos val="nextTo"/>
        <c:spPr>
          <a:ln>
            <a:noFill/>
          </a:ln>
        </c:spPr>
        <c:txPr>
          <a:bodyPr/>
          <a:lstStyle/>
          <a:p>
            <a:pPr>
              <a:defRPr sz="2200"/>
            </a:pPr>
            <a:endParaRPr lang="en-US"/>
          </a:p>
        </c:txPr>
        <c:crossAx val="-2016974088"/>
        <c:crosses val="autoZero"/>
        <c:crossBetween val="between"/>
        <c:majorUnit val="0.1"/>
      </c:valAx>
    </c:plotArea>
    <c:plotVisOnly val="1"/>
    <c:dispBlanksAs val="gap"/>
    <c:showDLblsOverMax val="0"/>
  </c:chart>
  <c:txPr>
    <a:bodyPr/>
    <a:lstStyle/>
    <a:p>
      <a:pPr>
        <a:defRPr sz="1800"/>
      </a:pPr>
      <a:endParaRPr lang="en-US"/>
    </a:p>
  </c:txPr>
  <c:externalData r:id="rId2">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manualLayout>
          <c:layoutTarget val="inner"/>
          <c:xMode val="edge"/>
          <c:yMode val="edge"/>
          <c:x val="6.6036947304663807E-2"/>
          <c:y val="4.0917475037386901E-2"/>
          <c:w val="0.93396305269533597"/>
          <c:h val="0.93091179976262195"/>
        </c:manualLayout>
      </c:layout>
      <c:barChart>
        <c:barDir val="col"/>
        <c:grouping val="clustered"/>
        <c:varyColors val="0"/>
        <c:ser>
          <c:idx val="0"/>
          <c:order val="0"/>
          <c:tx>
            <c:strRef>
              <c:f>Sheet1!$B$1</c:f>
              <c:strCache>
                <c:ptCount val="1"/>
                <c:pt idx="0">
                  <c:v>Homeowner</c:v>
                </c:pt>
              </c:strCache>
            </c:strRef>
          </c:tx>
          <c:spPr>
            <a:solidFill>
              <a:schemeClr val="accent2"/>
            </a:solidFill>
            <a:ln>
              <a:solidFill>
                <a:schemeClr val="bg1"/>
              </a:solidFill>
            </a:ln>
            <a:effectLst/>
          </c:spPr>
          <c:invertIfNegative val="0"/>
          <c:cat>
            <c:strRef>
              <c:f>Sheet1!$A$2:$A$5</c:f>
              <c:strCache>
                <c:ptCount val="4"/>
                <c:pt idx="0">
                  <c:v>65+ (no pension</c:v>
                </c:pt>
                <c:pt idx="1">
                  <c:v>Category 2</c:v>
                </c:pt>
                <c:pt idx="2">
                  <c:v>Category 3</c:v>
                </c:pt>
                <c:pt idx="3">
                  <c:v>Category 4</c:v>
                </c:pt>
              </c:strCache>
            </c:strRef>
          </c:cat>
          <c:val>
            <c:numRef>
              <c:f>Sheet1!$B$2:$B$5</c:f>
              <c:numCache>
                <c:formatCode>0.00%</c:formatCode>
                <c:ptCount val="4"/>
                <c:pt idx="0">
                  <c:v>0</c:v>
                </c:pt>
                <c:pt idx="1">
                  <c:v>5.1900000000000002E-2</c:v>
                </c:pt>
                <c:pt idx="2">
                  <c:v>8.9200000000000002E-2</c:v>
                </c:pt>
                <c:pt idx="3">
                  <c:v>0.23400000000000001</c:v>
                </c:pt>
              </c:numCache>
            </c:numRef>
          </c:val>
          <c:extLst>
            <c:ext xmlns:c16="http://schemas.microsoft.com/office/drawing/2014/chart" uri="{C3380CC4-5D6E-409C-BE32-E72D297353CC}">
              <c16:uniqueId val="{00000000-428D-4619-A045-6AE1B2A3ADFA}"/>
            </c:ext>
          </c:extLst>
        </c:ser>
        <c:ser>
          <c:idx val="1"/>
          <c:order val="1"/>
          <c:tx>
            <c:strRef>
              <c:f>Sheet1!$C$1</c:f>
              <c:strCache>
                <c:ptCount val="1"/>
                <c:pt idx="0">
                  <c:v>Renter</c:v>
                </c:pt>
              </c:strCache>
            </c:strRef>
          </c:tx>
          <c:spPr>
            <a:solidFill>
              <a:schemeClr val="tx2"/>
            </a:solidFill>
            <a:ln>
              <a:solidFill>
                <a:schemeClr val="bg1"/>
              </a:solidFill>
            </a:ln>
            <a:effectLst/>
          </c:spPr>
          <c:invertIfNegative val="0"/>
          <c:cat>
            <c:strRef>
              <c:f>Sheet1!$A$2:$A$5</c:f>
              <c:strCache>
                <c:ptCount val="4"/>
                <c:pt idx="0">
                  <c:v>65+ (no pension</c:v>
                </c:pt>
                <c:pt idx="1">
                  <c:v>Category 2</c:v>
                </c:pt>
                <c:pt idx="2">
                  <c:v>Category 3</c:v>
                </c:pt>
                <c:pt idx="3">
                  <c:v>Category 4</c:v>
                </c:pt>
              </c:strCache>
            </c:strRef>
          </c:cat>
          <c:val>
            <c:numRef>
              <c:f>Sheet1!$C$2:$C$5</c:f>
              <c:numCache>
                <c:formatCode>0.00%</c:formatCode>
                <c:ptCount val="4"/>
                <c:pt idx="0">
                  <c:v>0</c:v>
                </c:pt>
                <c:pt idx="1">
                  <c:v>0.2472</c:v>
                </c:pt>
                <c:pt idx="2">
                  <c:v>0.23719999999999999</c:v>
                </c:pt>
                <c:pt idx="3">
                  <c:v>0.71299999999999997</c:v>
                </c:pt>
              </c:numCache>
            </c:numRef>
          </c:val>
          <c:extLst>
            <c:ext xmlns:c16="http://schemas.microsoft.com/office/drawing/2014/chart" uri="{C3380CC4-5D6E-409C-BE32-E72D297353CC}">
              <c16:uniqueId val="{00000001-428D-4619-A045-6AE1B2A3ADFA}"/>
            </c:ext>
          </c:extLst>
        </c:ser>
        <c:dLbls>
          <c:showLegendKey val="0"/>
          <c:showVal val="0"/>
          <c:showCatName val="0"/>
          <c:showSerName val="0"/>
          <c:showPercent val="0"/>
          <c:showBubbleSize val="0"/>
        </c:dLbls>
        <c:gapWidth val="150"/>
        <c:axId val="-2043217976"/>
        <c:axId val="-2042896936"/>
      </c:barChart>
      <c:catAx>
        <c:axId val="-2043217976"/>
        <c:scaling>
          <c:orientation val="minMax"/>
        </c:scaling>
        <c:delete val="0"/>
        <c:axPos val="b"/>
        <c:numFmt formatCode="General" sourceLinked="0"/>
        <c:majorTickMark val="out"/>
        <c:minorTickMark val="none"/>
        <c:tickLblPos val="none"/>
        <c:crossAx val="-2042896936"/>
        <c:crosses val="autoZero"/>
        <c:auto val="1"/>
        <c:lblAlgn val="ctr"/>
        <c:lblOffset val="100"/>
        <c:noMultiLvlLbl val="0"/>
      </c:catAx>
      <c:valAx>
        <c:axId val="-2042896936"/>
        <c:scaling>
          <c:orientation val="minMax"/>
          <c:max val="0.8"/>
          <c:min val="0"/>
        </c:scaling>
        <c:delete val="0"/>
        <c:axPos val="l"/>
        <c:majorGridlines>
          <c:spPr>
            <a:ln>
              <a:solidFill>
                <a:schemeClr val="accent6">
                  <a:lumMod val="40000"/>
                  <a:lumOff val="60000"/>
                </a:schemeClr>
              </a:solidFill>
            </a:ln>
          </c:spPr>
        </c:majorGridlines>
        <c:numFmt formatCode="#,##0.0" sourceLinked="0"/>
        <c:majorTickMark val="out"/>
        <c:minorTickMark val="none"/>
        <c:tickLblPos val="nextTo"/>
        <c:spPr>
          <a:ln>
            <a:noFill/>
          </a:ln>
        </c:spPr>
        <c:txPr>
          <a:bodyPr/>
          <a:lstStyle/>
          <a:p>
            <a:pPr>
              <a:defRPr sz="2200"/>
            </a:pPr>
            <a:endParaRPr lang="en-US"/>
          </a:p>
        </c:txPr>
        <c:crossAx val="-2043217976"/>
        <c:crosses val="autoZero"/>
        <c:crossBetween val="between"/>
      </c:valAx>
    </c:plotArea>
    <c:plotVisOnly val="1"/>
    <c:dispBlanksAs val="gap"/>
    <c:showDLblsOverMax val="0"/>
  </c:chart>
  <c:txPr>
    <a:bodyPr/>
    <a:lstStyle/>
    <a:p>
      <a:pPr>
        <a:defRPr sz="1800"/>
      </a:pPr>
      <a:endParaRPr lang="en-US"/>
    </a:p>
  </c:txPr>
  <c:externalData r:id="rId1">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7.7386426604852496E-2"/>
          <c:y val="4.6595307886443303E-2"/>
          <c:w val="0.91163960775912878"/>
          <c:h val="0.82869714202391365"/>
        </c:manualLayout>
      </c:layout>
      <c:barChart>
        <c:barDir val="col"/>
        <c:grouping val="clustered"/>
        <c:varyColors val="0"/>
        <c:ser>
          <c:idx val="0"/>
          <c:order val="0"/>
          <c:tx>
            <c:strRef>
              <c:f>Sheet1!$A$2</c:f>
              <c:strCache>
                <c:ptCount val="1"/>
                <c:pt idx="0">
                  <c:v>2007/08</c:v>
                </c:pt>
              </c:strCache>
            </c:strRef>
          </c:tx>
          <c:spPr>
            <a:solidFill>
              <a:srgbClr val="FFC35A"/>
            </a:solidFill>
            <a:ln w="9525">
              <a:solidFill>
                <a:srgbClr val="FFFFFF"/>
              </a:solidFill>
            </a:ln>
          </c:spPr>
          <c:invertIfNegative val="0"/>
          <c:cat>
            <c:strRef>
              <c:f>Sheet1!$B$1:$D$1</c:f>
              <c:strCache>
                <c:ptCount val="3"/>
                <c:pt idx="0">
                  <c:v>All low income
households</c:v>
                </c:pt>
                <c:pt idx="1">
                  <c:v>Low income – 
greater capital city
</c:v>
                </c:pt>
                <c:pt idx="2">
                  <c:v>Low income – 
non-capital city
</c:v>
                </c:pt>
              </c:strCache>
            </c:strRef>
          </c:cat>
          <c:val>
            <c:numRef>
              <c:f>Sheet1!$B$2:$D$2</c:f>
              <c:numCache>
                <c:formatCode>#,##0.0</c:formatCode>
                <c:ptCount val="3"/>
                <c:pt idx="0">
                  <c:v>35.4</c:v>
                </c:pt>
                <c:pt idx="1">
                  <c:v>36</c:v>
                </c:pt>
                <c:pt idx="2">
                  <c:v>34.200000000000003</c:v>
                </c:pt>
              </c:numCache>
            </c:numRef>
          </c:val>
          <c:extLst>
            <c:ext xmlns:c16="http://schemas.microsoft.com/office/drawing/2014/chart" uri="{C3380CC4-5D6E-409C-BE32-E72D297353CC}">
              <c16:uniqueId val="{00000000-D801-4F80-9B68-4A5266747C01}"/>
            </c:ext>
          </c:extLst>
        </c:ser>
        <c:ser>
          <c:idx val="1"/>
          <c:order val="1"/>
          <c:tx>
            <c:strRef>
              <c:f>Sheet1!$A$3</c:f>
              <c:strCache>
                <c:ptCount val="1"/>
                <c:pt idx="0">
                  <c:v>2009/10</c:v>
                </c:pt>
              </c:strCache>
            </c:strRef>
          </c:tx>
          <c:spPr>
            <a:solidFill>
              <a:srgbClr val="F68B33"/>
            </a:solidFill>
            <a:ln w="9525">
              <a:solidFill>
                <a:srgbClr val="FFFFFF"/>
              </a:solidFill>
            </a:ln>
          </c:spPr>
          <c:invertIfNegative val="0"/>
          <c:cat>
            <c:strRef>
              <c:f>Sheet1!$B$1:$D$1</c:f>
              <c:strCache>
                <c:ptCount val="3"/>
                <c:pt idx="0">
                  <c:v>All low income
households</c:v>
                </c:pt>
                <c:pt idx="1">
                  <c:v>Low income – 
greater capital city
</c:v>
                </c:pt>
                <c:pt idx="2">
                  <c:v>Low income – 
non-capital city
</c:v>
                </c:pt>
              </c:strCache>
            </c:strRef>
          </c:cat>
          <c:val>
            <c:numRef>
              <c:f>Sheet1!$B$3:$D$3</c:f>
              <c:numCache>
                <c:formatCode>#,##0.0</c:formatCode>
                <c:ptCount val="3"/>
                <c:pt idx="0">
                  <c:v>40</c:v>
                </c:pt>
                <c:pt idx="1">
                  <c:v>43</c:v>
                </c:pt>
                <c:pt idx="2">
                  <c:v>34.9</c:v>
                </c:pt>
              </c:numCache>
            </c:numRef>
          </c:val>
          <c:extLst>
            <c:ext xmlns:c16="http://schemas.microsoft.com/office/drawing/2014/chart" uri="{C3380CC4-5D6E-409C-BE32-E72D297353CC}">
              <c16:uniqueId val="{00000001-D801-4F80-9B68-4A5266747C01}"/>
            </c:ext>
          </c:extLst>
        </c:ser>
        <c:ser>
          <c:idx val="2"/>
          <c:order val="2"/>
          <c:tx>
            <c:strRef>
              <c:f>Sheet1!$A$4</c:f>
              <c:strCache>
                <c:ptCount val="1"/>
                <c:pt idx="0">
                  <c:v>2011/12</c:v>
                </c:pt>
              </c:strCache>
            </c:strRef>
          </c:tx>
          <c:spPr>
            <a:solidFill>
              <a:srgbClr val="D4582A"/>
            </a:solidFill>
            <a:ln w="9525">
              <a:solidFill>
                <a:srgbClr val="FFFFFF"/>
              </a:solidFill>
            </a:ln>
          </c:spPr>
          <c:invertIfNegative val="0"/>
          <c:cat>
            <c:strRef>
              <c:f>Sheet1!$B$1:$D$1</c:f>
              <c:strCache>
                <c:ptCount val="3"/>
                <c:pt idx="0">
                  <c:v>All low income
households</c:v>
                </c:pt>
                <c:pt idx="1">
                  <c:v>Low income – 
greater capital city
</c:v>
                </c:pt>
                <c:pt idx="2">
                  <c:v>Low income – 
non-capital city
</c:v>
                </c:pt>
              </c:strCache>
            </c:strRef>
          </c:cat>
          <c:val>
            <c:numRef>
              <c:f>Sheet1!$B$4:$D$4</c:f>
              <c:numCache>
                <c:formatCode>#,##0.0</c:formatCode>
                <c:ptCount val="3"/>
                <c:pt idx="0">
                  <c:v>40.700000000000003</c:v>
                </c:pt>
                <c:pt idx="1">
                  <c:v>43.1</c:v>
                </c:pt>
                <c:pt idx="2">
                  <c:v>35.9</c:v>
                </c:pt>
              </c:numCache>
            </c:numRef>
          </c:val>
          <c:extLst>
            <c:ext xmlns:c16="http://schemas.microsoft.com/office/drawing/2014/chart" uri="{C3380CC4-5D6E-409C-BE32-E72D297353CC}">
              <c16:uniqueId val="{00000002-D801-4F80-9B68-4A5266747C01}"/>
            </c:ext>
          </c:extLst>
        </c:ser>
        <c:ser>
          <c:idx val="3"/>
          <c:order val="3"/>
          <c:tx>
            <c:strRef>
              <c:f>Sheet1!$A$5</c:f>
              <c:strCache>
                <c:ptCount val="1"/>
                <c:pt idx="0">
                  <c:v>2013/14</c:v>
                </c:pt>
              </c:strCache>
            </c:strRef>
          </c:tx>
          <c:spPr>
            <a:solidFill>
              <a:srgbClr val="A02226"/>
            </a:solidFill>
            <a:ln>
              <a:solidFill>
                <a:srgbClr val="FFFFFF"/>
              </a:solidFill>
            </a:ln>
          </c:spPr>
          <c:invertIfNegative val="0"/>
          <c:cat>
            <c:strRef>
              <c:f>Sheet1!$B$1:$D$1</c:f>
              <c:strCache>
                <c:ptCount val="3"/>
                <c:pt idx="0">
                  <c:v>All low income
households</c:v>
                </c:pt>
                <c:pt idx="1">
                  <c:v>Low income – 
greater capital city
</c:v>
                </c:pt>
                <c:pt idx="2">
                  <c:v>Low income – 
non-capital city
</c:v>
                </c:pt>
              </c:strCache>
            </c:strRef>
          </c:cat>
          <c:val>
            <c:numRef>
              <c:f>Sheet1!$B$5:$D$5</c:f>
              <c:numCache>
                <c:formatCode>#,##0.0</c:formatCode>
                <c:ptCount val="3"/>
                <c:pt idx="0">
                  <c:v>42.5</c:v>
                </c:pt>
                <c:pt idx="1">
                  <c:v>47.1</c:v>
                </c:pt>
                <c:pt idx="2">
                  <c:v>34.700000000000003</c:v>
                </c:pt>
              </c:numCache>
            </c:numRef>
          </c:val>
          <c:extLst>
            <c:ext xmlns:c16="http://schemas.microsoft.com/office/drawing/2014/chart" uri="{C3380CC4-5D6E-409C-BE32-E72D297353CC}">
              <c16:uniqueId val="{00000003-D801-4F80-9B68-4A5266747C01}"/>
            </c:ext>
          </c:extLst>
        </c:ser>
        <c:ser>
          <c:idx val="4"/>
          <c:order val="4"/>
          <c:tx>
            <c:strRef>
              <c:f>Sheet1!$A$6</c:f>
              <c:strCache>
                <c:ptCount val="1"/>
                <c:pt idx="0">
                  <c:v>2015-16</c:v>
                </c:pt>
              </c:strCache>
            </c:strRef>
          </c:tx>
          <c:spPr>
            <a:solidFill>
              <a:srgbClr val="621214"/>
            </a:solidFill>
            <a:ln>
              <a:solidFill>
                <a:srgbClr val="FFFFFF"/>
              </a:solidFill>
            </a:ln>
          </c:spPr>
          <c:invertIfNegative val="0"/>
          <c:cat>
            <c:strRef>
              <c:f>Sheet1!$B$1:$D$1</c:f>
              <c:strCache>
                <c:ptCount val="3"/>
                <c:pt idx="0">
                  <c:v>All low income
households</c:v>
                </c:pt>
                <c:pt idx="1">
                  <c:v>Low income – 
greater capital city
</c:v>
                </c:pt>
                <c:pt idx="2">
                  <c:v>Low income – 
non-capital city
</c:v>
                </c:pt>
              </c:strCache>
            </c:strRef>
          </c:cat>
          <c:val>
            <c:numRef>
              <c:f>Sheet1!$B$6:$D$6</c:f>
              <c:numCache>
                <c:formatCode>#,##0.0</c:formatCode>
                <c:ptCount val="3"/>
                <c:pt idx="0">
                  <c:v>44.2</c:v>
                </c:pt>
                <c:pt idx="1">
                  <c:v>47.1</c:v>
                </c:pt>
                <c:pt idx="2">
                  <c:v>38.200000000000003</c:v>
                </c:pt>
              </c:numCache>
            </c:numRef>
          </c:val>
          <c:extLst>
            <c:ext xmlns:c16="http://schemas.microsoft.com/office/drawing/2014/chart" uri="{C3380CC4-5D6E-409C-BE32-E72D297353CC}">
              <c16:uniqueId val="{00000004-D801-4F80-9B68-4A5266747C01}"/>
            </c:ext>
          </c:extLst>
        </c:ser>
        <c:dLbls>
          <c:showLegendKey val="0"/>
          <c:showVal val="0"/>
          <c:showCatName val="0"/>
          <c:showSerName val="0"/>
          <c:showPercent val="0"/>
          <c:showBubbleSize val="0"/>
        </c:dLbls>
        <c:gapWidth val="100"/>
        <c:axId val="-2018911752"/>
        <c:axId val="-2038556008"/>
      </c:barChart>
      <c:catAx>
        <c:axId val="-2018911752"/>
        <c:scaling>
          <c:orientation val="minMax"/>
        </c:scaling>
        <c:delete val="0"/>
        <c:axPos val="b"/>
        <c:numFmt formatCode="General" sourceLinked="1"/>
        <c:majorTickMark val="none"/>
        <c:minorTickMark val="none"/>
        <c:tickLblPos val="nextTo"/>
        <c:spPr>
          <a:ln>
            <a:solidFill>
              <a:schemeClr val="tx1"/>
            </a:solidFill>
          </a:ln>
        </c:spPr>
        <c:txPr>
          <a:bodyPr/>
          <a:lstStyle/>
          <a:p>
            <a:pPr>
              <a:defRPr sz="2200"/>
            </a:pPr>
            <a:endParaRPr lang="en-US"/>
          </a:p>
        </c:txPr>
        <c:crossAx val="-2038556008"/>
        <c:crosses val="autoZero"/>
        <c:auto val="1"/>
        <c:lblAlgn val="ctr"/>
        <c:lblOffset val="100"/>
        <c:noMultiLvlLbl val="0"/>
      </c:catAx>
      <c:valAx>
        <c:axId val="-2038556008"/>
        <c:scaling>
          <c:orientation val="minMax"/>
        </c:scaling>
        <c:delete val="0"/>
        <c:axPos val="l"/>
        <c:majorGridlines>
          <c:spPr>
            <a:ln>
              <a:solidFill>
                <a:srgbClr val="6A737B">
                  <a:lumMod val="40000"/>
                  <a:lumOff val="60000"/>
                </a:srgbClr>
              </a:solidFill>
            </a:ln>
          </c:spPr>
        </c:majorGridlines>
        <c:numFmt formatCode="#,##0" sourceLinked="0"/>
        <c:majorTickMark val="out"/>
        <c:minorTickMark val="none"/>
        <c:tickLblPos val="nextTo"/>
        <c:spPr>
          <a:ln>
            <a:noFill/>
          </a:ln>
        </c:spPr>
        <c:txPr>
          <a:bodyPr/>
          <a:lstStyle/>
          <a:p>
            <a:pPr>
              <a:defRPr sz="2200"/>
            </a:pPr>
            <a:endParaRPr lang="en-US"/>
          </a:p>
        </c:txPr>
        <c:crossAx val="-2018911752"/>
        <c:crosses val="autoZero"/>
        <c:crossBetween val="between"/>
        <c:majorUnit val="10"/>
      </c:valAx>
    </c:plotArea>
    <c:plotVisOnly val="1"/>
    <c:dispBlanksAs val="gap"/>
    <c:showDLblsOverMax val="0"/>
  </c:chart>
  <c:txPr>
    <a:bodyPr/>
    <a:lstStyle/>
    <a:p>
      <a:pPr>
        <a:defRPr sz="1800"/>
      </a:pPr>
      <a:endParaRPr lang="en-US"/>
    </a:p>
  </c:txPr>
  <c:externalData r:id="rId2">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7.5954283388492888E-2"/>
          <c:y val="4.1090750213137892E-2"/>
          <c:w val="0.9079836205712104"/>
          <c:h val="0.83589256965794145"/>
        </c:manualLayout>
      </c:layout>
      <c:barChart>
        <c:barDir val="col"/>
        <c:grouping val="clustered"/>
        <c:varyColors val="0"/>
        <c:ser>
          <c:idx val="2"/>
          <c:order val="0"/>
          <c:tx>
            <c:strRef>
              <c:f>Sheet1!$B$1</c:f>
              <c:strCache>
                <c:ptCount val="1"/>
                <c:pt idx="0">
                  <c:v>All dwellings</c:v>
                </c:pt>
              </c:strCache>
            </c:strRef>
          </c:tx>
          <c:spPr>
            <a:solidFill>
              <a:srgbClr val="F68B33"/>
            </a:solidFill>
          </c:spPr>
          <c:invertIfNegative val="0"/>
          <c:cat>
            <c:strRef>
              <c:f>Sheet1!$A$2:$A$11</c:f>
              <c:strCache>
                <c:ptCount val="10"/>
                <c:pt idx="0">
                  <c:v>1st
(lowest)</c:v>
                </c:pt>
                <c:pt idx="1">
                  <c:v>2nd</c:v>
                </c:pt>
                <c:pt idx="2">
                  <c:v>3rd</c:v>
                </c:pt>
                <c:pt idx="3">
                  <c:v>4th</c:v>
                </c:pt>
                <c:pt idx="4">
                  <c:v>5th</c:v>
                </c:pt>
                <c:pt idx="5">
                  <c:v>6th</c:v>
                </c:pt>
                <c:pt idx="6">
                  <c:v>7th</c:v>
                </c:pt>
                <c:pt idx="7">
                  <c:v>8th</c:v>
                </c:pt>
                <c:pt idx="8">
                  <c:v>9th</c:v>
                </c:pt>
                <c:pt idx="9">
                  <c:v>10th
(highest)</c:v>
                </c:pt>
              </c:strCache>
            </c:strRef>
          </c:cat>
          <c:val>
            <c:numRef>
              <c:f>Sheet1!$B$2:$B$11</c:f>
              <c:numCache>
                <c:formatCode>#,##0</c:formatCode>
                <c:ptCount val="10"/>
                <c:pt idx="0">
                  <c:v>63.808270426122874</c:v>
                </c:pt>
                <c:pt idx="1">
                  <c:v>86.894831184774887</c:v>
                </c:pt>
                <c:pt idx="2">
                  <c:v>98.144071027529833</c:v>
                </c:pt>
                <c:pt idx="3">
                  <c:v>95.015550853242729</c:v>
                </c:pt>
                <c:pt idx="4">
                  <c:v>97.564364670266599</c:v>
                </c:pt>
                <c:pt idx="5">
                  <c:v>98.766947191445183</c:v>
                </c:pt>
                <c:pt idx="6">
                  <c:v>95.257308979940376</c:v>
                </c:pt>
                <c:pt idx="7">
                  <c:v>91.539910814777954</c:v>
                </c:pt>
                <c:pt idx="8">
                  <c:v>89.902484815689263</c:v>
                </c:pt>
                <c:pt idx="9">
                  <c:v>78.894494999549693</c:v>
                </c:pt>
              </c:numCache>
            </c:numRef>
          </c:val>
          <c:extLst>
            <c:ext xmlns:c16="http://schemas.microsoft.com/office/drawing/2014/chart" uri="{C3380CC4-5D6E-409C-BE32-E72D297353CC}">
              <c16:uniqueId val="{00000000-F01E-4D36-B925-75593EC6FD64}"/>
            </c:ext>
          </c:extLst>
        </c:ser>
        <c:ser>
          <c:idx val="0"/>
          <c:order val="1"/>
          <c:tx>
            <c:strRef>
              <c:f>Sheet1!$C$1</c:f>
              <c:strCache>
                <c:ptCount val="1"/>
                <c:pt idx="0">
                  <c:v>Houses</c:v>
                </c:pt>
              </c:strCache>
            </c:strRef>
          </c:tx>
          <c:spPr>
            <a:solidFill>
              <a:srgbClr val="D4582A"/>
            </a:solidFill>
            <a:ln w="9525">
              <a:solidFill>
                <a:srgbClr val="FFFFFF"/>
              </a:solidFill>
            </a:ln>
          </c:spPr>
          <c:invertIfNegative val="0"/>
          <c:cat>
            <c:strRef>
              <c:f>Sheet1!$A$2:$A$11</c:f>
              <c:strCache>
                <c:ptCount val="10"/>
                <c:pt idx="0">
                  <c:v>1st
(lowest)</c:v>
                </c:pt>
                <c:pt idx="1">
                  <c:v>2nd</c:v>
                </c:pt>
                <c:pt idx="2">
                  <c:v>3rd</c:v>
                </c:pt>
                <c:pt idx="3">
                  <c:v>4th</c:v>
                </c:pt>
                <c:pt idx="4">
                  <c:v>5th</c:v>
                </c:pt>
                <c:pt idx="5">
                  <c:v>6th</c:v>
                </c:pt>
                <c:pt idx="6">
                  <c:v>7th</c:v>
                </c:pt>
                <c:pt idx="7">
                  <c:v>8th</c:v>
                </c:pt>
                <c:pt idx="8">
                  <c:v>9th</c:v>
                </c:pt>
                <c:pt idx="9">
                  <c:v>10th
(highest)</c:v>
                </c:pt>
              </c:strCache>
            </c:strRef>
          </c:cat>
          <c:val>
            <c:numRef>
              <c:f>Sheet1!$C$2:$C$11</c:f>
              <c:numCache>
                <c:formatCode>#,##0</c:formatCode>
                <c:ptCount val="10"/>
                <c:pt idx="0">
                  <c:v>65.028905236877165</c:v>
                </c:pt>
                <c:pt idx="1">
                  <c:v>92.066096106631704</c:v>
                </c:pt>
                <c:pt idx="2">
                  <c:v>91.197628224881271</c:v>
                </c:pt>
                <c:pt idx="3">
                  <c:v>88.757204702231064</c:v>
                </c:pt>
                <c:pt idx="4">
                  <c:v>90.076235061458817</c:v>
                </c:pt>
                <c:pt idx="5">
                  <c:v>91.405048344818141</c:v>
                </c:pt>
                <c:pt idx="6">
                  <c:v>95.002498185280558</c:v>
                </c:pt>
                <c:pt idx="7">
                  <c:v>91.424995288193031</c:v>
                </c:pt>
                <c:pt idx="8">
                  <c:v>90.675345135255583</c:v>
                </c:pt>
                <c:pt idx="9">
                  <c:v>75.85778046496776</c:v>
                </c:pt>
              </c:numCache>
            </c:numRef>
          </c:val>
          <c:extLst>
            <c:ext xmlns:c16="http://schemas.microsoft.com/office/drawing/2014/chart" uri="{C3380CC4-5D6E-409C-BE32-E72D297353CC}">
              <c16:uniqueId val="{00000001-F01E-4D36-B925-75593EC6FD64}"/>
            </c:ext>
          </c:extLst>
        </c:ser>
        <c:ser>
          <c:idx val="3"/>
          <c:order val="2"/>
          <c:tx>
            <c:strRef>
              <c:f>Sheet1!$D$1</c:f>
              <c:strCache>
                <c:ptCount val="1"/>
                <c:pt idx="0">
                  <c:v>Attached</c:v>
                </c:pt>
              </c:strCache>
            </c:strRef>
          </c:tx>
          <c:spPr>
            <a:solidFill>
              <a:srgbClr val="A02226"/>
            </a:solidFill>
            <a:ln>
              <a:solidFill>
                <a:srgbClr val="FFFFFF"/>
              </a:solidFill>
            </a:ln>
          </c:spPr>
          <c:invertIfNegative val="0"/>
          <c:cat>
            <c:strRef>
              <c:f>Sheet1!$A$2:$A$11</c:f>
              <c:strCache>
                <c:ptCount val="10"/>
                <c:pt idx="0">
                  <c:v>1st
(lowest)</c:v>
                </c:pt>
                <c:pt idx="1">
                  <c:v>2nd</c:v>
                </c:pt>
                <c:pt idx="2">
                  <c:v>3rd</c:v>
                </c:pt>
                <c:pt idx="3">
                  <c:v>4th</c:v>
                </c:pt>
                <c:pt idx="4">
                  <c:v>5th</c:v>
                </c:pt>
                <c:pt idx="5">
                  <c:v>6th</c:v>
                </c:pt>
                <c:pt idx="6">
                  <c:v>7th</c:v>
                </c:pt>
                <c:pt idx="7">
                  <c:v>8th</c:v>
                </c:pt>
                <c:pt idx="8">
                  <c:v>9th</c:v>
                </c:pt>
                <c:pt idx="9">
                  <c:v>10th
(highest)</c:v>
                </c:pt>
              </c:strCache>
            </c:strRef>
          </c:cat>
          <c:val>
            <c:numRef>
              <c:f>Sheet1!$D$2:$D$11</c:f>
              <c:numCache>
                <c:formatCode>#,##0</c:formatCode>
                <c:ptCount val="10"/>
                <c:pt idx="0">
                  <c:v>81.670684322337024</c:v>
                </c:pt>
                <c:pt idx="1">
                  <c:v>90.856455881319363</c:v>
                </c:pt>
                <c:pt idx="2">
                  <c:v>99.78365384615384</c:v>
                </c:pt>
                <c:pt idx="3">
                  <c:v>104.21455493447712</c:v>
                </c:pt>
                <c:pt idx="4">
                  <c:v>103.71241457476978</c:v>
                </c:pt>
                <c:pt idx="5">
                  <c:v>98.643502717734805</c:v>
                </c:pt>
                <c:pt idx="6">
                  <c:v>92.489008516236112</c:v>
                </c:pt>
                <c:pt idx="7">
                  <c:v>89.106155061901688</c:v>
                </c:pt>
                <c:pt idx="8">
                  <c:v>94.264507679304216</c:v>
                </c:pt>
                <c:pt idx="9">
                  <c:v>103.85803343723441</c:v>
                </c:pt>
              </c:numCache>
            </c:numRef>
          </c:val>
          <c:extLst>
            <c:ext xmlns:c16="http://schemas.microsoft.com/office/drawing/2014/chart" uri="{C3380CC4-5D6E-409C-BE32-E72D297353CC}">
              <c16:uniqueId val="{00000002-F01E-4D36-B925-75593EC6FD64}"/>
            </c:ext>
          </c:extLst>
        </c:ser>
        <c:dLbls>
          <c:showLegendKey val="0"/>
          <c:showVal val="0"/>
          <c:showCatName val="0"/>
          <c:showSerName val="0"/>
          <c:showPercent val="0"/>
          <c:showBubbleSize val="0"/>
        </c:dLbls>
        <c:gapWidth val="100"/>
        <c:axId val="1855111800"/>
        <c:axId val="1855115064"/>
      </c:barChart>
      <c:catAx>
        <c:axId val="1855111800"/>
        <c:scaling>
          <c:orientation val="minMax"/>
        </c:scaling>
        <c:delete val="0"/>
        <c:axPos val="b"/>
        <c:numFmt formatCode="General" sourceLinked="1"/>
        <c:majorTickMark val="none"/>
        <c:minorTickMark val="none"/>
        <c:tickLblPos val="nextTo"/>
        <c:spPr>
          <a:ln>
            <a:solidFill>
              <a:schemeClr val="tx1"/>
            </a:solidFill>
          </a:ln>
        </c:spPr>
        <c:txPr>
          <a:bodyPr/>
          <a:lstStyle/>
          <a:p>
            <a:pPr>
              <a:defRPr sz="1800"/>
            </a:pPr>
            <a:endParaRPr lang="en-US"/>
          </a:p>
        </c:txPr>
        <c:crossAx val="1855115064"/>
        <c:crosses val="autoZero"/>
        <c:auto val="1"/>
        <c:lblAlgn val="ctr"/>
        <c:lblOffset val="100"/>
        <c:noMultiLvlLbl val="0"/>
      </c:catAx>
      <c:valAx>
        <c:axId val="1855115064"/>
        <c:scaling>
          <c:orientation val="minMax"/>
          <c:max val="120"/>
        </c:scaling>
        <c:delete val="0"/>
        <c:axPos val="l"/>
        <c:majorGridlines>
          <c:spPr>
            <a:ln>
              <a:solidFill>
                <a:srgbClr val="6A737B">
                  <a:lumMod val="40000"/>
                  <a:lumOff val="60000"/>
                </a:srgbClr>
              </a:solidFill>
            </a:ln>
          </c:spPr>
        </c:majorGridlines>
        <c:numFmt formatCode="#,##0" sourceLinked="1"/>
        <c:majorTickMark val="out"/>
        <c:minorTickMark val="none"/>
        <c:tickLblPos val="nextTo"/>
        <c:spPr>
          <a:ln>
            <a:noFill/>
          </a:ln>
        </c:spPr>
        <c:txPr>
          <a:bodyPr/>
          <a:lstStyle/>
          <a:p>
            <a:pPr>
              <a:defRPr sz="2200"/>
            </a:pPr>
            <a:endParaRPr lang="en-US"/>
          </a:p>
        </c:txPr>
        <c:crossAx val="1855111800"/>
        <c:crosses val="autoZero"/>
        <c:crossBetween val="between"/>
      </c:valAx>
    </c:plotArea>
    <c:plotVisOnly val="1"/>
    <c:dispBlanksAs val="gap"/>
    <c:showDLblsOverMax val="0"/>
  </c:chart>
  <c:txPr>
    <a:bodyPr/>
    <a:lstStyle/>
    <a:p>
      <a:pPr>
        <a:defRPr sz="1800"/>
      </a:pPr>
      <a:endParaRPr lang="en-US"/>
    </a:p>
  </c:txPr>
  <c:externalData r:id="rId2">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5.1798206392368103E-2"/>
          <c:y val="2.1336821230541599E-2"/>
          <c:w val="0.94820179360763202"/>
          <c:h val="0.90808471857684459"/>
        </c:manualLayout>
      </c:layout>
      <c:barChart>
        <c:barDir val="col"/>
        <c:grouping val="clustered"/>
        <c:varyColors val="0"/>
        <c:ser>
          <c:idx val="0"/>
          <c:order val="0"/>
          <c:tx>
            <c:strRef>
              <c:f>Sheet1!$B$1</c:f>
              <c:strCache>
                <c:ptCount val="1"/>
                <c:pt idx="0">
                  <c:v>Sydney</c:v>
                </c:pt>
              </c:strCache>
            </c:strRef>
          </c:tx>
          <c:spPr>
            <a:solidFill>
              <a:schemeClr val="tx2"/>
            </a:solidFill>
            <a:ln>
              <a:solidFill>
                <a:schemeClr val="bg1"/>
              </a:solidFill>
            </a:ln>
          </c:spPr>
          <c:invertIfNegative val="0"/>
          <c:cat>
            <c:strRef>
              <c:f>Sheet1!$A$2:$A$4</c:f>
              <c:strCache>
                <c:ptCount val="3"/>
                <c:pt idx="0">
                  <c:v>Inner 01</c:v>
                </c:pt>
                <c:pt idx="1">
                  <c:v>Middle 01</c:v>
                </c:pt>
                <c:pt idx="2">
                  <c:v>Outer 01</c:v>
                </c:pt>
              </c:strCache>
            </c:strRef>
          </c:cat>
          <c:val>
            <c:numRef>
              <c:f>Sheet1!$B$2:$B$4</c:f>
              <c:numCache>
                <c:formatCode>General</c:formatCode>
                <c:ptCount val="3"/>
                <c:pt idx="0">
                  <c:v>-2500</c:v>
                </c:pt>
                <c:pt idx="1">
                  <c:v>13000</c:v>
                </c:pt>
                <c:pt idx="2">
                  <c:v>35500</c:v>
                </c:pt>
              </c:numCache>
            </c:numRef>
          </c:val>
          <c:extLst>
            <c:ext xmlns:c16="http://schemas.microsoft.com/office/drawing/2014/chart" uri="{C3380CC4-5D6E-409C-BE32-E72D297353CC}">
              <c16:uniqueId val="{00000000-829F-47F9-95AF-0EBB6A69C6D1}"/>
            </c:ext>
          </c:extLst>
        </c:ser>
        <c:ser>
          <c:idx val="1"/>
          <c:order val="1"/>
          <c:tx>
            <c:strRef>
              <c:f>Sheet1!$C$1</c:f>
              <c:strCache>
                <c:ptCount val="1"/>
                <c:pt idx="0">
                  <c:v>Sydney 2</c:v>
                </c:pt>
              </c:strCache>
            </c:strRef>
          </c:tx>
          <c:spPr>
            <a:solidFill>
              <a:srgbClr val="621214"/>
            </a:solidFill>
            <a:ln>
              <a:solidFill>
                <a:schemeClr val="bg1"/>
              </a:solidFill>
            </a:ln>
          </c:spPr>
          <c:invertIfNegative val="0"/>
          <c:cat>
            <c:strRef>
              <c:f>Sheet1!$A$2:$A$4</c:f>
              <c:strCache>
                <c:ptCount val="3"/>
                <c:pt idx="0">
                  <c:v>Inner 01</c:v>
                </c:pt>
                <c:pt idx="1">
                  <c:v>Middle 01</c:v>
                </c:pt>
                <c:pt idx="2">
                  <c:v>Outer 01</c:v>
                </c:pt>
              </c:strCache>
            </c:strRef>
          </c:cat>
          <c:val>
            <c:numRef>
              <c:f>Sheet1!$C$2:$C$4</c:f>
              <c:numCache>
                <c:formatCode>General</c:formatCode>
                <c:ptCount val="3"/>
                <c:pt idx="0">
                  <c:v>54500</c:v>
                </c:pt>
                <c:pt idx="1">
                  <c:v>20000</c:v>
                </c:pt>
                <c:pt idx="2">
                  <c:v>31000</c:v>
                </c:pt>
              </c:numCache>
            </c:numRef>
          </c:val>
          <c:extLst>
            <c:ext xmlns:c16="http://schemas.microsoft.com/office/drawing/2014/chart" uri="{C3380CC4-5D6E-409C-BE32-E72D297353CC}">
              <c16:uniqueId val="{00000001-829F-47F9-95AF-0EBB6A69C6D1}"/>
            </c:ext>
          </c:extLst>
        </c:ser>
        <c:ser>
          <c:idx val="2"/>
          <c:order val="2"/>
          <c:tx>
            <c:strRef>
              <c:f>Sheet1!$D$1</c:f>
              <c:strCache>
                <c:ptCount val="1"/>
                <c:pt idx="0">
                  <c:v>Blank</c:v>
                </c:pt>
              </c:strCache>
            </c:strRef>
          </c:tx>
          <c:invertIfNegative val="0"/>
          <c:cat>
            <c:strRef>
              <c:f>Sheet1!$A$2:$A$4</c:f>
              <c:strCache>
                <c:ptCount val="3"/>
                <c:pt idx="0">
                  <c:v>Inner 01</c:v>
                </c:pt>
                <c:pt idx="1">
                  <c:v>Middle 01</c:v>
                </c:pt>
                <c:pt idx="2">
                  <c:v>Outer 01</c:v>
                </c:pt>
              </c:strCache>
            </c:strRef>
          </c:cat>
          <c:val>
            <c:numRef>
              <c:f>Sheet1!$D$2:$D$4</c:f>
              <c:numCache>
                <c:formatCode>General</c:formatCode>
                <c:ptCount val="3"/>
              </c:numCache>
            </c:numRef>
          </c:val>
          <c:extLst>
            <c:ext xmlns:c16="http://schemas.microsoft.com/office/drawing/2014/chart" uri="{C3380CC4-5D6E-409C-BE32-E72D297353CC}">
              <c16:uniqueId val="{00000002-829F-47F9-95AF-0EBB6A69C6D1}"/>
            </c:ext>
          </c:extLst>
        </c:ser>
        <c:ser>
          <c:idx val="3"/>
          <c:order val="3"/>
          <c:tx>
            <c:strRef>
              <c:f>Sheet1!$E$1</c:f>
              <c:strCache>
                <c:ptCount val="1"/>
                <c:pt idx="0">
                  <c:v>Melbourne</c:v>
                </c:pt>
              </c:strCache>
            </c:strRef>
          </c:tx>
          <c:spPr>
            <a:solidFill>
              <a:schemeClr val="accent2"/>
            </a:solidFill>
            <a:ln>
              <a:solidFill>
                <a:schemeClr val="bg1"/>
              </a:solidFill>
            </a:ln>
          </c:spPr>
          <c:invertIfNegative val="0"/>
          <c:cat>
            <c:strRef>
              <c:f>Sheet1!$A$2:$A$4</c:f>
              <c:strCache>
                <c:ptCount val="3"/>
                <c:pt idx="0">
                  <c:v>Inner 01</c:v>
                </c:pt>
                <c:pt idx="1">
                  <c:v>Middle 01</c:v>
                </c:pt>
                <c:pt idx="2">
                  <c:v>Outer 01</c:v>
                </c:pt>
              </c:strCache>
            </c:strRef>
          </c:cat>
          <c:val>
            <c:numRef>
              <c:f>Sheet1!$E$2:$E$4</c:f>
              <c:numCache>
                <c:formatCode>General</c:formatCode>
                <c:ptCount val="3"/>
                <c:pt idx="0">
                  <c:v>23500</c:v>
                </c:pt>
                <c:pt idx="1">
                  <c:v>26000</c:v>
                </c:pt>
                <c:pt idx="2">
                  <c:v>56500</c:v>
                </c:pt>
              </c:numCache>
            </c:numRef>
          </c:val>
          <c:extLst>
            <c:ext xmlns:c16="http://schemas.microsoft.com/office/drawing/2014/chart" uri="{C3380CC4-5D6E-409C-BE32-E72D297353CC}">
              <c16:uniqueId val="{00000003-829F-47F9-95AF-0EBB6A69C6D1}"/>
            </c:ext>
          </c:extLst>
        </c:ser>
        <c:ser>
          <c:idx val="4"/>
          <c:order val="4"/>
          <c:tx>
            <c:strRef>
              <c:f>Sheet1!$F$1</c:f>
              <c:strCache>
                <c:ptCount val="1"/>
                <c:pt idx="0">
                  <c:v>Melbourne 2</c:v>
                </c:pt>
              </c:strCache>
            </c:strRef>
          </c:tx>
          <c:spPr>
            <a:solidFill>
              <a:schemeClr val="accent1"/>
            </a:solidFill>
            <a:ln>
              <a:solidFill>
                <a:schemeClr val="bg1"/>
              </a:solidFill>
            </a:ln>
          </c:spPr>
          <c:invertIfNegative val="0"/>
          <c:cat>
            <c:strRef>
              <c:f>Sheet1!$A$2:$A$4</c:f>
              <c:strCache>
                <c:ptCount val="3"/>
                <c:pt idx="0">
                  <c:v>Inner 01</c:v>
                </c:pt>
                <c:pt idx="1">
                  <c:v>Middle 01</c:v>
                </c:pt>
                <c:pt idx="2">
                  <c:v>Outer 01</c:v>
                </c:pt>
              </c:strCache>
            </c:strRef>
          </c:cat>
          <c:val>
            <c:numRef>
              <c:f>Sheet1!$F$2:$F$4</c:f>
              <c:numCache>
                <c:formatCode>General</c:formatCode>
                <c:ptCount val="3"/>
                <c:pt idx="0">
                  <c:v>68000</c:v>
                </c:pt>
                <c:pt idx="1">
                  <c:v>24500</c:v>
                </c:pt>
                <c:pt idx="2">
                  <c:v>50000</c:v>
                </c:pt>
              </c:numCache>
            </c:numRef>
          </c:val>
          <c:extLst>
            <c:ext xmlns:c16="http://schemas.microsoft.com/office/drawing/2014/chart" uri="{C3380CC4-5D6E-409C-BE32-E72D297353CC}">
              <c16:uniqueId val="{00000004-829F-47F9-95AF-0EBB6A69C6D1}"/>
            </c:ext>
          </c:extLst>
        </c:ser>
        <c:dLbls>
          <c:showLegendKey val="0"/>
          <c:showVal val="0"/>
          <c:showCatName val="0"/>
          <c:showSerName val="0"/>
          <c:showPercent val="0"/>
          <c:showBubbleSize val="0"/>
        </c:dLbls>
        <c:gapWidth val="150"/>
        <c:axId val="-2021102600"/>
        <c:axId val="-2021099320"/>
      </c:barChart>
      <c:catAx>
        <c:axId val="-2021102600"/>
        <c:scaling>
          <c:orientation val="minMax"/>
        </c:scaling>
        <c:delete val="0"/>
        <c:axPos val="b"/>
        <c:numFmt formatCode="General" sourceLinked="0"/>
        <c:majorTickMark val="out"/>
        <c:minorTickMark val="none"/>
        <c:tickLblPos val="none"/>
        <c:spPr>
          <a:ln>
            <a:solidFill>
              <a:schemeClr val="bg1"/>
            </a:solidFill>
          </a:ln>
        </c:spPr>
        <c:txPr>
          <a:bodyPr/>
          <a:lstStyle/>
          <a:p>
            <a:pPr>
              <a:defRPr sz="1800"/>
            </a:pPr>
            <a:endParaRPr lang="en-US"/>
          </a:p>
        </c:txPr>
        <c:crossAx val="-2021099320"/>
        <c:crosses val="autoZero"/>
        <c:auto val="1"/>
        <c:lblAlgn val="ctr"/>
        <c:lblOffset val="100"/>
        <c:noMultiLvlLbl val="0"/>
      </c:catAx>
      <c:valAx>
        <c:axId val="-2021099320"/>
        <c:scaling>
          <c:orientation val="minMax"/>
          <c:max val="70000"/>
          <c:min val="-10000"/>
        </c:scaling>
        <c:delete val="0"/>
        <c:axPos val="l"/>
        <c:majorGridlines>
          <c:spPr>
            <a:ln>
              <a:solidFill>
                <a:schemeClr val="bg1">
                  <a:lumMod val="75000"/>
                </a:schemeClr>
              </a:solidFill>
            </a:ln>
          </c:spPr>
        </c:majorGridlines>
        <c:numFmt formatCode="0," sourceLinked="0"/>
        <c:majorTickMark val="out"/>
        <c:minorTickMark val="none"/>
        <c:tickLblPos val="nextTo"/>
        <c:spPr>
          <a:ln>
            <a:noFill/>
          </a:ln>
        </c:spPr>
        <c:txPr>
          <a:bodyPr/>
          <a:lstStyle/>
          <a:p>
            <a:pPr>
              <a:defRPr sz="2200"/>
            </a:pPr>
            <a:endParaRPr lang="en-US"/>
          </a:p>
        </c:txPr>
        <c:crossAx val="-2021102600"/>
        <c:crosses val="autoZero"/>
        <c:crossBetween val="between"/>
        <c:majorUnit val="10000"/>
      </c:valAx>
    </c:plotArea>
    <c:plotVisOnly val="1"/>
    <c:dispBlanksAs val="gap"/>
    <c:showDLblsOverMax val="0"/>
  </c:chart>
  <c:spPr>
    <a:ln>
      <a:noFill/>
    </a:ln>
  </c:spPr>
  <c:txPr>
    <a:bodyPr/>
    <a:lstStyle/>
    <a:p>
      <a:pPr>
        <a:defRPr sz="1800"/>
      </a:pPr>
      <a:endParaRPr lang="en-US"/>
    </a:p>
  </c:txPr>
  <c:externalData r:id="rId1">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0.14289093401900199"/>
          <c:y val="3.8087931148410303E-2"/>
          <c:w val="0.77500225985505899"/>
          <c:h val="0.87469344191870602"/>
        </c:manualLayout>
      </c:layout>
      <c:areaChart>
        <c:grouping val="stacked"/>
        <c:varyColors val="0"/>
        <c:ser>
          <c:idx val="0"/>
          <c:order val="0"/>
          <c:tx>
            <c:strRef>
              <c:f>Sheet1!$B$1</c:f>
              <c:strCache>
                <c:ptCount val="1"/>
                <c:pt idx="0">
                  <c:v>NOM - 4 qtr rolling sum</c:v>
                </c:pt>
              </c:strCache>
            </c:strRef>
          </c:tx>
          <c:spPr>
            <a:solidFill>
              <a:srgbClr val="A02226"/>
            </a:solidFill>
            <a:ln w="9525">
              <a:solidFill>
                <a:srgbClr val="FFFFFF"/>
              </a:solidFill>
            </a:ln>
          </c:spPr>
          <c:cat>
            <c:numRef>
              <c:f>Sheet1!$A$2:$A$113</c:f>
              <c:numCache>
                <c:formatCode>mmm\-yyyy</c:formatCode>
                <c:ptCount val="112"/>
                <c:pt idx="0">
                  <c:v>32933</c:v>
                </c:pt>
                <c:pt idx="1">
                  <c:v>33025</c:v>
                </c:pt>
                <c:pt idx="2">
                  <c:v>33117</c:v>
                </c:pt>
                <c:pt idx="3">
                  <c:v>33208</c:v>
                </c:pt>
                <c:pt idx="4">
                  <c:v>33298</c:v>
                </c:pt>
                <c:pt idx="5">
                  <c:v>33390</c:v>
                </c:pt>
                <c:pt idx="6">
                  <c:v>33482</c:v>
                </c:pt>
                <c:pt idx="7">
                  <c:v>33573</c:v>
                </c:pt>
                <c:pt idx="8">
                  <c:v>33664</c:v>
                </c:pt>
                <c:pt idx="9">
                  <c:v>33756</c:v>
                </c:pt>
                <c:pt idx="10">
                  <c:v>33848</c:v>
                </c:pt>
                <c:pt idx="11">
                  <c:v>33939</c:v>
                </c:pt>
                <c:pt idx="12">
                  <c:v>34029</c:v>
                </c:pt>
                <c:pt idx="13">
                  <c:v>34121</c:v>
                </c:pt>
                <c:pt idx="14">
                  <c:v>34213</c:v>
                </c:pt>
                <c:pt idx="15">
                  <c:v>34304</c:v>
                </c:pt>
                <c:pt idx="16">
                  <c:v>34394</c:v>
                </c:pt>
                <c:pt idx="17">
                  <c:v>34486</c:v>
                </c:pt>
                <c:pt idx="18">
                  <c:v>34578</c:v>
                </c:pt>
                <c:pt idx="19">
                  <c:v>34669</c:v>
                </c:pt>
                <c:pt idx="20">
                  <c:v>34759</c:v>
                </c:pt>
                <c:pt idx="21">
                  <c:v>34851</c:v>
                </c:pt>
                <c:pt idx="22">
                  <c:v>34943</c:v>
                </c:pt>
                <c:pt idx="23">
                  <c:v>35034</c:v>
                </c:pt>
                <c:pt idx="24">
                  <c:v>35125</c:v>
                </c:pt>
                <c:pt idx="25">
                  <c:v>35217</c:v>
                </c:pt>
                <c:pt idx="26">
                  <c:v>35309</c:v>
                </c:pt>
                <c:pt idx="27">
                  <c:v>35400</c:v>
                </c:pt>
                <c:pt idx="28">
                  <c:v>35490</c:v>
                </c:pt>
                <c:pt idx="29">
                  <c:v>35582</c:v>
                </c:pt>
                <c:pt idx="30">
                  <c:v>35674</c:v>
                </c:pt>
                <c:pt idx="31">
                  <c:v>35765</c:v>
                </c:pt>
                <c:pt idx="32">
                  <c:v>35855</c:v>
                </c:pt>
                <c:pt idx="33">
                  <c:v>35947</c:v>
                </c:pt>
                <c:pt idx="34">
                  <c:v>36039</c:v>
                </c:pt>
                <c:pt idx="35">
                  <c:v>36130</c:v>
                </c:pt>
                <c:pt idx="36">
                  <c:v>36220</c:v>
                </c:pt>
                <c:pt idx="37">
                  <c:v>36312</c:v>
                </c:pt>
                <c:pt idx="38">
                  <c:v>36404</c:v>
                </c:pt>
                <c:pt idx="39">
                  <c:v>36495</c:v>
                </c:pt>
                <c:pt idx="40">
                  <c:v>36586</c:v>
                </c:pt>
                <c:pt idx="41">
                  <c:v>36678</c:v>
                </c:pt>
                <c:pt idx="42">
                  <c:v>36770</c:v>
                </c:pt>
                <c:pt idx="43">
                  <c:v>36861</c:v>
                </c:pt>
                <c:pt idx="44">
                  <c:v>36951</c:v>
                </c:pt>
                <c:pt idx="45">
                  <c:v>37043</c:v>
                </c:pt>
                <c:pt idx="46">
                  <c:v>37135</c:v>
                </c:pt>
                <c:pt idx="47">
                  <c:v>37226</c:v>
                </c:pt>
                <c:pt idx="48">
                  <c:v>37316</c:v>
                </c:pt>
                <c:pt idx="49">
                  <c:v>37408</c:v>
                </c:pt>
                <c:pt idx="50">
                  <c:v>37500</c:v>
                </c:pt>
                <c:pt idx="51">
                  <c:v>37591</c:v>
                </c:pt>
                <c:pt idx="52">
                  <c:v>37681</c:v>
                </c:pt>
                <c:pt idx="53">
                  <c:v>37773</c:v>
                </c:pt>
                <c:pt idx="54">
                  <c:v>37865</c:v>
                </c:pt>
                <c:pt idx="55">
                  <c:v>37956</c:v>
                </c:pt>
                <c:pt idx="56">
                  <c:v>38047</c:v>
                </c:pt>
                <c:pt idx="57">
                  <c:v>38139</c:v>
                </c:pt>
                <c:pt idx="58">
                  <c:v>38231</c:v>
                </c:pt>
                <c:pt idx="59">
                  <c:v>38322</c:v>
                </c:pt>
                <c:pt idx="60">
                  <c:v>38412</c:v>
                </c:pt>
                <c:pt idx="61">
                  <c:v>38504</c:v>
                </c:pt>
                <c:pt idx="62">
                  <c:v>38596</c:v>
                </c:pt>
                <c:pt idx="63">
                  <c:v>38687</c:v>
                </c:pt>
                <c:pt idx="64">
                  <c:v>38777</c:v>
                </c:pt>
                <c:pt idx="65">
                  <c:v>38869</c:v>
                </c:pt>
                <c:pt idx="66">
                  <c:v>38961</c:v>
                </c:pt>
                <c:pt idx="67">
                  <c:v>39052</c:v>
                </c:pt>
                <c:pt idx="68">
                  <c:v>39142</c:v>
                </c:pt>
                <c:pt idx="69">
                  <c:v>39234</c:v>
                </c:pt>
                <c:pt idx="70">
                  <c:v>39326</c:v>
                </c:pt>
                <c:pt idx="71">
                  <c:v>39417</c:v>
                </c:pt>
                <c:pt idx="72">
                  <c:v>39508</c:v>
                </c:pt>
                <c:pt idx="73">
                  <c:v>39600</c:v>
                </c:pt>
                <c:pt idx="74">
                  <c:v>39692</c:v>
                </c:pt>
                <c:pt idx="75">
                  <c:v>39783</c:v>
                </c:pt>
                <c:pt idx="76">
                  <c:v>39873</c:v>
                </c:pt>
                <c:pt idx="77">
                  <c:v>39965</c:v>
                </c:pt>
                <c:pt idx="78">
                  <c:v>40057</c:v>
                </c:pt>
                <c:pt idx="79">
                  <c:v>40148</c:v>
                </c:pt>
                <c:pt idx="80">
                  <c:v>40238</c:v>
                </c:pt>
                <c:pt idx="81">
                  <c:v>40330</c:v>
                </c:pt>
                <c:pt idx="82">
                  <c:v>40422</c:v>
                </c:pt>
                <c:pt idx="83">
                  <c:v>40513</c:v>
                </c:pt>
                <c:pt idx="84">
                  <c:v>40603</c:v>
                </c:pt>
                <c:pt idx="85">
                  <c:v>40695</c:v>
                </c:pt>
                <c:pt idx="86">
                  <c:v>40787</c:v>
                </c:pt>
                <c:pt idx="87">
                  <c:v>40878</c:v>
                </c:pt>
                <c:pt idx="88">
                  <c:v>40969</c:v>
                </c:pt>
                <c:pt idx="89">
                  <c:v>41061</c:v>
                </c:pt>
                <c:pt idx="90">
                  <c:v>41153</c:v>
                </c:pt>
                <c:pt idx="91">
                  <c:v>41244</c:v>
                </c:pt>
                <c:pt idx="92">
                  <c:v>41334</c:v>
                </c:pt>
                <c:pt idx="93">
                  <c:v>41426</c:v>
                </c:pt>
                <c:pt idx="94">
                  <c:v>41518</c:v>
                </c:pt>
                <c:pt idx="95">
                  <c:v>41609</c:v>
                </c:pt>
                <c:pt idx="96">
                  <c:v>41699</c:v>
                </c:pt>
                <c:pt idx="97">
                  <c:v>41791</c:v>
                </c:pt>
                <c:pt idx="98">
                  <c:v>41883</c:v>
                </c:pt>
                <c:pt idx="99">
                  <c:v>41974</c:v>
                </c:pt>
                <c:pt idx="100">
                  <c:v>42064</c:v>
                </c:pt>
                <c:pt idx="101">
                  <c:v>42156</c:v>
                </c:pt>
                <c:pt idx="102">
                  <c:v>42248</c:v>
                </c:pt>
                <c:pt idx="103">
                  <c:v>42339</c:v>
                </c:pt>
                <c:pt idx="104">
                  <c:v>42430</c:v>
                </c:pt>
                <c:pt idx="105">
                  <c:v>42522</c:v>
                </c:pt>
                <c:pt idx="106">
                  <c:v>42614</c:v>
                </c:pt>
                <c:pt idx="107">
                  <c:v>42705</c:v>
                </c:pt>
                <c:pt idx="108">
                  <c:v>42795</c:v>
                </c:pt>
                <c:pt idx="109">
                  <c:v>42887</c:v>
                </c:pt>
                <c:pt idx="110">
                  <c:v>42979</c:v>
                </c:pt>
                <c:pt idx="111">
                  <c:v>43070</c:v>
                </c:pt>
              </c:numCache>
            </c:numRef>
          </c:cat>
          <c:val>
            <c:numRef>
              <c:f>Sheet1!$B$2:$B$113</c:f>
              <c:numCache>
                <c:formatCode>0.00</c:formatCode>
                <c:ptCount val="112"/>
                <c:pt idx="0">
                  <c:v>126.8</c:v>
                </c:pt>
                <c:pt idx="1">
                  <c:v>132.4</c:v>
                </c:pt>
                <c:pt idx="2">
                  <c:v>140.30000000000001</c:v>
                </c:pt>
                <c:pt idx="3">
                  <c:v>142.6</c:v>
                </c:pt>
                <c:pt idx="4">
                  <c:v>143.10000000000002</c:v>
                </c:pt>
                <c:pt idx="5">
                  <c:v>141.6</c:v>
                </c:pt>
                <c:pt idx="6">
                  <c:v>140.89999999999998</c:v>
                </c:pt>
                <c:pt idx="7">
                  <c:v>139.5</c:v>
                </c:pt>
                <c:pt idx="8">
                  <c:v>141.6</c:v>
                </c:pt>
                <c:pt idx="9">
                  <c:v>138.69999999999999</c:v>
                </c:pt>
                <c:pt idx="10">
                  <c:v>139.30000000000001</c:v>
                </c:pt>
                <c:pt idx="11">
                  <c:v>139.6</c:v>
                </c:pt>
                <c:pt idx="12">
                  <c:v>138.4</c:v>
                </c:pt>
                <c:pt idx="13">
                  <c:v>139.19999999999999</c:v>
                </c:pt>
                <c:pt idx="14">
                  <c:v>138.9</c:v>
                </c:pt>
                <c:pt idx="15">
                  <c:v>138.39999999999998</c:v>
                </c:pt>
                <c:pt idx="16">
                  <c:v>137.9</c:v>
                </c:pt>
                <c:pt idx="17">
                  <c:v>135.30000000000001</c:v>
                </c:pt>
                <c:pt idx="18">
                  <c:v>132.1</c:v>
                </c:pt>
                <c:pt idx="19">
                  <c:v>131.9</c:v>
                </c:pt>
                <c:pt idx="20">
                  <c:v>131.89999999999998</c:v>
                </c:pt>
                <c:pt idx="21">
                  <c:v>132.4</c:v>
                </c:pt>
                <c:pt idx="22">
                  <c:v>133.4</c:v>
                </c:pt>
                <c:pt idx="23">
                  <c:v>130.19999999999999</c:v>
                </c:pt>
                <c:pt idx="24">
                  <c:v>126.9</c:v>
                </c:pt>
                <c:pt idx="25">
                  <c:v>124.39999999999999</c:v>
                </c:pt>
                <c:pt idx="26">
                  <c:v>122.3</c:v>
                </c:pt>
                <c:pt idx="27">
                  <c:v>125.2</c:v>
                </c:pt>
                <c:pt idx="28">
                  <c:v>125</c:v>
                </c:pt>
                <c:pt idx="29">
                  <c:v>126.9</c:v>
                </c:pt>
                <c:pt idx="30">
                  <c:v>125.2</c:v>
                </c:pt>
                <c:pt idx="31">
                  <c:v>122.9</c:v>
                </c:pt>
                <c:pt idx="32">
                  <c:v>122.2</c:v>
                </c:pt>
                <c:pt idx="33">
                  <c:v>120.5</c:v>
                </c:pt>
                <c:pt idx="34">
                  <c:v>121.8</c:v>
                </c:pt>
                <c:pt idx="35">
                  <c:v>121.5</c:v>
                </c:pt>
                <c:pt idx="36">
                  <c:v>122.4</c:v>
                </c:pt>
                <c:pt idx="37">
                  <c:v>122.4</c:v>
                </c:pt>
                <c:pt idx="38">
                  <c:v>123.5</c:v>
                </c:pt>
                <c:pt idx="39">
                  <c:v>122.9</c:v>
                </c:pt>
                <c:pt idx="40">
                  <c:v>122.8</c:v>
                </c:pt>
                <c:pt idx="41">
                  <c:v>122.1</c:v>
                </c:pt>
                <c:pt idx="42">
                  <c:v>121.1</c:v>
                </c:pt>
                <c:pt idx="43">
                  <c:v>121.9</c:v>
                </c:pt>
                <c:pt idx="44">
                  <c:v>120.5</c:v>
                </c:pt>
                <c:pt idx="45">
                  <c:v>120.39999999999999</c:v>
                </c:pt>
                <c:pt idx="46">
                  <c:v>121.5</c:v>
                </c:pt>
                <c:pt idx="47">
                  <c:v>119.1</c:v>
                </c:pt>
                <c:pt idx="48">
                  <c:v>120</c:v>
                </c:pt>
                <c:pt idx="49">
                  <c:v>119.19999999999999</c:v>
                </c:pt>
                <c:pt idx="50">
                  <c:v>115.89999999999999</c:v>
                </c:pt>
                <c:pt idx="51">
                  <c:v>117</c:v>
                </c:pt>
                <c:pt idx="52">
                  <c:v>115.79999999999998</c:v>
                </c:pt>
                <c:pt idx="53">
                  <c:v>116.9</c:v>
                </c:pt>
                <c:pt idx="54">
                  <c:v>118.4</c:v>
                </c:pt>
                <c:pt idx="55">
                  <c:v>119</c:v>
                </c:pt>
                <c:pt idx="56">
                  <c:v>120.60000000000001</c:v>
                </c:pt>
                <c:pt idx="57">
                  <c:v>118.8</c:v>
                </c:pt>
                <c:pt idx="58">
                  <c:v>119.80000000000001</c:v>
                </c:pt>
                <c:pt idx="59">
                  <c:v>119.10000000000001</c:v>
                </c:pt>
                <c:pt idx="60">
                  <c:v>121</c:v>
                </c:pt>
                <c:pt idx="61">
                  <c:v>126.9</c:v>
                </c:pt>
                <c:pt idx="62">
                  <c:v>130.29999999999998</c:v>
                </c:pt>
                <c:pt idx="63">
                  <c:v>134.10000000000002</c:v>
                </c:pt>
                <c:pt idx="64">
                  <c:v>133.5</c:v>
                </c:pt>
                <c:pt idx="65">
                  <c:v>132</c:v>
                </c:pt>
                <c:pt idx="66">
                  <c:v>136.60000000000002</c:v>
                </c:pt>
                <c:pt idx="67">
                  <c:v>139.80000000000001</c:v>
                </c:pt>
                <c:pt idx="68">
                  <c:v>146.4</c:v>
                </c:pt>
                <c:pt idx="69">
                  <c:v>151.30000000000001</c:v>
                </c:pt>
                <c:pt idx="70">
                  <c:v>151.39999999999998</c:v>
                </c:pt>
                <c:pt idx="71">
                  <c:v>153.39999999999998</c:v>
                </c:pt>
                <c:pt idx="72">
                  <c:v>154.19999999999999</c:v>
                </c:pt>
                <c:pt idx="73">
                  <c:v>154.39999999999998</c:v>
                </c:pt>
                <c:pt idx="74">
                  <c:v>154.30000000000001</c:v>
                </c:pt>
                <c:pt idx="75">
                  <c:v>155.80000000000001</c:v>
                </c:pt>
                <c:pt idx="76">
                  <c:v>154.69999999999999</c:v>
                </c:pt>
                <c:pt idx="77">
                  <c:v>156.4</c:v>
                </c:pt>
                <c:pt idx="78">
                  <c:v>158.69999999999999</c:v>
                </c:pt>
                <c:pt idx="79">
                  <c:v>159.19999999999999</c:v>
                </c:pt>
                <c:pt idx="80">
                  <c:v>161.60000000000002</c:v>
                </c:pt>
                <c:pt idx="81">
                  <c:v>162.5</c:v>
                </c:pt>
                <c:pt idx="82">
                  <c:v>161.80000000000001</c:v>
                </c:pt>
                <c:pt idx="83">
                  <c:v>157.9</c:v>
                </c:pt>
                <c:pt idx="84">
                  <c:v>157</c:v>
                </c:pt>
                <c:pt idx="85">
                  <c:v>155.69999999999999</c:v>
                </c:pt>
                <c:pt idx="86">
                  <c:v>154.5</c:v>
                </c:pt>
                <c:pt idx="87">
                  <c:v>156.10000000000002</c:v>
                </c:pt>
                <c:pt idx="88">
                  <c:v>157.9</c:v>
                </c:pt>
                <c:pt idx="89">
                  <c:v>158.9</c:v>
                </c:pt>
                <c:pt idx="90">
                  <c:v>158.80000000000001</c:v>
                </c:pt>
                <c:pt idx="91">
                  <c:v>163.1</c:v>
                </c:pt>
                <c:pt idx="92">
                  <c:v>162.19999999999999</c:v>
                </c:pt>
                <c:pt idx="93">
                  <c:v>162</c:v>
                </c:pt>
                <c:pt idx="94">
                  <c:v>162.69999999999999</c:v>
                </c:pt>
                <c:pt idx="95">
                  <c:v>158.9</c:v>
                </c:pt>
                <c:pt idx="96">
                  <c:v>158.4</c:v>
                </c:pt>
                <c:pt idx="97">
                  <c:v>157</c:v>
                </c:pt>
                <c:pt idx="98">
                  <c:v>155.70000000000002</c:v>
                </c:pt>
                <c:pt idx="99">
                  <c:v>156.5</c:v>
                </c:pt>
                <c:pt idx="100">
                  <c:v>154.19999999999999</c:v>
                </c:pt>
                <c:pt idx="101">
                  <c:v>151.70000000000002</c:v>
                </c:pt>
                <c:pt idx="102">
                  <c:v>150.60000000000002</c:v>
                </c:pt>
                <c:pt idx="103">
                  <c:v>149</c:v>
                </c:pt>
                <c:pt idx="104">
                  <c:v>151.30000000000001</c:v>
                </c:pt>
                <c:pt idx="105">
                  <c:v>154.39999999999998</c:v>
                </c:pt>
                <c:pt idx="106">
                  <c:v>151.5</c:v>
                </c:pt>
                <c:pt idx="107">
                  <c:v>145.5</c:v>
                </c:pt>
                <c:pt idx="108">
                  <c:v>142.30000000000001</c:v>
                </c:pt>
              </c:numCache>
            </c:numRef>
          </c:val>
          <c:extLst>
            <c:ext xmlns:c16="http://schemas.microsoft.com/office/drawing/2014/chart" uri="{C3380CC4-5D6E-409C-BE32-E72D297353CC}">
              <c16:uniqueId val="{00000004-8D57-44E4-A006-D0C0291B2316}"/>
            </c:ext>
          </c:extLst>
        </c:ser>
        <c:ser>
          <c:idx val="1"/>
          <c:order val="1"/>
          <c:tx>
            <c:strRef>
              <c:f>Sheet1!$C$1</c:f>
              <c:strCache>
                <c:ptCount val="1"/>
                <c:pt idx="0">
                  <c:v>NOM - 4 qtr rolling sum as % of ERP</c:v>
                </c:pt>
              </c:strCache>
            </c:strRef>
          </c:tx>
          <c:spPr>
            <a:solidFill>
              <a:srgbClr val="F68B33"/>
            </a:solidFill>
            <a:ln w="9525">
              <a:solidFill>
                <a:srgbClr val="FFFFFF"/>
              </a:solidFill>
            </a:ln>
          </c:spPr>
          <c:cat>
            <c:numRef>
              <c:f>Sheet1!$A$2:$A$113</c:f>
              <c:numCache>
                <c:formatCode>mmm\-yyyy</c:formatCode>
                <c:ptCount val="112"/>
                <c:pt idx="0">
                  <c:v>32933</c:v>
                </c:pt>
                <c:pt idx="1">
                  <c:v>33025</c:v>
                </c:pt>
                <c:pt idx="2">
                  <c:v>33117</c:v>
                </c:pt>
                <c:pt idx="3">
                  <c:v>33208</c:v>
                </c:pt>
                <c:pt idx="4">
                  <c:v>33298</c:v>
                </c:pt>
                <c:pt idx="5">
                  <c:v>33390</c:v>
                </c:pt>
                <c:pt idx="6">
                  <c:v>33482</c:v>
                </c:pt>
                <c:pt idx="7">
                  <c:v>33573</c:v>
                </c:pt>
                <c:pt idx="8">
                  <c:v>33664</c:v>
                </c:pt>
                <c:pt idx="9">
                  <c:v>33756</c:v>
                </c:pt>
                <c:pt idx="10">
                  <c:v>33848</c:v>
                </c:pt>
                <c:pt idx="11">
                  <c:v>33939</c:v>
                </c:pt>
                <c:pt idx="12">
                  <c:v>34029</c:v>
                </c:pt>
                <c:pt idx="13">
                  <c:v>34121</c:v>
                </c:pt>
                <c:pt idx="14">
                  <c:v>34213</c:v>
                </c:pt>
                <c:pt idx="15">
                  <c:v>34304</c:v>
                </c:pt>
                <c:pt idx="16">
                  <c:v>34394</c:v>
                </c:pt>
                <c:pt idx="17">
                  <c:v>34486</c:v>
                </c:pt>
                <c:pt idx="18">
                  <c:v>34578</c:v>
                </c:pt>
                <c:pt idx="19">
                  <c:v>34669</c:v>
                </c:pt>
                <c:pt idx="20">
                  <c:v>34759</c:v>
                </c:pt>
                <c:pt idx="21">
                  <c:v>34851</c:v>
                </c:pt>
                <c:pt idx="22">
                  <c:v>34943</c:v>
                </c:pt>
                <c:pt idx="23">
                  <c:v>35034</c:v>
                </c:pt>
                <c:pt idx="24">
                  <c:v>35125</c:v>
                </c:pt>
                <c:pt idx="25">
                  <c:v>35217</c:v>
                </c:pt>
                <c:pt idx="26">
                  <c:v>35309</c:v>
                </c:pt>
                <c:pt idx="27">
                  <c:v>35400</c:v>
                </c:pt>
                <c:pt idx="28">
                  <c:v>35490</c:v>
                </c:pt>
                <c:pt idx="29">
                  <c:v>35582</c:v>
                </c:pt>
                <c:pt idx="30">
                  <c:v>35674</c:v>
                </c:pt>
                <c:pt idx="31">
                  <c:v>35765</c:v>
                </c:pt>
                <c:pt idx="32">
                  <c:v>35855</c:v>
                </c:pt>
                <c:pt idx="33">
                  <c:v>35947</c:v>
                </c:pt>
                <c:pt idx="34">
                  <c:v>36039</c:v>
                </c:pt>
                <c:pt idx="35">
                  <c:v>36130</c:v>
                </c:pt>
                <c:pt idx="36">
                  <c:v>36220</c:v>
                </c:pt>
                <c:pt idx="37">
                  <c:v>36312</c:v>
                </c:pt>
                <c:pt idx="38">
                  <c:v>36404</c:v>
                </c:pt>
                <c:pt idx="39">
                  <c:v>36495</c:v>
                </c:pt>
                <c:pt idx="40">
                  <c:v>36586</c:v>
                </c:pt>
                <c:pt idx="41">
                  <c:v>36678</c:v>
                </c:pt>
                <c:pt idx="42">
                  <c:v>36770</c:v>
                </c:pt>
                <c:pt idx="43">
                  <c:v>36861</c:v>
                </c:pt>
                <c:pt idx="44">
                  <c:v>36951</c:v>
                </c:pt>
                <c:pt idx="45">
                  <c:v>37043</c:v>
                </c:pt>
                <c:pt idx="46">
                  <c:v>37135</c:v>
                </c:pt>
                <c:pt idx="47">
                  <c:v>37226</c:v>
                </c:pt>
                <c:pt idx="48">
                  <c:v>37316</c:v>
                </c:pt>
                <c:pt idx="49">
                  <c:v>37408</c:v>
                </c:pt>
                <c:pt idx="50">
                  <c:v>37500</c:v>
                </c:pt>
                <c:pt idx="51">
                  <c:v>37591</c:v>
                </c:pt>
                <c:pt idx="52">
                  <c:v>37681</c:v>
                </c:pt>
                <c:pt idx="53">
                  <c:v>37773</c:v>
                </c:pt>
                <c:pt idx="54">
                  <c:v>37865</c:v>
                </c:pt>
                <c:pt idx="55">
                  <c:v>37956</c:v>
                </c:pt>
                <c:pt idx="56">
                  <c:v>38047</c:v>
                </c:pt>
                <c:pt idx="57">
                  <c:v>38139</c:v>
                </c:pt>
                <c:pt idx="58">
                  <c:v>38231</c:v>
                </c:pt>
                <c:pt idx="59">
                  <c:v>38322</c:v>
                </c:pt>
                <c:pt idx="60">
                  <c:v>38412</c:v>
                </c:pt>
                <c:pt idx="61">
                  <c:v>38504</c:v>
                </c:pt>
                <c:pt idx="62">
                  <c:v>38596</c:v>
                </c:pt>
                <c:pt idx="63">
                  <c:v>38687</c:v>
                </c:pt>
                <c:pt idx="64">
                  <c:v>38777</c:v>
                </c:pt>
                <c:pt idx="65">
                  <c:v>38869</c:v>
                </c:pt>
                <c:pt idx="66">
                  <c:v>38961</c:v>
                </c:pt>
                <c:pt idx="67">
                  <c:v>39052</c:v>
                </c:pt>
                <c:pt idx="68">
                  <c:v>39142</c:v>
                </c:pt>
                <c:pt idx="69">
                  <c:v>39234</c:v>
                </c:pt>
                <c:pt idx="70">
                  <c:v>39326</c:v>
                </c:pt>
                <c:pt idx="71">
                  <c:v>39417</c:v>
                </c:pt>
                <c:pt idx="72">
                  <c:v>39508</c:v>
                </c:pt>
                <c:pt idx="73">
                  <c:v>39600</c:v>
                </c:pt>
                <c:pt idx="74">
                  <c:v>39692</c:v>
                </c:pt>
                <c:pt idx="75">
                  <c:v>39783</c:v>
                </c:pt>
                <c:pt idx="76">
                  <c:v>39873</c:v>
                </c:pt>
                <c:pt idx="77">
                  <c:v>39965</c:v>
                </c:pt>
                <c:pt idx="78">
                  <c:v>40057</c:v>
                </c:pt>
                <c:pt idx="79">
                  <c:v>40148</c:v>
                </c:pt>
                <c:pt idx="80">
                  <c:v>40238</c:v>
                </c:pt>
                <c:pt idx="81">
                  <c:v>40330</c:v>
                </c:pt>
                <c:pt idx="82">
                  <c:v>40422</c:v>
                </c:pt>
                <c:pt idx="83">
                  <c:v>40513</c:v>
                </c:pt>
                <c:pt idx="84">
                  <c:v>40603</c:v>
                </c:pt>
                <c:pt idx="85">
                  <c:v>40695</c:v>
                </c:pt>
                <c:pt idx="86">
                  <c:v>40787</c:v>
                </c:pt>
                <c:pt idx="87">
                  <c:v>40878</c:v>
                </c:pt>
                <c:pt idx="88">
                  <c:v>40969</c:v>
                </c:pt>
                <c:pt idx="89">
                  <c:v>41061</c:v>
                </c:pt>
                <c:pt idx="90">
                  <c:v>41153</c:v>
                </c:pt>
                <c:pt idx="91">
                  <c:v>41244</c:v>
                </c:pt>
                <c:pt idx="92">
                  <c:v>41334</c:v>
                </c:pt>
                <c:pt idx="93">
                  <c:v>41426</c:v>
                </c:pt>
                <c:pt idx="94">
                  <c:v>41518</c:v>
                </c:pt>
                <c:pt idx="95">
                  <c:v>41609</c:v>
                </c:pt>
                <c:pt idx="96">
                  <c:v>41699</c:v>
                </c:pt>
                <c:pt idx="97">
                  <c:v>41791</c:v>
                </c:pt>
                <c:pt idx="98">
                  <c:v>41883</c:v>
                </c:pt>
                <c:pt idx="99">
                  <c:v>41974</c:v>
                </c:pt>
                <c:pt idx="100">
                  <c:v>42064</c:v>
                </c:pt>
                <c:pt idx="101">
                  <c:v>42156</c:v>
                </c:pt>
                <c:pt idx="102">
                  <c:v>42248</c:v>
                </c:pt>
                <c:pt idx="103">
                  <c:v>42339</c:v>
                </c:pt>
                <c:pt idx="104">
                  <c:v>42430</c:v>
                </c:pt>
                <c:pt idx="105">
                  <c:v>42522</c:v>
                </c:pt>
                <c:pt idx="106">
                  <c:v>42614</c:v>
                </c:pt>
                <c:pt idx="107">
                  <c:v>42705</c:v>
                </c:pt>
                <c:pt idx="108">
                  <c:v>42795</c:v>
                </c:pt>
                <c:pt idx="109">
                  <c:v>42887</c:v>
                </c:pt>
                <c:pt idx="110">
                  <c:v>42979</c:v>
                </c:pt>
                <c:pt idx="111">
                  <c:v>43070</c:v>
                </c:pt>
              </c:numCache>
            </c:numRef>
          </c:cat>
          <c:val>
            <c:numRef>
              <c:f>Sheet1!$C$2:$C$113</c:f>
              <c:numCache>
                <c:formatCode>0.00</c:formatCode>
                <c:ptCount val="112"/>
                <c:pt idx="0">
                  <c:v>121.2</c:v>
                </c:pt>
                <c:pt idx="1">
                  <c:v>124.70000000000002</c:v>
                </c:pt>
                <c:pt idx="2">
                  <c:v>115.4</c:v>
                </c:pt>
                <c:pt idx="3">
                  <c:v>97.2</c:v>
                </c:pt>
                <c:pt idx="4">
                  <c:v>95.6</c:v>
                </c:pt>
                <c:pt idx="5">
                  <c:v>86.5</c:v>
                </c:pt>
                <c:pt idx="6">
                  <c:v>87.4</c:v>
                </c:pt>
                <c:pt idx="7">
                  <c:v>81.7</c:v>
                </c:pt>
                <c:pt idx="8">
                  <c:v>75.699999999999989</c:v>
                </c:pt>
                <c:pt idx="9">
                  <c:v>68.600000000000009</c:v>
                </c:pt>
                <c:pt idx="10">
                  <c:v>57.900000000000006</c:v>
                </c:pt>
                <c:pt idx="11">
                  <c:v>51.4</c:v>
                </c:pt>
                <c:pt idx="12">
                  <c:v>42.8</c:v>
                </c:pt>
                <c:pt idx="13">
                  <c:v>30.099999999999998</c:v>
                </c:pt>
                <c:pt idx="14">
                  <c:v>32.799999999999997</c:v>
                </c:pt>
                <c:pt idx="15">
                  <c:v>34.9</c:v>
                </c:pt>
                <c:pt idx="16">
                  <c:v>35.9</c:v>
                </c:pt>
                <c:pt idx="17">
                  <c:v>46.6</c:v>
                </c:pt>
                <c:pt idx="18">
                  <c:v>56.599999999999994</c:v>
                </c:pt>
                <c:pt idx="19">
                  <c:v>55.6</c:v>
                </c:pt>
                <c:pt idx="20">
                  <c:v>60.8</c:v>
                </c:pt>
                <c:pt idx="21">
                  <c:v>80.2</c:v>
                </c:pt>
                <c:pt idx="22">
                  <c:v>81.5</c:v>
                </c:pt>
                <c:pt idx="23">
                  <c:v>106.8</c:v>
                </c:pt>
                <c:pt idx="24">
                  <c:v>107.20000000000002</c:v>
                </c:pt>
                <c:pt idx="25">
                  <c:v>104</c:v>
                </c:pt>
                <c:pt idx="26">
                  <c:v>107.2</c:v>
                </c:pt>
                <c:pt idx="27">
                  <c:v>97.4</c:v>
                </c:pt>
                <c:pt idx="28">
                  <c:v>101.69999999999999</c:v>
                </c:pt>
                <c:pt idx="29">
                  <c:v>87.199999999999989</c:v>
                </c:pt>
                <c:pt idx="30">
                  <c:v>77.8</c:v>
                </c:pt>
                <c:pt idx="31">
                  <c:v>72.400000000000006</c:v>
                </c:pt>
                <c:pt idx="32">
                  <c:v>76.7</c:v>
                </c:pt>
                <c:pt idx="33">
                  <c:v>79.099999999999994</c:v>
                </c:pt>
                <c:pt idx="34">
                  <c:v>82.7</c:v>
                </c:pt>
                <c:pt idx="35">
                  <c:v>88.800000000000011</c:v>
                </c:pt>
                <c:pt idx="36">
                  <c:v>90.2</c:v>
                </c:pt>
                <c:pt idx="37">
                  <c:v>96.5</c:v>
                </c:pt>
                <c:pt idx="38">
                  <c:v>99.7</c:v>
                </c:pt>
                <c:pt idx="39">
                  <c:v>104.20000000000002</c:v>
                </c:pt>
                <c:pt idx="40">
                  <c:v>106.5</c:v>
                </c:pt>
                <c:pt idx="41">
                  <c:v>107.19999999999999</c:v>
                </c:pt>
                <c:pt idx="42">
                  <c:v>109.4</c:v>
                </c:pt>
                <c:pt idx="43">
                  <c:v>111.4</c:v>
                </c:pt>
                <c:pt idx="44">
                  <c:v>128.80000000000001</c:v>
                </c:pt>
                <c:pt idx="45">
                  <c:v>135.69999999999999</c:v>
                </c:pt>
                <c:pt idx="46">
                  <c:v>131.5</c:v>
                </c:pt>
                <c:pt idx="47">
                  <c:v>136.1</c:v>
                </c:pt>
                <c:pt idx="48">
                  <c:v>117.69999999999999</c:v>
                </c:pt>
                <c:pt idx="49">
                  <c:v>110.6</c:v>
                </c:pt>
                <c:pt idx="50">
                  <c:v>112.79999999999998</c:v>
                </c:pt>
                <c:pt idx="51">
                  <c:v>110.5</c:v>
                </c:pt>
                <c:pt idx="52">
                  <c:v>115.69999999999999</c:v>
                </c:pt>
                <c:pt idx="53">
                  <c:v>116.5</c:v>
                </c:pt>
                <c:pt idx="54">
                  <c:v>113.8</c:v>
                </c:pt>
                <c:pt idx="55">
                  <c:v>110.10000000000001</c:v>
                </c:pt>
                <c:pt idx="56">
                  <c:v>104</c:v>
                </c:pt>
                <c:pt idx="57">
                  <c:v>100</c:v>
                </c:pt>
                <c:pt idx="58">
                  <c:v>103.19999999999999</c:v>
                </c:pt>
                <c:pt idx="59">
                  <c:v>106.5</c:v>
                </c:pt>
                <c:pt idx="60">
                  <c:v>118.1</c:v>
                </c:pt>
                <c:pt idx="61">
                  <c:v>123.8</c:v>
                </c:pt>
                <c:pt idx="62">
                  <c:v>130.79999999999998</c:v>
                </c:pt>
                <c:pt idx="63">
                  <c:v>137</c:v>
                </c:pt>
                <c:pt idx="64">
                  <c:v>143.10000000000002</c:v>
                </c:pt>
                <c:pt idx="65">
                  <c:v>146.69999999999999</c:v>
                </c:pt>
                <c:pt idx="66">
                  <c:v>166.20000000000002</c:v>
                </c:pt>
                <c:pt idx="67">
                  <c:v>182.1</c:v>
                </c:pt>
                <c:pt idx="68">
                  <c:v>204.9</c:v>
                </c:pt>
                <c:pt idx="69">
                  <c:v>232.7</c:v>
                </c:pt>
                <c:pt idx="70">
                  <c:v>238.60000000000002</c:v>
                </c:pt>
                <c:pt idx="71">
                  <c:v>244</c:v>
                </c:pt>
                <c:pt idx="72">
                  <c:v>261.5</c:v>
                </c:pt>
                <c:pt idx="73">
                  <c:v>277.39999999999998</c:v>
                </c:pt>
                <c:pt idx="74">
                  <c:v>298.7</c:v>
                </c:pt>
                <c:pt idx="75">
                  <c:v>315.7</c:v>
                </c:pt>
                <c:pt idx="76">
                  <c:v>310.89999999999998</c:v>
                </c:pt>
                <c:pt idx="77">
                  <c:v>299.8</c:v>
                </c:pt>
                <c:pt idx="78">
                  <c:v>278.2</c:v>
                </c:pt>
                <c:pt idx="79">
                  <c:v>246.89999999999998</c:v>
                </c:pt>
                <c:pt idx="80">
                  <c:v>218.1</c:v>
                </c:pt>
                <c:pt idx="81">
                  <c:v>196.1</c:v>
                </c:pt>
                <c:pt idx="82">
                  <c:v>175.39999999999998</c:v>
                </c:pt>
                <c:pt idx="83">
                  <c:v>172.1</c:v>
                </c:pt>
                <c:pt idx="84">
                  <c:v>173.2</c:v>
                </c:pt>
                <c:pt idx="85">
                  <c:v>180.39999999999998</c:v>
                </c:pt>
                <c:pt idx="86">
                  <c:v>194.00000000000003</c:v>
                </c:pt>
                <c:pt idx="87">
                  <c:v>205.7</c:v>
                </c:pt>
                <c:pt idx="88">
                  <c:v>217.5</c:v>
                </c:pt>
                <c:pt idx="89">
                  <c:v>229.5</c:v>
                </c:pt>
                <c:pt idx="90">
                  <c:v>237.10000000000002</c:v>
                </c:pt>
                <c:pt idx="91">
                  <c:v>237.5</c:v>
                </c:pt>
                <c:pt idx="92">
                  <c:v>234.7</c:v>
                </c:pt>
                <c:pt idx="93">
                  <c:v>227.2</c:v>
                </c:pt>
                <c:pt idx="94">
                  <c:v>218.6</c:v>
                </c:pt>
                <c:pt idx="95">
                  <c:v>206.2</c:v>
                </c:pt>
                <c:pt idx="96">
                  <c:v>200.1</c:v>
                </c:pt>
                <c:pt idx="97">
                  <c:v>186.4</c:v>
                </c:pt>
                <c:pt idx="98">
                  <c:v>181.5</c:v>
                </c:pt>
                <c:pt idx="99">
                  <c:v>178.8</c:v>
                </c:pt>
                <c:pt idx="100">
                  <c:v>176.8</c:v>
                </c:pt>
                <c:pt idx="101">
                  <c:v>178.60000000000002</c:v>
                </c:pt>
                <c:pt idx="102">
                  <c:v>178.3</c:v>
                </c:pt>
                <c:pt idx="103">
                  <c:v>181.10000000000002</c:v>
                </c:pt>
                <c:pt idx="104">
                  <c:v>182.9</c:v>
                </c:pt>
                <c:pt idx="105">
                  <c:v>185.40000000000003</c:v>
                </c:pt>
                <c:pt idx="106">
                  <c:v>200.7</c:v>
                </c:pt>
                <c:pt idx="107">
                  <c:v>209</c:v>
                </c:pt>
                <c:pt idx="108">
                  <c:v>231.9</c:v>
                </c:pt>
              </c:numCache>
            </c:numRef>
          </c:val>
          <c:extLst>
            <c:ext xmlns:c16="http://schemas.microsoft.com/office/drawing/2014/chart" uri="{C3380CC4-5D6E-409C-BE32-E72D297353CC}">
              <c16:uniqueId val="{00000006-8D57-44E4-A006-D0C0291B2316}"/>
            </c:ext>
          </c:extLst>
        </c:ser>
        <c:dLbls>
          <c:showLegendKey val="0"/>
          <c:showVal val="0"/>
          <c:showCatName val="0"/>
          <c:showSerName val="0"/>
          <c:showPercent val="0"/>
          <c:showBubbleSize val="0"/>
        </c:dLbls>
        <c:axId val="-2041142856"/>
        <c:axId val="-2041139576"/>
      </c:areaChart>
      <c:dateAx>
        <c:axId val="-2041142856"/>
        <c:scaling>
          <c:orientation val="minMax"/>
          <c:max val="43070"/>
        </c:scaling>
        <c:delete val="0"/>
        <c:axPos val="b"/>
        <c:numFmt formatCode="yyyy" sourceLinked="0"/>
        <c:majorTickMark val="out"/>
        <c:minorTickMark val="none"/>
        <c:tickLblPos val="nextTo"/>
        <c:spPr>
          <a:ln>
            <a:solidFill>
              <a:schemeClr val="tx1"/>
            </a:solidFill>
          </a:ln>
        </c:spPr>
        <c:txPr>
          <a:bodyPr rot="0"/>
          <a:lstStyle/>
          <a:p>
            <a:pPr>
              <a:defRPr sz="2200"/>
            </a:pPr>
            <a:endParaRPr lang="en-US"/>
          </a:p>
        </c:txPr>
        <c:crossAx val="-2041139576"/>
        <c:crosses val="autoZero"/>
        <c:auto val="1"/>
        <c:lblOffset val="100"/>
        <c:baseTimeUnit val="months"/>
        <c:majorUnit val="5"/>
        <c:majorTimeUnit val="years"/>
      </c:dateAx>
      <c:valAx>
        <c:axId val="-2041139576"/>
        <c:scaling>
          <c:orientation val="minMax"/>
        </c:scaling>
        <c:delete val="0"/>
        <c:axPos val="l"/>
        <c:majorGridlines>
          <c:spPr>
            <a:ln>
              <a:solidFill>
                <a:srgbClr val="6A737B">
                  <a:lumMod val="40000"/>
                  <a:lumOff val="60000"/>
                </a:srgbClr>
              </a:solidFill>
            </a:ln>
          </c:spPr>
        </c:majorGridlines>
        <c:numFmt formatCode="#,##0" sourceLinked="0"/>
        <c:majorTickMark val="out"/>
        <c:minorTickMark val="none"/>
        <c:tickLblPos val="nextTo"/>
        <c:spPr>
          <a:ln>
            <a:noFill/>
          </a:ln>
        </c:spPr>
        <c:txPr>
          <a:bodyPr/>
          <a:lstStyle/>
          <a:p>
            <a:pPr>
              <a:defRPr sz="2200"/>
            </a:pPr>
            <a:endParaRPr lang="en-US"/>
          </a:p>
        </c:txPr>
        <c:crossAx val="-2041142856"/>
        <c:crosses val="autoZero"/>
        <c:crossBetween val="midCat"/>
        <c:majorUnit val="100"/>
      </c:valAx>
    </c:plotArea>
    <c:plotVisOnly val="1"/>
    <c:dispBlanksAs val="zero"/>
    <c:showDLblsOverMax val="0"/>
  </c:chart>
  <c:txPr>
    <a:bodyPr/>
    <a:lstStyle/>
    <a:p>
      <a:pPr>
        <a:defRPr sz="1800"/>
      </a:pPr>
      <a:endParaRPr lang="en-US"/>
    </a:p>
  </c:txPr>
  <c:externalData r:id="rId2">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barChart>
        <c:barDir val="col"/>
        <c:grouping val="stacked"/>
        <c:varyColors val="0"/>
        <c:ser>
          <c:idx val="0"/>
          <c:order val="0"/>
          <c:tx>
            <c:strRef>
              <c:f>Sheet1!$B$1</c:f>
              <c:strCache>
                <c:ptCount val="1"/>
                <c:pt idx="0">
                  <c:v>Blank</c:v>
                </c:pt>
              </c:strCache>
            </c:strRef>
          </c:tx>
          <c:spPr>
            <a:noFill/>
            <a:ln w="9525">
              <a:solidFill>
                <a:srgbClr val="FFFFFF"/>
              </a:solidFill>
            </a:ln>
          </c:spPr>
          <c:invertIfNegative val="0"/>
          <c:cat>
            <c:strRef>
              <c:f>Sheet1!$A$2:$A$7</c:f>
              <c:strCache>
                <c:ptCount val="6"/>
                <c:pt idx="0">
                  <c:v>Sydney</c:v>
                </c:pt>
                <c:pt idx="1">
                  <c:v>Melbourne</c:v>
                </c:pt>
                <c:pt idx="2">
                  <c:v>Brisbane</c:v>
                </c:pt>
                <c:pt idx="3">
                  <c:v>Perth</c:v>
                </c:pt>
                <c:pt idx="4">
                  <c:v>Adelaide/Canberra/Darwin/Hobart</c:v>
                </c:pt>
                <c:pt idx="5">
                  <c:v>Non capital cities</c:v>
                </c:pt>
              </c:strCache>
            </c:strRef>
          </c:cat>
          <c:val>
            <c:numRef>
              <c:f>Sheet1!$B$2:$B$7</c:f>
              <c:numCache>
                <c:formatCode>_(* #,##0_);_(* \(#,##0\);_(* "-"??_);_(@_)</c:formatCode>
                <c:ptCount val="6"/>
                <c:pt idx="0">
                  <c:v>0</c:v>
                </c:pt>
                <c:pt idx="1">
                  <c:v>721504</c:v>
                </c:pt>
                <c:pt idx="2">
                  <c:v>1638464</c:v>
                </c:pt>
                <c:pt idx="3">
                  <c:v>2063896</c:v>
                </c:pt>
                <c:pt idx="4">
                  <c:v>2456277</c:v>
                </c:pt>
                <c:pt idx="5">
                  <c:v>2696568</c:v>
                </c:pt>
              </c:numCache>
            </c:numRef>
          </c:val>
          <c:extLst>
            <c:ext xmlns:c16="http://schemas.microsoft.com/office/drawing/2014/chart" uri="{C3380CC4-5D6E-409C-BE32-E72D297353CC}">
              <c16:uniqueId val="{00000004-5A34-4138-B5E6-26F4B8707154}"/>
            </c:ext>
          </c:extLst>
        </c:ser>
        <c:ser>
          <c:idx val="1"/>
          <c:order val="1"/>
          <c:tx>
            <c:v>2014</c:v>
          </c:tx>
          <c:spPr>
            <a:solidFill>
              <a:srgbClr val="F68B33"/>
            </a:solidFill>
            <a:ln w="9525">
              <a:solidFill>
                <a:srgbClr val="FFFFFF"/>
              </a:solidFill>
            </a:ln>
          </c:spPr>
          <c:invertIfNegative val="0"/>
          <c:cat>
            <c:strRef>
              <c:f>Sheet1!$A$2:$A$7</c:f>
              <c:strCache>
                <c:ptCount val="6"/>
                <c:pt idx="0">
                  <c:v>Sydney</c:v>
                </c:pt>
                <c:pt idx="1">
                  <c:v>Melbourne</c:v>
                </c:pt>
                <c:pt idx="2">
                  <c:v>Brisbane</c:v>
                </c:pt>
                <c:pt idx="3">
                  <c:v>Perth</c:v>
                </c:pt>
                <c:pt idx="4">
                  <c:v>Adelaide/Canberra/Darwin/Hobart</c:v>
                </c:pt>
                <c:pt idx="5">
                  <c:v>Non capital cities</c:v>
                </c:pt>
              </c:strCache>
            </c:strRef>
          </c:cat>
          <c:val>
            <c:numRef>
              <c:f>Sheet1!$C$2:$C$7</c:f>
              <c:numCache>
                <c:formatCode>_(* #,##0_);_(* \(#,##0\);_(* "-"??_);_(@_)</c:formatCode>
                <c:ptCount val="6"/>
                <c:pt idx="0">
                  <c:v>721504</c:v>
                </c:pt>
                <c:pt idx="1">
                  <c:v>916960</c:v>
                </c:pt>
                <c:pt idx="2">
                  <c:v>425432</c:v>
                </c:pt>
                <c:pt idx="3">
                  <c:v>392381</c:v>
                </c:pt>
                <c:pt idx="4">
                  <c:v>240291</c:v>
                </c:pt>
                <c:pt idx="5">
                  <c:v>1061519</c:v>
                </c:pt>
              </c:numCache>
            </c:numRef>
          </c:val>
          <c:extLst>
            <c:ext xmlns:c16="http://schemas.microsoft.com/office/drawing/2014/chart" uri="{C3380CC4-5D6E-409C-BE32-E72D297353CC}">
              <c16:uniqueId val="{00000006-5A34-4138-B5E6-26F4B8707154}"/>
            </c:ext>
          </c:extLst>
        </c:ser>
        <c:dLbls>
          <c:showLegendKey val="0"/>
          <c:showVal val="0"/>
          <c:showCatName val="0"/>
          <c:showSerName val="0"/>
          <c:showPercent val="0"/>
          <c:showBubbleSize val="0"/>
        </c:dLbls>
        <c:gapWidth val="50"/>
        <c:overlap val="100"/>
        <c:axId val="-2043346968"/>
        <c:axId val="-2043343704"/>
      </c:barChart>
      <c:catAx>
        <c:axId val="-2043346968"/>
        <c:scaling>
          <c:orientation val="minMax"/>
        </c:scaling>
        <c:delete val="0"/>
        <c:axPos val="b"/>
        <c:numFmt formatCode="General" sourceLinked="1"/>
        <c:majorTickMark val="none"/>
        <c:minorTickMark val="none"/>
        <c:tickLblPos val="none"/>
        <c:spPr>
          <a:ln>
            <a:solidFill>
              <a:schemeClr val="tx1"/>
            </a:solidFill>
          </a:ln>
        </c:spPr>
        <c:txPr>
          <a:bodyPr/>
          <a:lstStyle/>
          <a:p>
            <a:pPr>
              <a:defRPr sz="2200"/>
            </a:pPr>
            <a:endParaRPr lang="en-US"/>
          </a:p>
        </c:txPr>
        <c:crossAx val="-2043343704"/>
        <c:crosses val="autoZero"/>
        <c:auto val="1"/>
        <c:lblAlgn val="ctr"/>
        <c:lblOffset val="100"/>
        <c:noMultiLvlLbl val="0"/>
      </c:catAx>
      <c:valAx>
        <c:axId val="-2043343704"/>
        <c:scaling>
          <c:orientation val="minMax"/>
        </c:scaling>
        <c:delete val="0"/>
        <c:axPos val="l"/>
        <c:majorGridlines>
          <c:spPr>
            <a:ln>
              <a:solidFill>
                <a:srgbClr val="6A737B">
                  <a:lumMod val="40000"/>
                  <a:lumOff val="60000"/>
                </a:srgbClr>
              </a:solidFill>
            </a:ln>
          </c:spPr>
        </c:majorGridlines>
        <c:numFmt formatCode="0,," sourceLinked="0"/>
        <c:majorTickMark val="out"/>
        <c:minorTickMark val="none"/>
        <c:tickLblPos val="nextTo"/>
        <c:spPr>
          <a:ln>
            <a:noFill/>
          </a:ln>
        </c:spPr>
        <c:txPr>
          <a:bodyPr/>
          <a:lstStyle/>
          <a:p>
            <a:pPr>
              <a:defRPr sz="2200"/>
            </a:pPr>
            <a:endParaRPr lang="en-US"/>
          </a:p>
        </c:txPr>
        <c:crossAx val="-2043346968"/>
        <c:crosses val="autoZero"/>
        <c:crossBetween val="between"/>
        <c:majorUnit val="1000000"/>
      </c:valAx>
    </c:plotArea>
    <c:plotVisOnly val="1"/>
    <c:dispBlanksAs val="gap"/>
    <c:showDLblsOverMax val="0"/>
  </c:chart>
  <c:txPr>
    <a:bodyPr/>
    <a:lstStyle/>
    <a:p>
      <a:pPr>
        <a:defRPr sz="1800"/>
      </a:pPr>
      <a:endParaRPr lang="en-US"/>
    </a:p>
  </c:txPr>
  <c:externalData r:id="rId2">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lineChart>
        <c:grouping val="standard"/>
        <c:varyColors val="0"/>
        <c:ser>
          <c:idx val="0"/>
          <c:order val="0"/>
          <c:tx>
            <c:strRef>
              <c:f>Sheet1!$B$1</c:f>
              <c:strCache>
                <c:ptCount val="1"/>
                <c:pt idx="0">
                  <c:v>NSW</c:v>
                </c:pt>
              </c:strCache>
            </c:strRef>
          </c:tx>
          <c:spPr>
            <a:ln w="44450">
              <a:solidFill>
                <a:srgbClr val="621214"/>
              </a:solidFill>
            </a:ln>
          </c:spPr>
          <c:marker>
            <c:symbol val="none"/>
          </c:marker>
          <c:cat>
            <c:numRef>
              <c:f>Sheet1!$A$2:$A$113</c:f>
              <c:numCache>
                <c:formatCode>mmm\-yyyy</c:formatCode>
                <c:ptCount val="112"/>
                <c:pt idx="0">
                  <c:v>32933</c:v>
                </c:pt>
                <c:pt idx="1">
                  <c:v>33025</c:v>
                </c:pt>
                <c:pt idx="2">
                  <c:v>33117</c:v>
                </c:pt>
                <c:pt idx="3">
                  <c:v>33208</c:v>
                </c:pt>
                <c:pt idx="4">
                  <c:v>33298</c:v>
                </c:pt>
                <c:pt idx="5">
                  <c:v>33390</c:v>
                </c:pt>
                <c:pt idx="6">
                  <c:v>33482</c:v>
                </c:pt>
                <c:pt idx="7">
                  <c:v>33573</c:v>
                </c:pt>
                <c:pt idx="8">
                  <c:v>33664</c:v>
                </c:pt>
                <c:pt idx="9">
                  <c:v>33756</c:v>
                </c:pt>
                <c:pt idx="10">
                  <c:v>33848</c:v>
                </c:pt>
                <c:pt idx="11">
                  <c:v>33939</c:v>
                </c:pt>
                <c:pt idx="12">
                  <c:v>34029</c:v>
                </c:pt>
                <c:pt idx="13">
                  <c:v>34121</c:v>
                </c:pt>
                <c:pt idx="14">
                  <c:v>34213</c:v>
                </c:pt>
                <c:pt idx="15">
                  <c:v>34304</c:v>
                </c:pt>
                <c:pt idx="16">
                  <c:v>34394</c:v>
                </c:pt>
                <c:pt idx="17">
                  <c:v>34486</c:v>
                </c:pt>
                <c:pt idx="18">
                  <c:v>34578</c:v>
                </c:pt>
                <c:pt idx="19">
                  <c:v>34669</c:v>
                </c:pt>
                <c:pt idx="20">
                  <c:v>34759</c:v>
                </c:pt>
                <c:pt idx="21">
                  <c:v>34851</c:v>
                </c:pt>
                <c:pt idx="22">
                  <c:v>34943</c:v>
                </c:pt>
                <c:pt idx="23">
                  <c:v>35034</c:v>
                </c:pt>
                <c:pt idx="24">
                  <c:v>35125</c:v>
                </c:pt>
                <c:pt idx="25">
                  <c:v>35217</c:v>
                </c:pt>
                <c:pt idx="26">
                  <c:v>35309</c:v>
                </c:pt>
                <c:pt idx="27">
                  <c:v>35400</c:v>
                </c:pt>
                <c:pt idx="28">
                  <c:v>35490</c:v>
                </c:pt>
                <c:pt idx="29">
                  <c:v>35582</c:v>
                </c:pt>
                <c:pt idx="30">
                  <c:v>35674</c:v>
                </c:pt>
                <c:pt idx="31">
                  <c:v>35765</c:v>
                </c:pt>
                <c:pt idx="32">
                  <c:v>35855</c:v>
                </c:pt>
                <c:pt idx="33">
                  <c:v>35947</c:v>
                </c:pt>
                <c:pt idx="34">
                  <c:v>36039</c:v>
                </c:pt>
                <c:pt idx="35">
                  <c:v>36130</c:v>
                </c:pt>
                <c:pt idx="36">
                  <c:v>36220</c:v>
                </c:pt>
                <c:pt idx="37">
                  <c:v>36312</c:v>
                </c:pt>
                <c:pt idx="38">
                  <c:v>36404</c:v>
                </c:pt>
                <c:pt idx="39">
                  <c:v>36495</c:v>
                </c:pt>
                <c:pt idx="40">
                  <c:v>36586</c:v>
                </c:pt>
                <c:pt idx="41">
                  <c:v>36678</c:v>
                </c:pt>
                <c:pt idx="42">
                  <c:v>36770</c:v>
                </c:pt>
                <c:pt idx="43">
                  <c:v>36861</c:v>
                </c:pt>
                <c:pt idx="44">
                  <c:v>36951</c:v>
                </c:pt>
                <c:pt idx="45">
                  <c:v>37043</c:v>
                </c:pt>
                <c:pt idx="46">
                  <c:v>37135</c:v>
                </c:pt>
                <c:pt idx="47">
                  <c:v>37226</c:v>
                </c:pt>
                <c:pt idx="48">
                  <c:v>37316</c:v>
                </c:pt>
                <c:pt idx="49">
                  <c:v>37408</c:v>
                </c:pt>
                <c:pt idx="50">
                  <c:v>37500</c:v>
                </c:pt>
                <c:pt idx="51">
                  <c:v>37591</c:v>
                </c:pt>
                <c:pt idx="52">
                  <c:v>37681</c:v>
                </c:pt>
                <c:pt idx="53">
                  <c:v>37773</c:v>
                </c:pt>
                <c:pt idx="54">
                  <c:v>37865</c:v>
                </c:pt>
                <c:pt idx="55">
                  <c:v>37956</c:v>
                </c:pt>
                <c:pt idx="56">
                  <c:v>38047</c:v>
                </c:pt>
                <c:pt idx="57">
                  <c:v>38139</c:v>
                </c:pt>
                <c:pt idx="58">
                  <c:v>38231</c:v>
                </c:pt>
                <c:pt idx="59">
                  <c:v>38322</c:v>
                </c:pt>
                <c:pt idx="60">
                  <c:v>38412</c:v>
                </c:pt>
                <c:pt idx="61">
                  <c:v>38504</c:v>
                </c:pt>
                <c:pt idx="62">
                  <c:v>38596</c:v>
                </c:pt>
                <c:pt idx="63">
                  <c:v>38687</c:v>
                </c:pt>
                <c:pt idx="64">
                  <c:v>38777</c:v>
                </c:pt>
                <c:pt idx="65">
                  <c:v>38869</c:v>
                </c:pt>
                <c:pt idx="66">
                  <c:v>38961</c:v>
                </c:pt>
                <c:pt idx="67">
                  <c:v>39052</c:v>
                </c:pt>
                <c:pt idx="68">
                  <c:v>39142</c:v>
                </c:pt>
                <c:pt idx="69">
                  <c:v>39234</c:v>
                </c:pt>
                <c:pt idx="70">
                  <c:v>39326</c:v>
                </c:pt>
                <c:pt idx="71">
                  <c:v>39417</c:v>
                </c:pt>
                <c:pt idx="72">
                  <c:v>39508</c:v>
                </c:pt>
                <c:pt idx="73">
                  <c:v>39600</c:v>
                </c:pt>
                <c:pt idx="74">
                  <c:v>39692</c:v>
                </c:pt>
                <c:pt idx="75">
                  <c:v>39783</c:v>
                </c:pt>
                <c:pt idx="76">
                  <c:v>39873</c:v>
                </c:pt>
                <c:pt idx="77">
                  <c:v>39965</c:v>
                </c:pt>
                <c:pt idx="78">
                  <c:v>40057</c:v>
                </c:pt>
                <c:pt idx="79">
                  <c:v>40148</c:v>
                </c:pt>
                <c:pt idx="80">
                  <c:v>40238</c:v>
                </c:pt>
                <c:pt idx="81">
                  <c:v>40330</c:v>
                </c:pt>
                <c:pt idx="82">
                  <c:v>40422</c:v>
                </c:pt>
                <c:pt idx="83">
                  <c:v>40513</c:v>
                </c:pt>
                <c:pt idx="84">
                  <c:v>40603</c:v>
                </c:pt>
                <c:pt idx="85">
                  <c:v>40695</c:v>
                </c:pt>
                <c:pt idx="86">
                  <c:v>40787</c:v>
                </c:pt>
                <c:pt idx="87">
                  <c:v>40878</c:v>
                </c:pt>
                <c:pt idx="88">
                  <c:v>40969</c:v>
                </c:pt>
                <c:pt idx="89">
                  <c:v>41061</c:v>
                </c:pt>
                <c:pt idx="90">
                  <c:v>41153</c:v>
                </c:pt>
                <c:pt idx="91">
                  <c:v>41244</c:v>
                </c:pt>
                <c:pt idx="92">
                  <c:v>41334</c:v>
                </c:pt>
                <c:pt idx="93">
                  <c:v>41426</c:v>
                </c:pt>
                <c:pt idx="94">
                  <c:v>41518</c:v>
                </c:pt>
                <c:pt idx="95">
                  <c:v>41609</c:v>
                </c:pt>
                <c:pt idx="96">
                  <c:v>41699</c:v>
                </c:pt>
                <c:pt idx="97">
                  <c:v>41791</c:v>
                </c:pt>
                <c:pt idx="98">
                  <c:v>41883</c:v>
                </c:pt>
                <c:pt idx="99">
                  <c:v>41974</c:v>
                </c:pt>
                <c:pt idx="100">
                  <c:v>42064</c:v>
                </c:pt>
                <c:pt idx="101">
                  <c:v>42156</c:v>
                </c:pt>
                <c:pt idx="102">
                  <c:v>42248</c:v>
                </c:pt>
                <c:pt idx="103">
                  <c:v>42339</c:v>
                </c:pt>
                <c:pt idx="104">
                  <c:v>42430</c:v>
                </c:pt>
                <c:pt idx="105">
                  <c:v>42522</c:v>
                </c:pt>
                <c:pt idx="106">
                  <c:v>42614</c:v>
                </c:pt>
                <c:pt idx="107">
                  <c:v>42705</c:v>
                </c:pt>
                <c:pt idx="108">
                  <c:v>42795</c:v>
                </c:pt>
                <c:pt idx="109">
                  <c:v>42887</c:v>
                </c:pt>
                <c:pt idx="110">
                  <c:v>42979</c:v>
                </c:pt>
                <c:pt idx="111">
                  <c:v>43070</c:v>
                </c:pt>
              </c:numCache>
            </c:numRef>
          </c:cat>
          <c:val>
            <c:numRef>
              <c:f>Sheet1!$B$2:$B$110</c:f>
              <c:numCache>
                <c:formatCode>0</c:formatCode>
                <c:ptCount val="109"/>
                <c:pt idx="0">
                  <c:v>49947</c:v>
                </c:pt>
                <c:pt idx="1">
                  <c:v>52199</c:v>
                </c:pt>
                <c:pt idx="2">
                  <c:v>48756</c:v>
                </c:pt>
                <c:pt idx="3">
                  <c:v>41350</c:v>
                </c:pt>
                <c:pt idx="4">
                  <c:v>40381</c:v>
                </c:pt>
                <c:pt idx="5">
                  <c:v>36496</c:v>
                </c:pt>
                <c:pt idx="6">
                  <c:v>37356</c:v>
                </c:pt>
                <c:pt idx="7">
                  <c:v>35141</c:v>
                </c:pt>
                <c:pt idx="8">
                  <c:v>33706</c:v>
                </c:pt>
                <c:pt idx="9">
                  <c:v>31178</c:v>
                </c:pt>
                <c:pt idx="10">
                  <c:v>26092</c:v>
                </c:pt>
                <c:pt idx="11">
                  <c:v>23144</c:v>
                </c:pt>
                <c:pt idx="12">
                  <c:v>18513</c:v>
                </c:pt>
                <c:pt idx="13">
                  <c:v>12628</c:v>
                </c:pt>
                <c:pt idx="14">
                  <c:v>14327</c:v>
                </c:pt>
                <c:pt idx="15">
                  <c:v>15636</c:v>
                </c:pt>
                <c:pt idx="16">
                  <c:v>16921</c:v>
                </c:pt>
                <c:pt idx="17">
                  <c:v>21929</c:v>
                </c:pt>
                <c:pt idx="18">
                  <c:v>26176</c:v>
                </c:pt>
                <c:pt idx="19">
                  <c:v>25579</c:v>
                </c:pt>
                <c:pt idx="20">
                  <c:v>27258</c:v>
                </c:pt>
                <c:pt idx="21">
                  <c:v>35952</c:v>
                </c:pt>
                <c:pt idx="22">
                  <c:v>36380</c:v>
                </c:pt>
                <c:pt idx="23">
                  <c:v>48162</c:v>
                </c:pt>
                <c:pt idx="24">
                  <c:v>49558</c:v>
                </c:pt>
                <c:pt idx="25">
                  <c:v>48045</c:v>
                </c:pt>
                <c:pt idx="26">
                  <c:v>49230</c:v>
                </c:pt>
                <c:pt idx="27">
                  <c:v>44330</c:v>
                </c:pt>
                <c:pt idx="28">
                  <c:v>44292</c:v>
                </c:pt>
                <c:pt idx="29">
                  <c:v>37291</c:v>
                </c:pt>
                <c:pt idx="30">
                  <c:v>32531</c:v>
                </c:pt>
                <c:pt idx="31">
                  <c:v>29715</c:v>
                </c:pt>
                <c:pt idx="32">
                  <c:v>30873</c:v>
                </c:pt>
                <c:pt idx="33">
                  <c:v>31843</c:v>
                </c:pt>
                <c:pt idx="34">
                  <c:v>34398</c:v>
                </c:pt>
                <c:pt idx="35">
                  <c:v>35228</c:v>
                </c:pt>
                <c:pt idx="36">
                  <c:v>36707</c:v>
                </c:pt>
                <c:pt idx="37">
                  <c:v>41088</c:v>
                </c:pt>
                <c:pt idx="38">
                  <c:v>40569</c:v>
                </c:pt>
                <c:pt idx="39">
                  <c:v>43834</c:v>
                </c:pt>
                <c:pt idx="40">
                  <c:v>44086</c:v>
                </c:pt>
                <c:pt idx="41">
                  <c:v>43689</c:v>
                </c:pt>
                <c:pt idx="42">
                  <c:v>45760</c:v>
                </c:pt>
                <c:pt idx="43">
                  <c:v>47345</c:v>
                </c:pt>
                <c:pt idx="44">
                  <c:v>55358</c:v>
                </c:pt>
                <c:pt idx="45">
                  <c:v>58619</c:v>
                </c:pt>
                <c:pt idx="46">
                  <c:v>56666</c:v>
                </c:pt>
                <c:pt idx="47">
                  <c:v>57190</c:v>
                </c:pt>
                <c:pt idx="48">
                  <c:v>49384</c:v>
                </c:pt>
                <c:pt idx="49">
                  <c:v>44411</c:v>
                </c:pt>
                <c:pt idx="50">
                  <c:v>43879</c:v>
                </c:pt>
                <c:pt idx="51">
                  <c:v>40892</c:v>
                </c:pt>
                <c:pt idx="52">
                  <c:v>41693</c:v>
                </c:pt>
                <c:pt idx="53">
                  <c:v>40919</c:v>
                </c:pt>
                <c:pt idx="54">
                  <c:v>37797</c:v>
                </c:pt>
                <c:pt idx="55">
                  <c:v>35393</c:v>
                </c:pt>
                <c:pt idx="56">
                  <c:v>32002</c:v>
                </c:pt>
                <c:pt idx="57">
                  <c:v>29820</c:v>
                </c:pt>
                <c:pt idx="58">
                  <c:v>31249</c:v>
                </c:pt>
                <c:pt idx="59">
                  <c:v>31669</c:v>
                </c:pt>
                <c:pt idx="60">
                  <c:v>33797</c:v>
                </c:pt>
                <c:pt idx="61">
                  <c:v>35205</c:v>
                </c:pt>
                <c:pt idx="62">
                  <c:v>36840</c:v>
                </c:pt>
                <c:pt idx="63">
                  <c:v>37580</c:v>
                </c:pt>
                <c:pt idx="64">
                  <c:v>38972</c:v>
                </c:pt>
                <c:pt idx="65">
                  <c:v>38523</c:v>
                </c:pt>
                <c:pt idx="66">
                  <c:v>46642</c:v>
                </c:pt>
                <c:pt idx="67">
                  <c:v>55011</c:v>
                </c:pt>
                <c:pt idx="68">
                  <c:v>62873</c:v>
                </c:pt>
                <c:pt idx="69">
                  <c:v>73570</c:v>
                </c:pt>
                <c:pt idx="70">
                  <c:v>75568</c:v>
                </c:pt>
                <c:pt idx="71">
                  <c:v>76897</c:v>
                </c:pt>
                <c:pt idx="72">
                  <c:v>83291</c:v>
                </c:pt>
                <c:pt idx="73">
                  <c:v>87389</c:v>
                </c:pt>
                <c:pt idx="74">
                  <c:v>91522</c:v>
                </c:pt>
                <c:pt idx="75">
                  <c:v>96427</c:v>
                </c:pt>
                <c:pt idx="76">
                  <c:v>90910</c:v>
                </c:pt>
                <c:pt idx="77">
                  <c:v>86743</c:v>
                </c:pt>
                <c:pt idx="78">
                  <c:v>79414</c:v>
                </c:pt>
                <c:pt idx="79">
                  <c:v>70164</c:v>
                </c:pt>
                <c:pt idx="80">
                  <c:v>63821</c:v>
                </c:pt>
                <c:pt idx="81">
                  <c:v>57152</c:v>
                </c:pt>
                <c:pt idx="82">
                  <c:v>51415</c:v>
                </c:pt>
                <c:pt idx="83">
                  <c:v>50044</c:v>
                </c:pt>
                <c:pt idx="84">
                  <c:v>50449</c:v>
                </c:pt>
                <c:pt idx="85">
                  <c:v>51675</c:v>
                </c:pt>
                <c:pt idx="86">
                  <c:v>54743</c:v>
                </c:pt>
                <c:pt idx="87">
                  <c:v>55987</c:v>
                </c:pt>
                <c:pt idx="88">
                  <c:v>55815</c:v>
                </c:pt>
                <c:pt idx="89">
                  <c:v>58198</c:v>
                </c:pt>
                <c:pt idx="90">
                  <c:v>59479</c:v>
                </c:pt>
                <c:pt idx="91">
                  <c:v>61910</c:v>
                </c:pt>
                <c:pt idx="92">
                  <c:v>63661</c:v>
                </c:pt>
                <c:pt idx="93">
                  <c:v>64698</c:v>
                </c:pt>
                <c:pt idx="94">
                  <c:v>67212</c:v>
                </c:pt>
                <c:pt idx="95">
                  <c:v>66829</c:v>
                </c:pt>
                <c:pt idx="96">
                  <c:v>69126</c:v>
                </c:pt>
                <c:pt idx="97">
                  <c:v>67869</c:v>
                </c:pt>
                <c:pt idx="98">
                  <c:v>68552</c:v>
                </c:pt>
                <c:pt idx="99">
                  <c:v>68768</c:v>
                </c:pt>
                <c:pt idx="100">
                  <c:v>69064</c:v>
                </c:pt>
                <c:pt idx="101">
                  <c:v>69620</c:v>
                </c:pt>
                <c:pt idx="102">
                  <c:v>69827</c:v>
                </c:pt>
                <c:pt idx="103">
                  <c:v>70459</c:v>
                </c:pt>
                <c:pt idx="104">
                  <c:v>72048</c:v>
                </c:pt>
                <c:pt idx="105">
                  <c:v>73759</c:v>
                </c:pt>
                <c:pt idx="106">
                  <c:v>80886</c:v>
                </c:pt>
                <c:pt idx="107">
                  <c:v>84835</c:v>
                </c:pt>
                <c:pt idx="108">
                  <c:v>93481</c:v>
                </c:pt>
              </c:numCache>
            </c:numRef>
          </c:val>
          <c:smooth val="1"/>
          <c:extLst>
            <c:ext xmlns:c16="http://schemas.microsoft.com/office/drawing/2014/chart" uri="{C3380CC4-5D6E-409C-BE32-E72D297353CC}">
              <c16:uniqueId val="{00000000-2F44-4286-800C-877E67FEE42C}"/>
            </c:ext>
          </c:extLst>
        </c:ser>
        <c:ser>
          <c:idx val="1"/>
          <c:order val="1"/>
          <c:tx>
            <c:strRef>
              <c:f>Sheet1!$C$1</c:f>
              <c:strCache>
                <c:ptCount val="1"/>
                <c:pt idx="0">
                  <c:v>Vic</c:v>
                </c:pt>
              </c:strCache>
            </c:strRef>
          </c:tx>
          <c:spPr>
            <a:ln w="44450">
              <a:solidFill>
                <a:srgbClr val="A02226"/>
              </a:solidFill>
            </a:ln>
          </c:spPr>
          <c:marker>
            <c:symbol val="none"/>
          </c:marker>
          <c:cat>
            <c:numRef>
              <c:f>Sheet1!$A$2:$A$113</c:f>
              <c:numCache>
                <c:formatCode>mmm\-yyyy</c:formatCode>
                <c:ptCount val="112"/>
                <c:pt idx="0">
                  <c:v>32933</c:v>
                </c:pt>
                <c:pt idx="1">
                  <c:v>33025</c:v>
                </c:pt>
                <c:pt idx="2">
                  <c:v>33117</c:v>
                </c:pt>
                <c:pt idx="3">
                  <c:v>33208</c:v>
                </c:pt>
                <c:pt idx="4">
                  <c:v>33298</c:v>
                </c:pt>
                <c:pt idx="5">
                  <c:v>33390</c:v>
                </c:pt>
                <c:pt idx="6">
                  <c:v>33482</c:v>
                </c:pt>
                <c:pt idx="7">
                  <c:v>33573</c:v>
                </c:pt>
                <c:pt idx="8">
                  <c:v>33664</c:v>
                </c:pt>
                <c:pt idx="9">
                  <c:v>33756</c:v>
                </c:pt>
                <c:pt idx="10">
                  <c:v>33848</c:v>
                </c:pt>
                <c:pt idx="11">
                  <c:v>33939</c:v>
                </c:pt>
                <c:pt idx="12">
                  <c:v>34029</c:v>
                </c:pt>
                <c:pt idx="13">
                  <c:v>34121</c:v>
                </c:pt>
                <c:pt idx="14">
                  <c:v>34213</c:v>
                </c:pt>
                <c:pt idx="15">
                  <c:v>34304</c:v>
                </c:pt>
                <c:pt idx="16">
                  <c:v>34394</c:v>
                </c:pt>
                <c:pt idx="17">
                  <c:v>34486</c:v>
                </c:pt>
                <c:pt idx="18">
                  <c:v>34578</c:v>
                </c:pt>
                <c:pt idx="19">
                  <c:v>34669</c:v>
                </c:pt>
                <c:pt idx="20">
                  <c:v>34759</c:v>
                </c:pt>
                <c:pt idx="21">
                  <c:v>34851</c:v>
                </c:pt>
                <c:pt idx="22">
                  <c:v>34943</c:v>
                </c:pt>
                <c:pt idx="23">
                  <c:v>35034</c:v>
                </c:pt>
                <c:pt idx="24">
                  <c:v>35125</c:v>
                </c:pt>
                <c:pt idx="25">
                  <c:v>35217</c:v>
                </c:pt>
                <c:pt idx="26">
                  <c:v>35309</c:v>
                </c:pt>
                <c:pt idx="27">
                  <c:v>35400</c:v>
                </c:pt>
                <c:pt idx="28">
                  <c:v>35490</c:v>
                </c:pt>
                <c:pt idx="29">
                  <c:v>35582</c:v>
                </c:pt>
                <c:pt idx="30">
                  <c:v>35674</c:v>
                </c:pt>
                <c:pt idx="31">
                  <c:v>35765</c:v>
                </c:pt>
                <c:pt idx="32">
                  <c:v>35855</c:v>
                </c:pt>
                <c:pt idx="33">
                  <c:v>35947</c:v>
                </c:pt>
                <c:pt idx="34">
                  <c:v>36039</c:v>
                </c:pt>
                <c:pt idx="35">
                  <c:v>36130</c:v>
                </c:pt>
                <c:pt idx="36">
                  <c:v>36220</c:v>
                </c:pt>
                <c:pt idx="37">
                  <c:v>36312</c:v>
                </c:pt>
                <c:pt idx="38">
                  <c:v>36404</c:v>
                </c:pt>
                <c:pt idx="39">
                  <c:v>36495</c:v>
                </c:pt>
                <c:pt idx="40">
                  <c:v>36586</c:v>
                </c:pt>
                <c:pt idx="41">
                  <c:v>36678</c:v>
                </c:pt>
                <c:pt idx="42">
                  <c:v>36770</c:v>
                </c:pt>
                <c:pt idx="43">
                  <c:v>36861</c:v>
                </c:pt>
                <c:pt idx="44">
                  <c:v>36951</c:v>
                </c:pt>
                <c:pt idx="45">
                  <c:v>37043</c:v>
                </c:pt>
                <c:pt idx="46">
                  <c:v>37135</c:v>
                </c:pt>
                <c:pt idx="47">
                  <c:v>37226</c:v>
                </c:pt>
                <c:pt idx="48">
                  <c:v>37316</c:v>
                </c:pt>
                <c:pt idx="49">
                  <c:v>37408</c:v>
                </c:pt>
                <c:pt idx="50">
                  <c:v>37500</c:v>
                </c:pt>
                <c:pt idx="51">
                  <c:v>37591</c:v>
                </c:pt>
                <c:pt idx="52">
                  <c:v>37681</c:v>
                </c:pt>
                <c:pt idx="53">
                  <c:v>37773</c:v>
                </c:pt>
                <c:pt idx="54">
                  <c:v>37865</c:v>
                </c:pt>
                <c:pt idx="55">
                  <c:v>37956</c:v>
                </c:pt>
                <c:pt idx="56">
                  <c:v>38047</c:v>
                </c:pt>
                <c:pt idx="57">
                  <c:v>38139</c:v>
                </c:pt>
                <c:pt idx="58">
                  <c:v>38231</c:v>
                </c:pt>
                <c:pt idx="59">
                  <c:v>38322</c:v>
                </c:pt>
                <c:pt idx="60">
                  <c:v>38412</c:v>
                </c:pt>
                <c:pt idx="61">
                  <c:v>38504</c:v>
                </c:pt>
                <c:pt idx="62">
                  <c:v>38596</c:v>
                </c:pt>
                <c:pt idx="63">
                  <c:v>38687</c:v>
                </c:pt>
                <c:pt idx="64">
                  <c:v>38777</c:v>
                </c:pt>
                <c:pt idx="65">
                  <c:v>38869</c:v>
                </c:pt>
                <c:pt idx="66">
                  <c:v>38961</c:v>
                </c:pt>
                <c:pt idx="67">
                  <c:v>39052</c:v>
                </c:pt>
                <c:pt idx="68">
                  <c:v>39142</c:v>
                </c:pt>
                <c:pt idx="69">
                  <c:v>39234</c:v>
                </c:pt>
                <c:pt idx="70">
                  <c:v>39326</c:v>
                </c:pt>
                <c:pt idx="71">
                  <c:v>39417</c:v>
                </c:pt>
                <c:pt idx="72">
                  <c:v>39508</c:v>
                </c:pt>
                <c:pt idx="73">
                  <c:v>39600</c:v>
                </c:pt>
                <c:pt idx="74">
                  <c:v>39692</c:v>
                </c:pt>
                <c:pt idx="75">
                  <c:v>39783</c:v>
                </c:pt>
                <c:pt idx="76">
                  <c:v>39873</c:v>
                </c:pt>
                <c:pt idx="77">
                  <c:v>39965</c:v>
                </c:pt>
                <c:pt idx="78">
                  <c:v>40057</c:v>
                </c:pt>
                <c:pt idx="79">
                  <c:v>40148</c:v>
                </c:pt>
                <c:pt idx="80">
                  <c:v>40238</c:v>
                </c:pt>
                <c:pt idx="81">
                  <c:v>40330</c:v>
                </c:pt>
                <c:pt idx="82">
                  <c:v>40422</c:v>
                </c:pt>
                <c:pt idx="83">
                  <c:v>40513</c:v>
                </c:pt>
                <c:pt idx="84">
                  <c:v>40603</c:v>
                </c:pt>
                <c:pt idx="85">
                  <c:v>40695</c:v>
                </c:pt>
                <c:pt idx="86">
                  <c:v>40787</c:v>
                </c:pt>
                <c:pt idx="87">
                  <c:v>40878</c:v>
                </c:pt>
                <c:pt idx="88">
                  <c:v>40969</c:v>
                </c:pt>
                <c:pt idx="89">
                  <c:v>41061</c:v>
                </c:pt>
                <c:pt idx="90">
                  <c:v>41153</c:v>
                </c:pt>
                <c:pt idx="91">
                  <c:v>41244</c:v>
                </c:pt>
                <c:pt idx="92">
                  <c:v>41334</c:v>
                </c:pt>
                <c:pt idx="93">
                  <c:v>41426</c:v>
                </c:pt>
                <c:pt idx="94">
                  <c:v>41518</c:v>
                </c:pt>
                <c:pt idx="95">
                  <c:v>41609</c:v>
                </c:pt>
                <c:pt idx="96">
                  <c:v>41699</c:v>
                </c:pt>
                <c:pt idx="97">
                  <c:v>41791</c:v>
                </c:pt>
                <c:pt idx="98">
                  <c:v>41883</c:v>
                </c:pt>
                <c:pt idx="99">
                  <c:v>41974</c:v>
                </c:pt>
                <c:pt idx="100">
                  <c:v>42064</c:v>
                </c:pt>
                <c:pt idx="101">
                  <c:v>42156</c:v>
                </c:pt>
                <c:pt idx="102">
                  <c:v>42248</c:v>
                </c:pt>
                <c:pt idx="103">
                  <c:v>42339</c:v>
                </c:pt>
                <c:pt idx="104">
                  <c:v>42430</c:v>
                </c:pt>
                <c:pt idx="105">
                  <c:v>42522</c:v>
                </c:pt>
                <c:pt idx="106">
                  <c:v>42614</c:v>
                </c:pt>
                <c:pt idx="107">
                  <c:v>42705</c:v>
                </c:pt>
                <c:pt idx="108">
                  <c:v>42795</c:v>
                </c:pt>
                <c:pt idx="109">
                  <c:v>42887</c:v>
                </c:pt>
                <c:pt idx="110">
                  <c:v>42979</c:v>
                </c:pt>
                <c:pt idx="111">
                  <c:v>43070</c:v>
                </c:pt>
              </c:numCache>
            </c:numRef>
          </c:cat>
          <c:val>
            <c:numRef>
              <c:f>Sheet1!$C$2:$C$110</c:f>
              <c:numCache>
                <c:formatCode>0</c:formatCode>
                <c:ptCount val="109"/>
                <c:pt idx="0">
                  <c:v>33092</c:v>
                </c:pt>
                <c:pt idx="1">
                  <c:v>34013</c:v>
                </c:pt>
                <c:pt idx="2">
                  <c:v>31939</c:v>
                </c:pt>
                <c:pt idx="3">
                  <c:v>27163</c:v>
                </c:pt>
                <c:pt idx="4">
                  <c:v>26273</c:v>
                </c:pt>
                <c:pt idx="5">
                  <c:v>23513</c:v>
                </c:pt>
                <c:pt idx="6">
                  <c:v>23266</c:v>
                </c:pt>
                <c:pt idx="7">
                  <c:v>21478</c:v>
                </c:pt>
                <c:pt idx="8">
                  <c:v>19883</c:v>
                </c:pt>
                <c:pt idx="9">
                  <c:v>18362</c:v>
                </c:pt>
                <c:pt idx="10">
                  <c:v>15639</c:v>
                </c:pt>
                <c:pt idx="11">
                  <c:v>13988</c:v>
                </c:pt>
                <c:pt idx="12">
                  <c:v>11129</c:v>
                </c:pt>
                <c:pt idx="13">
                  <c:v>7965</c:v>
                </c:pt>
                <c:pt idx="14">
                  <c:v>7875</c:v>
                </c:pt>
                <c:pt idx="15">
                  <c:v>7997</c:v>
                </c:pt>
                <c:pt idx="16">
                  <c:v>8061</c:v>
                </c:pt>
                <c:pt idx="17">
                  <c:v>10698</c:v>
                </c:pt>
                <c:pt idx="18">
                  <c:v>12985</c:v>
                </c:pt>
                <c:pt idx="19">
                  <c:v>13333</c:v>
                </c:pt>
                <c:pt idx="20">
                  <c:v>15302</c:v>
                </c:pt>
                <c:pt idx="21">
                  <c:v>19295</c:v>
                </c:pt>
                <c:pt idx="22">
                  <c:v>20146</c:v>
                </c:pt>
                <c:pt idx="23">
                  <c:v>26176</c:v>
                </c:pt>
                <c:pt idx="24">
                  <c:v>26033</c:v>
                </c:pt>
                <c:pt idx="25">
                  <c:v>25692</c:v>
                </c:pt>
                <c:pt idx="26">
                  <c:v>26524</c:v>
                </c:pt>
                <c:pt idx="27">
                  <c:v>23432</c:v>
                </c:pt>
                <c:pt idx="28">
                  <c:v>24642</c:v>
                </c:pt>
                <c:pt idx="29">
                  <c:v>21078</c:v>
                </c:pt>
                <c:pt idx="30">
                  <c:v>18877</c:v>
                </c:pt>
                <c:pt idx="31">
                  <c:v>17217</c:v>
                </c:pt>
                <c:pt idx="32">
                  <c:v>18699</c:v>
                </c:pt>
                <c:pt idx="33">
                  <c:v>19313</c:v>
                </c:pt>
                <c:pt idx="34">
                  <c:v>20473</c:v>
                </c:pt>
                <c:pt idx="35">
                  <c:v>23548</c:v>
                </c:pt>
                <c:pt idx="36">
                  <c:v>23887</c:v>
                </c:pt>
                <c:pt idx="37">
                  <c:v>24691</c:v>
                </c:pt>
                <c:pt idx="38">
                  <c:v>25482</c:v>
                </c:pt>
                <c:pt idx="39">
                  <c:v>24846</c:v>
                </c:pt>
                <c:pt idx="40">
                  <c:v>26298</c:v>
                </c:pt>
                <c:pt idx="41">
                  <c:v>26982</c:v>
                </c:pt>
                <c:pt idx="42">
                  <c:v>28182</c:v>
                </c:pt>
                <c:pt idx="43">
                  <c:v>29463</c:v>
                </c:pt>
                <c:pt idx="44">
                  <c:v>34108</c:v>
                </c:pt>
                <c:pt idx="45">
                  <c:v>35336</c:v>
                </c:pt>
                <c:pt idx="46">
                  <c:v>30351</c:v>
                </c:pt>
                <c:pt idx="47">
                  <c:v>29562</c:v>
                </c:pt>
                <c:pt idx="48">
                  <c:v>22579</c:v>
                </c:pt>
                <c:pt idx="49">
                  <c:v>20252</c:v>
                </c:pt>
                <c:pt idx="50">
                  <c:v>22637</c:v>
                </c:pt>
                <c:pt idx="51">
                  <c:v>23629</c:v>
                </c:pt>
                <c:pt idx="52">
                  <c:v>25403</c:v>
                </c:pt>
                <c:pt idx="53">
                  <c:v>26777</c:v>
                </c:pt>
                <c:pt idx="54">
                  <c:v>27740</c:v>
                </c:pt>
                <c:pt idx="55">
                  <c:v>26569</c:v>
                </c:pt>
                <c:pt idx="56">
                  <c:v>25618</c:v>
                </c:pt>
                <c:pt idx="57">
                  <c:v>25020</c:v>
                </c:pt>
                <c:pt idx="58">
                  <c:v>26805</c:v>
                </c:pt>
                <c:pt idx="59">
                  <c:v>27808</c:v>
                </c:pt>
                <c:pt idx="60">
                  <c:v>31550</c:v>
                </c:pt>
                <c:pt idx="61">
                  <c:v>32292</c:v>
                </c:pt>
                <c:pt idx="62">
                  <c:v>33355</c:v>
                </c:pt>
                <c:pt idx="63">
                  <c:v>35809</c:v>
                </c:pt>
                <c:pt idx="64">
                  <c:v>37796</c:v>
                </c:pt>
                <c:pt idx="65">
                  <c:v>39561</c:v>
                </c:pt>
                <c:pt idx="66">
                  <c:v>44459</c:v>
                </c:pt>
                <c:pt idx="67">
                  <c:v>48578</c:v>
                </c:pt>
                <c:pt idx="68">
                  <c:v>55154</c:v>
                </c:pt>
                <c:pt idx="69">
                  <c:v>62539</c:v>
                </c:pt>
                <c:pt idx="70">
                  <c:v>65195</c:v>
                </c:pt>
                <c:pt idx="71">
                  <c:v>66472</c:v>
                </c:pt>
                <c:pt idx="72">
                  <c:v>69357</c:v>
                </c:pt>
                <c:pt idx="73">
                  <c:v>73562</c:v>
                </c:pt>
                <c:pt idx="74">
                  <c:v>78829</c:v>
                </c:pt>
                <c:pt idx="75">
                  <c:v>83225</c:v>
                </c:pt>
                <c:pt idx="76">
                  <c:v>84162</c:v>
                </c:pt>
                <c:pt idx="77">
                  <c:v>83616</c:v>
                </c:pt>
                <c:pt idx="78">
                  <c:v>79838</c:v>
                </c:pt>
                <c:pt idx="79">
                  <c:v>72087</c:v>
                </c:pt>
                <c:pt idx="80">
                  <c:v>62447</c:v>
                </c:pt>
                <c:pt idx="81">
                  <c:v>53679</c:v>
                </c:pt>
                <c:pt idx="82">
                  <c:v>44950</c:v>
                </c:pt>
                <c:pt idx="83">
                  <c:v>43214</c:v>
                </c:pt>
                <c:pt idx="84">
                  <c:v>42670</c:v>
                </c:pt>
                <c:pt idx="85">
                  <c:v>44631</c:v>
                </c:pt>
                <c:pt idx="86">
                  <c:v>47597</c:v>
                </c:pt>
                <c:pt idx="87">
                  <c:v>50311</c:v>
                </c:pt>
                <c:pt idx="88">
                  <c:v>53028</c:v>
                </c:pt>
                <c:pt idx="89">
                  <c:v>54415</c:v>
                </c:pt>
                <c:pt idx="90">
                  <c:v>55867</c:v>
                </c:pt>
                <c:pt idx="91">
                  <c:v>55734</c:v>
                </c:pt>
                <c:pt idx="92">
                  <c:v>55562</c:v>
                </c:pt>
                <c:pt idx="93">
                  <c:v>55627</c:v>
                </c:pt>
                <c:pt idx="94">
                  <c:v>57093</c:v>
                </c:pt>
                <c:pt idx="95">
                  <c:v>57125</c:v>
                </c:pt>
                <c:pt idx="96">
                  <c:v>58304</c:v>
                </c:pt>
                <c:pt idx="97">
                  <c:v>56563</c:v>
                </c:pt>
                <c:pt idx="98">
                  <c:v>57057</c:v>
                </c:pt>
                <c:pt idx="99">
                  <c:v>57635</c:v>
                </c:pt>
                <c:pt idx="100">
                  <c:v>58422</c:v>
                </c:pt>
                <c:pt idx="101">
                  <c:v>60066</c:v>
                </c:pt>
                <c:pt idx="102">
                  <c:v>61340</c:v>
                </c:pt>
                <c:pt idx="103">
                  <c:v>63887</c:v>
                </c:pt>
                <c:pt idx="104">
                  <c:v>65362</c:v>
                </c:pt>
                <c:pt idx="105">
                  <c:v>67060</c:v>
                </c:pt>
                <c:pt idx="106">
                  <c:v>71190</c:v>
                </c:pt>
                <c:pt idx="107">
                  <c:v>74051</c:v>
                </c:pt>
                <c:pt idx="108">
                  <c:v>83446</c:v>
                </c:pt>
              </c:numCache>
            </c:numRef>
          </c:val>
          <c:smooth val="1"/>
          <c:extLst>
            <c:ext xmlns:c16="http://schemas.microsoft.com/office/drawing/2014/chart" uri="{C3380CC4-5D6E-409C-BE32-E72D297353CC}">
              <c16:uniqueId val="{00000001-2F44-4286-800C-877E67FEE42C}"/>
            </c:ext>
          </c:extLst>
        </c:ser>
        <c:ser>
          <c:idx val="2"/>
          <c:order val="2"/>
          <c:tx>
            <c:strRef>
              <c:f>Sheet1!$D$1</c:f>
              <c:strCache>
                <c:ptCount val="1"/>
                <c:pt idx="0">
                  <c:v>Qld</c:v>
                </c:pt>
              </c:strCache>
            </c:strRef>
          </c:tx>
          <c:spPr>
            <a:ln w="44450">
              <a:solidFill>
                <a:srgbClr val="D4582A"/>
              </a:solidFill>
            </a:ln>
          </c:spPr>
          <c:marker>
            <c:symbol val="none"/>
          </c:marker>
          <c:cat>
            <c:numRef>
              <c:f>Sheet1!$A$2:$A$113</c:f>
              <c:numCache>
                <c:formatCode>mmm\-yyyy</c:formatCode>
                <c:ptCount val="112"/>
                <c:pt idx="0">
                  <c:v>32933</c:v>
                </c:pt>
                <c:pt idx="1">
                  <c:v>33025</c:v>
                </c:pt>
                <c:pt idx="2">
                  <c:v>33117</c:v>
                </c:pt>
                <c:pt idx="3">
                  <c:v>33208</c:v>
                </c:pt>
                <c:pt idx="4">
                  <c:v>33298</c:v>
                </c:pt>
                <c:pt idx="5">
                  <c:v>33390</c:v>
                </c:pt>
                <c:pt idx="6">
                  <c:v>33482</c:v>
                </c:pt>
                <c:pt idx="7">
                  <c:v>33573</c:v>
                </c:pt>
                <c:pt idx="8">
                  <c:v>33664</c:v>
                </c:pt>
                <c:pt idx="9">
                  <c:v>33756</c:v>
                </c:pt>
                <c:pt idx="10">
                  <c:v>33848</c:v>
                </c:pt>
                <c:pt idx="11">
                  <c:v>33939</c:v>
                </c:pt>
                <c:pt idx="12">
                  <c:v>34029</c:v>
                </c:pt>
                <c:pt idx="13">
                  <c:v>34121</c:v>
                </c:pt>
                <c:pt idx="14">
                  <c:v>34213</c:v>
                </c:pt>
                <c:pt idx="15">
                  <c:v>34304</c:v>
                </c:pt>
                <c:pt idx="16">
                  <c:v>34394</c:v>
                </c:pt>
                <c:pt idx="17">
                  <c:v>34486</c:v>
                </c:pt>
                <c:pt idx="18">
                  <c:v>34578</c:v>
                </c:pt>
                <c:pt idx="19">
                  <c:v>34669</c:v>
                </c:pt>
                <c:pt idx="20">
                  <c:v>34759</c:v>
                </c:pt>
                <c:pt idx="21">
                  <c:v>34851</c:v>
                </c:pt>
                <c:pt idx="22">
                  <c:v>34943</c:v>
                </c:pt>
                <c:pt idx="23">
                  <c:v>35034</c:v>
                </c:pt>
                <c:pt idx="24">
                  <c:v>35125</c:v>
                </c:pt>
                <c:pt idx="25">
                  <c:v>35217</c:v>
                </c:pt>
                <c:pt idx="26">
                  <c:v>35309</c:v>
                </c:pt>
                <c:pt idx="27">
                  <c:v>35400</c:v>
                </c:pt>
                <c:pt idx="28">
                  <c:v>35490</c:v>
                </c:pt>
                <c:pt idx="29">
                  <c:v>35582</c:v>
                </c:pt>
                <c:pt idx="30">
                  <c:v>35674</c:v>
                </c:pt>
                <c:pt idx="31">
                  <c:v>35765</c:v>
                </c:pt>
                <c:pt idx="32">
                  <c:v>35855</c:v>
                </c:pt>
                <c:pt idx="33">
                  <c:v>35947</c:v>
                </c:pt>
                <c:pt idx="34">
                  <c:v>36039</c:v>
                </c:pt>
                <c:pt idx="35">
                  <c:v>36130</c:v>
                </c:pt>
                <c:pt idx="36">
                  <c:v>36220</c:v>
                </c:pt>
                <c:pt idx="37">
                  <c:v>36312</c:v>
                </c:pt>
                <c:pt idx="38">
                  <c:v>36404</c:v>
                </c:pt>
                <c:pt idx="39">
                  <c:v>36495</c:v>
                </c:pt>
                <c:pt idx="40">
                  <c:v>36586</c:v>
                </c:pt>
                <c:pt idx="41">
                  <c:v>36678</c:v>
                </c:pt>
                <c:pt idx="42">
                  <c:v>36770</c:v>
                </c:pt>
                <c:pt idx="43">
                  <c:v>36861</c:v>
                </c:pt>
                <c:pt idx="44">
                  <c:v>36951</c:v>
                </c:pt>
                <c:pt idx="45">
                  <c:v>37043</c:v>
                </c:pt>
                <c:pt idx="46">
                  <c:v>37135</c:v>
                </c:pt>
                <c:pt idx="47">
                  <c:v>37226</c:v>
                </c:pt>
                <c:pt idx="48">
                  <c:v>37316</c:v>
                </c:pt>
                <c:pt idx="49">
                  <c:v>37408</c:v>
                </c:pt>
                <c:pt idx="50">
                  <c:v>37500</c:v>
                </c:pt>
                <c:pt idx="51">
                  <c:v>37591</c:v>
                </c:pt>
                <c:pt idx="52">
                  <c:v>37681</c:v>
                </c:pt>
                <c:pt idx="53">
                  <c:v>37773</c:v>
                </c:pt>
                <c:pt idx="54">
                  <c:v>37865</c:v>
                </c:pt>
                <c:pt idx="55">
                  <c:v>37956</c:v>
                </c:pt>
                <c:pt idx="56">
                  <c:v>38047</c:v>
                </c:pt>
                <c:pt idx="57">
                  <c:v>38139</c:v>
                </c:pt>
                <c:pt idx="58">
                  <c:v>38231</c:v>
                </c:pt>
                <c:pt idx="59">
                  <c:v>38322</c:v>
                </c:pt>
                <c:pt idx="60">
                  <c:v>38412</c:v>
                </c:pt>
                <c:pt idx="61">
                  <c:v>38504</c:v>
                </c:pt>
                <c:pt idx="62">
                  <c:v>38596</c:v>
                </c:pt>
                <c:pt idx="63">
                  <c:v>38687</c:v>
                </c:pt>
                <c:pt idx="64">
                  <c:v>38777</c:v>
                </c:pt>
                <c:pt idx="65">
                  <c:v>38869</c:v>
                </c:pt>
                <c:pt idx="66">
                  <c:v>38961</c:v>
                </c:pt>
                <c:pt idx="67">
                  <c:v>39052</c:v>
                </c:pt>
                <c:pt idx="68">
                  <c:v>39142</c:v>
                </c:pt>
                <c:pt idx="69">
                  <c:v>39234</c:v>
                </c:pt>
                <c:pt idx="70">
                  <c:v>39326</c:v>
                </c:pt>
                <c:pt idx="71">
                  <c:v>39417</c:v>
                </c:pt>
                <c:pt idx="72">
                  <c:v>39508</c:v>
                </c:pt>
                <c:pt idx="73">
                  <c:v>39600</c:v>
                </c:pt>
                <c:pt idx="74">
                  <c:v>39692</c:v>
                </c:pt>
                <c:pt idx="75">
                  <c:v>39783</c:v>
                </c:pt>
                <c:pt idx="76">
                  <c:v>39873</c:v>
                </c:pt>
                <c:pt idx="77">
                  <c:v>39965</c:v>
                </c:pt>
                <c:pt idx="78">
                  <c:v>40057</c:v>
                </c:pt>
                <c:pt idx="79">
                  <c:v>40148</c:v>
                </c:pt>
                <c:pt idx="80">
                  <c:v>40238</c:v>
                </c:pt>
                <c:pt idx="81">
                  <c:v>40330</c:v>
                </c:pt>
                <c:pt idx="82">
                  <c:v>40422</c:v>
                </c:pt>
                <c:pt idx="83">
                  <c:v>40513</c:v>
                </c:pt>
                <c:pt idx="84">
                  <c:v>40603</c:v>
                </c:pt>
                <c:pt idx="85">
                  <c:v>40695</c:v>
                </c:pt>
                <c:pt idx="86">
                  <c:v>40787</c:v>
                </c:pt>
                <c:pt idx="87">
                  <c:v>40878</c:v>
                </c:pt>
                <c:pt idx="88">
                  <c:v>40969</c:v>
                </c:pt>
                <c:pt idx="89">
                  <c:v>41061</c:v>
                </c:pt>
                <c:pt idx="90">
                  <c:v>41153</c:v>
                </c:pt>
                <c:pt idx="91">
                  <c:v>41244</c:v>
                </c:pt>
                <c:pt idx="92">
                  <c:v>41334</c:v>
                </c:pt>
                <c:pt idx="93">
                  <c:v>41426</c:v>
                </c:pt>
                <c:pt idx="94">
                  <c:v>41518</c:v>
                </c:pt>
                <c:pt idx="95">
                  <c:v>41609</c:v>
                </c:pt>
                <c:pt idx="96">
                  <c:v>41699</c:v>
                </c:pt>
                <c:pt idx="97">
                  <c:v>41791</c:v>
                </c:pt>
                <c:pt idx="98">
                  <c:v>41883</c:v>
                </c:pt>
                <c:pt idx="99">
                  <c:v>41974</c:v>
                </c:pt>
                <c:pt idx="100">
                  <c:v>42064</c:v>
                </c:pt>
                <c:pt idx="101">
                  <c:v>42156</c:v>
                </c:pt>
                <c:pt idx="102">
                  <c:v>42248</c:v>
                </c:pt>
                <c:pt idx="103">
                  <c:v>42339</c:v>
                </c:pt>
                <c:pt idx="104">
                  <c:v>42430</c:v>
                </c:pt>
                <c:pt idx="105">
                  <c:v>42522</c:v>
                </c:pt>
                <c:pt idx="106">
                  <c:v>42614</c:v>
                </c:pt>
                <c:pt idx="107">
                  <c:v>42705</c:v>
                </c:pt>
                <c:pt idx="108">
                  <c:v>42795</c:v>
                </c:pt>
                <c:pt idx="109">
                  <c:v>42887</c:v>
                </c:pt>
                <c:pt idx="110">
                  <c:v>42979</c:v>
                </c:pt>
                <c:pt idx="111">
                  <c:v>43070</c:v>
                </c:pt>
              </c:numCache>
            </c:numRef>
          </c:cat>
          <c:val>
            <c:numRef>
              <c:f>Sheet1!$D$2:$D$110</c:f>
              <c:numCache>
                <c:formatCode>0</c:formatCode>
                <c:ptCount val="109"/>
                <c:pt idx="0">
                  <c:v>13266</c:v>
                </c:pt>
                <c:pt idx="1">
                  <c:v>13142</c:v>
                </c:pt>
                <c:pt idx="2">
                  <c:v>11714</c:v>
                </c:pt>
                <c:pt idx="3">
                  <c:v>9270</c:v>
                </c:pt>
                <c:pt idx="4">
                  <c:v>10315</c:v>
                </c:pt>
                <c:pt idx="5">
                  <c:v>9743</c:v>
                </c:pt>
                <c:pt idx="6">
                  <c:v>10357</c:v>
                </c:pt>
                <c:pt idx="7">
                  <c:v>10179</c:v>
                </c:pt>
                <c:pt idx="8">
                  <c:v>9388</c:v>
                </c:pt>
                <c:pt idx="9">
                  <c:v>8250</c:v>
                </c:pt>
                <c:pt idx="10">
                  <c:v>7209</c:v>
                </c:pt>
                <c:pt idx="11">
                  <c:v>6284</c:v>
                </c:pt>
                <c:pt idx="12">
                  <c:v>5469</c:v>
                </c:pt>
                <c:pt idx="13">
                  <c:v>3719</c:v>
                </c:pt>
                <c:pt idx="14">
                  <c:v>3935</c:v>
                </c:pt>
                <c:pt idx="15">
                  <c:v>4166</c:v>
                </c:pt>
                <c:pt idx="16">
                  <c:v>3969</c:v>
                </c:pt>
                <c:pt idx="17">
                  <c:v>5241</c:v>
                </c:pt>
                <c:pt idx="18">
                  <c:v>6987</c:v>
                </c:pt>
                <c:pt idx="19">
                  <c:v>6709</c:v>
                </c:pt>
                <c:pt idx="20">
                  <c:v>7479</c:v>
                </c:pt>
                <c:pt idx="21">
                  <c:v>10580</c:v>
                </c:pt>
                <c:pt idx="22">
                  <c:v>10583</c:v>
                </c:pt>
                <c:pt idx="23">
                  <c:v>13710</c:v>
                </c:pt>
                <c:pt idx="24">
                  <c:v>13563</c:v>
                </c:pt>
                <c:pt idx="25">
                  <c:v>13051</c:v>
                </c:pt>
                <c:pt idx="26">
                  <c:v>13731</c:v>
                </c:pt>
                <c:pt idx="27">
                  <c:v>12710</c:v>
                </c:pt>
                <c:pt idx="28">
                  <c:v>14314</c:v>
                </c:pt>
                <c:pt idx="29">
                  <c:v>12620</c:v>
                </c:pt>
                <c:pt idx="30">
                  <c:v>11922</c:v>
                </c:pt>
                <c:pt idx="31">
                  <c:v>11807</c:v>
                </c:pt>
                <c:pt idx="32">
                  <c:v>12202</c:v>
                </c:pt>
                <c:pt idx="33">
                  <c:v>12490</c:v>
                </c:pt>
                <c:pt idx="34">
                  <c:v>11853</c:v>
                </c:pt>
                <c:pt idx="35">
                  <c:v>12482</c:v>
                </c:pt>
                <c:pt idx="36">
                  <c:v>13116</c:v>
                </c:pt>
                <c:pt idx="37">
                  <c:v>13710</c:v>
                </c:pt>
                <c:pt idx="38">
                  <c:v>14134</c:v>
                </c:pt>
                <c:pt idx="39">
                  <c:v>17171</c:v>
                </c:pt>
                <c:pt idx="40">
                  <c:v>16894</c:v>
                </c:pt>
                <c:pt idx="41">
                  <c:v>17514</c:v>
                </c:pt>
                <c:pt idx="42">
                  <c:v>18032</c:v>
                </c:pt>
                <c:pt idx="43">
                  <c:v>15917</c:v>
                </c:pt>
                <c:pt idx="44">
                  <c:v>19532</c:v>
                </c:pt>
                <c:pt idx="45">
                  <c:v>21003</c:v>
                </c:pt>
                <c:pt idx="46">
                  <c:v>24414</c:v>
                </c:pt>
                <c:pt idx="47">
                  <c:v>27523</c:v>
                </c:pt>
                <c:pt idx="48">
                  <c:v>25610</c:v>
                </c:pt>
                <c:pt idx="49">
                  <c:v>26488</c:v>
                </c:pt>
                <c:pt idx="50">
                  <c:v>27433</c:v>
                </c:pt>
                <c:pt idx="51">
                  <c:v>27933</c:v>
                </c:pt>
                <c:pt idx="52">
                  <c:v>28670</c:v>
                </c:pt>
                <c:pt idx="53">
                  <c:v>27122</c:v>
                </c:pt>
                <c:pt idx="54">
                  <c:v>25304</c:v>
                </c:pt>
                <c:pt idx="55">
                  <c:v>25060</c:v>
                </c:pt>
                <c:pt idx="56">
                  <c:v>25145</c:v>
                </c:pt>
                <c:pt idx="57">
                  <c:v>25399</c:v>
                </c:pt>
                <c:pt idx="58">
                  <c:v>24592</c:v>
                </c:pt>
                <c:pt idx="59">
                  <c:v>25754</c:v>
                </c:pt>
                <c:pt idx="60">
                  <c:v>27237</c:v>
                </c:pt>
                <c:pt idx="61">
                  <c:v>29555</c:v>
                </c:pt>
                <c:pt idx="62">
                  <c:v>31809</c:v>
                </c:pt>
                <c:pt idx="63">
                  <c:v>32177</c:v>
                </c:pt>
                <c:pt idx="64">
                  <c:v>32989</c:v>
                </c:pt>
                <c:pt idx="65">
                  <c:v>32952</c:v>
                </c:pt>
                <c:pt idx="66">
                  <c:v>35360</c:v>
                </c:pt>
                <c:pt idx="67">
                  <c:v>36253</c:v>
                </c:pt>
                <c:pt idx="68">
                  <c:v>40223</c:v>
                </c:pt>
                <c:pt idx="69">
                  <c:v>46145</c:v>
                </c:pt>
                <c:pt idx="70">
                  <c:v>46081</c:v>
                </c:pt>
                <c:pt idx="71">
                  <c:v>47681</c:v>
                </c:pt>
                <c:pt idx="72">
                  <c:v>51587</c:v>
                </c:pt>
                <c:pt idx="73">
                  <c:v>53907</c:v>
                </c:pt>
                <c:pt idx="74">
                  <c:v>59030</c:v>
                </c:pt>
                <c:pt idx="75">
                  <c:v>62840</c:v>
                </c:pt>
                <c:pt idx="76">
                  <c:v>62530</c:v>
                </c:pt>
                <c:pt idx="77">
                  <c:v>59319</c:v>
                </c:pt>
                <c:pt idx="78">
                  <c:v>54646</c:v>
                </c:pt>
                <c:pt idx="79">
                  <c:v>47325</c:v>
                </c:pt>
                <c:pt idx="80">
                  <c:v>40320</c:v>
                </c:pt>
                <c:pt idx="81">
                  <c:v>35820</c:v>
                </c:pt>
                <c:pt idx="82">
                  <c:v>32161</c:v>
                </c:pt>
                <c:pt idx="83">
                  <c:v>31670</c:v>
                </c:pt>
                <c:pt idx="84">
                  <c:v>32418</c:v>
                </c:pt>
                <c:pt idx="85">
                  <c:v>34629</c:v>
                </c:pt>
                <c:pt idx="86">
                  <c:v>38105</c:v>
                </c:pt>
                <c:pt idx="87">
                  <c:v>40312</c:v>
                </c:pt>
                <c:pt idx="88">
                  <c:v>42646</c:v>
                </c:pt>
                <c:pt idx="89">
                  <c:v>44926</c:v>
                </c:pt>
                <c:pt idx="90">
                  <c:v>45306</c:v>
                </c:pt>
                <c:pt idx="91">
                  <c:v>43620</c:v>
                </c:pt>
                <c:pt idx="92">
                  <c:v>41745</c:v>
                </c:pt>
                <c:pt idx="93">
                  <c:v>39431</c:v>
                </c:pt>
                <c:pt idx="94">
                  <c:v>36700</c:v>
                </c:pt>
                <c:pt idx="95">
                  <c:v>33849</c:v>
                </c:pt>
                <c:pt idx="96">
                  <c:v>31377</c:v>
                </c:pt>
                <c:pt idx="97">
                  <c:v>27192</c:v>
                </c:pt>
                <c:pt idx="98">
                  <c:v>24464</c:v>
                </c:pt>
                <c:pt idx="99">
                  <c:v>22431</c:v>
                </c:pt>
                <c:pt idx="100">
                  <c:v>20394</c:v>
                </c:pt>
                <c:pt idx="101">
                  <c:v>19205</c:v>
                </c:pt>
                <c:pt idx="102">
                  <c:v>18302</c:v>
                </c:pt>
                <c:pt idx="103">
                  <c:v>18917</c:v>
                </c:pt>
                <c:pt idx="104">
                  <c:v>18677</c:v>
                </c:pt>
                <c:pt idx="105">
                  <c:v>19166</c:v>
                </c:pt>
                <c:pt idx="106">
                  <c:v>21776</c:v>
                </c:pt>
                <c:pt idx="107">
                  <c:v>23023</c:v>
                </c:pt>
                <c:pt idx="108">
                  <c:v>27521</c:v>
                </c:pt>
              </c:numCache>
            </c:numRef>
          </c:val>
          <c:smooth val="0"/>
          <c:extLst>
            <c:ext xmlns:c16="http://schemas.microsoft.com/office/drawing/2014/chart" uri="{C3380CC4-5D6E-409C-BE32-E72D297353CC}">
              <c16:uniqueId val="{00000002-2F44-4286-800C-877E67FEE42C}"/>
            </c:ext>
          </c:extLst>
        </c:ser>
        <c:ser>
          <c:idx val="3"/>
          <c:order val="3"/>
          <c:tx>
            <c:strRef>
              <c:f>Sheet1!$E$1</c:f>
              <c:strCache>
                <c:ptCount val="1"/>
                <c:pt idx="0">
                  <c:v>SA</c:v>
                </c:pt>
              </c:strCache>
            </c:strRef>
          </c:tx>
          <c:spPr>
            <a:ln w="44450">
              <a:solidFill>
                <a:srgbClr val="FFC35A"/>
              </a:solidFill>
            </a:ln>
          </c:spPr>
          <c:marker>
            <c:symbol val="none"/>
          </c:marker>
          <c:cat>
            <c:numRef>
              <c:f>Sheet1!$A$2:$A$113</c:f>
              <c:numCache>
                <c:formatCode>mmm\-yyyy</c:formatCode>
                <c:ptCount val="112"/>
                <c:pt idx="0">
                  <c:v>32933</c:v>
                </c:pt>
                <c:pt idx="1">
                  <c:v>33025</c:v>
                </c:pt>
                <c:pt idx="2">
                  <c:v>33117</c:v>
                </c:pt>
                <c:pt idx="3">
                  <c:v>33208</c:v>
                </c:pt>
                <c:pt idx="4">
                  <c:v>33298</c:v>
                </c:pt>
                <c:pt idx="5">
                  <c:v>33390</c:v>
                </c:pt>
                <c:pt idx="6">
                  <c:v>33482</c:v>
                </c:pt>
                <c:pt idx="7">
                  <c:v>33573</c:v>
                </c:pt>
                <c:pt idx="8">
                  <c:v>33664</c:v>
                </c:pt>
                <c:pt idx="9">
                  <c:v>33756</c:v>
                </c:pt>
                <c:pt idx="10">
                  <c:v>33848</c:v>
                </c:pt>
                <c:pt idx="11">
                  <c:v>33939</c:v>
                </c:pt>
                <c:pt idx="12">
                  <c:v>34029</c:v>
                </c:pt>
                <c:pt idx="13">
                  <c:v>34121</c:v>
                </c:pt>
                <c:pt idx="14">
                  <c:v>34213</c:v>
                </c:pt>
                <c:pt idx="15">
                  <c:v>34304</c:v>
                </c:pt>
                <c:pt idx="16">
                  <c:v>34394</c:v>
                </c:pt>
                <c:pt idx="17">
                  <c:v>34486</c:v>
                </c:pt>
                <c:pt idx="18">
                  <c:v>34578</c:v>
                </c:pt>
                <c:pt idx="19">
                  <c:v>34669</c:v>
                </c:pt>
                <c:pt idx="20">
                  <c:v>34759</c:v>
                </c:pt>
                <c:pt idx="21">
                  <c:v>34851</c:v>
                </c:pt>
                <c:pt idx="22">
                  <c:v>34943</c:v>
                </c:pt>
                <c:pt idx="23">
                  <c:v>35034</c:v>
                </c:pt>
                <c:pt idx="24">
                  <c:v>35125</c:v>
                </c:pt>
                <c:pt idx="25">
                  <c:v>35217</c:v>
                </c:pt>
                <c:pt idx="26">
                  <c:v>35309</c:v>
                </c:pt>
                <c:pt idx="27">
                  <c:v>35400</c:v>
                </c:pt>
                <c:pt idx="28">
                  <c:v>35490</c:v>
                </c:pt>
                <c:pt idx="29">
                  <c:v>35582</c:v>
                </c:pt>
                <c:pt idx="30">
                  <c:v>35674</c:v>
                </c:pt>
                <c:pt idx="31">
                  <c:v>35765</c:v>
                </c:pt>
                <c:pt idx="32">
                  <c:v>35855</c:v>
                </c:pt>
                <c:pt idx="33">
                  <c:v>35947</c:v>
                </c:pt>
                <c:pt idx="34">
                  <c:v>36039</c:v>
                </c:pt>
                <c:pt idx="35">
                  <c:v>36130</c:v>
                </c:pt>
                <c:pt idx="36">
                  <c:v>36220</c:v>
                </c:pt>
                <c:pt idx="37">
                  <c:v>36312</c:v>
                </c:pt>
                <c:pt idx="38">
                  <c:v>36404</c:v>
                </c:pt>
                <c:pt idx="39">
                  <c:v>36495</c:v>
                </c:pt>
                <c:pt idx="40">
                  <c:v>36586</c:v>
                </c:pt>
                <c:pt idx="41">
                  <c:v>36678</c:v>
                </c:pt>
                <c:pt idx="42">
                  <c:v>36770</c:v>
                </c:pt>
                <c:pt idx="43">
                  <c:v>36861</c:v>
                </c:pt>
                <c:pt idx="44">
                  <c:v>36951</c:v>
                </c:pt>
                <c:pt idx="45">
                  <c:v>37043</c:v>
                </c:pt>
                <c:pt idx="46">
                  <c:v>37135</c:v>
                </c:pt>
                <c:pt idx="47">
                  <c:v>37226</c:v>
                </c:pt>
                <c:pt idx="48">
                  <c:v>37316</c:v>
                </c:pt>
                <c:pt idx="49">
                  <c:v>37408</c:v>
                </c:pt>
                <c:pt idx="50">
                  <c:v>37500</c:v>
                </c:pt>
                <c:pt idx="51">
                  <c:v>37591</c:v>
                </c:pt>
                <c:pt idx="52">
                  <c:v>37681</c:v>
                </c:pt>
                <c:pt idx="53">
                  <c:v>37773</c:v>
                </c:pt>
                <c:pt idx="54">
                  <c:v>37865</c:v>
                </c:pt>
                <c:pt idx="55">
                  <c:v>37956</c:v>
                </c:pt>
                <c:pt idx="56">
                  <c:v>38047</c:v>
                </c:pt>
                <c:pt idx="57">
                  <c:v>38139</c:v>
                </c:pt>
                <c:pt idx="58">
                  <c:v>38231</c:v>
                </c:pt>
                <c:pt idx="59">
                  <c:v>38322</c:v>
                </c:pt>
                <c:pt idx="60">
                  <c:v>38412</c:v>
                </c:pt>
                <c:pt idx="61">
                  <c:v>38504</c:v>
                </c:pt>
                <c:pt idx="62">
                  <c:v>38596</c:v>
                </c:pt>
                <c:pt idx="63">
                  <c:v>38687</c:v>
                </c:pt>
                <c:pt idx="64">
                  <c:v>38777</c:v>
                </c:pt>
                <c:pt idx="65">
                  <c:v>38869</c:v>
                </c:pt>
                <c:pt idx="66">
                  <c:v>38961</c:v>
                </c:pt>
                <c:pt idx="67">
                  <c:v>39052</c:v>
                </c:pt>
                <c:pt idx="68">
                  <c:v>39142</c:v>
                </c:pt>
                <c:pt idx="69">
                  <c:v>39234</c:v>
                </c:pt>
                <c:pt idx="70">
                  <c:v>39326</c:v>
                </c:pt>
                <c:pt idx="71">
                  <c:v>39417</c:v>
                </c:pt>
                <c:pt idx="72">
                  <c:v>39508</c:v>
                </c:pt>
                <c:pt idx="73">
                  <c:v>39600</c:v>
                </c:pt>
                <c:pt idx="74">
                  <c:v>39692</c:v>
                </c:pt>
                <c:pt idx="75">
                  <c:v>39783</c:v>
                </c:pt>
                <c:pt idx="76">
                  <c:v>39873</c:v>
                </c:pt>
                <c:pt idx="77">
                  <c:v>39965</c:v>
                </c:pt>
                <c:pt idx="78">
                  <c:v>40057</c:v>
                </c:pt>
                <c:pt idx="79">
                  <c:v>40148</c:v>
                </c:pt>
                <c:pt idx="80">
                  <c:v>40238</c:v>
                </c:pt>
                <c:pt idx="81">
                  <c:v>40330</c:v>
                </c:pt>
                <c:pt idx="82">
                  <c:v>40422</c:v>
                </c:pt>
                <c:pt idx="83">
                  <c:v>40513</c:v>
                </c:pt>
                <c:pt idx="84">
                  <c:v>40603</c:v>
                </c:pt>
                <c:pt idx="85">
                  <c:v>40695</c:v>
                </c:pt>
                <c:pt idx="86">
                  <c:v>40787</c:v>
                </c:pt>
                <c:pt idx="87">
                  <c:v>40878</c:v>
                </c:pt>
                <c:pt idx="88">
                  <c:v>40969</c:v>
                </c:pt>
                <c:pt idx="89">
                  <c:v>41061</c:v>
                </c:pt>
                <c:pt idx="90">
                  <c:v>41153</c:v>
                </c:pt>
                <c:pt idx="91">
                  <c:v>41244</c:v>
                </c:pt>
                <c:pt idx="92">
                  <c:v>41334</c:v>
                </c:pt>
                <c:pt idx="93">
                  <c:v>41426</c:v>
                </c:pt>
                <c:pt idx="94">
                  <c:v>41518</c:v>
                </c:pt>
                <c:pt idx="95">
                  <c:v>41609</c:v>
                </c:pt>
                <c:pt idx="96">
                  <c:v>41699</c:v>
                </c:pt>
                <c:pt idx="97">
                  <c:v>41791</c:v>
                </c:pt>
                <c:pt idx="98">
                  <c:v>41883</c:v>
                </c:pt>
                <c:pt idx="99">
                  <c:v>41974</c:v>
                </c:pt>
                <c:pt idx="100">
                  <c:v>42064</c:v>
                </c:pt>
                <c:pt idx="101">
                  <c:v>42156</c:v>
                </c:pt>
                <c:pt idx="102">
                  <c:v>42248</c:v>
                </c:pt>
                <c:pt idx="103">
                  <c:v>42339</c:v>
                </c:pt>
                <c:pt idx="104">
                  <c:v>42430</c:v>
                </c:pt>
                <c:pt idx="105">
                  <c:v>42522</c:v>
                </c:pt>
                <c:pt idx="106">
                  <c:v>42614</c:v>
                </c:pt>
                <c:pt idx="107">
                  <c:v>42705</c:v>
                </c:pt>
                <c:pt idx="108">
                  <c:v>42795</c:v>
                </c:pt>
                <c:pt idx="109">
                  <c:v>42887</c:v>
                </c:pt>
                <c:pt idx="110">
                  <c:v>42979</c:v>
                </c:pt>
                <c:pt idx="111">
                  <c:v>43070</c:v>
                </c:pt>
              </c:numCache>
            </c:numRef>
          </c:cat>
          <c:val>
            <c:numRef>
              <c:f>Sheet1!$E$2:$E$110</c:f>
              <c:numCache>
                <c:formatCode>0</c:formatCode>
                <c:ptCount val="109"/>
                <c:pt idx="0">
                  <c:v>5630</c:v>
                </c:pt>
                <c:pt idx="1">
                  <c:v>5762</c:v>
                </c:pt>
                <c:pt idx="2">
                  <c:v>5424</c:v>
                </c:pt>
                <c:pt idx="3">
                  <c:v>4691</c:v>
                </c:pt>
                <c:pt idx="4">
                  <c:v>4691</c:v>
                </c:pt>
                <c:pt idx="5">
                  <c:v>4619</c:v>
                </c:pt>
                <c:pt idx="6">
                  <c:v>4554</c:v>
                </c:pt>
                <c:pt idx="7">
                  <c:v>4015</c:v>
                </c:pt>
                <c:pt idx="8">
                  <c:v>3602</c:v>
                </c:pt>
                <c:pt idx="9">
                  <c:v>2897</c:v>
                </c:pt>
                <c:pt idx="10">
                  <c:v>2428</c:v>
                </c:pt>
                <c:pt idx="11">
                  <c:v>2135</c:v>
                </c:pt>
                <c:pt idx="12">
                  <c:v>1953</c:v>
                </c:pt>
                <c:pt idx="13">
                  <c:v>1546</c:v>
                </c:pt>
                <c:pt idx="14">
                  <c:v>1849</c:v>
                </c:pt>
                <c:pt idx="15">
                  <c:v>1828</c:v>
                </c:pt>
                <c:pt idx="16">
                  <c:v>1782</c:v>
                </c:pt>
                <c:pt idx="17">
                  <c:v>1994</c:v>
                </c:pt>
                <c:pt idx="18">
                  <c:v>1994</c:v>
                </c:pt>
                <c:pt idx="19">
                  <c:v>1869</c:v>
                </c:pt>
                <c:pt idx="20">
                  <c:v>1913</c:v>
                </c:pt>
                <c:pt idx="21">
                  <c:v>2883</c:v>
                </c:pt>
                <c:pt idx="22">
                  <c:v>2970</c:v>
                </c:pt>
                <c:pt idx="23">
                  <c:v>3912</c:v>
                </c:pt>
                <c:pt idx="24">
                  <c:v>3865</c:v>
                </c:pt>
                <c:pt idx="25">
                  <c:v>3653</c:v>
                </c:pt>
                <c:pt idx="26">
                  <c:v>3698</c:v>
                </c:pt>
                <c:pt idx="27">
                  <c:v>3476</c:v>
                </c:pt>
                <c:pt idx="28">
                  <c:v>3723</c:v>
                </c:pt>
                <c:pt idx="29">
                  <c:v>3106</c:v>
                </c:pt>
                <c:pt idx="30">
                  <c:v>2850</c:v>
                </c:pt>
                <c:pt idx="31">
                  <c:v>2850</c:v>
                </c:pt>
                <c:pt idx="32">
                  <c:v>3089</c:v>
                </c:pt>
                <c:pt idx="33">
                  <c:v>3160</c:v>
                </c:pt>
                <c:pt idx="34">
                  <c:v>2556</c:v>
                </c:pt>
                <c:pt idx="35">
                  <c:v>3128</c:v>
                </c:pt>
                <c:pt idx="36">
                  <c:v>2746</c:v>
                </c:pt>
                <c:pt idx="37">
                  <c:v>2682</c:v>
                </c:pt>
                <c:pt idx="38">
                  <c:v>3491</c:v>
                </c:pt>
                <c:pt idx="39">
                  <c:v>3689</c:v>
                </c:pt>
                <c:pt idx="40">
                  <c:v>3902</c:v>
                </c:pt>
                <c:pt idx="41">
                  <c:v>3829</c:v>
                </c:pt>
                <c:pt idx="42">
                  <c:v>3688</c:v>
                </c:pt>
                <c:pt idx="43">
                  <c:v>2726</c:v>
                </c:pt>
                <c:pt idx="44">
                  <c:v>2789</c:v>
                </c:pt>
                <c:pt idx="45">
                  <c:v>2765</c:v>
                </c:pt>
                <c:pt idx="46">
                  <c:v>2408</c:v>
                </c:pt>
                <c:pt idx="47">
                  <c:v>3310</c:v>
                </c:pt>
                <c:pt idx="48">
                  <c:v>2533</c:v>
                </c:pt>
                <c:pt idx="49">
                  <c:v>2798</c:v>
                </c:pt>
                <c:pt idx="50">
                  <c:v>2984</c:v>
                </c:pt>
                <c:pt idx="51">
                  <c:v>2669</c:v>
                </c:pt>
                <c:pt idx="52">
                  <c:v>3656</c:v>
                </c:pt>
                <c:pt idx="53">
                  <c:v>3904</c:v>
                </c:pt>
                <c:pt idx="54">
                  <c:v>4180</c:v>
                </c:pt>
                <c:pt idx="55">
                  <c:v>4244</c:v>
                </c:pt>
                <c:pt idx="56">
                  <c:v>4238</c:v>
                </c:pt>
                <c:pt idx="57">
                  <c:v>4305</c:v>
                </c:pt>
                <c:pt idx="58">
                  <c:v>4806</c:v>
                </c:pt>
                <c:pt idx="59">
                  <c:v>5071</c:v>
                </c:pt>
                <c:pt idx="60">
                  <c:v>6729</c:v>
                </c:pt>
                <c:pt idx="61">
                  <c:v>7020</c:v>
                </c:pt>
                <c:pt idx="62">
                  <c:v>8087</c:v>
                </c:pt>
                <c:pt idx="63">
                  <c:v>8735</c:v>
                </c:pt>
                <c:pt idx="64">
                  <c:v>9029</c:v>
                </c:pt>
                <c:pt idx="65">
                  <c:v>9813</c:v>
                </c:pt>
                <c:pt idx="66">
                  <c:v>10966</c:v>
                </c:pt>
                <c:pt idx="67">
                  <c:v>12311</c:v>
                </c:pt>
                <c:pt idx="68">
                  <c:v>13699</c:v>
                </c:pt>
                <c:pt idx="69">
                  <c:v>14633</c:v>
                </c:pt>
                <c:pt idx="70">
                  <c:v>14275</c:v>
                </c:pt>
                <c:pt idx="71">
                  <c:v>13829</c:v>
                </c:pt>
                <c:pt idx="72">
                  <c:v>14245</c:v>
                </c:pt>
                <c:pt idx="73">
                  <c:v>15327</c:v>
                </c:pt>
                <c:pt idx="74">
                  <c:v>16691</c:v>
                </c:pt>
                <c:pt idx="75">
                  <c:v>17617</c:v>
                </c:pt>
                <c:pt idx="76">
                  <c:v>17944</c:v>
                </c:pt>
                <c:pt idx="77">
                  <c:v>18005</c:v>
                </c:pt>
                <c:pt idx="78">
                  <c:v>17901</c:v>
                </c:pt>
                <c:pt idx="79">
                  <c:v>17173</c:v>
                </c:pt>
                <c:pt idx="80">
                  <c:v>15965</c:v>
                </c:pt>
                <c:pt idx="81">
                  <c:v>14537</c:v>
                </c:pt>
                <c:pt idx="82">
                  <c:v>12444</c:v>
                </c:pt>
                <c:pt idx="83">
                  <c:v>10894</c:v>
                </c:pt>
                <c:pt idx="84">
                  <c:v>9471</c:v>
                </c:pt>
                <c:pt idx="85">
                  <c:v>9168</c:v>
                </c:pt>
                <c:pt idx="86">
                  <c:v>9225</c:v>
                </c:pt>
                <c:pt idx="87">
                  <c:v>10044</c:v>
                </c:pt>
                <c:pt idx="88">
                  <c:v>11091</c:v>
                </c:pt>
                <c:pt idx="89">
                  <c:v>11351</c:v>
                </c:pt>
                <c:pt idx="90">
                  <c:v>11401</c:v>
                </c:pt>
                <c:pt idx="91">
                  <c:v>10915</c:v>
                </c:pt>
                <c:pt idx="92">
                  <c:v>10705</c:v>
                </c:pt>
                <c:pt idx="93">
                  <c:v>10849</c:v>
                </c:pt>
                <c:pt idx="94">
                  <c:v>11209</c:v>
                </c:pt>
                <c:pt idx="95">
                  <c:v>11336</c:v>
                </c:pt>
                <c:pt idx="96">
                  <c:v>11571</c:v>
                </c:pt>
                <c:pt idx="97">
                  <c:v>11052</c:v>
                </c:pt>
                <c:pt idx="98">
                  <c:v>10433</c:v>
                </c:pt>
                <c:pt idx="99">
                  <c:v>10410</c:v>
                </c:pt>
                <c:pt idx="100">
                  <c:v>10511</c:v>
                </c:pt>
                <c:pt idx="101">
                  <c:v>10614</c:v>
                </c:pt>
                <c:pt idx="102">
                  <c:v>10718</c:v>
                </c:pt>
                <c:pt idx="103">
                  <c:v>10572</c:v>
                </c:pt>
                <c:pt idx="104">
                  <c:v>9810</c:v>
                </c:pt>
                <c:pt idx="105">
                  <c:v>9717</c:v>
                </c:pt>
                <c:pt idx="106">
                  <c:v>10052</c:v>
                </c:pt>
                <c:pt idx="107">
                  <c:v>9942</c:v>
                </c:pt>
                <c:pt idx="108">
                  <c:v>10330</c:v>
                </c:pt>
              </c:numCache>
            </c:numRef>
          </c:val>
          <c:smooth val="0"/>
          <c:extLst>
            <c:ext xmlns:c16="http://schemas.microsoft.com/office/drawing/2014/chart" uri="{C3380CC4-5D6E-409C-BE32-E72D297353CC}">
              <c16:uniqueId val="{00000003-2F44-4286-800C-877E67FEE42C}"/>
            </c:ext>
          </c:extLst>
        </c:ser>
        <c:ser>
          <c:idx val="4"/>
          <c:order val="4"/>
          <c:tx>
            <c:strRef>
              <c:f>Sheet1!$F$1</c:f>
              <c:strCache>
                <c:ptCount val="1"/>
                <c:pt idx="0">
                  <c:v>WA</c:v>
                </c:pt>
              </c:strCache>
            </c:strRef>
          </c:tx>
          <c:spPr>
            <a:ln w="44450">
              <a:solidFill>
                <a:srgbClr val="F68B33"/>
              </a:solidFill>
            </a:ln>
          </c:spPr>
          <c:marker>
            <c:symbol val="none"/>
          </c:marker>
          <c:cat>
            <c:numRef>
              <c:f>Sheet1!$A$2:$A$113</c:f>
              <c:numCache>
                <c:formatCode>mmm\-yyyy</c:formatCode>
                <c:ptCount val="112"/>
                <c:pt idx="0">
                  <c:v>32933</c:v>
                </c:pt>
                <c:pt idx="1">
                  <c:v>33025</c:v>
                </c:pt>
                <c:pt idx="2">
                  <c:v>33117</c:v>
                </c:pt>
                <c:pt idx="3">
                  <c:v>33208</c:v>
                </c:pt>
                <c:pt idx="4">
                  <c:v>33298</c:v>
                </c:pt>
                <c:pt idx="5">
                  <c:v>33390</c:v>
                </c:pt>
                <c:pt idx="6">
                  <c:v>33482</c:v>
                </c:pt>
                <c:pt idx="7">
                  <c:v>33573</c:v>
                </c:pt>
                <c:pt idx="8">
                  <c:v>33664</c:v>
                </c:pt>
                <c:pt idx="9">
                  <c:v>33756</c:v>
                </c:pt>
                <c:pt idx="10">
                  <c:v>33848</c:v>
                </c:pt>
                <c:pt idx="11">
                  <c:v>33939</c:v>
                </c:pt>
                <c:pt idx="12">
                  <c:v>34029</c:v>
                </c:pt>
                <c:pt idx="13">
                  <c:v>34121</c:v>
                </c:pt>
                <c:pt idx="14">
                  <c:v>34213</c:v>
                </c:pt>
                <c:pt idx="15">
                  <c:v>34304</c:v>
                </c:pt>
                <c:pt idx="16">
                  <c:v>34394</c:v>
                </c:pt>
                <c:pt idx="17">
                  <c:v>34486</c:v>
                </c:pt>
                <c:pt idx="18">
                  <c:v>34578</c:v>
                </c:pt>
                <c:pt idx="19">
                  <c:v>34669</c:v>
                </c:pt>
                <c:pt idx="20">
                  <c:v>34759</c:v>
                </c:pt>
                <c:pt idx="21">
                  <c:v>34851</c:v>
                </c:pt>
                <c:pt idx="22">
                  <c:v>34943</c:v>
                </c:pt>
                <c:pt idx="23">
                  <c:v>35034</c:v>
                </c:pt>
                <c:pt idx="24">
                  <c:v>35125</c:v>
                </c:pt>
                <c:pt idx="25">
                  <c:v>35217</c:v>
                </c:pt>
                <c:pt idx="26">
                  <c:v>35309</c:v>
                </c:pt>
                <c:pt idx="27">
                  <c:v>35400</c:v>
                </c:pt>
                <c:pt idx="28">
                  <c:v>35490</c:v>
                </c:pt>
                <c:pt idx="29">
                  <c:v>35582</c:v>
                </c:pt>
                <c:pt idx="30">
                  <c:v>35674</c:v>
                </c:pt>
                <c:pt idx="31">
                  <c:v>35765</c:v>
                </c:pt>
                <c:pt idx="32">
                  <c:v>35855</c:v>
                </c:pt>
                <c:pt idx="33">
                  <c:v>35947</c:v>
                </c:pt>
                <c:pt idx="34">
                  <c:v>36039</c:v>
                </c:pt>
                <c:pt idx="35">
                  <c:v>36130</c:v>
                </c:pt>
                <c:pt idx="36">
                  <c:v>36220</c:v>
                </c:pt>
                <c:pt idx="37">
                  <c:v>36312</c:v>
                </c:pt>
                <c:pt idx="38">
                  <c:v>36404</c:v>
                </c:pt>
                <c:pt idx="39">
                  <c:v>36495</c:v>
                </c:pt>
                <c:pt idx="40">
                  <c:v>36586</c:v>
                </c:pt>
                <c:pt idx="41">
                  <c:v>36678</c:v>
                </c:pt>
                <c:pt idx="42">
                  <c:v>36770</c:v>
                </c:pt>
                <c:pt idx="43">
                  <c:v>36861</c:v>
                </c:pt>
                <c:pt idx="44">
                  <c:v>36951</c:v>
                </c:pt>
                <c:pt idx="45">
                  <c:v>37043</c:v>
                </c:pt>
                <c:pt idx="46">
                  <c:v>37135</c:v>
                </c:pt>
                <c:pt idx="47">
                  <c:v>37226</c:v>
                </c:pt>
                <c:pt idx="48">
                  <c:v>37316</c:v>
                </c:pt>
                <c:pt idx="49">
                  <c:v>37408</c:v>
                </c:pt>
                <c:pt idx="50">
                  <c:v>37500</c:v>
                </c:pt>
                <c:pt idx="51">
                  <c:v>37591</c:v>
                </c:pt>
                <c:pt idx="52">
                  <c:v>37681</c:v>
                </c:pt>
                <c:pt idx="53">
                  <c:v>37773</c:v>
                </c:pt>
                <c:pt idx="54">
                  <c:v>37865</c:v>
                </c:pt>
                <c:pt idx="55">
                  <c:v>37956</c:v>
                </c:pt>
                <c:pt idx="56">
                  <c:v>38047</c:v>
                </c:pt>
                <c:pt idx="57">
                  <c:v>38139</c:v>
                </c:pt>
                <c:pt idx="58">
                  <c:v>38231</c:v>
                </c:pt>
                <c:pt idx="59">
                  <c:v>38322</c:v>
                </c:pt>
                <c:pt idx="60">
                  <c:v>38412</c:v>
                </c:pt>
                <c:pt idx="61">
                  <c:v>38504</c:v>
                </c:pt>
                <c:pt idx="62">
                  <c:v>38596</c:v>
                </c:pt>
                <c:pt idx="63">
                  <c:v>38687</c:v>
                </c:pt>
                <c:pt idx="64">
                  <c:v>38777</c:v>
                </c:pt>
                <c:pt idx="65">
                  <c:v>38869</c:v>
                </c:pt>
                <c:pt idx="66">
                  <c:v>38961</c:v>
                </c:pt>
                <c:pt idx="67">
                  <c:v>39052</c:v>
                </c:pt>
                <c:pt idx="68">
                  <c:v>39142</c:v>
                </c:pt>
                <c:pt idx="69">
                  <c:v>39234</c:v>
                </c:pt>
                <c:pt idx="70">
                  <c:v>39326</c:v>
                </c:pt>
                <c:pt idx="71">
                  <c:v>39417</c:v>
                </c:pt>
                <c:pt idx="72">
                  <c:v>39508</c:v>
                </c:pt>
                <c:pt idx="73">
                  <c:v>39600</c:v>
                </c:pt>
                <c:pt idx="74">
                  <c:v>39692</c:v>
                </c:pt>
                <c:pt idx="75">
                  <c:v>39783</c:v>
                </c:pt>
                <c:pt idx="76">
                  <c:v>39873</c:v>
                </c:pt>
                <c:pt idx="77">
                  <c:v>39965</c:v>
                </c:pt>
                <c:pt idx="78">
                  <c:v>40057</c:v>
                </c:pt>
                <c:pt idx="79">
                  <c:v>40148</c:v>
                </c:pt>
                <c:pt idx="80">
                  <c:v>40238</c:v>
                </c:pt>
                <c:pt idx="81">
                  <c:v>40330</c:v>
                </c:pt>
                <c:pt idx="82">
                  <c:v>40422</c:v>
                </c:pt>
                <c:pt idx="83">
                  <c:v>40513</c:v>
                </c:pt>
                <c:pt idx="84">
                  <c:v>40603</c:v>
                </c:pt>
                <c:pt idx="85">
                  <c:v>40695</c:v>
                </c:pt>
                <c:pt idx="86">
                  <c:v>40787</c:v>
                </c:pt>
                <c:pt idx="87">
                  <c:v>40878</c:v>
                </c:pt>
                <c:pt idx="88">
                  <c:v>40969</c:v>
                </c:pt>
                <c:pt idx="89">
                  <c:v>41061</c:v>
                </c:pt>
                <c:pt idx="90">
                  <c:v>41153</c:v>
                </c:pt>
                <c:pt idx="91">
                  <c:v>41244</c:v>
                </c:pt>
                <c:pt idx="92">
                  <c:v>41334</c:v>
                </c:pt>
                <c:pt idx="93">
                  <c:v>41426</c:v>
                </c:pt>
                <c:pt idx="94">
                  <c:v>41518</c:v>
                </c:pt>
                <c:pt idx="95">
                  <c:v>41609</c:v>
                </c:pt>
                <c:pt idx="96">
                  <c:v>41699</c:v>
                </c:pt>
                <c:pt idx="97">
                  <c:v>41791</c:v>
                </c:pt>
                <c:pt idx="98">
                  <c:v>41883</c:v>
                </c:pt>
                <c:pt idx="99">
                  <c:v>41974</c:v>
                </c:pt>
                <c:pt idx="100">
                  <c:v>42064</c:v>
                </c:pt>
                <c:pt idx="101">
                  <c:v>42156</c:v>
                </c:pt>
                <c:pt idx="102">
                  <c:v>42248</c:v>
                </c:pt>
                <c:pt idx="103">
                  <c:v>42339</c:v>
                </c:pt>
                <c:pt idx="104">
                  <c:v>42430</c:v>
                </c:pt>
                <c:pt idx="105">
                  <c:v>42522</c:v>
                </c:pt>
                <c:pt idx="106">
                  <c:v>42614</c:v>
                </c:pt>
                <c:pt idx="107">
                  <c:v>42705</c:v>
                </c:pt>
                <c:pt idx="108">
                  <c:v>42795</c:v>
                </c:pt>
                <c:pt idx="109">
                  <c:v>42887</c:v>
                </c:pt>
                <c:pt idx="110">
                  <c:v>42979</c:v>
                </c:pt>
                <c:pt idx="111">
                  <c:v>43070</c:v>
                </c:pt>
              </c:numCache>
            </c:numRef>
          </c:cat>
          <c:val>
            <c:numRef>
              <c:f>Sheet1!$F$2:$F$110</c:f>
              <c:numCache>
                <c:formatCode>0</c:formatCode>
                <c:ptCount val="109"/>
                <c:pt idx="0">
                  <c:v>16861</c:v>
                </c:pt>
                <c:pt idx="1">
                  <c:v>16838</c:v>
                </c:pt>
                <c:pt idx="2">
                  <c:v>14817</c:v>
                </c:pt>
                <c:pt idx="3">
                  <c:v>12806</c:v>
                </c:pt>
                <c:pt idx="4">
                  <c:v>12119</c:v>
                </c:pt>
                <c:pt idx="5">
                  <c:v>10605</c:v>
                </c:pt>
                <c:pt idx="6">
                  <c:v>10636</c:v>
                </c:pt>
                <c:pt idx="7">
                  <c:v>9828</c:v>
                </c:pt>
                <c:pt idx="8">
                  <c:v>8476</c:v>
                </c:pt>
                <c:pt idx="9">
                  <c:v>7665</c:v>
                </c:pt>
                <c:pt idx="10">
                  <c:v>6498</c:v>
                </c:pt>
                <c:pt idx="11">
                  <c:v>5925</c:v>
                </c:pt>
                <c:pt idx="12">
                  <c:v>5918</c:v>
                </c:pt>
                <c:pt idx="13">
                  <c:v>4640</c:v>
                </c:pt>
                <c:pt idx="14">
                  <c:v>5046</c:v>
                </c:pt>
                <c:pt idx="15">
                  <c:v>5560</c:v>
                </c:pt>
                <c:pt idx="16">
                  <c:v>5653</c:v>
                </c:pt>
                <c:pt idx="17">
                  <c:v>6718</c:v>
                </c:pt>
                <c:pt idx="18">
                  <c:v>8060</c:v>
                </c:pt>
                <c:pt idx="19">
                  <c:v>7961</c:v>
                </c:pt>
                <c:pt idx="20">
                  <c:v>8278</c:v>
                </c:pt>
                <c:pt idx="21">
                  <c:v>10508</c:v>
                </c:pt>
                <c:pt idx="22">
                  <c:v>10596</c:v>
                </c:pt>
                <c:pt idx="23">
                  <c:v>13048</c:v>
                </c:pt>
                <c:pt idx="24">
                  <c:v>12961</c:v>
                </c:pt>
                <c:pt idx="25">
                  <c:v>12339</c:v>
                </c:pt>
                <c:pt idx="26">
                  <c:v>12655</c:v>
                </c:pt>
                <c:pt idx="27">
                  <c:v>12340</c:v>
                </c:pt>
                <c:pt idx="28">
                  <c:v>13467</c:v>
                </c:pt>
                <c:pt idx="29">
                  <c:v>12280</c:v>
                </c:pt>
                <c:pt idx="30">
                  <c:v>11334</c:v>
                </c:pt>
                <c:pt idx="31">
                  <c:v>10801</c:v>
                </c:pt>
                <c:pt idx="32">
                  <c:v>11511</c:v>
                </c:pt>
                <c:pt idx="33">
                  <c:v>11993</c:v>
                </c:pt>
                <c:pt idx="34">
                  <c:v>13162</c:v>
                </c:pt>
                <c:pt idx="35">
                  <c:v>13078</c:v>
                </c:pt>
                <c:pt idx="36">
                  <c:v>12693</c:v>
                </c:pt>
                <c:pt idx="37">
                  <c:v>13381</c:v>
                </c:pt>
                <c:pt idx="38">
                  <c:v>14693</c:v>
                </c:pt>
                <c:pt idx="39">
                  <c:v>13992</c:v>
                </c:pt>
                <c:pt idx="40">
                  <c:v>14471</c:v>
                </c:pt>
                <c:pt idx="41">
                  <c:v>13993</c:v>
                </c:pt>
                <c:pt idx="42">
                  <c:v>12589</c:v>
                </c:pt>
                <c:pt idx="43">
                  <c:v>14965</c:v>
                </c:pt>
                <c:pt idx="44">
                  <c:v>15567</c:v>
                </c:pt>
                <c:pt idx="45">
                  <c:v>16263</c:v>
                </c:pt>
                <c:pt idx="46">
                  <c:v>16097</c:v>
                </c:pt>
                <c:pt idx="47">
                  <c:v>16347</c:v>
                </c:pt>
                <c:pt idx="48">
                  <c:v>15579</c:v>
                </c:pt>
                <c:pt idx="49">
                  <c:v>14970</c:v>
                </c:pt>
                <c:pt idx="50">
                  <c:v>13989</c:v>
                </c:pt>
                <c:pt idx="51">
                  <c:v>13658</c:v>
                </c:pt>
                <c:pt idx="52">
                  <c:v>14428</c:v>
                </c:pt>
                <c:pt idx="53">
                  <c:v>15575</c:v>
                </c:pt>
                <c:pt idx="54">
                  <c:v>16607</c:v>
                </c:pt>
                <c:pt idx="55">
                  <c:v>16719</c:v>
                </c:pt>
                <c:pt idx="56">
                  <c:v>14992</c:v>
                </c:pt>
                <c:pt idx="57">
                  <c:v>13634</c:v>
                </c:pt>
                <c:pt idx="58">
                  <c:v>13527</c:v>
                </c:pt>
                <c:pt idx="59">
                  <c:v>13974</c:v>
                </c:pt>
                <c:pt idx="60">
                  <c:v>16115</c:v>
                </c:pt>
                <c:pt idx="61">
                  <c:v>17160</c:v>
                </c:pt>
                <c:pt idx="62">
                  <c:v>18392</c:v>
                </c:pt>
                <c:pt idx="63">
                  <c:v>19920</c:v>
                </c:pt>
                <c:pt idx="64">
                  <c:v>21299</c:v>
                </c:pt>
                <c:pt idx="65">
                  <c:v>22355</c:v>
                </c:pt>
                <c:pt idx="66">
                  <c:v>24934</c:v>
                </c:pt>
                <c:pt idx="67">
                  <c:v>26203</c:v>
                </c:pt>
                <c:pt idx="68">
                  <c:v>28970</c:v>
                </c:pt>
                <c:pt idx="69">
                  <c:v>31381</c:v>
                </c:pt>
                <c:pt idx="70">
                  <c:v>32905</c:v>
                </c:pt>
                <c:pt idx="71">
                  <c:v>34427</c:v>
                </c:pt>
                <c:pt idx="72">
                  <c:v>37599</c:v>
                </c:pt>
                <c:pt idx="73">
                  <c:v>41176</c:v>
                </c:pt>
                <c:pt idx="74">
                  <c:v>45709</c:v>
                </c:pt>
                <c:pt idx="75">
                  <c:v>48189</c:v>
                </c:pt>
                <c:pt idx="76">
                  <c:v>47711</c:v>
                </c:pt>
                <c:pt idx="77">
                  <c:v>44328</c:v>
                </c:pt>
                <c:pt idx="78">
                  <c:v>38763</c:v>
                </c:pt>
                <c:pt idx="79">
                  <c:v>32841</c:v>
                </c:pt>
                <c:pt idx="80">
                  <c:v>28639</c:v>
                </c:pt>
                <c:pt idx="81">
                  <c:v>28866</c:v>
                </c:pt>
                <c:pt idx="82">
                  <c:v>29365</c:v>
                </c:pt>
                <c:pt idx="83">
                  <c:v>31897</c:v>
                </c:pt>
                <c:pt idx="84">
                  <c:v>34334</c:v>
                </c:pt>
                <c:pt idx="85">
                  <c:v>36425</c:v>
                </c:pt>
                <c:pt idx="86">
                  <c:v>39803</c:v>
                </c:pt>
                <c:pt idx="87">
                  <c:v>43889</c:v>
                </c:pt>
                <c:pt idx="88">
                  <c:v>48742</c:v>
                </c:pt>
                <c:pt idx="89">
                  <c:v>53199</c:v>
                </c:pt>
                <c:pt idx="90">
                  <c:v>56753</c:v>
                </c:pt>
                <c:pt idx="91">
                  <c:v>56291</c:v>
                </c:pt>
                <c:pt idx="92">
                  <c:v>53834</c:v>
                </c:pt>
                <c:pt idx="93">
                  <c:v>48009</c:v>
                </c:pt>
                <c:pt idx="94">
                  <c:v>38998</c:v>
                </c:pt>
                <c:pt idx="95">
                  <c:v>30986</c:v>
                </c:pt>
                <c:pt idx="96">
                  <c:v>24588</c:v>
                </c:pt>
                <c:pt idx="97">
                  <c:v>19306</c:v>
                </c:pt>
                <c:pt idx="98">
                  <c:v>16581</c:v>
                </c:pt>
                <c:pt idx="99">
                  <c:v>15238</c:v>
                </c:pt>
                <c:pt idx="100">
                  <c:v>13740</c:v>
                </c:pt>
                <c:pt idx="101">
                  <c:v>13752</c:v>
                </c:pt>
                <c:pt idx="102">
                  <c:v>13110</c:v>
                </c:pt>
                <c:pt idx="103">
                  <c:v>12808</c:v>
                </c:pt>
                <c:pt idx="104">
                  <c:v>13043</c:v>
                </c:pt>
                <c:pt idx="105">
                  <c:v>12370</c:v>
                </c:pt>
                <c:pt idx="106">
                  <c:v>12880</c:v>
                </c:pt>
                <c:pt idx="107">
                  <c:v>12921</c:v>
                </c:pt>
                <c:pt idx="108">
                  <c:v>12476</c:v>
                </c:pt>
              </c:numCache>
            </c:numRef>
          </c:val>
          <c:smooth val="0"/>
          <c:extLst>
            <c:ext xmlns:c16="http://schemas.microsoft.com/office/drawing/2014/chart" uri="{C3380CC4-5D6E-409C-BE32-E72D297353CC}">
              <c16:uniqueId val="{00000004-2F44-4286-800C-877E67FEE42C}"/>
            </c:ext>
          </c:extLst>
        </c:ser>
        <c:ser>
          <c:idx val="5"/>
          <c:order val="5"/>
          <c:tx>
            <c:strRef>
              <c:f>Sheet1!$G$1</c:f>
              <c:strCache>
                <c:ptCount val="1"/>
                <c:pt idx="0">
                  <c:v>Tas, NT, ACT</c:v>
                </c:pt>
              </c:strCache>
            </c:strRef>
          </c:tx>
          <c:spPr>
            <a:ln w="44450">
              <a:solidFill>
                <a:srgbClr val="FFE07F"/>
              </a:solidFill>
            </a:ln>
          </c:spPr>
          <c:marker>
            <c:symbol val="none"/>
          </c:marker>
          <c:cat>
            <c:numRef>
              <c:f>Sheet1!$A$2:$A$113</c:f>
              <c:numCache>
                <c:formatCode>mmm\-yyyy</c:formatCode>
                <c:ptCount val="112"/>
                <c:pt idx="0">
                  <c:v>32933</c:v>
                </c:pt>
                <c:pt idx="1">
                  <c:v>33025</c:v>
                </c:pt>
                <c:pt idx="2">
                  <c:v>33117</c:v>
                </c:pt>
                <c:pt idx="3">
                  <c:v>33208</c:v>
                </c:pt>
                <c:pt idx="4">
                  <c:v>33298</c:v>
                </c:pt>
                <c:pt idx="5">
                  <c:v>33390</c:v>
                </c:pt>
                <c:pt idx="6">
                  <c:v>33482</c:v>
                </c:pt>
                <c:pt idx="7">
                  <c:v>33573</c:v>
                </c:pt>
                <c:pt idx="8">
                  <c:v>33664</c:v>
                </c:pt>
                <c:pt idx="9">
                  <c:v>33756</c:v>
                </c:pt>
                <c:pt idx="10">
                  <c:v>33848</c:v>
                </c:pt>
                <c:pt idx="11">
                  <c:v>33939</c:v>
                </c:pt>
                <c:pt idx="12">
                  <c:v>34029</c:v>
                </c:pt>
                <c:pt idx="13">
                  <c:v>34121</c:v>
                </c:pt>
                <c:pt idx="14">
                  <c:v>34213</c:v>
                </c:pt>
                <c:pt idx="15">
                  <c:v>34304</c:v>
                </c:pt>
                <c:pt idx="16">
                  <c:v>34394</c:v>
                </c:pt>
                <c:pt idx="17">
                  <c:v>34486</c:v>
                </c:pt>
                <c:pt idx="18">
                  <c:v>34578</c:v>
                </c:pt>
                <c:pt idx="19">
                  <c:v>34669</c:v>
                </c:pt>
                <c:pt idx="20">
                  <c:v>34759</c:v>
                </c:pt>
                <c:pt idx="21">
                  <c:v>34851</c:v>
                </c:pt>
                <c:pt idx="22">
                  <c:v>34943</c:v>
                </c:pt>
                <c:pt idx="23">
                  <c:v>35034</c:v>
                </c:pt>
                <c:pt idx="24">
                  <c:v>35125</c:v>
                </c:pt>
                <c:pt idx="25">
                  <c:v>35217</c:v>
                </c:pt>
                <c:pt idx="26">
                  <c:v>35309</c:v>
                </c:pt>
                <c:pt idx="27">
                  <c:v>35400</c:v>
                </c:pt>
                <c:pt idx="28">
                  <c:v>35490</c:v>
                </c:pt>
                <c:pt idx="29">
                  <c:v>35582</c:v>
                </c:pt>
                <c:pt idx="30">
                  <c:v>35674</c:v>
                </c:pt>
                <c:pt idx="31">
                  <c:v>35765</c:v>
                </c:pt>
                <c:pt idx="32">
                  <c:v>35855</c:v>
                </c:pt>
                <c:pt idx="33">
                  <c:v>35947</c:v>
                </c:pt>
                <c:pt idx="34">
                  <c:v>36039</c:v>
                </c:pt>
                <c:pt idx="35">
                  <c:v>36130</c:v>
                </c:pt>
                <c:pt idx="36">
                  <c:v>36220</c:v>
                </c:pt>
                <c:pt idx="37">
                  <c:v>36312</c:v>
                </c:pt>
                <c:pt idx="38">
                  <c:v>36404</c:v>
                </c:pt>
                <c:pt idx="39">
                  <c:v>36495</c:v>
                </c:pt>
                <c:pt idx="40">
                  <c:v>36586</c:v>
                </c:pt>
                <c:pt idx="41">
                  <c:v>36678</c:v>
                </c:pt>
                <c:pt idx="42">
                  <c:v>36770</c:v>
                </c:pt>
                <c:pt idx="43">
                  <c:v>36861</c:v>
                </c:pt>
                <c:pt idx="44">
                  <c:v>36951</c:v>
                </c:pt>
                <c:pt idx="45">
                  <c:v>37043</c:v>
                </c:pt>
                <c:pt idx="46">
                  <c:v>37135</c:v>
                </c:pt>
                <c:pt idx="47">
                  <c:v>37226</c:v>
                </c:pt>
                <c:pt idx="48">
                  <c:v>37316</c:v>
                </c:pt>
                <c:pt idx="49">
                  <c:v>37408</c:v>
                </c:pt>
                <c:pt idx="50">
                  <c:v>37500</c:v>
                </c:pt>
                <c:pt idx="51">
                  <c:v>37591</c:v>
                </c:pt>
                <c:pt idx="52">
                  <c:v>37681</c:v>
                </c:pt>
                <c:pt idx="53">
                  <c:v>37773</c:v>
                </c:pt>
                <c:pt idx="54">
                  <c:v>37865</c:v>
                </c:pt>
                <c:pt idx="55">
                  <c:v>37956</c:v>
                </c:pt>
                <c:pt idx="56">
                  <c:v>38047</c:v>
                </c:pt>
                <c:pt idx="57">
                  <c:v>38139</c:v>
                </c:pt>
                <c:pt idx="58">
                  <c:v>38231</c:v>
                </c:pt>
                <c:pt idx="59">
                  <c:v>38322</c:v>
                </c:pt>
                <c:pt idx="60">
                  <c:v>38412</c:v>
                </c:pt>
                <c:pt idx="61">
                  <c:v>38504</c:v>
                </c:pt>
                <c:pt idx="62">
                  <c:v>38596</c:v>
                </c:pt>
                <c:pt idx="63">
                  <c:v>38687</c:v>
                </c:pt>
                <c:pt idx="64">
                  <c:v>38777</c:v>
                </c:pt>
                <c:pt idx="65">
                  <c:v>38869</c:v>
                </c:pt>
                <c:pt idx="66">
                  <c:v>38961</c:v>
                </c:pt>
                <c:pt idx="67">
                  <c:v>39052</c:v>
                </c:pt>
                <c:pt idx="68">
                  <c:v>39142</c:v>
                </c:pt>
                <c:pt idx="69">
                  <c:v>39234</c:v>
                </c:pt>
                <c:pt idx="70">
                  <c:v>39326</c:v>
                </c:pt>
                <c:pt idx="71">
                  <c:v>39417</c:v>
                </c:pt>
                <c:pt idx="72">
                  <c:v>39508</c:v>
                </c:pt>
                <c:pt idx="73">
                  <c:v>39600</c:v>
                </c:pt>
                <c:pt idx="74">
                  <c:v>39692</c:v>
                </c:pt>
                <c:pt idx="75">
                  <c:v>39783</c:v>
                </c:pt>
                <c:pt idx="76">
                  <c:v>39873</c:v>
                </c:pt>
                <c:pt idx="77">
                  <c:v>39965</c:v>
                </c:pt>
                <c:pt idx="78">
                  <c:v>40057</c:v>
                </c:pt>
                <c:pt idx="79">
                  <c:v>40148</c:v>
                </c:pt>
                <c:pt idx="80">
                  <c:v>40238</c:v>
                </c:pt>
                <c:pt idx="81">
                  <c:v>40330</c:v>
                </c:pt>
                <c:pt idx="82">
                  <c:v>40422</c:v>
                </c:pt>
                <c:pt idx="83">
                  <c:v>40513</c:v>
                </c:pt>
                <c:pt idx="84">
                  <c:v>40603</c:v>
                </c:pt>
                <c:pt idx="85">
                  <c:v>40695</c:v>
                </c:pt>
                <c:pt idx="86">
                  <c:v>40787</c:v>
                </c:pt>
                <c:pt idx="87">
                  <c:v>40878</c:v>
                </c:pt>
                <c:pt idx="88">
                  <c:v>40969</c:v>
                </c:pt>
                <c:pt idx="89">
                  <c:v>41061</c:v>
                </c:pt>
                <c:pt idx="90">
                  <c:v>41153</c:v>
                </c:pt>
                <c:pt idx="91">
                  <c:v>41244</c:v>
                </c:pt>
                <c:pt idx="92">
                  <c:v>41334</c:v>
                </c:pt>
                <c:pt idx="93">
                  <c:v>41426</c:v>
                </c:pt>
                <c:pt idx="94">
                  <c:v>41518</c:v>
                </c:pt>
                <c:pt idx="95">
                  <c:v>41609</c:v>
                </c:pt>
                <c:pt idx="96">
                  <c:v>41699</c:v>
                </c:pt>
                <c:pt idx="97">
                  <c:v>41791</c:v>
                </c:pt>
                <c:pt idx="98">
                  <c:v>41883</c:v>
                </c:pt>
                <c:pt idx="99">
                  <c:v>41974</c:v>
                </c:pt>
                <c:pt idx="100">
                  <c:v>42064</c:v>
                </c:pt>
                <c:pt idx="101">
                  <c:v>42156</c:v>
                </c:pt>
                <c:pt idx="102">
                  <c:v>42248</c:v>
                </c:pt>
                <c:pt idx="103">
                  <c:v>42339</c:v>
                </c:pt>
                <c:pt idx="104">
                  <c:v>42430</c:v>
                </c:pt>
                <c:pt idx="105">
                  <c:v>42522</c:v>
                </c:pt>
                <c:pt idx="106">
                  <c:v>42614</c:v>
                </c:pt>
                <c:pt idx="107">
                  <c:v>42705</c:v>
                </c:pt>
                <c:pt idx="108">
                  <c:v>42795</c:v>
                </c:pt>
                <c:pt idx="109">
                  <c:v>42887</c:v>
                </c:pt>
                <c:pt idx="110">
                  <c:v>42979</c:v>
                </c:pt>
                <c:pt idx="111">
                  <c:v>43070</c:v>
                </c:pt>
              </c:numCache>
            </c:numRef>
          </c:cat>
          <c:val>
            <c:numRef>
              <c:f>Sheet1!$G$2:$G$110</c:f>
              <c:numCache>
                <c:formatCode>0</c:formatCode>
                <c:ptCount val="109"/>
                <c:pt idx="0">
                  <c:v>2344</c:v>
                </c:pt>
                <c:pt idx="1">
                  <c:v>2693</c:v>
                </c:pt>
                <c:pt idx="2">
                  <c:v>2665</c:v>
                </c:pt>
                <c:pt idx="3">
                  <c:v>1851</c:v>
                </c:pt>
                <c:pt idx="4">
                  <c:v>1819</c:v>
                </c:pt>
                <c:pt idx="5">
                  <c:v>1456</c:v>
                </c:pt>
                <c:pt idx="6">
                  <c:v>1219</c:v>
                </c:pt>
                <c:pt idx="7">
                  <c:v>1028</c:v>
                </c:pt>
                <c:pt idx="8">
                  <c:v>569</c:v>
                </c:pt>
                <c:pt idx="9">
                  <c:v>228</c:v>
                </c:pt>
                <c:pt idx="10">
                  <c:v>-5</c:v>
                </c:pt>
                <c:pt idx="11">
                  <c:v>-118</c:v>
                </c:pt>
                <c:pt idx="12">
                  <c:v>-194</c:v>
                </c:pt>
                <c:pt idx="13">
                  <c:v>-456</c:v>
                </c:pt>
                <c:pt idx="14">
                  <c:v>-282</c:v>
                </c:pt>
                <c:pt idx="15">
                  <c:v>-365</c:v>
                </c:pt>
                <c:pt idx="16">
                  <c:v>-527</c:v>
                </c:pt>
                <c:pt idx="17">
                  <c:v>-31</c:v>
                </c:pt>
                <c:pt idx="18">
                  <c:v>313</c:v>
                </c:pt>
                <c:pt idx="19">
                  <c:v>55</c:v>
                </c:pt>
                <c:pt idx="20">
                  <c:v>433</c:v>
                </c:pt>
                <c:pt idx="21">
                  <c:v>907</c:v>
                </c:pt>
                <c:pt idx="22">
                  <c:v>825</c:v>
                </c:pt>
                <c:pt idx="23">
                  <c:v>1856</c:v>
                </c:pt>
                <c:pt idx="24">
                  <c:v>1330</c:v>
                </c:pt>
                <c:pt idx="25">
                  <c:v>1357</c:v>
                </c:pt>
                <c:pt idx="26">
                  <c:v>1447</c:v>
                </c:pt>
                <c:pt idx="27">
                  <c:v>1161</c:v>
                </c:pt>
                <c:pt idx="28">
                  <c:v>1232</c:v>
                </c:pt>
                <c:pt idx="29">
                  <c:v>725</c:v>
                </c:pt>
                <c:pt idx="30">
                  <c:v>224</c:v>
                </c:pt>
                <c:pt idx="31">
                  <c:v>25</c:v>
                </c:pt>
                <c:pt idx="32">
                  <c:v>375</c:v>
                </c:pt>
                <c:pt idx="33">
                  <c:v>357</c:v>
                </c:pt>
                <c:pt idx="34">
                  <c:v>320</c:v>
                </c:pt>
                <c:pt idx="35">
                  <c:v>1321</c:v>
                </c:pt>
                <c:pt idx="36">
                  <c:v>1041</c:v>
                </c:pt>
                <c:pt idx="37">
                  <c:v>952</c:v>
                </c:pt>
                <c:pt idx="38">
                  <c:v>1319</c:v>
                </c:pt>
                <c:pt idx="39">
                  <c:v>695</c:v>
                </c:pt>
                <c:pt idx="40">
                  <c:v>902</c:v>
                </c:pt>
                <c:pt idx="41">
                  <c:v>1278</c:v>
                </c:pt>
                <c:pt idx="42">
                  <c:v>1220</c:v>
                </c:pt>
                <c:pt idx="43">
                  <c:v>1043</c:v>
                </c:pt>
                <c:pt idx="44">
                  <c:v>1457</c:v>
                </c:pt>
                <c:pt idx="45">
                  <c:v>1698</c:v>
                </c:pt>
                <c:pt idx="46">
                  <c:v>1562</c:v>
                </c:pt>
                <c:pt idx="47">
                  <c:v>2160</c:v>
                </c:pt>
                <c:pt idx="48">
                  <c:v>1984</c:v>
                </c:pt>
                <c:pt idx="49">
                  <c:v>1660</c:v>
                </c:pt>
                <c:pt idx="50">
                  <c:v>1835</c:v>
                </c:pt>
                <c:pt idx="51">
                  <c:v>1707</c:v>
                </c:pt>
                <c:pt idx="52">
                  <c:v>1869</c:v>
                </c:pt>
                <c:pt idx="53">
                  <c:v>2224</c:v>
                </c:pt>
                <c:pt idx="54">
                  <c:v>2227</c:v>
                </c:pt>
                <c:pt idx="55">
                  <c:v>2153</c:v>
                </c:pt>
                <c:pt idx="56">
                  <c:v>2026</c:v>
                </c:pt>
                <c:pt idx="57">
                  <c:v>1804</c:v>
                </c:pt>
                <c:pt idx="58">
                  <c:v>2165</c:v>
                </c:pt>
                <c:pt idx="59">
                  <c:v>2150</c:v>
                </c:pt>
                <c:pt idx="60">
                  <c:v>2597</c:v>
                </c:pt>
                <c:pt idx="61">
                  <c:v>2535</c:v>
                </c:pt>
                <c:pt idx="62">
                  <c:v>2348</c:v>
                </c:pt>
                <c:pt idx="63">
                  <c:v>2803</c:v>
                </c:pt>
                <c:pt idx="64">
                  <c:v>3081</c:v>
                </c:pt>
                <c:pt idx="65">
                  <c:v>3558</c:v>
                </c:pt>
                <c:pt idx="66">
                  <c:v>3893</c:v>
                </c:pt>
                <c:pt idx="67">
                  <c:v>3835</c:v>
                </c:pt>
                <c:pt idx="68">
                  <c:v>4108</c:v>
                </c:pt>
                <c:pt idx="69">
                  <c:v>4526</c:v>
                </c:pt>
                <c:pt idx="70">
                  <c:v>4635</c:v>
                </c:pt>
                <c:pt idx="71">
                  <c:v>4723</c:v>
                </c:pt>
                <c:pt idx="72">
                  <c:v>5363</c:v>
                </c:pt>
                <c:pt idx="73">
                  <c:v>5976</c:v>
                </c:pt>
                <c:pt idx="74">
                  <c:v>6866</c:v>
                </c:pt>
                <c:pt idx="75">
                  <c:v>7384</c:v>
                </c:pt>
                <c:pt idx="76">
                  <c:v>7659</c:v>
                </c:pt>
                <c:pt idx="77">
                  <c:v>7834</c:v>
                </c:pt>
                <c:pt idx="78">
                  <c:v>7676</c:v>
                </c:pt>
                <c:pt idx="79">
                  <c:v>7284</c:v>
                </c:pt>
                <c:pt idx="80">
                  <c:v>6847</c:v>
                </c:pt>
                <c:pt idx="81">
                  <c:v>5995</c:v>
                </c:pt>
                <c:pt idx="82">
                  <c:v>4973</c:v>
                </c:pt>
                <c:pt idx="83">
                  <c:v>4318</c:v>
                </c:pt>
                <c:pt idx="84">
                  <c:v>3793</c:v>
                </c:pt>
                <c:pt idx="85">
                  <c:v>3831</c:v>
                </c:pt>
                <c:pt idx="86">
                  <c:v>4493</c:v>
                </c:pt>
                <c:pt idx="87">
                  <c:v>5124</c:v>
                </c:pt>
                <c:pt idx="88">
                  <c:v>6143</c:v>
                </c:pt>
                <c:pt idx="89">
                  <c:v>7320</c:v>
                </c:pt>
                <c:pt idx="90">
                  <c:v>8248</c:v>
                </c:pt>
                <c:pt idx="91">
                  <c:v>8968</c:v>
                </c:pt>
                <c:pt idx="92">
                  <c:v>9140</c:v>
                </c:pt>
                <c:pt idx="93">
                  <c:v>8528</c:v>
                </c:pt>
                <c:pt idx="94">
                  <c:v>7273</c:v>
                </c:pt>
                <c:pt idx="95">
                  <c:v>6025</c:v>
                </c:pt>
                <c:pt idx="96">
                  <c:v>5091</c:v>
                </c:pt>
                <c:pt idx="97">
                  <c:v>4379</c:v>
                </c:pt>
                <c:pt idx="98">
                  <c:v>4431</c:v>
                </c:pt>
                <c:pt idx="99">
                  <c:v>4269</c:v>
                </c:pt>
                <c:pt idx="100">
                  <c:v>4668</c:v>
                </c:pt>
                <c:pt idx="101">
                  <c:v>5333</c:v>
                </c:pt>
                <c:pt idx="102">
                  <c:v>4938</c:v>
                </c:pt>
                <c:pt idx="103">
                  <c:v>4405</c:v>
                </c:pt>
                <c:pt idx="104">
                  <c:v>3843</c:v>
                </c:pt>
                <c:pt idx="105">
                  <c:v>3291</c:v>
                </c:pt>
                <c:pt idx="106">
                  <c:v>3902</c:v>
                </c:pt>
                <c:pt idx="107">
                  <c:v>4173</c:v>
                </c:pt>
                <c:pt idx="108">
                  <c:v>4626</c:v>
                </c:pt>
              </c:numCache>
            </c:numRef>
          </c:val>
          <c:smooth val="0"/>
          <c:extLst>
            <c:ext xmlns:c16="http://schemas.microsoft.com/office/drawing/2014/chart" uri="{C3380CC4-5D6E-409C-BE32-E72D297353CC}">
              <c16:uniqueId val="{00000005-2F44-4286-800C-877E67FEE42C}"/>
            </c:ext>
          </c:extLst>
        </c:ser>
        <c:dLbls>
          <c:showLegendKey val="0"/>
          <c:showVal val="0"/>
          <c:showCatName val="0"/>
          <c:showSerName val="0"/>
          <c:showPercent val="0"/>
          <c:showBubbleSize val="0"/>
        </c:dLbls>
        <c:smooth val="0"/>
        <c:axId val="1810375496"/>
        <c:axId val="1810378776"/>
      </c:lineChart>
      <c:dateAx>
        <c:axId val="1810375496"/>
        <c:scaling>
          <c:orientation val="minMax"/>
          <c:max val="42887"/>
        </c:scaling>
        <c:delete val="0"/>
        <c:axPos val="b"/>
        <c:numFmt formatCode="yyyy" sourceLinked="0"/>
        <c:majorTickMark val="out"/>
        <c:minorTickMark val="none"/>
        <c:tickLblPos val="nextTo"/>
        <c:spPr>
          <a:ln>
            <a:solidFill>
              <a:schemeClr val="tx1"/>
            </a:solidFill>
          </a:ln>
        </c:spPr>
        <c:txPr>
          <a:bodyPr/>
          <a:lstStyle/>
          <a:p>
            <a:pPr>
              <a:defRPr sz="2200"/>
            </a:pPr>
            <a:endParaRPr lang="en-US"/>
          </a:p>
        </c:txPr>
        <c:crossAx val="1810378776"/>
        <c:crosses val="autoZero"/>
        <c:auto val="1"/>
        <c:lblOffset val="100"/>
        <c:baseTimeUnit val="months"/>
        <c:majorUnit val="5"/>
        <c:majorTimeUnit val="years"/>
      </c:dateAx>
      <c:valAx>
        <c:axId val="1810378776"/>
        <c:scaling>
          <c:orientation val="minMax"/>
          <c:max val="100000"/>
          <c:min val="-10000"/>
        </c:scaling>
        <c:delete val="0"/>
        <c:axPos val="l"/>
        <c:majorGridlines>
          <c:spPr>
            <a:ln>
              <a:solidFill>
                <a:srgbClr val="6A737B">
                  <a:lumMod val="40000"/>
                  <a:lumOff val="60000"/>
                </a:srgbClr>
              </a:solidFill>
            </a:ln>
          </c:spPr>
        </c:majorGridlines>
        <c:numFmt formatCode="General" sourceLinked="0"/>
        <c:majorTickMark val="out"/>
        <c:minorTickMark val="none"/>
        <c:tickLblPos val="nextTo"/>
        <c:spPr>
          <a:ln>
            <a:noFill/>
          </a:ln>
        </c:spPr>
        <c:txPr>
          <a:bodyPr/>
          <a:lstStyle/>
          <a:p>
            <a:pPr>
              <a:defRPr sz="2200"/>
            </a:pPr>
            <a:endParaRPr lang="en-US"/>
          </a:p>
        </c:txPr>
        <c:crossAx val="1810375496"/>
        <c:crosses val="autoZero"/>
        <c:crossBetween val="between"/>
        <c:majorUnit val="10000"/>
        <c:dispUnits>
          <c:builtInUnit val="thousands"/>
        </c:dispUnits>
      </c:valAx>
    </c:plotArea>
    <c:plotVisOnly val="1"/>
    <c:dispBlanksAs val="zero"/>
    <c:showDLblsOverMax val="0"/>
  </c:chart>
  <c:txPr>
    <a:bodyPr/>
    <a:lstStyle/>
    <a:p>
      <a:pPr>
        <a:defRPr sz="1800"/>
      </a:pPr>
      <a:endParaRPr lang="en-US"/>
    </a:p>
  </c:txPr>
  <c:externalData r:id="rId2">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6.5494738153772505E-2"/>
          <c:y val="3.07485134100847E-2"/>
          <c:w val="0.89672789740804904"/>
          <c:h val="0.88828134585018503"/>
        </c:manualLayout>
      </c:layout>
      <c:lineChart>
        <c:grouping val="standard"/>
        <c:varyColors val="0"/>
        <c:ser>
          <c:idx val="0"/>
          <c:order val="0"/>
          <c:tx>
            <c:strRef>
              <c:f>Sheet1!$B$1</c:f>
              <c:strCache>
                <c:ptCount val="1"/>
                <c:pt idx="0">
                  <c:v>Mean housing costs as a proportion of mean gross household income - all households</c:v>
                </c:pt>
              </c:strCache>
            </c:strRef>
          </c:tx>
          <c:spPr>
            <a:ln>
              <a:solidFill>
                <a:srgbClr val="621214"/>
              </a:solidFill>
            </a:ln>
            <a:effectLst/>
          </c:spPr>
          <c:marker>
            <c:symbol val="none"/>
          </c:marker>
          <c:cat>
            <c:numRef>
              <c:f>Sheet1!$A$2:$A$38</c:f>
              <c:numCache>
                <c:formatCode>mmm\-yy</c:formatCode>
                <c:ptCount val="37"/>
                <c:pt idx="0">
                  <c:v>29556</c:v>
                </c:pt>
                <c:pt idx="1">
                  <c:v>29921</c:v>
                </c:pt>
                <c:pt idx="2">
                  <c:v>30286</c:v>
                </c:pt>
                <c:pt idx="3">
                  <c:v>30651</c:v>
                </c:pt>
                <c:pt idx="4">
                  <c:v>31017</c:v>
                </c:pt>
                <c:pt idx="5">
                  <c:v>31382</c:v>
                </c:pt>
                <c:pt idx="6">
                  <c:v>31747</c:v>
                </c:pt>
                <c:pt idx="7">
                  <c:v>32112</c:v>
                </c:pt>
                <c:pt idx="8">
                  <c:v>32478</c:v>
                </c:pt>
                <c:pt idx="9">
                  <c:v>32843</c:v>
                </c:pt>
                <c:pt idx="10">
                  <c:v>33208</c:v>
                </c:pt>
                <c:pt idx="11">
                  <c:v>33573</c:v>
                </c:pt>
                <c:pt idx="12">
                  <c:v>33939</c:v>
                </c:pt>
                <c:pt idx="13">
                  <c:v>34304</c:v>
                </c:pt>
                <c:pt idx="14">
                  <c:v>34669</c:v>
                </c:pt>
                <c:pt idx="15">
                  <c:v>35034</c:v>
                </c:pt>
                <c:pt idx="16">
                  <c:v>35400</c:v>
                </c:pt>
                <c:pt idx="17">
                  <c:v>35765</c:v>
                </c:pt>
                <c:pt idx="18">
                  <c:v>36130</c:v>
                </c:pt>
                <c:pt idx="19">
                  <c:v>36495</c:v>
                </c:pt>
                <c:pt idx="20">
                  <c:v>36861</c:v>
                </c:pt>
                <c:pt idx="21">
                  <c:v>37226</c:v>
                </c:pt>
                <c:pt idx="22">
                  <c:v>37591</c:v>
                </c:pt>
                <c:pt idx="23">
                  <c:v>37956</c:v>
                </c:pt>
                <c:pt idx="24">
                  <c:v>38322</c:v>
                </c:pt>
                <c:pt idx="25">
                  <c:v>38687</c:v>
                </c:pt>
                <c:pt idx="26">
                  <c:v>39052</c:v>
                </c:pt>
                <c:pt idx="27">
                  <c:v>39417</c:v>
                </c:pt>
                <c:pt idx="28">
                  <c:v>39783</c:v>
                </c:pt>
                <c:pt idx="29">
                  <c:v>40148</c:v>
                </c:pt>
                <c:pt idx="30">
                  <c:v>40513</c:v>
                </c:pt>
                <c:pt idx="31">
                  <c:v>40878</c:v>
                </c:pt>
                <c:pt idx="32">
                  <c:v>41244</c:v>
                </c:pt>
                <c:pt idx="33">
                  <c:v>41609</c:v>
                </c:pt>
                <c:pt idx="34">
                  <c:v>41974</c:v>
                </c:pt>
                <c:pt idx="35">
                  <c:v>42339</c:v>
                </c:pt>
                <c:pt idx="36">
                  <c:v>42705</c:v>
                </c:pt>
              </c:numCache>
            </c:numRef>
          </c:cat>
          <c:val>
            <c:numRef>
              <c:f>Sheet1!$B$2:$B$38</c:f>
              <c:numCache>
                <c:formatCode>General</c:formatCode>
                <c:ptCount val="37"/>
                <c:pt idx="14" formatCode="0">
                  <c:v>12.47182569496619</c:v>
                </c:pt>
                <c:pt idx="15" formatCode="0">
                  <c:v>12.414318354912414</c:v>
                </c:pt>
                <c:pt idx="16" formatCode="0">
                  <c:v>12.462908011869436</c:v>
                </c:pt>
                <c:pt idx="17" formatCode="0">
                  <c:v>12.59899208063355</c:v>
                </c:pt>
                <c:pt idx="19" formatCode="0">
                  <c:v>12.210095497953615</c:v>
                </c:pt>
                <c:pt idx="20" formatCode="0">
                  <c:v>12.377622377622378</c:v>
                </c:pt>
                <c:pt idx="22" formatCode="0">
                  <c:v>12.898845892735913</c:v>
                </c:pt>
                <c:pt idx="23" formatCode="0">
                  <c:v>13.659466327827191</c:v>
                </c:pt>
                <c:pt idx="25" formatCode="0">
                  <c:v>13.89375364856976</c:v>
                </c:pt>
                <c:pt idx="27" formatCode="0">
                  <c:v>13.135379969803724</c:v>
                </c:pt>
                <c:pt idx="29" formatCode="0">
                  <c:v>14.159751037344398</c:v>
                </c:pt>
                <c:pt idx="31" formatCode="0">
                  <c:v>14.342828585707146</c:v>
                </c:pt>
                <c:pt idx="33" formatCode="0">
                  <c:v>13.721804511278195</c:v>
                </c:pt>
                <c:pt idx="35" formatCode="0">
                  <c:v>13.750592697961119</c:v>
                </c:pt>
              </c:numCache>
            </c:numRef>
          </c:val>
          <c:smooth val="0"/>
          <c:extLst>
            <c:ext xmlns:c16="http://schemas.microsoft.com/office/drawing/2014/chart" uri="{C3380CC4-5D6E-409C-BE32-E72D297353CC}">
              <c16:uniqueId val="{00000000-C516-4B60-8ECD-C69D0D391D64}"/>
            </c:ext>
          </c:extLst>
        </c:ser>
        <c:ser>
          <c:idx val="1"/>
          <c:order val="1"/>
          <c:tx>
            <c:strRef>
              <c:f>Sheet1!$C$1</c:f>
              <c:strCache>
                <c:ptCount val="1"/>
                <c:pt idx="0">
                  <c:v>"Rent and other dwelling services" as % of "total gross income" (nominal)</c:v>
                </c:pt>
              </c:strCache>
            </c:strRef>
          </c:tx>
          <c:spPr>
            <a:ln>
              <a:solidFill>
                <a:srgbClr val="D4582A"/>
              </a:solidFill>
            </a:ln>
            <a:effectLst/>
          </c:spPr>
          <c:marker>
            <c:symbol val="none"/>
          </c:marker>
          <c:cat>
            <c:numRef>
              <c:f>Sheet1!$A$2:$A$38</c:f>
              <c:numCache>
                <c:formatCode>mmm\-yy</c:formatCode>
                <c:ptCount val="37"/>
                <c:pt idx="0">
                  <c:v>29556</c:v>
                </c:pt>
                <c:pt idx="1">
                  <c:v>29921</c:v>
                </c:pt>
                <c:pt idx="2">
                  <c:v>30286</c:v>
                </c:pt>
                <c:pt idx="3">
                  <c:v>30651</c:v>
                </c:pt>
                <c:pt idx="4">
                  <c:v>31017</c:v>
                </c:pt>
                <c:pt idx="5">
                  <c:v>31382</c:v>
                </c:pt>
                <c:pt idx="6">
                  <c:v>31747</c:v>
                </c:pt>
                <c:pt idx="7">
                  <c:v>32112</c:v>
                </c:pt>
                <c:pt idx="8">
                  <c:v>32478</c:v>
                </c:pt>
                <c:pt idx="9">
                  <c:v>32843</c:v>
                </c:pt>
                <c:pt idx="10">
                  <c:v>33208</c:v>
                </c:pt>
                <c:pt idx="11">
                  <c:v>33573</c:v>
                </c:pt>
                <c:pt idx="12">
                  <c:v>33939</c:v>
                </c:pt>
                <c:pt idx="13">
                  <c:v>34304</c:v>
                </c:pt>
                <c:pt idx="14">
                  <c:v>34669</c:v>
                </c:pt>
                <c:pt idx="15">
                  <c:v>35034</c:v>
                </c:pt>
                <c:pt idx="16">
                  <c:v>35400</c:v>
                </c:pt>
                <c:pt idx="17">
                  <c:v>35765</c:v>
                </c:pt>
                <c:pt idx="18">
                  <c:v>36130</c:v>
                </c:pt>
                <c:pt idx="19">
                  <c:v>36495</c:v>
                </c:pt>
                <c:pt idx="20">
                  <c:v>36861</c:v>
                </c:pt>
                <c:pt idx="21">
                  <c:v>37226</c:v>
                </c:pt>
                <c:pt idx="22">
                  <c:v>37591</c:v>
                </c:pt>
                <c:pt idx="23">
                  <c:v>37956</c:v>
                </c:pt>
                <c:pt idx="24">
                  <c:v>38322</c:v>
                </c:pt>
                <c:pt idx="25">
                  <c:v>38687</c:v>
                </c:pt>
                <c:pt idx="26">
                  <c:v>39052</c:v>
                </c:pt>
                <c:pt idx="27">
                  <c:v>39417</c:v>
                </c:pt>
                <c:pt idx="28">
                  <c:v>39783</c:v>
                </c:pt>
                <c:pt idx="29">
                  <c:v>40148</c:v>
                </c:pt>
                <c:pt idx="30">
                  <c:v>40513</c:v>
                </c:pt>
                <c:pt idx="31">
                  <c:v>40878</c:v>
                </c:pt>
                <c:pt idx="32">
                  <c:v>41244</c:v>
                </c:pt>
                <c:pt idx="33">
                  <c:v>41609</c:v>
                </c:pt>
                <c:pt idx="34">
                  <c:v>41974</c:v>
                </c:pt>
                <c:pt idx="35">
                  <c:v>42339</c:v>
                </c:pt>
                <c:pt idx="36">
                  <c:v>42705</c:v>
                </c:pt>
              </c:numCache>
            </c:numRef>
          </c:cat>
          <c:val>
            <c:numRef>
              <c:f>Sheet1!$C$2:$C$38</c:f>
              <c:numCache>
                <c:formatCode>0.0</c:formatCode>
                <c:ptCount val="37"/>
                <c:pt idx="0">
                  <c:v>9.8620831015197208</c:v>
                </c:pt>
                <c:pt idx="1">
                  <c:v>9.982634455283721</c:v>
                </c:pt>
                <c:pt idx="2">
                  <c:v>10.156409153670296</c:v>
                </c:pt>
                <c:pt idx="3">
                  <c:v>10.24587599841505</c:v>
                </c:pt>
                <c:pt idx="4">
                  <c:v>10.234864399401957</c:v>
                </c:pt>
                <c:pt idx="5">
                  <c:v>10.322690506598553</c:v>
                </c:pt>
                <c:pt idx="6">
                  <c:v>10.433725297051037</c:v>
                </c:pt>
                <c:pt idx="7">
                  <c:v>10.978163326353576</c:v>
                </c:pt>
                <c:pt idx="8">
                  <c:v>11.339850488786659</c:v>
                </c:pt>
                <c:pt idx="9">
                  <c:v>11.206703409956535</c:v>
                </c:pt>
                <c:pt idx="10">
                  <c:v>11.725881798311406</c:v>
                </c:pt>
                <c:pt idx="11">
                  <c:v>12.52984588669416</c:v>
                </c:pt>
                <c:pt idx="12">
                  <c:v>12.637438225552133</c:v>
                </c:pt>
                <c:pt idx="13">
                  <c:v>12.681263020301458</c:v>
                </c:pt>
                <c:pt idx="14">
                  <c:v>12.258475341437221</c:v>
                </c:pt>
                <c:pt idx="15">
                  <c:v>11.981172065420891</c:v>
                </c:pt>
                <c:pt idx="16">
                  <c:v>11.940983551835501</c:v>
                </c:pt>
                <c:pt idx="17">
                  <c:v>12.226596147189284</c:v>
                </c:pt>
                <c:pt idx="18">
                  <c:v>12.453576088886829</c:v>
                </c:pt>
                <c:pt idx="19">
                  <c:v>12.222854303634307</c:v>
                </c:pt>
                <c:pt idx="20">
                  <c:v>12.206496832457205</c:v>
                </c:pt>
                <c:pt idx="21">
                  <c:v>12.082146323138089</c:v>
                </c:pt>
                <c:pt idx="22">
                  <c:v>12.361298040975026</c:v>
                </c:pt>
                <c:pt idx="23">
                  <c:v>12.309163488374679</c:v>
                </c:pt>
                <c:pt idx="24">
                  <c:v>12.102543214276622</c:v>
                </c:pt>
                <c:pt idx="25">
                  <c:v>12.255202838783926</c:v>
                </c:pt>
                <c:pt idx="26">
                  <c:v>12.28341296444718</c:v>
                </c:pt>
                <c:pt idx="27">
                  <c:v>12.157667879311793</c:v>
                </c:pt>
                <c:pt idx="28">
                  <c:v>12.230619957103462</c:v>
                </c:pt>
                <c:pt idx="29">
                  <c:v>13.031194225057988</c:v>
                </c:pt>
                <c:pt idx="30">
                  <c:v>12.749959369682816</c:v>
                </c:pt>
                <c:pt idx="31">
                  <c:v>12.919526241170345</c:v>
                </c:pt>
                <c:pt idx="32">
                  <c:v>13.394036495279096</c:v>
                </c:pt>
                <c:pt idx="33">
                  <c:v>13.567808369239758</c:v>
                </c:pt>
                <c:pt idx="34">
                  <c:v>13.742845341358354</c:v>
                </c:pt>
                <c:pt idx="35">
                  <c:v>13.940998238916661</c:v>
                </c:pt>
                <c:pt idx="36">
                  <c:v>14.016286904161914</c:v>
                </c:pt>
              </c:numCache>
            </c:numRef>
          </c:val>
          <c:smooth val="0"/>
          <c:extLst>
            <c:ext xmlns:c16="http://schemas.microsoft.com/office/drawing/2014/chart" uri="{C3380CC4-5D6E-409C-BE32-E72D297353CC}">
              <c16:uniqueId val="{00000001-C516-4B60-8ECD-C69D0D391D64}"/>
            </c:ext>
          </c:extLst>
        </c:ser>
        <c:ser>
          <c:idx val="2"/>
          <c:order val="2"/>
          <c:tx>
            <c:strRef>
              <c:f>Sheet1!$D$1</c:f>
              <c:strCache>
                <c:ptCount val="1"/>
                <c:pt idx="0">
                  <c:v>Total mortgage + rent + rates repayments exp., all households, % of ave. weekly gross household incomes, nominal</c:v>
                </c:pt>
              </c:strCache>
            </c:strRef>
          </c:tx>
          <c:spPr>
            <a:ln>
              <a:solidFill>
                <a:srgbClr val="FFC35A"/>
              </a:solidFill>
            </a:ln>
            <a:effectLst/>
          </c:spPr>
          <c:marker>
            <c:symbol val="none"/>
          </c:marker>
          <c:cat>
            <c:numRef>
              <c:f>Sheet1!$A$2:$A$38</c:f>
              <c:numCache>
                <c:formatCode>mmm\-yy</c:formatCode>
                <c:ptCount val="37"/>
                <c:pt idx="0">
                  <c:v>29556</c:v>
                </c:pt>
                <c:pt idx="1">
                  <c:v>29921</c:v>
                </c:pt>
                <c:pt idx="2">
                  <c:v>30286</c:v>
                </c:pt>
                <c:pt idx="3">
                  <c:v>30651</c:v>
                </c:pt>
                <c:pt idx="4">
                  <c:v>31017</c:v>
                </c:pt>
                <c:pt idx="5">
                  <c:v>31382</c:v>
                </c:pt>
                <c:pt idx="6">
                  <c:v>31747</c:v>
                </c:pt>
                <c:pt idx="7">
                  <c:v>32112</c:v>
                </c:pt>
                <c:pt idx="8">
                  <c:v>32478</c:v>
                </c:pt>
                <c:pt idx="9">
                  <c:v>32843</c:v>
                </c:pt>
                <c:pt idx="10">
                  <c:v>33208</c:v>
                </c:pt>
                <c:pt idx="11">
                  <c:v>33573</c:v>
                </c:pt>
                <c:pt idx="12">
                  <c:v>33939</c:v>
                </c:pt>
                <c:pt idx="13">
                  <c:v>34304</c:v>
                </c:pt>
                <c:pt idx="14">
                  <c:v>34669</c:v>
                </c:pt>
                <c:pt idx="15">
                  <c:v>35034</c:v>
                </c:pt>
                <c:pt idx="16">
                  <c:v>35400</c:v>
                </c:pt>
                <c:pt idx="17">
                  <c:v>35765</c:v>
                </c:pt>
                <c:pt idx="18">
                  <c:v>36130</c:v>
                </c:pt>
                <c:pt idx="19">
                  <c:v>36495</c:v>
                </c:pt>
                <c:pt idx="20">
                  <c:v>36861</c:v>
                </c:pt>
                <c:pt idx="21">
                  <c:v>37226</c:v>
                </c:pt>
                <c:pt idx="22">
                  <c:v>37591</c:v>
                </c:pt>
                <c:pt idx="23">
                  <c:v>37956</c:v>
                </c:pt>
                <c:pt idx="24">
                  <c:v>38322</c:v>
                </c:pt>
                <c:pt idx="25">
                  <c:v>38687</c:v>
                </c:pt>
                <c:pt idx="26">
                  <c:v>39052</c:v>
                </c:pt>
                <c:pt idx="27">
                  <c:v>39417</c:v>
                </c:pt>
                <c:pt idx="28">
                  <c:v>39783</c:v>
                </c:pt>
                <c:pt idx="29">
                  <c:v>40148</c:v>
                </c:pt>
                <c:pt idx="30">
                  <c:v>40513</c:v>
                </c:pt>
                <c:pt idx="31">
                  <c:v>40878</c:v>
                </c:pt>
                <c:pt idx="32">
                  <c:v>41244</c:v>
                </c:pt>
                <c:pt idx="33">
                  <c:v>41609</c:v>
                </c:pt>
                <c:pt idx="34">
                  <c:v>41974</c:v>
                </c:pt>
                <c:pt idx="35">
                  <c:v>42339</c:v>
                </c:pt>
                <c:pt idx="36">
                  <c:v>42705</c:v>
                </c:pt>
              </c:numCache>
            </c:numRef>
          </c:cat>
          <c:val>
            <c:numRef>
              <c:f>Sheet1!$D$2:$D$38</c:f>
              <c:numCache>
                <c:formatCode>General</c:formatCode>
                <c:ptCount val="37"/>
                <c:pt idx="4" formatCode="#,##0.0">
                  <c:v>9.545855379188712</c:v>
                </c:pt>
                <c:pt idx="8" formatCode="#,##0.0">
                  <c:v>10.211621910571662</c:v>
                </c:pt>
                <c:pt idx="13" formatCode="#,##0.0">
                  <c:v>12.500345657163397</c:v>
                </c:pt>
                <c:pt idx="18" formatCode="#,##0.0">
                  <c:v>12.039080093719431</c:v>
                </c:pt>
                <c:pt idx="23" formatCode="#,##0.0">
                  <c:v>13.049645390070921</c:v>
                </c:pt>
                <c:pt idx="29" formatCode="#,##0.0">
                  <c:v>13.877369668246445</c:v>
                </c:pt>
                <c:pt idx="35" formatCode="#,##0.0">
                  <c:v>14.077181208053691</c:v>
                </c:pt>
              </c:numCache>
            </c:numRef>
          </c:val>
          <c:smooth val="0"/>
          <c:extLst>
            <c:ext xmlns:c16="http://schemas.microsoft.com/office/drawing/2014/chart" uri="{C3380CC4-5D6E-409C-BE32-E72D297353CC}">
              <c16:uniqueId val="{00000002-C516-4B60-8ECD-C69D0D391D64}"/>
            </c:ext>
          </c:extLst>
        </c:ser>
        <c:dLbls>
          <c:showLegendKey val="0"/>
          <c:showVal val="0"/>
          <c:showCatName val="0"/>
          <c:showSerName val="0"/>
          <c:showPercent val="0"/>
          <c:showBubbleSize val="0"/>
        </c:dLbls>
        <c:smooth val="0"/>
        <c:axId val="-2074077176"/>
        <c:axId val="-2038621624"/>
      </c:lineChart>
      <c:catAx>
        <c:axId val="-2074077176"/>
        <c:scaling>
          <c:orientation val="minMax"/>
        </c:scaling>
        <c:delete val="0"/>
        <c:axPos val="b"/>
        <c:numFmt formatCode="yyyy" sourceLinked="0"/>
        <c:majorTickMark val="out"/>
        <c:minorTickMark val="none"/>
        <c:tickLblPos val="nextTo"/>
        <c:spPr>
          <a:ln>
            <a:solidFill>
              <a:srgbClr val="6A737B"/>
            </a:solidFill>
          </a:ln>
        </c:spPr>
        <c:txPr>
          <a:bodyPr/>
          <a:lstStyle/>
          <a:p>
            <a:pPr>
              <a:defRPr sz="2200"/>
            </a:pPr>
            <a:endParaRPr lang="en-US"/>
          </a:p>
        </c:txPr>
        <c:crossAx val="-2038621624"/>
        <c:crosses val="autoZero"/>
        <c:auto val="0"/>
        <c:lblAlgn val="ctr"/>
        <c:lblOffset val="100"/>
        <c:tickLblSkip val="4"/>
        <c:tickMarkSkip val="4"/>
        <c:noMultiLvlLbl val="1"/>
      </c:catAx>
      <c:valAx>
        <c:axId val="-2038621624"/>
        <c:scaling>
          <c:orientation val="minMax"/>
          <c:max val="16"/>
          <c:min val="0"/>
        </c:scaling>
        <c:delete val="0"/>
        <c:axPos val="l"/>
        <c:majorGridlines>
          <c:spPr>
            <a:ln>
              <a:solidFill>
                <a:srgbClr val="FFFFFF">
                  <a:lumMod val="75000"/>
                </a:srgbClr>
              </a:solidFill>
            </a:ln>
          </c:spPr>
        </c:majorGridlines>
        <c:numFmt formatCode="0" sourceLinked="0"/>
        <c:majorTickMark val="out"/>
        <c:minorTickMark val="none"/>
        <c:tickLblPos val="nextTo"/>
        <c:spPr>
          <a:ln>
            <a:noFill/>
          </a:ln>
        </c:spPr>
        <c:txPr>
          <a:bodyPr/>
          <a:lstStyle/>
          <a:p>
            <a:pPr>
              <a:defRPr sz="2200"/>
            </a:pPr>
            <a:endParaRPr lang="en-US"/>
          </a:p>
        </c:txPr>
        <c:crossAx val="-2074077176"/>
        <c:crosses val="autoZero"/>
        <c:crossBetween val="midCat"/>
        <c:majorUnit val="2"/>
      </c:valAx>
    </c:plotArea>
    <c:plotVisOnly val="1"/>
    <c:dispBlanksAs val="span"/>
    <c:showDLblsOverMax val="0"/>
  </c:chart>
  <c:txPr>
    <a:bodyPr/>
    <a:lstStyle/>
    <a:p>
      <a:pPr>
        <a:defRPr sz="1800"/>
      </a:pPr>
      <a:endParaRPr lang="en-US"/>
    </a:p>
  </c:txPr>
  <c:externalData r:id="rId2">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manualLayout>
          <c:layoutTarget val="inner"/>
          <c:xMode val="edge"/>
          <c:yMode val="edge"/>
          <c:x val="6.0400955632684099E-2"/>
          <c:y val="2.7580648664039701E-2"/>
          <c:w val="0.82559125782354115"/>
          <c:h val="0.88441665198755204"/>
        </c:manualLayout>
      </c:layout>
      <c:lineChart>
        <c:grouping val="standard"/>
        <c:varyColors val="0"/>
        <c:ser>
          <c:idx val="3"/>
          <c:order val="0"/>
          <c:tx>
            <c:strRef>
              <c:f>Sheet1!$A$2</c:f>
              <c:strCache>
                <c:ptCount val="1"/>
                <c:pt idx="0">
                  <c:v>60-69</c:v>
                </c:pt>
              </c:strCache>
            </c:strRef>
          </c:tx>
          <c:spPr>
            <a:ln w="47625" cmpd="sng">
              <a:solidFill>
                <a:schemeClr val="accent4"/>
              </a:solidFill>
            </a:ln>
          </c:spPr>
          <c:marker>
            <c:symbol val="none"/>
          </c:marker>
          <c:dPt>
            <c:idx val="0"/>
            <c:marker>
              <c:symbol val="circle"/>
              <c:size val="12"/>
              <c:spPr>
                <a:solidFill>
                  <a:schemeClr val="accent4"/>
                </a:solidFill>
                <a:ln>
                  <a:solidFill>
                    <a:schemeClr val="accent4"/>
                  </a:solidFill>
                </a:ln>
                <a:effectLst/>
              </c:spPr>
            </c:marker>
            <c:bubble3D val="0"/>
            <c:spPr>
              <a:ln w="47625" cmpd="sng">
                <a:solidFill>
                  <a:schemeClr val="accent4"/>
                </a:solidFill>
              </a:ln>
              <a:effectLst/>
            </c:spPr>
            <c:extLst>
              <c:ext xmlns:c16="http://schemas.microsoft.com/office/drawing/2014/chart" uri="{C3380CC4-5D6E-409C-BE32-E72D297353CC}">
                <c16:uniqueId val="{00000001-E71D-49BC-AF9D-69B306C45087}"/>
              </c:ext>
            </c:extLst>
          </c:dPt>
          <c:cat>
            <c:strRef>
              <c:f>Sheet1!$B$1:$N$1</c:f>
              <c:strCache>
                <c:ptCount val="13"/>
                <c:pt idx="0">
                  <c:v>1956</c:v>
                </c:pt>
                <c:pt idx="1">
                  <c:v>1961</c:v>
                </c:pt>
                <c:pt idx="2">
                  <c:v>1966</c:v>
                </c:pt>
                <c:pt idx="3">
                  <c:v>1971</c:v>
                </c:pt>
                <c:pt idx="4">
                  <c:v>1976</c:v>
                </c:pt>
                <c:pt idx="5">
                  <c:v>1981</c:v>
                </c:pt>
                <c:pt idx="6">
                  <c:v>1986</c:v>
                </c:pt>
                <c:pt idx="7">
                  <c:v>1991</c:v>
                </c:pt>
                <c:pt idx="8">
                  <c:v>1996</c:v>
                </c:pt>
                <c:pt idx="9">
                  <c:v>2001</c:v>
                </c:pt>
                <c:pt idx="10">
                  <c:v>2006</c:v>
                </c:pt>
                <c:pt idx="11">
                  <c:v>2011</c:v>
                </c:pt>
                <c:pt idx="12">
                  <c:v>2016</c:v>
                </c:pt>
              </c:strCache>
            </c:strRef>
          </c:cat>
          <c:val>
            <c:numRef>
              <c:f>Sheet1!$B$2:$N$2</c:f>
              <c:numCache>
                <c:formatCode>General</c:formatCode>
                <c:ptCount val="13"/>
                <c:pt idx="0">
                  <c:v>1989600</c:v>
                </c:pt>
                <c:pt idx="1">
                  <c:v>2064900</c:v>
                </c:pt>
                <c:pt idx="2">
                  <c:v>2145147</c:v>
                </c:pt>
                <c:pt idx="3">
                  <c:v>2276903</c:v>
                </c:pt>
                <c:pt idx="4">
                  <c:v>2356646</c:v>
                </c:pt>
                <c:pt idx="5">
                  <c:v>2456924</c:v>
                </c:pt>
                <c:pt idx="6">
                  <c:v>2535899</c:v>
                </c:pt>
                <c:pt idx="7">
                  <c:v>2622658</c:v>
                </c:pt>
                <c:pt idx="8">
                  <c:v>2638470</c:v>
                </c:pt>
                <c:pt idx="9">
                  <c:v>2642230</c:v>
                </c:pt>
                <c:pt idx="10">
                  <c:v>2605827</c:v>
                </c:pt>
                <c:pt idx="11">
                  <c:v>2561993</c:v>
                </c:pt>
                <c:pt idx="12">
                  <c:v>2488396</c:v>
                </c:pt>
              </c:numCache>
            </c:numRef>
          </c:val>
          <c:smooth val="0"/>
          <c:extLst>
            <c:ext xmlns:c16="http://schemas.microsoft.com/office/drawing/2014/chart" uri="{C3380CC4-5D6E-409C-BE32-E72D297353CC}">
              <c16:uniqueId val="{00000002-E71D-49BC-AF9D-69B306C45087}"/>
            </c:ext>
          </c:extLst>
        </c:ser>
        <c:ser>
          <c:idx val="4"/>
          <c:order val="1"/>
          <c:tx>
            <c:strRef>
              <c:f>Sheet1!$A$3</c:f>
              <c:strCache>
                <c:ptCount val="1"/>
                <c:pt idx="0">
                  <c:v>50-59</c:v>
                </c:pt>
              </c:strCache>
            </c:strRef>
          </c:tx>
          <c:spPr>
            <a:ln w="47625" cmpd="sng">
              <a:solidFill>
                <a:schemeClr val="accent3"/>
              </a:solidFill>
            </a:ln>
          </c:spPr>
          <c:marker>
            <c:symbol val="none"/>
          </c:marker>
          <c:dPt>
            <c:idx val="2"/>
            <c:marker>
              <c:symbol val="circle"/>
              <c:size val="12"/>
              <c:spPr>
                <a:solidFill>
                  <a:schemeClr val="accent3"/>
                </a:solidFill>
                <a:ln>
                  <a:solidFill>
                    <a:schemeClr val="accent3"/>
                  </a:solidFill>
                </a:ln>
                <a:effectLst/>
              </c:spPr>
            </c:marker>
            <c:bubble3D val="0"/>
            <c:spPr>
              <a:ln w="47625" cmpd="sng">
                <a:solidFill>
                  <a:schemeClr val="accent3"/>
                </a:solidFill>
              </a:ln>
              <a:effectLst/>
            </c:spPr>
            <c:extLst>
              <c:ext xmlns:c16="http://schemas.microsoft.com/office/drawing/2014/chart" uri="{C3380CC4-5D6E-409C-BE32-E72D297353CC}">
                <c16:uniqueId val="{00000004-E71D-49BC-AF9D-69B306C45087}"/>
              </c:ext>
            </c:extLst>
          </c:dPt>
          <c:cat>
            <c:strRef>
              <c:f>Sheet1!$B$1:$N$1</c:f>
              <c:strCache>
                <c:ptCount val="13"/>
                <c:pt idx="0">
                  <c:v>1956</c:v>
                </c:pt>
                <c:pt idx="1">
                  <c:v>1961</c:v>
                </c:pt>
                <c:pt idx="2">
                  <c:v>1966</c:v>
                </c:pt>
                <c:pt idx="3">
                  <c:v>1971</c:v>
                </c:pt>
                <c:pt idx="4">
                  <c:v>1976</c:v>
                </c:pt>
                <c:pt idx="5">
                  <c:v>1981</c:v>
                </c:pt>
                <c:pt idx="6">
                  <c:v>1986</c:v>
                </c:pt>
                <c:pt idx="7">
                  <c:v>1991</c:v>
                </c:pt>
                <c:pt idx="8">
                  <c:v>1996</c:v>
                </c:pt>
                <c:pt idx="9">
                  <c:v>2001</c:v>
                </c:pt>
                <c:pt idx="10">
                  <c:v>2006</c:v>
                </c:pt>
                <c:pt idx="11">
                  <c:v>2011</c:v>
                </c:pt>
                <c:pt idx="12">
                  <c:v>2016</c:v>
                </c:pt>
              </c:strCache>
            </c:strRef>
          </c:cat>
          <c:val>
            <c:numRef>
              <c:f>Sheet1!$B$3:$N$3</c:f>
              <c:numCache>
                <c:formatCode>General</c:formatCode>
                <c:ptCount val="13"/>
                <c:pt idx="2">
                  <c:v>2330002</c:v>
                </c:pt>
                <c:pt idx="3">
                  <c:v>2497512</c:v>
                </c:pt>
                <c:pt idx="4">
                  <c:v>2528892</c:v>
                </c:pt>
                <c:pt idx="5">
                  <c:v>2598911</c:v>
                </c:pt>
                <c:pt idx="6">
                  <c:v>2685176</c:v>
                </c:pt>
                <c:pt idx="7">
                  <c:v>2825398</c:v>
                </c:pt>
                <c:pt idx="8">
                  <c:v>2888957</c:v>
                </c:pt>
                <c:pt idx="9">
                  <c:v>2953197</c:v>
                </c:pt>
                <c:pt idx="10">
                  <c:v>2994176</c:v>
                </c:pt>
                <c:pt idx="11">
                  <c:v>3035900</c:v>
                </c:pt>
                <c:pt idx="12">
                  <c:v>2977883</c:v>
                </c:pt>
              </c:numCache>
            </c:numRef>
          </c:val>
          <c:smooth val="0"/>
          <c:extLst>
            <c:ext xmlns:c16="http://schemas.microsoft.com/office/drawing/2014/chart" uri="{C3380CC4-5D6E-409C-BE32-E72D297353CC}">
              <c16:uniqueId val="{00000005-E71D-49BC-AF9D-69B306C45087}"/>
            </c:ext>
          </c:extLst>
        </c:ser>
        <c:ser>
          <c:idx val="5"/>
          <c:order val="2"/>
          <c:tx>
            <c:strRef>
              <c:f>Sheet1!$A$4</c:f>
              <c:strCache>
                <c:ptCount val="1"/>
                <c:pt idx="0">
                  <c:v>40-49</c:v>
                </c:pt>
              </c:strCache>
            </c:strRef>
          </c:tx>
          <c:spPr>
            <a:ln>
              <a:solidFill>
                <a:schemeClr val="accent2"/>
              </a:solidFill>
            </a:ln>
          </c:spPr>
          <c:marker>
            <c:symbol val="none"/>
          </c:marker>
          <c:dPt>
            <c:idx val="4"/>
            <c:marker>
              <c:symbol val="circle"/>
              <c:size val="12"/>
              <c:spPr>
                <a:solidFill>
                  <a:schemeClr val="accent2"/>
                </a:solidFill>
                <a:ln>
                  <a:solidFill>
                    <a:schemeClr val="accent2"/>
                  </a:solidFill>
                </a:ln>
                <a:effectLst/>
              </c:spPr>
            </c:marker>
            <c:bubble3D val="0"/>
            <c:spPr>
              <a:ln>
                <a:solidFill>
                  <a:schemeClr val="accent2"/>
                </a:solidFill>
              </a:ln>
              <a:effectLst/>
            </c:spPr>
            <c:extLst>
              <c:ext xmlns:c16="http://schemas.microsoft.com/office/drawing/2014/chart" uri="{C3380CC4-5D6E-409C-BE32-E72D297353CC}">
                <c16:uniqueId val="{00000007-E71D-49BC-AF9D-69B306C45087}"/>
              </c:ext>
            </c:extLst>
          </c:dPt>
          <c:cat>
            <c:strRef>
              <c:f>Sheet1!$B$1:$N$1</c:f>
              <c:strCache>
                <c:ptCount val="13"/>
                <c:pt idx="0">
                  <c:v>1956</c:v>
                </c:pt>
                <c:pt idx="1">
                  <c:v>1961</c:v>
                </c:pt>
                <c:pt idx="2">
                  <c:v>1966</c:v>
                </c:pt>
                <c:pt idx="3">
                  <c:v>1971</c:v>
                </c:pt>
                <c:pt idx="4">
                  <c:v>1976</c:v>
                </c:pt>
                <c:pt idx="5">
                  <c:v>1981</c:v>
                </c:pt>
                <c:pt idx="6">
                  <c:v>1986</c:v>
                </c:pt>
                <c:pt idx="7">
                  <c:v>1991</c:v>
                </c:pt>
                <c:pt idx="8">
                  <c:v>1996</c:v>
                </c:pt>
                <c:pt idx="9">
                  <c:v>2001</c:v>
                </c:pt>
                <c:pt idx="10">
                  <c:v>2006</c:v>
                </c:pt>
                <c:pt idx="11">
                  <c:v>2011</c:v>
                </c:pt>
                <c:pt idx="12">
                  <c:v>2016</c:v>
                </c:pt>
              </c:strCache>
            </c:strRef>
          </c:cat>
          <c:val>
            <c:numRef>
              <c:f>Sheet1!$B$4:$N$4</c:f>
              <c:numCache>
                <c:formatCode>General</c:formatCode>
                <c:ptCount val="13"/>
                <c:pt idx="4">
                  <c:v>2518980</c:v>
                </c:pt>
                <c:pt idx="5">
                  <c:v>2585922</c:v>
                </c:pt>
                <c:pt idx="6">
                  <c:v>2658767</c:v>
                </c:pt>
                <c:pt idx="7">
                  <c:v>2760838</c:v>
                </c:pt>
                <c:pt idx="8">
                  <c:v>2798538</c:v>
                </c:pt>
                <c:pt idx="9">
                  <c:v>2851409</c:v>
                </c:pt>
                <c:pt idx="10">
                  <c:v>2982972</c:v>
                </c:pt>
                <c:pt idx="11">
                  <c:v>3161154</c:v>
                </c:pt>
                <c:pt idx="12">
                  <c:v>3164712</c:v>
                </c:pt>
              </c:numCache>
            </c:numRef>
          </c:val>
          <c:smooth val="0"/>
          <c:extLst>
            <c:ext xmlns:c16="http://schemas.microsoft.com/office/drawing/2014/chart" uri="{C3380CC4-5D6E-409C-BE32-E72D297353CC}">
              <c16:uniqueId val="{00000008-E71D-49BC-AF9D-69B306C45087}"/>
            </c:ext>
          </c:extLst>
        </c:ser>
        <c:ser>
          <c:idx val="6"/>
          <c:order val="3"/>
          <c:tx>
            <c:strRef>
              <c:f>Sheet1!$A$5</c:f>
              <c:strCache>
                <c:ptCount val="1"/>
                <c:pt idx="0">
                  <c:v>30-39</c:v>
                </c:pt>
              </c:strCache>
            </c:strRef>
          </c:tx>
          <c:spPr>
            <a:ln>
              <a:solidFill>
                <a:schemeClr val="accent1"/>
              </a:solidFill>
            </a:ln>
          </c:spPr>
          <c:marker>
            <c:symbol val="none"/>
          </c:marker>
          <c:dPt>
            <c:idx val="6"/>
            <c:marker>
              <c:symbol val="circle"/>
              <c:size val="12"/>
              <c:spPr>
                <a:solidFill>
                  <a:schemeClr val="accent1"/>
                </a:solidFill>
                <a:ln>
                  <a:solidFill>
                    <a:schemeClr val="accent1"/>
                  </a:solidFill>
                </a:ln>
                <a:effectLst/>
              </c:spPr>
            </c:marker>
            <c:bubble3D val="0"/>
            <c:spPr>
              <a:ln>
                <a:solidFill>
                  <a:schemeClr val="accent1"/>
                </a:solidFill>
              </a:ln>
              <a:effectLst/>
            </c:spPr>
            <c:extLst>
              <c:ext xmlns:c16="http://schemas.microsoft.com/office/drawing/2014/chart" uri="{C3380CC4-5D6E-409C-BE32-E72D297353CC}">
                <c16:uniqueId val="{0000000A-E71D-49BC-AF9D-69B306C45087}"/>
              </c:ext>
            </c:extLst>
          </c:dPt>
          <c:cat>
            <c:strRef>
              <c:f>Sheet1!$B$1:$N$1</c:f>
              <c:strCache>
                <c:ptCount val="13"/>
                <c:pt idx="0">
                  <c:v>1956</c:v>
                </c:pt>
                <c:pt idx="1">
                  <c:v>1961</c:v>
                </c:pt>
                <c:pt idx="2">
                  <c:v>1966</c:v>
                </c:pt>
                <c:pt idx="3">
                  <c:v>1971</c:v>
                </c:pt>
                <c:pt idx="4">
                  <c:v>1976</c:v>
                </c:pt>
                <c:pt idx="5">
                  <c:v>1981</c:v>
                </c:pt>
                <c:pt idx="6">
                  <c:v>1986</c:v>
                </c:pt>
                <c:pt idx="7">
                  <c:v>1991</c:v>
                </c:pt>
                <c:pt idx="8">
                  <c:v>1996</c:v>
                </c:pt>
                <c:pt idx="9">
                  <c:v>2001</c:v>
                </c:pt>
                <c:pt idx="10">
                  <c:v>2006</c:v>
                </c:pt>
                <c:pt idx="11">
                  <c:v>2011</c:v>
                </c:pt>
                <c:pt idx="12">
                  <c:v>2016</c:v>
                </c:pt>
              </c:strCache>
            </c:strRef>
          </c:cat>
          <c:val>
            <c:numRef>
              <c:f>Sheet1!$B$5:$N$5</c:f>
              <c:numCache>
                <c:formatCode>General</c:formatCode>
                <c:ptCount val="13"/>
                <c:pt idx="6">
                  <c:v>2387973</c:v>
                </c:pt>
                <c:pt idx="7">
                  <c:v>2513827</c:v>
                </c:pt>
                <c:pt idx="8">
                  <c:v>2574313</c:v>
                </c:pt>
                <c:pt idx="9">
                  <c:v>2630115</c:v>
                </c:pt>
                <c:pt idx="10">
                  <c:v>2830023</c:v>
                </c:pt>
                <c:pt idx="11">
                  <c:v>3194331</c:v>
                </c:pt>
                <c:pt idx="12">
                  <c:v>3265526</c:v>
                </c:pt>
              </c:numCache>
            </c:numRef>
          </c:val>
          <c:smooth val="0"/>
          <c:extLst>
            <c:ext xmlns:c16="http://schemas.microsoft.com/office/drawing/2014/chart" uri="{C3380CC4-5D6E-409C-BE32-E72D297353CC}">
              <c16:uniqueId val="{0000000B-E71D-49BC-AF9D-69B306C45087}"/>
            </c:ext>
          </c:extLst>
        </c:ser>
        <c:ser>
          <c:idx val="7"/>
          <c:order val="4"/>
          <c:tx>
            <c:strRef>
              <c:f>Sheet1!$A$6</c:f>
              <c:strCache>
                <c:ptCount val="1"/>
                <c:pt idx="0">
                  <c:v>20-29</c:v>
                </c:pt>
              </c:strCache>
            </c:strRef>
          </c:tx>
          <c:spPr>
            <a:ln>
              <a:solidFill>
                <a:schemeClr val="tx2"/>
              </a:solidFill>
            </a:ln>
          </c:spPr>
          <c:marker>
            <c:symbol val="none"/>
          </c:marker>
          <c:dPt>
            <c:idx val="8"/>
            <c:marker>
              <c:symbol val="circle"/>
              <c:size val="12"/>
              <c:spPr>
                <a:solidFill>
                  <a:schemeClr val="tx2"/>
                </a:solidFill>
                <a:ln>
                  <a:solidFill>
                    <a:schemeClr val="tx2"/>
                  </a:solidFill>
                </a:ln>
                <a:effectLst/>
              </c:spPr>
            </c:marker>
            <c:bubble3D val="0"/>
            <c:spPr>
              <a:ln>
                <a:solidFill>
                  <a:schemeClr val="tx2"/>
                </a:solidFill>
              </a:ln>
              <a:effectLst/>
            </c:spPr>
            <c:extLst>
              <c:ext xmlns:c16="http://schemas.microsoft.com/office/drawing/2014/chart" uri="{C3380CC4-5D6E-409C-BE32-E72D297353CC}">
                <c16:uniqueId val="{0000000D-E71D-49BC-AF9D-69B306C45087}"/>
              </c:ext>
            </c:extLst>
          </c:dPt>
          <c:cat>
            <c:strRef>
              <c:f>Sheet1!$B$1:$N$1</c:f>
              <c:strCache>
                <c:ptCount val="13"/>
                <c:pt idx="0">
                  <c:v>1956</c:v>
                </c:pt>
                <c:pt idx="1">
                  <c:v>1961</c:v>
                </c:pt>
                <c:pt idx="2">
                  <c:v>1966</c:v>
                </c:pt>
                <c:pt idx="3">
                  <c:v>1971</c:v>
                </c:pt>
                <c:pt idx="4">
                  <c:v>1976</c:v>
                </c:pt>
                <c:pt idx="5">
                  <c:v>1981</c:v>
                </c:pt>
                <c:pt idx="6">
                  <c:v>1986</c:v>
                </c:pt>
                <c:pt idx="7">
                  <c:v>1991</c:v>
                </c:pt>
                <c:pt idx="8">
                  <c:v>1996</c:v>
                </c:pt>
                <c:pt idx="9">
                  <c:v>2001</c:v>
                </c:pt>
                <c:pt idx="10">
                  <c:v>2006</c:v>
                </c:pt>
                <c:pt idx="11">
                  <c:v>2011</c:v>
                </c:pt>
                <c:pt idx="12">
                  <c:v>2016</c:v>
                </c:pt>
              </c:strCache>
            </c:strRef>
          </c:cat>
          <c:val>
            <c:numRef>
              <c:f>Sheet1!$B$6:$N$6</c:f>
              <c:numCache>
                <c:formatCode>General</c:formatCode>
                <c:ptCount val="13"/>
                <c:pt idx="8">
                  <c:v>2591965</c:v>
                </c:pt>
                <c:pt idx="9">
                  <c:v>2686548</c:v>
                </c:pt>
                <c:pt idx="10">
                  <c:v>2776223</c:v>
                </c:pt>
                <c:pt idx="11">
                  <c:v>3065122</c:v>
                </c:pt>
                <c:pt idx="12">
                  <c:v>3231395</c:v>
                </c:pt>
              </c:numCache>
            </c:numRef>
          </c:val>
          <c:smooth val="0"/>
          <c:extLst>
            <c:ext xmlns:c16="http://schemas.microsoft.com/office/drawing/2014/chart" uri="{C3380CC4-5D6E-409C-BE32-E72D297353CC}">
              <c16:uniqueId val="{0000000E-E71D-49BC-AF9D-69B306C45087}"/>
            </c:ext>
          </c:extLst>
        </c:ser>
        <c:ser>
          <c:idx val="8"/>
          <c:order val="5"/>
          <c:tx>
            <c:strRef>
              <c:f>Sheet1!$A$7</c:f>
              <c:strCache>
                <c:ptCount val="1"/>
                <c:pt idx="0">
                  <c:v>10-19</c:v>
                </c:pt>
              </c:strCache>
            </c:strRef>
          </c:tx>
          <c:spPr>
            <a:ln>
              <a:solidFill>
                <a:schemeClr val="bg2"/>
              </a:solidFill>
            </a:ln>
          </c:spPr>
          <c:marker>
            <c:symbol val="none"/>
          </c:marker>
          <c:dPt>
            <c:idx val="10"/>
            <c:marker>
              <c:symbol val="circle"/>
              <c:size val="12"/>
              <c:spPr>
                <a:solidFill>
                  <a:schemeClr val="bg2"/>
                </a:solidFill>
                <a:ln>
                  <a:solidFill>
                    <a:schemeClr val="bg2"/>
                  </a:solidFill>
                </a:ln>
                <a:effectLst/>
              </c:spPr>
            </c:marker>
            <c:bubble3D val="0"/>
            <c:spPr>
              <a:ln>
                <a:solidFill>
                  <a:schemeClr val="bg2"/>
                </a:solidFill>
              </a:ln>
              <a:effectLst/>
            </c:spPr>
            <c:extLst>
              <c:ext xmlns:c16="http://schemas.microsoft.com/office/drawing/2014/chart" uri="{C3380CC4-5D6E-409C-BE32-E72D297353CC}">
                <c16:uniqueId val="{00000010-E71D-49BC-AF9D-69B306C45087}"/>
              </c:ext>
            </c:extLst>
          </c:dPt>
          <c:cat>
            <c:strRef>
              <c:f>Sheet1!$B$1:$N$1</c:f>
              <c:strCache>
                <c:ptCount val="13"/>
                <c:pt idx="0">
                  <c:v>1956</c:v>
                </c:pt>
                <c:pt idx="1">
                  <c:v>1961</c:v>
                </c:pt>
                <c:pt idx="2">
                  <c:v>1966</c:v>
                </c:pt>
                <c:pt idx="3">
                  <c:v>1971</c:v>
                </c:pt>
                <c:pt idx="4">
                  <c:v>1976</c:v>
                </c:pt>
                <c:pt idx="5">
                  <c:v>1981</c:v>
                </c:pt>
                <c:pt idx="6">
                  <c:v>1986</c:v>
                </c:pt>
                <c:pt idx="7">
                  <c:v>1991</c:v>
                </c:pt>
                <c:pt idx="8">
                  <c:v>1996</c:v>
                </c:pt>
                <c:pt idx="9">
                  <c:v>2001</c:v>
                </c:pt>
                <c:pt idx="10">
                  <c:v>2006</c:v>
                </c:pt>
                <c:pt idx="11">
                  <c:v>2011</c:v>
                </c:pt>
                <c:pt idx="12">
                  <c:v>2016</c:v>
                </c:pt>
              </c:strCache>
            </c:strRef>
          </c:cat>
          <c:val>
            <c:numRef>
              <c:f>Sheet1!$B$7:$N$7</c:f>
              <c:numCache>
                <c:formatCode>General</c:formatCode>
                <c:ptCount val="13"/>
                <c:pt idx="10">
                  <c:v>2618846</c:v>
                </c:pt>
                <c:pt idx="11">
                  <c:v>2775499</c:v>
                </c:pt>
                <c:pt idx="12">
                  <c:v>2818778</c:v>
                </c:pt>
              </c:numCache>
            </c:numRef>
          </c:val>
          <c:smooth val="0"/>
          <c:extLst>
            <c:ext xmlns:c16="http://schemas.microsoft.com/office/drawing/2014/chart" uri="{C3380CC4-5D6E-409C-BE32-E72D297353CC}">
              <c16:uniqueId val="{00000011-E71D-49BC-AF9D-69B306C45087}"/>
            </c:ext>
          </c:extLst>
        </c:ser>
        <c:ser>
          <c:idx val="9"/>
          <c:order val="6"/>
          <c:tx>
            <c:strRef>
              <c:f>Sheet1!$A$8</c:f>
              <c:strCache>
                <c:ptCount val="1"/>
                <c:pt idx="0">
                  <c:v>0-9</c:v>
                </c:pt>
              </c:strCache>
            </c:strRef>
          </c:tx>
          <c:spPr>
            <a:effectLst/>
          </c:spPr>
          <c:marker>
            <c:symbol val="circle"/>
            <c:size val="12"/>
            <c:spPr>
              <a:solidFill>
                <a:schemeClr val="tx1"/>
              </a:solidFill>
              <a:ln>
                <a:solidFill>
                  <a:schemeClr val="tx1"/>
                </a:solidFill>
              </a:ln>
              <a:effectLst/>
            </c:spPr>
          </c:marker>
          <c:cat>
            <c:strRef>
              <c:f>Sheet1!$B$1:$N$1</c:f>
              <c:strCache>
                <c:ptCount val="13"/>
                <c:pt idx="0">
                  <c:v>1956</c:v>
                </c:pt>
                <c:pt idx="1">
                  <c:v>1961</c:v>
                </c:pt>
                <c:pt idx="2">
                  <c:v>1966</c:v>
                </c:pt>
                <c:pt idx="3">
                  <c:v>1971</c:v>
                </c:pt>
                <c:pt idx="4">
                  <c:v>1976</c:v>
                </c:pt>
                <c:pt idx="5">
                  <c:v>1981</c:v>
                </c:pt>
                <c:pt idx="6">
                  <c:v>1986</c:v>
                </c:pt>
                <c:pt idx="7">
                  <c:v>1991</c:v>
                </c:pt>
                <c:pt idx="8">
                  <c:v>1996</c:v>
                </c:pt>
                <c:pt idx="9">
                  <c:v>2001</c:v>
                </c:pt>
                <c:pt idx="10">
                  <c:v>2006</c:v>
                </c:pt>
                <c:pt idx="11">
                  <c:v>2011</c:v>
                </c:pt>
                <c:pt idx="12">
                  <c:v>2016</c:v>
                </c:pt>
              </c:strCache>
            </c:strRef>
          </c:cat>
          <c:val>
            <c:numRef>
              <c:f>Sheet1!$B$8:$N$8</c:f>
              <c:numCache>
                <c:formatCode>General</c:formatCode>
                <c:ptCount val="13"/>
                <c:pt idx="12">
                  <c:v>2967425</c:v>
                </c:pt>
              </c:numCache>
            </c:numRef>
          </c:val>
          <c:smooth val="0"/>
          <c:extLst>
            <c:ext xmlns:c16="http://schemas.microsoft.com/office/drawing/2014/chart" uri="{C3380CC4-5D6E-409C-BE32-E72D297353CC}">
              <c16:uniqueId val="{00000012-E71D-49BC-AF9D-69B306C45087}"/>
            </c:ext>
          </c:extLst>
        </c:ser>
        <c:dLbls>
          <c:showLegendKey val="0"/>
          <c:showVal val="0"/>
          <c:showCatName val="0"/>
          <c:showSerName val="0"/>
          <c:showPercent val="0"/>
          <c:showBubbleSize val="0"/>
        </c:dLbls>
        <c:smooth val="0"/>
        <c:axId val="1960503720"/>
        <c:axId val="-2075967304"/>
      </c:lineChart>
      <c:catAx>
        <c:axId val="1960503720"/>
        <c:scaling>
          <c:orientation val="minMax"/>
        </c:scaling>
        <c:delete val="0"/>
        <c:axPos val="b"/>
        <c:numFmt formatCode="General" sourceLinked="1"/>
        <c:majorTickMark val="out"/>
        <c:minorTickMark val="none"/>
        <c:tickLblPos val="nextTo"/>
        <c:txPr>
          <a:bodyPr/>
          <a:lstStyle/>
          <a:p>
            <a:pPr>
              <a:defRPr sz="2200"/>
            </a:pPr>
            <a:endParaRPr lang="en-US"/>
          </a:p>
        </c:txPr>
        <c:crossAx val="-2075967304"/>
        <c:crosses val="autoZero"/>
        <c:auto val="1"/>
        <c:lblAlgn val="ctr"/>
        <c:lblOffset val="100"/>
        <c:tickLblSkip val="2"/>
        <c:tickMarkSkip val="2"/>
        <c:noMultiLvlLbl val="0"/>
      </c:catAx>
      <c:valAx>
        <c:axId val="-2075967304"/>
        <c:scaling>
          <c:orientation val="minMax"/>
          <c:min val="1500000"/>
        </c:scaling>
        <c:delete val="0"/>
        <c:axPos val="l"/>
        <c:majorGridlines>
          <c:spPr>
            <a:ln>
              <a:solidFill>
                <a:srgbClr val="C3C7CB"/>
              </a:solidFill>
            </a:ln>
          </c:spPr>
        </c:majorGridlines>
        <c:numFmt formatCode="0.0,," sourceLinked="0"/>
        <c:majorTickMark val="out"/>
        <c:minorTickMark val="none"/>
        <c:tickLblPos val="nextTo"/>
        <c:spPr>
          <a:ln>
            <a:noFill/>
          </a:ln>
        </c:spPr>
        <c:txPr>
          <a:bodyPr/>
          <a:lstStyle/>
          <a:p>
            <a:pPr>
              <a:defRPr sz="2200"/>
            </a:pPr>
            <a:endParaRPr lang="en-US"/>
          </a:p>
        </c:txPr>
        <c:crossAx val="1960503720"/>
        <c:crosses val="autoZero"/>
        <c:crossBetween val="midCat"/>
        <c:majorUnit val="500000"/>
      </c:valAx>
    </c:plotArea>
    <c:plotVisOnly val="1"/>
    <c:dispBlanksAs val="gap"/>
    <c:showDLblsOverMax val="0"/>
  </c:chart>
  <c:txPr>
    <a:bodyPr/>
    <a:lstStyle/>
    <a:p>
      <a:pPr>
        <a:defRPr sz="1800"/>
      </a:pPr>
      <a:endParaRPr lang="en-US"/>
    </a:p>
  </c:txPr>
  <c:externalData r:id="rId1">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25662334968835299"/>
          <c:y val="4.0917475037386901E-2"/>
          <c:w val="0.70585297706449901"/>
          <c:h val="0.91816504992522596"/>
        </c:manualLayout>
      </c:layout>
      <c:barChart>
        <c:barDir val="bar"/>
        <c:grouping val="stacked"/>
        <c:varyColors val="0"/>
        <c:ser>
          <c:idx val="0"/>
          <c:order val="0"/>
          <c:tx>
            <c:strRef>
              <c:f>Sheet1!$B$1</c:f>
              <c:strCache>
                <c:ptCount val="1"/>
                <c:pt idx="0">
                  <c:v>Over 65</c:v>
                </c:pt>
              </c:strCache>
            </c:strRef>
          </c:tx>
          <c:spPr>
            <a:solidFill>
              <a:schemeClr val="accent2"/>
            </a:solidFill>
            <a:ln>
              <a:solidFill>
                <a:srgbClr val="FFFFFF"/>
              </a:solidFill>
            </a:ln>
            <a:effectLst/>
          </c:spPr>
          <c:invertIfNegative val="0"/>
          <c:dPt>
            <c:idx val="0"/>
            <c:invertIfNegative val="0"/>
            <c:bubble3D val="0"/>
            <c:spPr>
              <a:solidFill>
                <a:schemeClr val="bg2"/>
              </a:solidFill>
              <a:ln>
                <a:solidFill>
                  <a:srgbClr val="FFFFFF"/>
                </a:solidFill>
              </a:ln>
              <a:effectLst/>
            </c:spPr>
            <c:extLst>
              <c:ext xmlns:c16="http://schemas.microsoft.com/office/drawing/2014/chart" uri="{C3380CC4-5D6E-409C-BE32-E72D297353CC}">
                <c16:uniqueId val="{00000001-6F9E-4607-94B6-519F698C0E11}"/>
              </c:ext>
            </c:extLst>
          </c:dPt>
          <c:dPt>
            <c:idx val="1"/>
            <c:invertIfNegative val="0"/>
            <c:bubble3D val="0"/>
            <c:spPr>
              <a:solidFill>
                <a:srgbClr val="A02226"/>
              </a:solidFill>
              <a:ln>
                <a:solidFill>
                  <a:srgbClr val="FFFFFF"/>
                </a:solidFill>
              </a:ln>
              <a:effectLst/>
            </c:spPr>
            <c:extLst>
              <c:ext xmlns:c16="http://schemas.microsoft.com/office/drawing/2014/chart" uri="{C3380CC4-5D6E-409C-BE32-E72D297353CC}">
                <c16:uniqueId val="{00000003-6F9E-4607-94B6-519F698C0E11}"/>
              </c:ext>
            </c:extLst>
          </c:dPt>
          <c:dPt>
            <c:idx val="2"/>
            <c:invertIfNegative val="0"/>
            <c:bubble3D val="0"/>
            <c:spPr>
              <a:solidFill>
                <a:srgbClr val="A02226"/>
              </a:solidFill>
              <a:ln>
                <a:solidFill>
                  <a:srgbClr val="FFFFFF"/>
                </a:solidFill>
              </a:ln>
              <a:effectLst/>
            </c:spPr>
            <c:extLst>
              <c:ext xmlns:c16="http://schemas.microsoft.com/office/drawing/2014/chart" uri="{C3380CC4-5D6E-409C-BE32-E72D297353CC}">
                <c16:uniqueId val="{00000005-6F9E-4607-94B6-519F698C0E11}"/>
              </c:ext>
            </c:extLst>
          </c:dPt>
          <c:dPt>
            <c:idx val="3"/>
            <c:invertIfNegative val="0"/>
            <c:bubble3D val="0"/>
            <c:spPr>
              <a:solidFill>
                <a:srgbClr val="A02226"/>
              </a:solidFill>
              <a:ln>
                <a:solidFill>
                  <a:srgbClr val="FFFFFF"/>
                </a:solidFill>
              </a:ln>
              <a:effectLst/>
            </c:spPr>
            <c:extLst>
              <c:ext xmlns:c16="http://schemas.microsoft.com/office/drawing/2014/chart" uri="{C3380CC4-5D6E-409C-BE32-E72D297353CC}">
                <c16:uniqueId val="{00000007-6F9E-4607-94B6-519F698C0E11}"/>
              </c:ext>
            </c:extLst>
          </c:dPt>
          <c:dPt>
            <c:idx val="5"/>
            <c:invertIfNegative val="0"/>
            <c:bubble3D val="0"/>
            <c:spPr>
              <a:solidFill>
                <a:srgbClr val="F68B33"/>
              </a:solidFill>
              <a:ln>
                <a:solidFill>
                  <a:srgbClr val="FFFFFF"/>
                </a:solidFill>
              </a:ln>
              <a:effectLst/>
            </c:spPr>
            <c:extLst>
              <c:ext xmlns:c16="http://schemas.microsoft.com/office/drawing/2014/chart" uri="{C3380CC4-5D6E-409C-BE32-E72D297353CC}">
                <c16:uniqueId val="{00000009-6F9E-4607-94B6-519F698C0E11}"/>
              </c:ext>
            </c:extLst>
          </c:dPt>
          <c:dPt>
            <c:idx val="6"/>
            <c:invertIfNegative val="0"/>
            <c:bubble3D val="0"/>
            <c:spPr>
              <a:solidFill>
                <a:srgbClr val="F68B33"/>
              </a:solidFill>
              <a:ln>
                <a:solidFill>
                  <a:srgbClr val="FFFFFF"/>
                </a:solidFill>
              </a:ln>
              <a:effectLst/>
            </c:spPr>
            <c:extLst>
              <c:ext xmlns:c16="http://schemas.microsoft.com/office/drawing/2014/chart" uri="{C3380CC4-5D6E-409C-BE32-E72D297353CC}">
                <c16:uniqueId val="{0000000B-6F9E-4607-94B6-519F698C0E11}"/>
              </c:ext>
            </c:extLst>
          </c:dPt>
          <c:dPt>
            <c:idx val="7"/>
            <c:invertIfNegative val="0"/>
            <c:bubble3D val="0"/>
            <c:spPr>
              <a:solidFill>
                <a:srgbClr val="A02226"/>
              </a:solidFill>
              <a:ln>
                <a:solidFill>
                  <a:srgbClr val="FFFFFF"/>
                </a:solidFill>
              </a:ln>
              <a:effectLst/>
            </c:spPr>
            <c:extLst>
              <c:ext xmlns:c16="http://schemas.microsoft.com/office/drawing/2014/chart" uri="{C3380CC4-5D6E-409C-BE32-E72D297353CC}">
                <c16:uniqueId val="{0000000D-6F9E-4607-94B6-519F698C0E11}"/>
              </c:ext>
            </c:extLst>
          </c:dPt>
          <c:dPt>
            <c:idx val="8"/>
            <c:invertIfNegative val="0"/>
            <c:bubble3D val="0"/>
            <c:spPr>
              <a:solidFill>
                <a:srgbClr val="F68B33"/>
              </a:solidFill>
              <a:ln>
                <a:solidFill>
                  <a:srgbClr val="FFFFFF"/>
                </a:solidFill>
              </a:ln>
              <a:effectLst/>
            </c:spPr>
            <c:extLst>
              <c:ext xmlns:c16="http://schemas.microsoft.com/office/drawing/2014/chart" uri="{C3380CC4-5D6E-409C-BE32-E72D297353CC}">
                <c16:uniqueId val="{0000000F-6F9E-4607-94B6-519F698C0E11}"/>
              </c:ext>
            </c:extLst>
          </c:dPt>
          <c:dPt>
            <c:idx val="9"/>
            <c:invertIfNegative val="0"/>
            <c:bubble3D val="0"/>
            <c:spPr>
              <a:solidFill>
                <a:schemeClr val="accent4"/>
              </a:solidFill>
              <a:ln>
                <a:solidFill>
                  <a:srgbClr val="FFFFFF"/>
                </a:solidFill>
              </a:ln>
              <a:effectLst/>
            </c:spPr>
            <c:extLst>
              <c:ext xmlns:c16="http://schemas.microsoft.com/office/drawing/2014/chart" uri="{C3380CC4-5D6E-409C-BE32-E72D297353CC}">
                <c16:uniqueId val="{00000011-6F9E-4607-94B6-519F698C0E11}"/>
              </c:ext>
            </c:extLst>
          </c:dPt>
          <c:dPt>
            <c:idx val="10"/>
            <c:invertIfNegative val="0"/>
            <c:bubble3D val="0"/>
            <c:spPr>
              <a:solidFill>
                <a:srgbClr val="F68B33"/>
              </a:solidFill>
              <a:ln>
                <a:solidFill>
                  <a:srgbClr val="FFFFFF"/>
                </a:solidFill>
              </a:ln>
              <a:effectLst/>
            </c:spPr>
            <c:extLst>
              <c:ext xmlns:c16="http://schemas.microsoft.com/office/drawing/2014/chart" uri="{C3380CC4-5D6E-409C-BE32-E72D297353CC}">
                <c16:uniqueId val="{00000013-6F9E-4607-94B6-519F698C0E11}"/>
              </c:ext>
            </c:extLst>
          </c:dPt>
          <c:dPt>
            <c:idx val="11"/>
            <c:invertIfNegative val="0"/>
            <c:bubble3D val="0"/>
            <c:spPr>
              <a:solidFill>
                <a:srgbClr val="F68B33"/>
              </a:solidFill>
              <a:ln>
                <a:solidFill>
                  <a:srgbClr val="FFFFFF"/>
                </a:solidFill>
              </a:ln>
              <a:effectLst/>
            </c:spPr>
            <c:extLst>
              <c:ext xmlns:c16="http://schemas.microsoft.com/office/drawing/2014/chart" uri="{C3380CC4-5D6E-409C-BE32-E72D297353CC}">
                <c16:uniqueId val="{00000015-6F9E-4607-94B6-519F698C0E11}"/>
              </c:ext>
            </c:extLst>
          </c:dPt>
          <c:dPt>
            <c:idx val="12"/>
            <c:invertIfNegative val="0"/>
            <c:bubble3D val="0"/>
            <c:spPr>
              <a:solidFill>
                <a:srgbClr val="F68B33"/>
              </a:solidFill>
              <a:ln>
                <a:solidFill>
                  <a:srgbClr val="FFFFFF"/>
                </a:solidFill>
              </a:ln>
              <a:effectLst/>
            </c:spPr>
            <c:extLst>
              <c:ext xmlns:c16="http://schemas.microsoft.com/office/drawing/2014/chart" uri="{C3380CC4-5D6E-409C-BE32-E72D297353CC}">
                <c16:uniqueId val="{00000017-6F9E-4607-94B6-519F698C0E11}"/>
              </c:ext>
            </c:extLst>
          </c:dPt>
          <c:dPt>
            <c:idx val="13"/>
            <c:invertIfNegative val="0"/>
            <c:bubble3D val="0"/>
            <c:spPr>
              <a:solidFill>
                <a:srgbClr val="A02226"/>
              </a:solidFill>
              <a:ln>
                <a:solidFill>
                  <a:srgbClr val="FFFFFF"/>
                </a:solidFill>
              </a:ln>
              <a:effectLst/>
            </c:spPr>
            <c:extLst>
              <c:ext xmlns:c16="http://schemas.microsoft.com/office/drawing/2014/chart" uri="{C3380CC4-5D6E-409C-BE32-E72D297353CC}">
                <c16:uniqueId val="{00000019-6F9E-4607-94B6-519F698C0E11}"/>
              </c:ext>
            </c:extLst>
          </c:dPt>
          <c:dPt>
            <c:idx val="14"/>
            <c:invertIfNegative val="0"/>
            <c:bubble3D val="0"/>
            <c:spPr>
              <a:solidFill>
                <a:schemeClr val="accent4"/>
              </a:solidFill>
              <a:ln>
                <a:solidFill>
                  <a:srgbClr val="FFFFFF"/>
                </a:solidFill>
              </a:ln>
              <a:effectLst/>
            </c:spPr>
            <c:extLst>
              <c:ext xmlns:c16="http://schemas.microsoft.com/office/drawing/2014/chart" uri="{C3380CC4-5D6E-409C-BE32-E72D297353CC}">
                <c16:uniqueId val="{0000001B-6F9E-4607-94B6-519F698C0E11}"/>
              </c:ext>
            </c:extLst>
          </c:dPt>
          <c:dPt>
            <c:idx val="15"/>
            <c:invertIfNegative val="0"/>
            <c:bubble3D val="0"/>
            <c:spPr>
              <a:solidFill>
                <a:srgbClr val="FFE07F"/>
              </a:solidFill>
              <a:ln>
                <a:solidFill>
                  <a:srgbClr val="FFFFFF"/>
                </a:solidFill>
              </a:ln>
              <a:effectLst/>
            </c:spPr>
            <c:extLst>
              <c:ext xmlns:c16="http://schemas.microsoft.com/office/drawing/2014/chart" uri="{C3380CC4-5D6E-409C-BE32-E72D297353CC}">
                <c16:uniqueId val="{0000001D-6F9E-4607-94B6-519F698C0E11}"/>
              </c:ext>
            </c:extLst>
          </c:dPt>
          <c:cat>
            <c:strRef>
              <c:f>Sheet1!$A$2:$A$17</c:f>
              <c:strCache>
                <c:ptCount val="16"/>
                <c:pt idx="0">
                  <c:v>Less home maintenance</c:v>
                </c:pt>
                <c:pt idx="1">
                  <c:v>Less yard maintenance</c:v>
                </c:pt>
                <c:pt idx="2">
                  <c:v>Smaller dwelling</c:v>
                </c:pt>
                <c:pt idx="3">
                  <c:v>Better lifestyle</c:v>
                </c:pt>
                <c:pt idx="4">
                  <c:v>Close to shops</c:v>
                </c:pt>
                <c:pt idx="5">
                  <c:v>Close to public transport</c:v>
                </c:pt>
                <c:pt idx="6">
                  <c:v>Close to health</c:v>
                </c:pt>
                <c:pt idx="7">
                  <c:v>More accessible home</c:v>
                </c:pt>
                <c:pt idx="8">
                  <c:v>Close to children/relatives</c:v>
                </c:pt>
                <c:pt idx="9">
                  <c:v>Lower cost of living</c:v>
                </c:pt>
                <c:pt idx="10">
                  <c:v>Nicer area</c:v>
                </c:pt>
                <c:pt idx="11">
                  <c:v>Close to friends</c:v>
                </c:pt>
                <c:pt idx="12">
                  <c:v>Close to aged care services</c:v>
                </c:pt>
                <c:pt idx="13">
                  <c:v>More modern home</c:v>
                </c:pt>
                <c:pt idx="14">
                  <c:v>Better investment</c:v>
                </c:pt>
                <c:pt idx="15">
                  <c:v>Reduce mortgage</c:v>
                </c:pt>
              </c:strCache>
            </c:strRef>
          </c:cat>
          <c:val>
            <c:numRef>
              <c:f>Sheet1!$B$2:$B$17</c:f>
              <c:numCache>
                <c:formatCode>General</c:formatCode>
                <c:ptCount val="16"/>
                <c:pt idx="0">
                  <c:v>0.74</c:v>
                </c:pt>
                <c:pt idx="1">
                  <c:v>0.72</c:v>
                </c:pt>
                <c:pt idx="2">
                  <c:v>0.67</c:v>
                </c:pt>
                <c:pt idx="3">
                  <c:v>0.56999999999999995</c:v>
                </c:pt>
                <c:pt idx="4">
                  <c:v>0.55000000000000004</c:v>
                </c:pt>
                <c:pt idx="5">
                  <c:v>0.49</c:v>
                </c:pt>
                <c:pt idx="6">
                  <c:v>0.48</c:v>
                </c:pt>
                <c:pt idx="7">
                  <c:v>0.38</c:v>
                </c:pt>
                <c:pt idx="8">
                  <c:v>0.35</c:v>
                </c:pt>
                <c:pt idx="9">
                  <c:v>0.33</c:v>
                </c:pt>
                <c:pt idx="10">
                  <c:v>0.32</c:v>
                </c:pt>
                <c:pt idx="11">
                  <c:v>0.28999999999999998</c:v>
                </c:pt>
                <c:pt idx="12">
                  <c:v>0.24</c:v>
                </c:pt>
                <c:pt idx="13">
                  <c:v>0.24</c:v>
                </c:pt>
                <c:pt idx="14">
                  <c:v>0.19</c:v>
                </c:pt>
                <c:pt idx="15">
                  <c:v>0.14000000000000001</c:v>
                </c:pt>
              </c:numCache>
            </c:numRef>
          </c:val>
          <c:extLst>
            <c:ext xmlns:c16="http://schemas.microsoft.com/office/drawing/2014/chart" uri="{C3380CC4-5D6E-409C-BE32-E72D297353CC}">
              <c16:uniqueId val="{0000001E-6F9E-4607-94B6-519F698C0E11}"/>
            </c:ext>
          </c:extLst>
        </c:ser>
        <c:dLbls>
          <c:showLegendKey val="0"/>
          <c:showVal val="0"/>
          <c:showCatName val="0"/>
          <c:showSerName val="0"/>
          <c:showPercent val="0"/>
          <c:showBubbleSize val="0"/>
        </c:dLbls>
        <c:gapWidth val="75"/>
        <c:overlap val="100"/>
        <c:axId val="-2046413880"/>
        <c:axId val="-2046784008"/>
      </c:barChart>
      <c:catAx>
        <c:axId val="-2046413880"/>
        <c:scaling>
          <c:orientation val="maxMin"/>
        </c:scaling>
        <c:delete val="0"/>
        <c:axPos val="l"/>
        <c:numFmt formatCode="General" sourceLinked="0"/>
        <c:majorTickMark val="out"/>
        <c:minorTickMark val="none"/>
        <c:tickLblPos val="nextTo"/>
        <c:spPr>
          <a:ln>
            <a:noFill/>
          </a:ln>
        </c:spPr>
        <c:crossAx val="-2046784008"/>
        <c:crosses val="autoZero"/>
        <c:auto val="1"/>
        <c:lblAlgn val="ctr"/>
        <c:lblOffset val="100"/>
        <c:tickLblSkip val="1"/>
        <c:noMultiLvlLbl val="0"/>
      </c:catAx>
      <c:valAx>
        <c:axId val="-2046784008"/>
        <c:scaling>
          <c:orientation val="minMax"/>
          <c:min val="0"/>
        </c:scaling>
        <c:delete val="0"/>
        <c:axPos val="b"/>
        <c:majorGridlines>
          <c:spPr>
            <a:ln>
              <a:solidFill>
                <a:schemeClr val="accent6">
                  <a:lumMod val="40000"/>
                  <a:lumOff val="60000"/>
                </a:schemeClr>
              </a:solidFill>
            </a:ln>
          </c:spPr>
        </c:majorGridlines>
        <c:numFmt formatCode="0%" sourceLinked="0"/>
        <c:majorTickMark val="out"/>
        <c:minorTickMark val="none"/>
        <c:tickLblPos val="nextTo"/>
        <c:spPr>
          <a:ln>
            <a:noFill/>
          </a:ln>
        </c:spPr>
        <c:crossAx val="-2046413880"/>
        <c:crosses val="max"/>
        <c:crossBetween val="between"/>
      </c:valAx>
    </c:plotArea>
    <c:plotVisOnly val="1"/>
    <c:dispBlanksAs val="gap"/>
    <c:showDLblsOverMax val="0"/>
  </c:chart>
  <c:txPr>
    <a:bodyPr/>
    <a:lstStyle/>
    <a:p>
      <a:pPr>
        <a:defRPr sz="2200"/>
      </a:pPr>
      <a:endParaRPr lang="en-US"/>
    </a:p>
  </c:txPr>
  <c:externalData r:id="rId2">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6.02076066751603E-2"/>
          <c:y val="3.0748433827312401E-2"/>
          <c:w val="0.84476996726315901"/>
          <c:h val="0.88828134585018503"/>
        </c:manualLayout>
      </c:layout>
      <c:lineChart>
        <c:grouping val="standard"/>
        <c:varyColors val="0"/>
        <c:ser>
          <c:idx val="6"/>
          <c:order val="0"/>
          <c:tx>
            <c:strRef>
              <c:f>Sheet1!$B$1</c:f>
              <c:strCache>
                <c:ptCount val="1"/>
                <c:pt idx="0">
                  <c:v>Additional residents</c:v>
                </c:pt>
              </c:strCache>
            </c:strRef>
          </c:tx>
          <c:spPr>
            <a:ln>
              <a:solidFill>
                <a:srgbClr val="F68B33"/>
              </a:solidFill>
            </a:ln>
          </c:spPr>
          <c:marker>
            <c:symbol val="none"/>
          </c:marker>
          <c:cat>
            <c:numRef>
              <c:f>Sheet1!$A$2:$A$28</c:f>
              <c:numCache>
                <c:formatCode>m/d/yyyy</c:formatCode>
                <c:ptCount val="27"/>
                <c:pt idx="0">
                  <c:v>33208</c:v>
                </c:pt>
                <c:pt idx="1">
                  <c:v>33573</c:v>
                </c:pt>
                <c:pt idx="2">
                  <c:v>33939</c:v>
                </c:pt>
                <c:pt idx="3">
                  <c:v>34304</c:v>
                </c:pt>
                <c:pt idx="4">
                  <c:v>34669</c:v>
                </c:pt>
                <c:pt idx="5">
                  <c:v>35034</c:v>
                </c:pt>
                <c:pt idx="6">
                  <c:v>35400</c:v>
                </c:pt>
                <c:pt idx="7">
                  <c:v>35765</c:v>
                </c:pt>
                <c:pt idx="8">
                  <c:v>36130</c:v>
                </c:pt>
                <c:pt idx="9">
                  <c:v>36495</c:v>
                </c:pt>
                <c:pt idx="10">
                  <c:v>36861</c:v>
                </c:pt>
                <c:pt idx="11">
                  <c:v>37226</c:v>
                </c:pt>
                <c:pt idx="12">
                  <c:v>37591</c:v>
                </c:pt>
                <c:pt idx="13">
                  <c:v>37956</c:v>
                </c:pt>
                <c:pt idx="14">
                  <c:v>38322</c:v>
                </c:pt>
                <c:pt idx="15">
                  <c:v>38687</c:v>
                </c:pt>
                <c:pt idx="16">
                  <c:v>39052</c:v>
                </c:pt>
                <c:pt idx="17">
                  <c:v>39417</c:v>
                </c:pt>
                <c:pt idx="18">
                  <c:v>39783</c:v>
                </c:pt>
                <c:pt idx="19">
                  <c:v>40148</c:v>
                </c:pt>
                <c:pt idx="20">
                  <c:v>40513</c:v>
                </c:pt>
                <c:pt idx="21">
                  <c:v>40878</c:v>
                </c:pt>
                <c:pt idx="22">
                  <c:v>41244</c:v>
                </c:pt>
                <c:pt idx="23">
                  <c:v>41609</c:v>
                </c:pt>
                <c:pt idx="24">
                  <c:v>41974</c:v>
                </c:pt>
                <c:pt idx="25">
                  <c:v>42339</c:v>
                </c:pt>
                <c:pt idx="26">
                  <c:v>42705</c:v>
                </c:pt>
              </c:numCache>
            </c:numRef>
          </c:cat>
          <c:val>
            <c:numRef>
              <c:f>Sheet1!$B$2:$B$28</c:f>
              <c:numCache>
                <c:formatCode>0</c:formatCode>
                <c:ptCount val="27"/>
                <c:pt idx="0">
                  <c:v>233045</c:v>
                </c:pt>
                <c:pt idx="1">
                  <c:v>209213</c:v>
                </c:pt>
                <c:pt idx="2">
                  <c:v>178152</c:v>
                </c:pt>
                <c:pt idx="3">
                  <c:v>161957</c:v>
                </c:pt>
                <c:pt idx="4">
                  <c:v>174343</c:v>
                </c:pt>
                <c:pt idx="5">
                  <c:v>226183</c:v>
                </c:pt>
                <c:pt idx="6">
                  <c:v>210463</c:v>
                </c:pt>
                <c:pt idx="7">
                  <c:v>179925</c:v>
                </c:pt>
                <c:pt idx="8">
                  <c:v>195616</c:v>
                </c:pt>
                <c:pt idx="9">
                  <c:v>213590</c:v>
                </c:pt>
                <c:pt idx="10">
                  <c:v>221826</c:v>
                </c:pt>
                <c:pt idx="11">
                  <c:v>245425</c:v>
                </c:pt>
                <c:pt idx="12">
                  <c:v>218980</c:v>
                </c:pt>
                <c:pt idx="13">
                  <c:v>221714</c:v>
                </c:pt>
                <c:pt idx="14">
                  <c:v>218848</c:v>
                </c:pt>
                <c:pt idx="15">
                  <c:v>265540</c:v>
                </c:pt>
                <c:pt idx="16">
                  <c:v>316004</c:v>
                </c:pt>
                <c:pt idx="17">
                  <c:v>388574</c:v>
                </c:pt>
                <c:pt idx="18">
                  <c:v>459504</c:v>
                </c:pt>
                <c:pt idx="19">
                  <c:v>389998</c:v>
                </c:pt>
                <c:pt idx="20">
                  <c:v>306846</c:v>
                </c:pt>
                <c:pt idx="21">
                  <c:v>354932</c:v>
                </c:pt>
                <c:pt idx="22">
                  <c:v>414763</c:v>
                </c:pt>
                <c:pt idx="23">
                  <c:v>379551</c:v>
                </c:pt>
                <c:pt idx="24">
                  <c:v>350906</c:v>
                </c:pt>
                <c:pt idx="25">
                  <c:v>340209</c:v>
                </c:pt>
                <c:pt idx="26">
                  <c:v>372805</c:v>
                </c:pt>
              </c:numCache>
            </c:numRef>
          </c:val>
          <c:smooth val="0"/>
          <c:extLst>
            <c:ext xmlns:c16="http://schemas.microsoft.com/office/drawing/2014/chart" uri="{C3380CC4-5D6E-409C-BE32-E72D297353CC}">
              <c16:uniqueId val="{00000006-C25B-43BF-B80D-EEECA8191F08}"/>
            </c:ext>
          </c:extLst>
        </c:ser>
        <c:ser>
          <c:idx val="0"/>
          <c:order val="1"/>
          <c:tx>
            <c:strRef>
              <c:f>Sheet1!$C$1</c:f>
              <c:strCache>
                <c:ptCount val="1"/>
                <c:pt idx="0">
                  <c:v>1990-2004 average</c:v>
                </c:pt>
              </c:strCache>
            </c:strRef>
          </c:tx>
          <c:spPr>
            <a:ln>
              <a:solidFill>
                <a:srgbClr val="000000"/>
              </a:solidFill>
              <a:prstDash val="sysDash"/>
            </a:ln>
          </c:spPr>
          <c:marker>
            <c:symbol val="none"/>
          </c:marker>
          <c:cat>
            <c:numRef>
              <c:f>Sheet1!$A$2:$A$28</c:f>
              <c:numCache>
                <c:formatCode>m/d/yyyy</c:formatCode>
                <c:ptCount val="27"/>
                <c:pt idx="0">
                  <c:v>33208</c:v>
                </c:pt>
                <c:pt idx="1">
                  <c:v>33573</c:v>
                </c:pt>
                <c:pt idx="2">
                  <c:v>33939</c:v>
                </c:pt>
                <c:pt idx="3">
                  <c:v>34304</c:v>
                </c:pt>
                <c:pt idx="4">
                  <c:v>34669</c:v>
                </c:pt>
                <c:pt idx="5">
                  <c:v>35034</c:v>
                </c:pt>
                <c:pt idx="6">
                  <c:v>35400</c:v>
                </c:pt>
                <c:pt idx="7">
                  <c:v>35765</c:v>
                </c:pt>
                <c:pt idx="8">
                  <c:v>36130</c:v>
                </c:pt>
                <c:pt idx="9">
                  <c:v>36495</c:v>
                </c:pt>
                <c:pt idx="10">
                  <c:v>36861</c:v>
                </c:pt>
                <c:pt idx="11">
                  <c:v>37226</c:v>
                </c:pt>
                <c:pt idx="12">
                  <c:v>37591</c:v>
                </c:pt>
                <c:pt idx="13">
                  <c:v>37956</c:v>
                </c:pt>
                <c:pt idx="14">
                  <c:v>38322</c:v>
                </c:pt>
                <c:pt idx="15">
                  <c:v>38687</c:v>
                </c:pt>
                <c:pt idx="16">
                  <c:v>39052</c:v>
                </c:pt>
                <c:pt idx="17">
                  <c:v>39417</c:v>
                </c:pt>
                <c:pt idx="18">
                  <c:v>39783</c:v>
                </c:pt>
                <c:pt idx="19">
                  <c:v>40148</c:v>
                </c:pt>
                <c:pt idx="20">
                  <c:v>40513</c:v>
                </c:pt>
                <c:pt idx="21">
                  <c:v>40878</c:v>
                </c:pt>
                <c:pt idx="22">
                  <c:v>41244</c:v>
                </c:pt>
                <c:pt idx="23">
                  <c:v>41609</c:v>
                </c:pt>
                <c:pt idx="24">
                  <c:v>41974</c:v>
                </c:pt>
                <c:pt idx="25">
                  <c:v>42339</c:v>
                </c:pt>
                <c:pt idx="26">
                  <c:v>42705</c:v>
                </c:pt>
              </c:numCache>
            </c:numRef>
          </c:cat>
          <c:val>
            <c:numRef>
              <c:f>Sheet1!$C$2:$C$28</c:f>
              <c:numCache>
                <c:formatCode>0</c:formatCode>
                <c:ptCount val="27"/>
                <c:pt idx="0">
                  <c:v>207285.33333333334</c:v>
                </c:pt>
                <c:pt idx="1">
                  <c:v>207285.33333333334</c:v>
                </c:pt>
                <c:pt idx="2">
                  <c:v>207285.33333333334</c:v>
                </c:pt>
                <c:pt idx="3">
                  <c:v>207285.33333333334</c:v>
                </c:pt>
                <c:pt idx="4">
                  <c:v>207285.33333333334</c:v>
                </c:pt>
                <c:pt idx="5">
                  <c:v>207285.33333333334</c:v>
                </c:pt>
                <c:pt idx="6">
                  <c:v>207285.33333333334</c:v>
                </c:pt>
                <c:pt idx="7">
                  <c:v>207285.33333333334</c:v>
                </c:pt>
                <c:pt idx="8">
                  <c:v>207285.33333333334</c:v>
                </c:pt>
                <c:pt idx="9">
                  <c:v>207285.33333333334</c:v>
                </c:pt>
                <c:pt idx="10">
                  <c:v>207285.33333333334</c:v>
                </c:pt>
                <c:pt idx="11">
                  <c:v>207285.33333333334</c:v>
                </c:pt>
                <c:pt idx="12">
                  <c:v>207285.33333333334</c:v>
                </c:pt>
                <c:pt idx="13">
                  <c:v>207285.33333333334</c:v>
                </c:pt>
                <c:pt idx="14">
                  <c:v>207285.33333333334</c:v>
                </c:pt>
              </c:numCache>
            </c:numRef>
          </c:val>
          <c:smooth val="0"/>
          <c:extLst>
            <c:ext xmlns:c16="http://schemas.microsoft.com/office/drawing/2014/chart" uri="{C3380CC4-5D6E-409C-BE32-E72D297353CC}">
              <c16:uniqueId val="{00000000-D31C-43B1-8FED-E316718D0340}"/>
            </c:ext>
          </c:extLst>
        </c:ser>
        <c:ser>
          <c:idx val="1"/>
          <c:order val="2"/>
          <c:tx>
            <c:strRef>
              <c:f>Sheet1!$D$1</c:f>
              <c:strCache>
                <c:ptCount val="1"/>
                <c:pt idx="0">
                  <c:v>2005-2016 average</c:v>
                </c:pt>
              </c:strCache>
            </c:strRef>
          </c:tx>
          <c:spPr>
            <a:ln>
              <a:solidFill>
                <a:srgbClr val="000000"/>
              </a:solidFill>
              <a:prstDash val="sysDash"/>
            </a:ln>
          </c:spPr>
          <c:marker>
            <c:symbol val="none"/>
          </c:marker>
          <c:cat>
            <c:numRef>
              <c:f>Sheet1!$A$2:$A$28</c:f>
              <c:numCache>
                <c:formatCode>m/d/yyyy</c:formatCode>
                <c:ptCount val="27"/>
                <c:pt idx="0">
                  <c:v>33208</c:v>
                </c:pt>
                <c:pt idx="1">
                  <c:v>33573</c:v>
                </c:pt>
                <c:pt idx="2">
                  <c:v>33939</c:v>
                </c:pt>
                <c:pt idx="3">
                  <c:v>34304</c:v>
                </c:pt>
                <c:pt idx="4">
                  <c:v>34669</c:v>
                </c:pt>
                <c:pt idx="5">
                  <c:v>35034</c:v>
                </c:pt>
                <c:pt idx="6">
                  <c:v>35400</c:v>
                </c:pt>
                <c:pt idx="7">
                  <c:v>35765</c:v>
                </c:pt>
                <c:pt idx="8">
                  <c:v>36130</c:v>
                </c:pt>
                <c:pt idx="9">
                  <c:v>36495</c:v>
                </c:pt>
                <c:pt idx="10">
                  <c:v>36861</c:v>
                </c:pt>
                <c:pt idx="11">
                  <c:v>37226</c:v>
                </c:pt>
                <c:pt idx="12">
                  <c:v>37591</c:v>
                </c:pt>
                <c:pt idx="13">
                  <c:v>37956</c:v>
                </c:pt>
                <c:pt idx="14">
                  <c:v>38322</c:v>
                </c:pt>
                <c:pt idx="15">
                  <c:v>38687</c:v>
                </c:pt>
                <c:pt idx="16">
                  <c:v>39052</c:v>
                </c:pt>
                <c:pt idx="17">
                  <c:v>39417</c:v>
                </c:pt>
                <c:pt idx="18">
                  <c:v>39783</c:v>
                </c:pt>
                <c:pt idx="19">
                  <c:v>40148</c:v>
                </c:pt>
                <c:pt idx="20">
                  <c:v>40513</c:v>
                </c:pt>
                <c:pt idx="21">
                  <c:v>40878</c:v>
                </c:pt>
                <c:pt idx="22">
                  <c:v>41244</c:v>
                </c:pt>
                <c:pt idx="23">
                  <c:v>41609</c:v>
                </c:pt>
                <c:pt idx="24">
                  <c:v>41974</c:v>
                </c:pt>
                <c:pt idx="25">
                  <c:v>42339</c:v>
                </c:pt>
                <c:pt idx="26">
                  <c:v>42705</c:v>
                </c:pt>
              </c:numCache>
            </c:numRef>
          </c:cat>
          <c:val>
            <c:numRef>
              <c:f>Sheet1!$D$2:$D$28</c:f>
              <c:numCache>
                <c:formatCode>General</c:formatCode>
                <c:ptCount val="27"/>
                <c:pt idx="15" formatCode="0">
                  <c:v>361636</c:v>
                </c:pt>
                <c:pt idx="16" formatCode="0">
                  <c:v>361636</c:v>
                </c:pt>
                <c:pt idx="17" formatCode="0">
                  <c:v>361636</c:v>
                </c:pt>
                <c:pt idx="18" formatCode="0">
                  <c:v>361636</c:v>
                </c:pt>
                <c:pt idx="19" formatCode="0">
                  <c:v>361636</c:v>
                </c:pt>
                <c:pt idx="20" formatCode="0">
                  <c:v>361636</c:v>
                </c:pt>
                <c:pt idx="21" formatCode="0">
                  <c:v>361636</c:v>
                </c:pt>
                <c:pt idx="22" formatCode="0">
                  <c:v>361636</c:v>
                </c:pt>
                <c:pt idx="23" formatCode="0">
                  <c:v>361636</c:v>
                </c:pt>
                <c:pt idx="24" formatCode="0">
                  <c:v>361636</c:v>
                </c:pt>
                <c:pt idx="25" formatCode="0">
                  <c:v>361636</c:v>
                </c:pt>
                <c:pt idx="26" formatCode="0">
                  <c:v>361636</c:v>
                </c:pt>
              </c:numCache>
            </c:numRef>
          </c:val>
          <c:smooth val="0"/>
          <c:extLst>
            <c:ext xmlns:c16="http://schemas.microsoft.com/office/drawing/2014/chart" uri="{C3380CC4-5D6E-409C-BE32-E72D297353CC}">
              <c16:uniqueId val="{00000001-D31C-43B1-8FED-E316718D0340}"/>
            </c:ext>
          </c:extLst>
        </c:ser>
        <c:dLbls>
          <c:showLegendKey val="0"/>
          <c:showVal val="0"/>
          <c:showCatName val="0"/>
          <c:showSerName val="0"/>
          <c:showPercent val="0"/>
          <c:showBubbleSize val="0"/>
        </c:dLbls>
        <c:smooth val="0"/>
        <c:axId val="-2073776920"/>
        <c:axId val="-2059834744"/>
      </c:lineChart>
      <c:dateAx>
        <c:axId val="-2073776920"/>
        <c:scaling>
          <c:orientation val="minMax"/>
          <c:max val="42370"/>
          <c:min val="32874"/>
        </c:scaling>
        <c:delete val="0"/>
        <c:axPos val="b"/>
        <c:numFmt formatCode="yyyy" sourceLinked="0"/>
        <c:majorTickMark val="out"/>
        <c:minorTickMark val="none"/>
        <c:tickLblPos val="nextTo"/>
        <c:spPr>
          <a:ln>
            <a:solidFill>
              <a:srgbClr val="6A737B"/>
            </a:solidFill>
          </a:ln>
        </c:spPr>
        <c:txPr>
          <a:bodyPr/>
          <a:lstStyle/>
          <a:p>
            <a:pPr>
              <a:defRPr sz="2200"/>
            </a:pPr>
            <a:endParaRPr lang="en-US"/>
          </a:p>
        </c:txPr>
        <c:crossAx val="-2059834744"/>
        <c:crosses val="autoZero"/>
        <c:auto val="0"/>
        <c:lblOffset val="100"/>
        <c:baseTimeUnit val="years"/>
        <c:majorUnit val="6"/>
        <c:majorTimeUnit val="years"/>
      </c:dateAx>
      <c:valAx>
        <c:axId val="-2059834744"/>
        <c:scaling>
          <c:orientation val="minMax"/>
          <c:max val="500000"/>
          <c:min val="0"/>
        </c:scaling>
        <c:delete val="0"/>
        <c:axPos val="l"/>
        <c:majorGridlines>
          <c:spPr>
            <a:ln>
              <a:solidFill>
                <a:srgbClr val="FFFFFF">
                  <a:lumMod val="75000"/>
                </a:srgbClr>
              </a:solidFill>
            </a:ln>
          </c:spPr>
        </c:majorGridlines>
        <c:numFmt formatCode="#,##0" sourceLinked="0"/>
        <c:majorTickMark val="out"/>
        <c:minorTickMark val="none"/>
        <c:tickLblPos val="nextTo"/>
        <c:spPr>
          <a:ln>
            <a:noFill/>
          </a:ln>
        </c:spPr>
        <c:txPr>
          <a:bodyPr/>
          <a:lstStyle/>
          <a:p>
            <a:pPr>
              <a:defRPr sz="2200"/>
            </a:pPr>
            <a:endParaRPr lang="en-US"/>
          </a:p>
        </c:txPr>
        <c:crossAx val="-2073776920"/>
        <c:crosses val="autoZero"/>
        <c:crossBetween val="between"/>
        <c:majorUnit val="100000"/>
        <c:dispUnits>
          <c:builtInUnit val="thousands"/>
        </c:dispUnits>
      </c:valAx>
    </c:plotArea>
    <c:plotVisOnly val="1"/>
    <c:dispBlanksAs val="gap"/>
    <c:showDLblsOverMax val="0"/>
  </c:chart>
  <c:txPr>
    <a:bodyPr/>
    <a:lstStyle/>
    <a:p>
      <a:pPr>
        <a:defRPr sz="1800"/>
      </a:pPr>
      <a:endParaRPr lang="en-US"/>
    </a:p>
  </c:txPr>
  <c:externalData r:id="rId2">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6.02076066751603E-2"/>
          <c:y val="3.0748433827312401E-2"/>
          <c:w val="0.7724190270460457"/>
          <c:h val="0.88630097196956625"/>
        </c:manualLayout>
      </c:layout>
      <c:areaChart>
        <c:grouping val="stacked"/>
        <c:varyColors val="0"/>
        <c:ser>
          <c:idx val="0"/>
          <c:order val="0"/>
          <c:tx>
            <c:strRef>
              <c:f>Sheet1!$B$1</c:f>
              <c:strCache>
                <c:ptCount val="1"/>
                <c:pt idx="0">
                  <c:v>NSW -total</c:v>
                </c:pt>
              </c:strCache>
            </c:strRef>
          </c:tx>
          <c:spPr>
            <a:solidFill>
              <a:srgbClr val="621214"/>
            </a:solidFill>
            <a:ln>
              <a:solidFill>
                <a:srgbClr val="FFFFFF"/>
              </a:solidFill>
            </a:ln>
            <a:effectLst/>
          </c:spPr>
          <c:cat>
            <c:numRef>
              <c:f>Sheet1!$A$2:$A$28</c:f>
              <c:numCache>
                <c:formatCode>m/d/yyyy</c:formatCode>
                <c:ptCount val="27"/>
                <c:pt idx="0">
                  <c:v>33208</c:v>
                </c:pt>
                <c:pt idx="1">
                  <c:v>33573</c:v>
                </c:pt>
                <c:pt idx="2">
                  <c:v>33939</c:v>
                </c:pt>
                <c:pt idx="3">
                  <c:v>34304</c:v>
                </c:pt>
                <c:pt idx="4">
                  <c:v>34669</c:v>
                </c:pt>
                <c:pt idx="5">
                  <c:v>35034</c:v>
                </c:pt>
                <c:pt idx="6">
                  <c:v>35400</c:v>
                </c:pt>
                <c:pt idx="7">
                  <c:v>35765</c:v>
                </c:pt>
                <c:pt idx="8">
                  <c:v>36130</c:v>
                </c:pt>
                <c:pt idx="9">
                  <c:v>36495</c:v>
                </c:pt>
                <c:pt idx="10">
                  <c:v>36861</c:v>
                </c:pt>
                <c:pt idx="11">
                  <c:v>37226</c:v>
                </c:pt>
                <c:pt idx="12">
                  <c:v>37591</c:v>
                </c:pt>
                <c:pt idx="13">
                  <c:v>37956</c:v>
                </c:pt>
                <c:pt idx="14">
                  <c:v>38322</c:v>
                </c:pt>
                <c:pt idx="15">
                  <c:v>38687</c:v>
                </c:pt>
                <c:pt idx="16">
                  <c:v>39052</c:v>
                </c:pt>
                <c:pt idx="17">
                  <c:v>39417</c:v>
                </c:pt>
                <c:pt idx="18">
                  <c:v>39783</c:v>
                </c:pt>
                <c:pt idx="19">
                  <c:v>40148</c:v>
                </c:pt>
                <c:pt idx="20">
                  <c:v>40513</c:v>
                </c:pt>
                <c:pt idx="21">
                  <c:v>40878</c:v>
                </c:pt>
                <c:pt idx="22">
                  <c:v>41244</c:v>
                </c:pt>
                <c:pt idx="23">
                  <c:v>41609</c:v>
                </c:pt>
                <c:pt idx="24">
                  <c:v>41974</c:v>
                </c:pt>
                <c:pt idx="25">
                  <c:v>42339</c:v>
                </c:pt>
                <c:pt idx="26">
                  <c:v>42705</c:v>
                </c:pt>
              </c:numCache>
            </c:numRef>
          </c:cat>
          <c:val>
            <c:numRef>
              <c:f>Sheet1!$B$2:$B$28</c:f>
              <c:numCache>
                <c:formatCode>0</c:formatCode>
                <c:ptCount val="27"/>
                <c:pt idx="0">
                  <c:v>41188</c:v>
                </c:pt>
                <c:pt idx="1">
                  <c:v>39210</c:v>
                </c:pt>
                <c:pt idx="2">
                  <c:v>42657</c:v>
                </c:pt>
                <c:pt idx="3">
                  <c:v>45950</c:v>
                </c:pt>
                <c:pt idx="4">
                  <c:v>47400</c:v>
                </c:pt>
                <c:pt idx="5">
                  <c:v>49132</c:v>
                </c:pt>
                <c:pt idx="6">
                  <c:v>42939</c:v>
                </c:pt>
                <c:pt idx="7">
                  <c:v>41987</c:v>
                </c:pt>
                <c:pt idx="8">
                  <c:v>44645</c:v>
                </c:pt>
                <c:pt idx="9">
                  <c:v>47972</c:v>
                </c:pt>
                <c:pt idx="10">
                  <c:v>53543</c:v>
                </c:pt>
                <c:pt idx="11">
                  <c:v>34252</c:v>
                </c:pt>
                <c:pt idx="12">
                  <c:v>40986</c:v>
                </c:pt>
                <c:pt idx="13">
                  <c:v>43065</c:v>
                </c:pt>
                <c:pt idx="14">
                  <c:v>46943</c:v>
                </c:pt>
                <c:pt idx="15">
                  <c:v>43246</c:v>
                </c:pt>
                <c:pt idx="16">
                  <c:v>31151</c:v>
                </c:pt>
                <c:pt idx="17">
                  <c:v>29527</c:v>
                </c:pt>
                <c:pt idx="18">
                  <c:v>27448</c:v>
                </c:pt>
                <c:pt idx="19">
                  <c:v>27940</c:v>
                </c:pt>
                <c:pt idx="20">
                  <c:v>28566</c:v>
                </c:pt>
                <c:pt idx="21">
                  <c:v>31769</c:v>
                </c:pt>
                <c:pt idx="22">
                  <c:v>29843</c:v>
                </c:pt>
                <c:pt idx="23">
                  <c:v>36165</c:v>
                </c:pt>
                <c:pt idx="24">
                  <c:v>43929</c:v>
                </c:pt>
                <c:pt idx="25">
                  <c:v>48034</c:v>
                </c:pt>
                <c:pt idx="26">
                  <c:v>59992</c:v>
                </c:pt>
              </c:numCache>
            </c:numRef>
          </c:val>
          <c:extLst>
            <c:ext xmlns:c16="http://schemas.microsoft.com/office/drawing/2014/chart" uri="{C3380CC4-5D6E-409C-BE32-E72D297353CC}">
              <c16:uniqueId val="{00000000-E59E-482D-933C-7D8299C03FCC}"/>
            </c:ext>
          </c:extLst>
        </c:ser>
        <c:ser>
          <c:idx val="1"/>
          <c:order val="1"/>
          <c:tx>
            <c:strRef>
              <c:f>Sheet1!$C$1</c:f>
              <c:strCache>
                <c:ptCount val="1"/>
                <c:pt idx="0">
                  <c:v>Vic</c:v>
                </c:pt>
              </c:strCache>
            </c:strRef>
          </c:tx>
          <c:spPr>
            <a:solidFill>
              <a:srgbClr val="A02226"/>
            </a:solidFill>
            <a:ln>
              <a:solidFill>
                <a:srgbClr val="FFFFFF"/>
              </a:solidFill>
            </a:ln>
            <a:effectLst/>
          </c:spPr>
          <c:cat>
            <c:numRef>
              <c:f>Sheet1!$A$2:$A$28</c:f>
              <c:numCache>
                <c:formatCode>m/d/yyyy</c:formatCode>
                <c:ptCount val="27"/>
                <c:pt idx="0">
                  <c:v>33208</c:v>
                </c:pt>
                <c:pt idx="1">
                  <c:v>33573</c:v>
                </c:pt>
                <c:pt idx="2">
                  <c:v>33939</c:v>
                </c:pt>
                <c:pt idx="3">
                  <c:v>34304</c:v>
                </c:pt>
                <c:pt idx="4">
                  <c:v>34669</c:v>
                </c:pt>
                <c:pt idx="5">
                  <c:v>35034</c:v>
                </c:pt>
                <c:pt idx="6">
                  <c:v>35400</c:v>
                </c:pt>
                <c:pt idx="7">
                  <c:v>35765</c:v>
                </c:pt>
                <c:pt idx="8">
                  <c:v>36130</c:v>
                </c:pt>
                <c:pt idx="9">
                  <c:v>36495</c:v>
                </c:pt>
                <c:pt idx="10">
                  <c:v>36861</c:v>
                </c:pt>
                <c:pt idx="11">
                  <c:v>37226</c:v>
                </c:pt>
                <c:pt idx="12">
                  <c:v>37591</c:v>
                </c:pt>
                <c:pt idx="13">
                  <c:v>37956</c:v>
                </c:pt>
                <c:pt idx="14">
                  <c:v>38322</c:v>
                </c:pt>
                <c:pt idx="15">
                  <c:v>38687</c:v>
                </c:pt>
                <c:pt idx="16">
                  <c:v>39052</c:v>
                </c:pt>
                <c:pt idx="17">
                  <c:v>39417</c:v>
                </c:pt>
                <c:pt idx="18">
                  <c:v>39783</c:v>
                </c:pt>
                <c:pt idx="19">
                  <c:v>40148</c:v>
                </c:pt>
                <c:pt idx="20">
                  <c:v>40513</c:v>
                </c:pt>
                <c:pt idx="21">
                  <c:v>40878</c:v>
                </c:pt>
                <c:pt idx="22">
                  <c:v>41244</c:v>
                </c:pt>
                <c:pt idx="23">
                  <c:v>41609</c:v>
                </c:pt>
                <c:pt idx="24">
                  <c:v>41974</c:v>
                </c:pt>
                <c:pt idx="25">
                  <c:v>42339</c:v>
                </c:pt>
                <c:pt idx="26">
                  <c:v>42705</c:v>
                </c:pt>
              </c:numCache>
            </c:numRef>
          </c:cat>
          <c:val>
            <c:numRef>
              <c:f>Sheet1!$C$2:$C$28</c:f>
              <c:numCache>
                <c:formatCode>0</c:formatCode>
                <c:ptCount val="27"/>
                <c:pt idx="0">
                  <c:v>32237</c:v>
                </c:pt>
                <c:pt idx="1">
                  <c:v>24432</c:v>
                </c:pt>
                <c:pt idx="2">
                  <c:v>26502</c:v>
                </c:pt>
                <c:pt idx="3">
                  <c:v>30112</c:v>
                </c:pt>
                <c:pt idx="4">
                  <c:v>31602</c:v>
                </c:pt>
                <c:pt idx="5">
                  <c:v>29158</c:v>
                </c:pt>
                <c:pt idx="6">
                  <c:v>22803</c:v>
                </c:pt>
                <c:pt idx="7">
                  <c:v>27434</c:v>
                </c:pt>
                <c:pt idx="8">
                  <c:v>33277</c:v>
                </c:pt>
                <c:pt idx="9">
                  <c:v>36511</c:v>
                </c:pt>
                <c:pt idx="10">
                  <c:v>42449</c:v>
                </c:pt>
                <c:pt idx="11">
                  <c:v>37021</c:v>
                </c:pt>
                <c:pt idx="12">
                  <c:v>43094</c:v>
                </c:pt>
                <c:pt idx="13">
                  <c:v>42855</c:v>
                </c:pt>
                <c:pt idx="14">
                  <c:v>43237</c:v>
                </c:pt>
                <c:pt idx="15">
                  <c:v>44045</c:v>
                </c:pt>
                <c:pt idx="16">
                  <c:v>38604</c:v>
                </c:pt>
                <c:pt idx="17">
                  <c:v>39950</c:v>
                </c:pt>
                <c:pt idx="18">
                  <c:v>37502</c:v>
                </c:pt>
                <c:pt idx="19">
                  <c:v>44183</c:v>
                </c:pt>
                <c:pt idx="20">
                  <c:v>50640</c:v>
                </c:pt>
                <c:pt idx="21">
                  <c:v>50604</c:v>
                </c:pt>
                <c:pt idx="22">
                  <c:v>50253</c:v>
                </c:pt>
                <c:pt idx="23">
                  <c:v>50080</c:v>
                </c:pt>
                <c:pt idx="24">
                  <c:v>53468</c:v>
                </c:pt>
                <c:pt idx="25">
                  <c:v>57631</c:v>
                </c:pt>
                <c:pt idx="26">
                  <c:v>60572</c:v>
                </c:pt>
              </c:numCache>
            </c:numRef>
          </c:val>
          <c:extLst>
            <c:ext xmlns:c16="http://schemas.microsoft.com/office/drawing/2014/chart" uri="{C3380CC4-5D6E-409C-BE32-E72D297353CC}">
              <c16:uniqueId val="{00000000-75B0-4B88-8E0A-EAC4EB0CCAE4}"/>
            </c:ext>
          </c:extLst>
        </c:ser>
        <c:ser>
          <c:idx val="2"/>
          <c:order val="2"/>
          <c:tx>
            <c:strRef>
              <c:f>Sheet1!$D$1</c:f>
              <c:strCache>
                <c:ptCount val="1"/>
                <c:pt idx="0">
                  <c:v>Qld</c:v>
                </c:pt>
              </c:strCache>
            </c:strRef>
          </c:tx>
          <c:spPr>
            <a:solidFill>
              <a:srgbClr val="D4582A"/>
            </a:solidFill>
            <a:ln>
              <a:solidFill>
                <a:srgbClr val="FFFFFF"/>
              </a:solidFill>
            </a:ln>
            <a:effectLst/>
          </c:spPr>
          <c:cat>
            <c:numRef>
              <c:f>Sheet1!$A$2:$A$28</c:f>
              <c:numCache>
                <c:formatCode>m/d/yyyy</c:formatCode>
                <c:ptCount val="27"/>
                <c:pt idx="0">
                  <c:v>33208</c:v>
                </c:pt>
                <c:pt idx="1">
                  <c:v>33573</c:v>
                </c:pt>
                <c:pt idx="2">
                  <c:v>33939</c:v>
                </c:pt>
                <c:pt idx="3">
                  <c:v>34304</c:v>
                </c:pt>
                <c:pt idx="4">
                  <c:v>34669</c:v>
                </c:pt>
                <c:pt idx="5">
                  <c:v>35034</c:v>
                </c:pt>
                <c:pt idx="6">
                  <c:v>35400</c:v>
                </c:pt>
                <c:pt idx="7">
                  <c:v>35765</c:v>
                </c:pt>
                <c:pt idx="8">
                  <c:v>36130</c:v>
                </c:pt>
                <c:pt idx="9">
                  <c:v>36495</c:v>
                </c:pt>
                <c:pt idx="10">
                  <c:v>36861</c:v>
                </c:pt>
                <c:pt idx="11">
                  <c:v>37226</c:v>
                </c:pt>
                <c:pt idx="12">
                  <c:v>37591</c:v>
                </c:pt>
                <c:pt idx="13">
                  <c:v>37956</c:v>
                </c:pt>
                <c:pt idx="14">
                  <c:v>38322</c:v>
                </c:pt>
                <c:pt idx="15">
                  <c:v>38687</c:v>
                </c:pt>
                <c:pt idx="16">
                  <c:v>39052</c:v>
                </c:pt>
                <c:pt idx="17">
                  <c:v>39417</c:v>
                </c:pt>
                <c:pt idx="18">
                  <c:v>39783</c:v>
                </c:pt>
                <c:pt idx="19">
                  <c:v>40148</c:v>
                </c:pt>
                <c:pt idx="20">
                  <c:v>40513</c:v>
                </c:pt>
                <c:pt idx="21">
                  <c:v>40878</c:v>
                </c:pt>
                <c:pt idx="22">
                  <c:v>41244</c:v>
                </c:pt>
                <c:pt idx="23">
                  <c:v>41609</c:v>
                </c:pt>
                <c:pt idx="24">
                  <c:v>41974</c:v>
                </c:pt>
                <c:pt idx="25">
                  <c:v>42339</c:v>
                </c:pt>
                <c:pt idx="26">
                  <c:v>42705</c:v>
                </c:pt>
              </c:numCache>
            </c:numRef>
          </c:cat>
          <c:val>
            <c:numRef>
              <c:f>Sheet1!$D$2:$D$28</c:f>
              <c:numCache>
                <c:formatCode>0</c:formatCode>
                <c:ptCount val="27"/>
                <c:pt idx="0">
                  <c:v>35245</c:v>
                </c:pt>
                <c:pt idx="1">
                  <c:v>34079</c:v>
                </c:pt>
                <c:pt idx="2">
                  <c:v>40166</c:v>
                </c:pt>
                <c:pt idx="3">
                  <c:v>49222</c:v>
                </c:pt>
                <c:pt idx="4">
                  <c:v>49744</c:v>
                </c:pt>
                <c:pt idx="5">
                  <c:v>41835</c:v>
                </c:pt>
                <c:pt idx="6">
                  <c:v>31203</c:v>
                </c:pt>
                <c:pt idx="7">
                  <c:v>32686</c:v>
                </c:pt>
                <c:pt idx="8">
                  <c:v>35028</c:v>
                </c:pt>
                <c:pt idx="9">
                  <c:v>28406</c:v>
                </c:pt>
                <c:pt idx="10">
                  <c:v>32504</c:v>
                </c:pt>
                <c:pt idx="11">
                  <c:v>26947</c:v>
                </c:pt>
                <c:pt idx="12">
                  <c:v>32034</c:v>
                </c:pt>
                <c:pt idx="13">
                  <c:v>37712</c:v>
                </c:pt>
                <c:pt idx="14">
                  <c:v>38688</c:v>
                </c:pt>
                <c:pt idx="15">
                  <c:v>39778</c:v>
                </c:pt>
                <c:pt idx="16">
                  <c:v>37607</c:v>
                </c:pt>
                <c:pt idx="17">
                  <c:v>40337</c:v>
                </c:pt>
                <c:pt idx="18">
                  <c:v>41727</c:v>
                </c:pt>
                <c:pt idx="19">
                  <c:v>34276</c:v>
                </c:pt>
                <c:pt idx="20">
                  <c:v>34418</c:v>
                </c:pt>
                <c:pt idx="21">
                  <c:v>30137</c:v>
                </c:pt>
                <c:pt idx="22">
                  <c:v>28298</c:v>
                </c:pt>
                <c:pt idx="23">
                  <c:v>28759</c:v>
                </c:pt>
                <c:pt idx="24">
                  <c:v>33306</c:v>
                </c:pt>
                <c:pt idx="25">
                  <c:v>40044</c:v>
                </c:pt>
                <c:pt idx="26">
                  <c:v>45243</c:v>
                </c:pt>
              </c:numCache>
            </c:numRef>
          </c:val>
          <c:extLst>
            <c:ext xmlns:c16="http://schemas.microsoft.com/office/drawing/2014/chart" uri="{C3380CC4-5D6E-409C-BE32-E72D297353CC}">
              <c16:uniqueId val="{00000000-01E2-411A-A678-4E55B9889B02}"/>
            </c:ext>
          </c:extLst>
        </c:ser>
        <c:ser>
          <c:idx val="4"/>
          <c:order val="3"/>
          <c:tx>
            <c:strRef>
              <c:f>Sheet1!$F$1</c:f>
              <c:strCache>
                <c:ptCount val="1"/>
                <c:pt idx="0">
                  <c:v>WA</c:v>
                </c:pt>
              </c:strCache>
            </c:strRef>
          </c:tx>
          <c:spPr>
            <a:solidFill>
              <a:srgbClr val="F68B33"/>
            </a:solidFill>
            <a:ln>
              <a:solidFill>
                <a:srgbClr val="FFFFFF"/>
              </a:solidFill>
            </a:ln>
            <a:effectLst/>
          </c:spPr>
          <c:cat>
            <c:numRef>
              <c:f>Sheet1!$A$2:$A$28</c:f>
              <c:numCache>
                <c:formatCode>m/d/yyyy</c:formatCode>
                <c:ptCount val="27"/>
                <c:pt idx="0">
                  <c:v>33208</c:v>
                </c:pt>
                <c:pt idx="1">
                  <c:v>33573</c:v>
                </c:pt>
                <c:pt idx="2">
                  <c:v>33939</c:v>
                </c:pt>
                <c:pt idx="3">
                  <c:v>34304</c:v>
                </c:pt>
                <c:pt idx="4">
                  <c:v>34669</c:v>
                </c:pt>
                <c:pt idx="5">
                  <c:v>35034</c:v>
                </c:pt>
                <c:pt idx="6">
                  <c:v>35400</c:v>
                </c:pt>
                <c:pt idx="7">
                  <c:v>35765</c:v>
                </c:pt>
                <c:pt idx="8">
                  <c:v>36130</c:v>
                </c:pt>
                <c:pt idx="9">
                  <c:v>36495</c:v>
                </c:pt>
                <c:pt idx="10">
                  <c:v>36861</c:v>
                </c:pt>
                <c:pt idx="11">
                  <c:v>37226</c:v>
                </c:pt>
                <c:pt idx="12">
                  <c:v>37591</c:v>
                </c:pt>
                <c:pt idx="13">
                  <c:v>37956</c:v>
                </c:pt>
                <c:pt idx="14">
                  <c:v>38322</c:v>
                </c:pt>
                <c:pt idx="15">
                  <c:v>38687</c:v>
                </c:pt>
                <c:pt idx="16">
                  <c:v>39052</c:v>
                </c:pt>
                <c:pt idx="17">
                  <c:v>39417</c:v>
                </c:pt>
                <c:pt idx="18">
                  <c:v>39783</c:v>
                </c:pt>
                <c:pt idx="19">
                  <c:v>40148</c:v>
                </c:pt>
                <c:pt idx="20">
                  <c:v>40513</c:v>
                </c:pt>
                <c:pt idx="21">
                  <c:v>40878</c:v>
                </c:pt>
                <c:pt idx="22">
                  <c:v>41244</c:v>
                </c:pt>
                <c:pt idx="23">
                  <c:v>41609</c:v>
                </c:pt>
                <c:pt idx="24">
                  <c:v>41974</c:v>
                </c:pt>
                <c:pt idx="25">
                  <c:v>42339</c:v>
                </c:pt>
                <c:pt idx="26">
                  <c:v>42705</c:v>
                </c:pt>
              </c:numCache>
            </c:numRef>
          </c:cat>
          <c:val>
            <c:numRef>
              <c:f>Sheet1!$F$2:$F$28</c:f>
              <c:numCache>
                <c:formatCode>0</c:formatCode>
                <c:ptCount val="27"/>
                <c:pt idx="0">
                  <c:v>20311</c:v>
                </c:pt>
                <c:pt idx="1">
                  <c:v>14722</c:v>
                </c:pt>
                <c:pt idx="2">
                  <c:v>16880</c:v>
                </c:pt>
                <c:pt idx="3">
                  <c:v>21456</c:v>
                </c:pt>
                <c:pt idx="4">
                  <c:v>23329</c:v>
                </c:pt>
                <c:pt idx="5">
                  <c:v>22142</c:v>
                </c:pt>
                <c:pt idx="6">
                  <c:v>14942</c:v>
                </c:pt>
                <c:pt idx="7">
                  <c:v>15145</c:v>
                </c:pt>
                <c:pt idx="8">
                  <c:v>16682</c:v>
                </c:pt>
                <c:pt idx="9">
                  <c:v>17988</c:v>
                </c:pt>
                <c:pt idx="10">
                  <c:v>20532</c:v>
                </c:pt>
                <c:pt idx="11">
                  <c:v>16325</c:v>
                </c:pt>
                <c:pt idx="12">
                  <c:v>18416</c:v>
                </c:pt>
                <c:pt idx="13">
                  <c:v>18321</c:v>
                </c:pt>
                <c:pt idx="14">
                  <c:v>18765</c:v>
                </c:pt>
                <c:pt idx="15">
                  <c:v>20876</c:v>
                </c:pt>
                <c:pt idx="16">
                  <c:v>23210</c:v>
                </c:pt>
                <c:pt idx="17">
                  <c:v>25674</c:v>
                </c:pt>
                <c:pt idx="18">
                  <c:v>22040</c:v>
                </c:pt>
                <c:pt idx="19">
                  <c:v>22423</c:v>
                </c:pt>
                <c:pt idx="20">
                  <c:v>22621</c:v>
                </c:pt>
                <c:pt idx="21">
                  <c:v>22773</c:v>
                </c:pt>
                <c:pt idx="22">
                  <c:v>19761</c:v>
                </c:pt>
                <c:pt idx="23">
                  <c:v>21361</c:v>
                </c:pt>
                <c:pt idx="24">
                  <c:v>26517</c:v>
                </c:pt>
                <c:pt idx="25">
                  <c:v>32028</c:v>
                </c:pt>
                <c:pt idx="26">
                  <c:v>28517</c:v>
                </c:pt>
              </c:numCache>
            </c:numRef>
          </c:val>
          <c:extLst>
            <c:ext xmlns:c16="http://schemas.microsoft.com/office/drawing/2014/chart" uri="{C3380CC4-5D6E-409C-BE32-E72D297353CC}">
              <c16:uniqueId val="{00000000-8351-47E9-9F7D-983B59B93022}"/>
            </c:ext>
          </c:extLst>
        </c:ser>
        <c:ser>
          <c:idx val="3"/>
          <c:order val="4"/>
          <c:tx>
            <c:strRef>
              <c:f>Sheet1!$E$1</c:f>
              <c:strCache>
                <c:ptCount val="1"/>
                <c:pt idx="0">
                  <c:v>SA</c:v>
                </c:pt>
              </c:strCache>
            </c:strRef>
          </c:tx>
          <c:spPr>
            <a:solidFill>
              <a:srgbClr val="FFC35A"/>
            </a:solidFill>
            <a:ln>
              <a:solidFill>
                <a:srgbClr val="FFFFFF"/>
              </a:solidFill>
              <a:prstDash val="sysDash"/>
            </a:ln>
            <a:effectLst/>
          </c:spPr>
          <c:cat>
            <c:numRef>
              <c:f>Sheet1!$A$2:$A$28</c:f>
              <c:numCache>
                <c:formatCode>m/d/yyyy</c:formatCode>
                <c:ptCount val="27"/>
                <c:pt idx="0">
                  <c:v>33208</c:v>
                </c:pt>
                <c:pt idx="1">
                  <c:v>33573</c:v>
                </c:pt>
                <c:pt idx="2">
                  <c:v>33939</c:v>
                </c:pt>
                <c:pt idx="3">
                  <c:v>34304</c:v>
                </c:pt>
                <c:pt idx="4">
                  <c:v>34669</c:v>
                </c:pt>
                <c:pt idx="5">
                  <c:v>35034</c:v>
                </c:pt>
                <c:pt idx="6">
                  <c:v>35400</c:v>
                </c:pt>
                <c:pt idx="7">
                  <c:v>35765</c:v>
                </c:pt>
                <c:pt idx="8">
                  <c:v>36130</c:v>
                </c:pt>
                <c:pt idx="9">
                  <c:v>36495</c:v>
                </c:pt>
                <c:pt idx="10">
                  <c:v>36861</c:v>
                </c:pt>
                <c:pt idx="11">
                  <c:v>37226</c:v>
                </c:pt>
                <c:pt idx="12">
                  <c:v>37591</c:v>
                </c:pt>
                <c:pt idx="13">
                  <c:v>37956</c:v>
                </c:pt>
                <c:pt idx="14">
                  <c:v>38322</c:v>
                </c:pt>
                <c:pt idx="15">
                  <c:v>38687</c:v>
                </c:pt>
                <c:pt idx="16">
                  <c:v>39052</c:v>
                </c:pt>
                <c:pt idx="17">
                  <c:v>39417</c:v>
                </c:pt>
                <c:pt idx="18">
                  <c:v>39783</c:v>
                </c:pt>
                <c:pt idx="19">
                  <c:v>40148</c:v>
                </c:pt>
                <c:pt idx="20">
                  <c:v>40513</c:v>
                </c:pt>
                <c:pt idx="21">
                  <c:v>40878</c:v>
                </c:pt>
                <c:pt idx="22">
                  <c:v>41244</c:v>
                </c:pt>
                <c:pt idx="23">
                  <c:v>41609</c:v>
                </c:pt>
                <c:pt idx="24">
                  <c:v>41974</c:v>
                </c:pt>
                <c:pt idx="25">
                  <c:v>42339</c:v>
                </c:pt>
                <c:pt idx="26">
                  <c:v>42705</c:v>
                </c:pt>
              </c:numCache>
            </c:numRef>
          </c:cat>
          <c:val>
            <c:numRef>
              <c:f>Sheet1!$E$2:$E$28</c:f>
              <c:numCache>
                <c:formatCode>0</c:formatCode>
                <c:ptCount val="27"/>
                <c:pt idx="0">
                  <c:v>11436</c:v>
                </c:pt>
                <c:pt idx="1">
                  <c:v>11632</c:v>
                </c:pt>
                <c:pt idx="2">
                  <c:v>10580</c:v>
                </c:pt>
                <c:pt idx="3">
                  <c:v>11545</c:v>
                </c:pt>
                <c:pt idx="4">
                  <c:v>11872</c:v>
                </c:pt>
                <c:pt idx="5">
                  <c:v>8678</c:v>
                </c:pt>
                <c:pt idx="6">
                  <c:v>5510</c:v>
                </c:pt>
                <c:pt idx="7">
                  <c:v>6185</c:v>
                </c:pt>
                <c:pt idx="8">
                  <c:v>6627</c:v>
                </c:pt>
                <c:pt idx="9">
                  <c:v>7214</c:v>
                </c:pt>
                <c:pt idx="10">
                  <c:v>8382</c:v>
                </c:pt>
                <c:pt idx="11">
                  <c:v>7019</c:v>
                </c:pt>
                <c:pt idx="12">
                  <c:v>8743</c:v>
                </c:pt>
                <c:pt idx="13">
                  <c:v>9312</c:v>
                </c:pt>
                <c:pt idx="14">
                  <c:v>10533</c:v>
                </c:pt>
                <c:pt idx="15">
                  <c:v>10943</c:v>
                </c:pt>
                <c:pt idx="16">
                  <c:v>10530</c:v>
                </c:pt>
                <c:pt idx="17">
                  <c:v>10762</c:v>
                </c:pt>
                <c:pt idx="18">
                  <c:v>11422</c:v>
                </c:pt>
                <c:pt idx="19">
                  <c:v>11739</c:v>
                </c:pt>
                <c:pt idx="20">
                  <c:v>12213</c:v>
                </c:pt>
                <c:pt idx="21">
                  <c:v>11480</c:v>
                </c:pt>
                <c:pt idx="22">
                  <c:v>9215</c:v>
                </c:pt>
                <c:pt idx="23">
                  <c:v>8610</c:v>
                </c:pt>
                <c:pt idx="24">
                  <c:v>10359</c:v>
                </c:pt>
                <c:pt idx="25">
                  <c:v>10965</c:v>
                </c:pt>
                <c:pt idx="26">
                  <c:v>9918</c:v>
                </c:pt>
              </c:numCache>
            </c:numRef>
          </c:val>
          <c:extLst>
            <c:ext xmlns:c16="http://schemas.microsoft.com/office/drawing/2014/chart" uri="{C3380CC4-5D6E-409C-BE32-E72D297353CC}">
              <c16:uniqueId val="{00000001-01E2-411A-A678-4E55B9889B02}"/>
            </c:ext>
          </c:extLst>
        </c:ser>
        <c:ser>
          <c:idx val="5"/>
          <c:order val="5"/>
          <c:tx>
            <c:strRef>
              <c:f>Sheet1!$G$1</c:f>
              <c:strCache>
                <c:ptCount val="1"/>
                <c:pt idx="0">
                  <c:v>Other (Tas, ACT, NT)</c:v>
                </c:pt>
              </c:strCache>
            </c:strRef>
          </c:tx>
          <c:spPr>
            <a:solidFill>
              <a:srgbClr val="FFE07F"/>
            </a:solidFill>
            <a:ln>
              <a:solidFill>
                <a:srgbClr val="FFFFFF"/>
              </a:solidFill>
            </a:ln>
            <a:effectLst/>
          </c:spPr>
          <c:cat>
            <c:numRef>
              <c:f>Sheet1!$A$2:$A$28</c:f>
              <c:numCache>
                <c:formatCode>m/d/yyyy</c:formatCode>
                <c:ptCount val="27"/>
                <c:pt idx="0">
                  <c:v>33208</c:v>
                </c:pt>
                <c:pt idx="1">
                  <c:v>33573</c:v>
                </c:pt>
                <c:pt idx="2">
                  <c:v>33939</c:v>
                </c:pt>
                <c:pt idx="3">
                  <c:v>34304</c:v>
                </c:pt>
                <c:pt idx="4">
                  <c:v>34669</c:v>
                </c:pt>
                <c:pt idx="5">
                  <c:v>35034</c:v>
                </c:pt>
                <c:pt idx="6">
                  <c:v>35400</c:v>
                </c:pt>
                <c:pt idx="7">
                  <c:v>35765</c:v>
                </c:pt>
                <c:pt idx="8">
                  <c:v>36130</c:v>
                </c:pt>
                <c:pt idx="9">
                  <c:v>36495</c:v>
                </c:pt>
                <c:pt idx="10">
                  <c:v>36861</c:v>
                </c:pt>
                <c:pt idx="11">
                  <c:v>37226</c:v>
                </c:pt>
                <c:pt idx="12">
                  <c:v>37591</c:v>
                </c:pt>
                <c:pt idx="13">
                  <c:v>37956</c:v>
                </c:pt>
                <c:pt idx="14">
                  <c:v>38322</c:v>
                </c:pt>
                <c:pt idx="15">
                  <c:v>38687</c:v>
                </c:pt>
                <c:pt idx="16">
                  <c:v>39052</c:v>
                </c:pt>
                <c:pt idx="17">
                  <c:v>39417</c:v>
                </c:pt>
                <c:pt idx="18">
                  <c:v>39783</c:v>
                </c:pt>
                <c:pt idx="19">
                  <c:v>40148</c:v>
                </c:pt>
                <c:pt idx="20">
                  <c:v>40513</c:v>
                </c:pt>
                <c:pt idx="21">
                  <c:v>40878</c:v>
                </c:pt>
                <c:pt idx="22">
                  <c:v>41244</c:v>
                </c:pt>
                <c:pt idx="23">
                  <c:v>41609</c:v>
                </c:pt>
                <c:pt idx="24">
                  <c:v>41974</c:v>
                </c:pt>
                <c:pt idx="25">
                  <c:v>42339</c:v>
                </c:pt>
                <c:pt idx="26">
                  <c:v>42705</c:v>
                </c:pt>
              </c:numCache>
            </c:numRef>
          </c:cat>
          <c:val>
            <c:numRef>
              <c:f>Sheet1!$G$2:$G$28</c:f>
              <c:numCache>
                <c:formatCode>0</c:formatCode>
                <c:ptCount val="27"/>
                <c:pt idx="0">
                  <c:v>6850</c:v>
                </c:pt>
                <c:pt idx="1">
                  <c:v>6635</c:v>
                </c:pt>
                <c:pt idx="2">
                  <c:v>9314</c:v>
                </c:pt>
                <c:pt idx="3">
                  <c:v>9372</c:v>
                </c:pt>
                <c:pt idx="4">
                  <c:v>9207</c:v>
                </c:pt>
                <c:pt idx="5">
                  <c:v>7203</c:v>
                </c:pt>
                <c:pt idx="6">
                  <c:v>6218</c:v>
                </c:pt>
                <c:pt idx="7">
                  <c:v>5825</c:v>
                </c:pt>
                <c:pt idx="8">
                  <c:v>5227</c:v>
                </c:pt>
                <c:pt idx="9">
                  <c:v>5539</c:v>
                </c:pt>
                <c:pt idx="10">
                  <c:v>5257</c:v>
                </c:pt>
                <c:pt idx="11">
                  <c:v>4134</c:v>
                </c:pt>
                <c:pt idx="12">
                  <c:v>4725</c:v>
                </c:pt>
                <c:pt idx="13">
                  <c:v>5802</c:v>
                </c:pt>
                <c:pt idx="14">
                  <c:v>5737</c:v>
                </c:pt>
                <c:pt idx="15">
                  <c:v>6202</c:v>
                </c:pt>
                <c:pt idx="16">
                  <c:v>5880</c:v>
                </c:pt>
                <c:pt idx="17">
                  <c:v>6743</c:v>
                </c:pt>
                <c:pt idx="18">
                  <c:v>5575</c:v>
                </c:pt>
                <c:pt idx="19">
                  <c:v>7566</c:v>
                </c:pt>
                <c:pt idx="20">
                  <c:v>7859</c:v>
                </c:pt>
                <c:pt idx="21">
                  <c:v>8632</c:v>
                </c:pt>
                <c:pt idx="22">
                  <c:v>8212</c:v>
                </c:pt>
                <c:pt idx="23">
                  <c:v>8675</c:v>
                </c:pt>
                <c:pt idx="24">
                  <c:v>9382</c:v>
                </c:pt>
                <c:pt idx="25">
                  <c:v>8648</c:v>
                </c:pt>
                <c:pt idx="26">
                  <c:v>7572</c:v>
                </c:pt>
              </c:numCache>
            </c:numRef>
          </c:val>
          <c:extLst>
            <c:ext xmlns:c16="http://schemas.microsoft.com/office/drawing/2014/chart" uri="{C3380CC4-5D6E-409C-BE32-E72D297353CC}">
              <c16:uniqueId val="{00000001-8351-47E9-9F7D-983B59B93022}"/>
            </c:ext>
          </c:extLst>
        </c:ser>
        <c:dLbls>
          <c:showLegendKey val="0"/>
          <c:showVal val="0"/>
          <c:showCatName val="0"/>
          <c:showSerName val="0"/>
          <c:showPercent val="0"/>
          <c:showBubbleSize val="0"/>
        </c:dLbls>
        <c:axId val="-2073776920"/>
        <c:axId val="-2059834744"/>
      </c:areaChart>
      <c:dateAx>
        <c:axId val="-2073776920"/>
        <c:scaling>
          <c:orientation val="minMax"/>
          <c:max val="42370"/>
          <c:min val="32874"/>
        </c:scaling>
        <c:delete val="0"/>
        <c:axPos val="b"/>
        <c:numFmt formatCode="yyyy" sourceLinked="0"/>
        <c:majorTickMark val="out"/>
        <c:minorTickMark val="none"/>
        <c:tickLblPos val="nextTo"/>
        <c:spPr>
          <a:ln>
            <a:solidFill>
              <a:srgbClr val="6A737B"/>
            </a:solidFill>
          </a:ln>
        </c:spPr>
        <c:txPr>
          <a:bodyPr/>
          <a:lstStyle/>
          <a:p>
            <a:pPr>
              <a:defRPr sz="2200"/>
            </a:pPr>
            <a:endParaRPr lang="en-US"/>
          </a:p>
        </c:txPr>
        <c:crossAx val="-2059834744"/>
        <c:crosses val="autoZero"/>
        <c:auto val="0"/>
        <c:lblOffset val="100"/>
        <c:baseTimeUnit val="years"/>
        <c:majorUnit val="6"/>
        <c:majorTimeUnit val="years"/>
      </c:dateAx>
      <c:valAx>
        <c:axId val="-2059834744"/>
        <c:scaling>
          <c:orientation val="minMax"/>
          <c:max val="250000"/>
          <c:min val="0"/>
        </c:scaling>
        <c:delete val="0"/>
        <c:axPos val="l"/>
        <c:majorGridlines>
          <c:spPr>
            <a:ln>
              <a:solidFill>
                <a:srgbClr val="FFFFFF">
                  <a:lumMod val="75000"/>
                </a:srgbClr>
              </a:solidFill>
            </a:ln>
          </c:spPr>
        </c:majorGridlines>
        <c:numFmt formatCode="#,##0" sourceLinked="0"/>
        <c:majorTickMark val="out"/>
        <c:minorTickMark val="none"/>
        <c:tickLblPos val="nextTo"/>
        <c:spPr>
          <a:ln>
            <a:noFill/>
          </a:ln>
        </c:spPr>
        <c:txPr>
          <a:bodyPr/>
          <a:lstStyle/>
          <a:p>
            <a:pPr>
              <a:defRPr sz="2200"/>
            </a:pPr>
            <a:endParaRPr lang="en-US"/>
          </a:p>
        </c:txPr>
        <c:crossAx val="-2073776920"/>
        <c:crosses val="autoZero"/>
        <c:crossBetween val="midCat"/>
        <c:majorUnit val="50000"/>
        <c:dispUnits>
          <c:builtInUnit val="thousands"/>
        </c:dispUnits>
      </c:valAx>
    </c:plotArea>
    <c:plotVisOnly val="1"/>
    <c:dispBlanksAs val="gap"/>
    <c:showDLblsOverMax val="0"/>
  </c:chart>
  <c:txPr>
    <a:bodyPr/>
    <a:lstStyle/>
    <a:p>
      <a:pPr>
        <a:defRPr sz="1800"/>
      </a:pPr>
      <a:endParaRPr lang="en-US"/>
    </a:p>
  </c:txPr>
  <c:externalData r:id="rId2">
    <c:autoUpdate val="0"/>
  </c:externalData>
</c:chartSpace>
</file>

<file path=ppt/charts/chart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6.02076066751603E-2"/>
          <c:y val="4.7260155114073298E-2"/>
          <c:w val="0.78638688780923605"/>
          <c:h val="0.80138505740686505"/>
        </c:manualLayout>
      </c:layout>
      <c:lineChart>
        <c:grouping val="standard"/>
        <c:varyColors val="0"/>
        <c:ser>
          <c:idx val="0"/>
          <c:order val="0"/>
          <c:tx>
            <c:strRef>
              <c:f>Sheet1!$C$1</c:f>
              <c:strCache>
                <c:ptCount val="1"/>
                <c:pt idx="0">
                  <c:v>Vic</c:v>
                </c:pt>
              </c:strCache>
            </c:strRef>
          </c:tx>
          <c:spPr>
            <a:ln>
              <a:solidFill>
                <a:srgbClr val="A02226"/>
              </a:solidFill>
            </a:ln>
          </c:spPr>
          <c:marker>
            <c:symbol val="none"/>
          </c:marker>
          <c:cat>
            <c:numRef>
              <c:f>Sheet1!$A$2:$A$33</c:f>
              <c:numCache>
                <c:formatCode>m/d/yyyy</c:formatCode>
                <c:ptCount val="32"/>
                <c:pt idx="0">
                  <c:v>31382</c:v>
                </c:pt>
                <c:pt idx="1">
                  <c:v>31747</c:v>
                </c:pt>
                <c:pt idx="2">
                  <c:v>32112</c:v>
                </c:pt>
                <c:pt idx="3">
                  <c:v>32478</c:v>
                </c:pt>
                <c:pt idx="4">
                  <c:v>32843</c:v>
                </c:pt>
                <c:pt idx="5">
                  <c:v>33208</c:v>
                </c:pt>
                <c:pt idx="6">
                  <c:v>33573</c:v>
                </c:pt>
                <c:pt idx="7">
                  <c:v>33939</c:v>
                </c:pt>
                <c:pt idx="8">
                  <c:v>34304</c:v>
                </c:pt>
                <c:pt idx="9">
                  <c:v>34669</c:v>
                </c:pt>
                <c:pt idx="10">
                  <c:v>35034</c:v>
                </c:pt>
                <c:pt idx="11">
                  <c:v>35400</c:v>
                </c:pt>
                <c:pt idx="12">
                  <c:v>35765</c:v>
                </c:pt>
                <c:pt idx="13">
                  <c:v>36130</c:v>
                </c:pt>
                <c:pt idx="14">
                  <c:v>36495</c:v>
                </c:pt>
                <c:pt idx="15">
                  <c:v>36861</c:v>
                </c:pt>
                <c:pt idx="16">
                  <c:v>37226</c:v>
                </c:pt>
                <c:pt idx="17">
                  <c:v>37591</c:v>
                </c:pt>
                <c:pt idx="18">
                  <c:v>37956</c:v>
                </c:pt>
                <c:pt idx="19">
                  <c:v>38322</c:v>
                </c:pt>
                <c:pt idx="20">
                  <c:v>38687</c:v>
                </c:pt>
                <c:pt idx="21">
                  <c:v>39052</c:v>
                </c:pt>
                <c:pt idx="22">
                  <c:v>39417</c:v>
                </c:pt>
                <c:pt idx="23">
                  <c:v>39783</c:v>
                </c:pt>
                <c:pt idx="24">
                  <c:v>40148</c:v>
                </c:pt>
                <c:pt idx="25">
                  <c:v>40513</c:v>
                </c:pt>
                <c:pt idx="26">
                  <c:v>40878</c:v>
                </c:pt>
                <c:pt idx="27">
                  <c:v>41244</c:v>
                </c:pt>
                <c:pt idx="28">
                  <c:v>41609</c:v>
                </c:pt>
                <c:pt idx="29">
                  <c:v>41974</c:v>
                </c:pt>
                <c:pt idx="30">
                  <c:v>42339</c:v>
                </c:pt>
                <c:pt idx="31">
                  <c:v>42705</c:v>
                </c:pt>
              </c:numCache>
            </c:numRef>
          </c:cat>
          <c:val>
            <c:numRef>
              <c:f>Sheet1!$C$2:$C$33</c:f>
              <c:numCache>
                <c:formatCode>0.0</c:formatCode>
                <c:ptCount val="32"/>
                <c:pt idx="0">
                  <c:v>0.88833828101259904</c:v>
                </c:pt>
                <c:pt idx="1">
                  <c:v>0.77805670067478905</c:v>
                </c:pt>
                <c:pt idx="2">
                  <c:v>0.65168385417685903</c:v>
                </c:pt>
                <c:pt idx="3">
                  <c:v>0.55094027006876001</c:v>
                </c:pt>
                <c:pt idx="4">
                  <c:v>0.68115257439773302</c:v>
                </c:pt>
                <c:pt idx="5">
                  <c:v>0.61424869479059496</c:v>
                </c:pt>
                <c:pt idx="6">
                  <c:v>0.71069932511054201</c:v>
                </c:pt>
                <c:pt idx="7">
                  <c:v>1.1455307745504839</c:v>
                </c:pt>
                <c:pt idx="8">
                  <c:v>3.5344524005164919</c:v>
                </c:pt>
                <c:pt idx="9">
                  <c:v>1.9191716766867071</c:v>
                </c:pt>
                <c:pt idx="10">
                  <c:v>0.85384209909804398</c:v>
                </c:pt>
                <c:pt idx="11">
                  <c:v>0.64147281370425602</c:v>
                </c:pt>
                <c:pt idx="12">
                  <c:v>0.82503308071694903</c:v>
                </c:pt>
                <c:pt idx="13">
                  <c:v>0.77045080923383302</c:v>
                </c:pt>
                <c:pt idx="14">
                  <c:v>0.75690355750891503</c:v>
                </c:pt>
                <c:pt idx="15">
                  <c:v>0.796823966662912</c:v>
                </c:pt>
                <c:pt idx="16">
                  <c:v>0.62366696430075597</c:v>
                </c:pt>
                <c:pt idx="17">
                  <c:v>0.78621469751149398</c:v>
                </c:pt>
                <c:pt idx="18">
                  <c:v>0.77705250942848902</c:v>
                </c:pt>
                <c:pt idx="19">
                  <c:v>0.75922837935089804</c:v>
                </c:pt>
                <c:pt idx="20">
                  <c:v>0.66675245246457604</c:v>
                </c:pt>
                <c:pt idx="21">
                  <c:v>0.47791040340754298</c:v>
                </c:pt>
                <c:pt idx="22">
                  <c:v>0.41818962088383699</c:v>
                </c:pt>
                <c:pt idx="23">
                  <c:v>0.32957761333075503</c:v>
                </c:pt>
                <c:pt idx="24">
                  <c:v>0.41699067607866802</c:v>
                </c:pt>
                <c:pt idx="25">
                  <c:v>0.66158353168894402</c:v>
                </c:pt>
                <c:pt idx="26">
                  <c:v>0.51944010844561295</c:v>
                </c:pt>
                <c:pt idx="27">
                  <c:v>0.42222763913288303</c:v>
                </c:pt>
                <c:pt idx="28">
                  <c:v>0.39804381535525402</c:v>
                </c:pt>
                <c:pt idx="29">
                  <c:v>0.41582832404148601</c:v>
                </c:pt>
                <c:pt idx="30">
                  <c:v>0.43784257003654098</c:v>
                </c:pt>
                <c:pt idx="31">
                  <c:v>0.409041929235889</c:v>
                </c:pt>
              </c:numCache>
            </c:numRef>
          </c:val>
          <c:smooth val="0"/>
          <c:extLst>
            <c:ext xmlns:c16="http://schemas.microsoft.com/office/drawing/2014/chart" uri="{C3380CC4-5D6E-409C-BE32-E72D297353CC}">
              <c16:uniqueId val="{00000000-B130-421A-B9E1-804A97413F70}"/>
            </c:ext>
          </c:extLst>
        </c:ser>
        <c:dLbls>
          <c:showLegendKey val="0"/>
          <c:showVal val="0"/>
          <c:showCatName val="0"/>
          <c:showSerName val="0"/>
          <c:showPercent val="0"/>
          <c:showBubbleSize val="0"/>
        </c:dLbls>
        <c:smooth val="0"/>
        <c:axId val="1923545256"/>
        <c:axId val="1923543928"/>
      </c:lineChart>
      <c:dateAx>
        <c:axId val="1923545256"/>
        <c:scaling>
          <c:orientation val="minMax"/>
          <c:max val="42736"/>
          <c:min val="31048"/>
        </c:scaling>
        <c:delete val="0"/>
        <c:axPos val="b"/>
        <c:numFmt formatCode="yyyy" sourceLinked="0"/>
        <c:majorTickMark val="out"/>
        <c:minorTickMark val="none"/>
        <c:tickLblPos val="low"/>
        <c:spPr>
          <a:ln>
            <a:solidFill>
              <a:srgbClr val="6A737B"/>
            </a:solidFill>
          </a:ln>
        </c:spPr>
        <c:txPr>
          <a:bodyPr/>
          <a:lstStyle/>
          <a:p>
            <a:pPr>
              <a:defRPr sz="2200"/>
            </a:pPr>
            <a:endParaRPr lang="en-US"/>
          </a:p>
        </c:txPr>
        <c:crossAx val="1923543928"/>
        <c:crosses val="autoZero"/>
        <c:auto val="0"/>
        <c:lblOffset val="100"/>
        <c:baseTimeUnit val="years"/>
        <c:majorUnit val="6"/>
        <c:majorTimeUnit val="years"/>
      </c:dateAx>
      <c:valAx>
        <c:axId val="1923543928"/>
        <c:scaling>
          <c:orientation val="minMax"/>
          <c:max val="1.5"/>
          <c:min val="0"/>
        </c:scaling>
        <c:delete val="0"/>
        <c:axPos val="l"/>
        <c:majorGridlines>
          <c:spPr>
            <a:ln>
              <a:solidFill>
                <a:srgbClr val="FFFFFF">
                  <a:lumMod val="75000"/>
                </a:srgbClr>
              </a:solidFill>
            </a:ln>
          </c:spPr>
        </c:majorGridlines>
        <c:numFmt formatCode="#,##0.0" sourceLinked="0"/>
        <c:majorTickMark val="out"/>
        <c:minorTickMark val="none"/>
        <c:tickLblPos val="nextTo"/>
        <c:spPr>
          <a:ln>
            <a:noFill/>
          </a:ln>
        </c:spPr>
        <c:txPr>
          <a:bodyPr/>
          <a:lstStyle/>
          <a:p>
            <a:pPr>
              <a:defRPr sz="2200"/>
            </a:pPr>
            <a:endParaRPr lang="en-US"/>
          </a:p>
        </c:txPr>
        <c:crossAx val="1923545256"/>
        <c:crosses val="autoZero"/>
        <c:crossBetween val="midCat"/>
        <c:majorUnit val="0.5"/>
      </c:valAx>
    </c:plotArea>
    <c:plotVisOnly val="1"/>
    <c:dispBlanksAs val="gap"/>
    <c:showDLblsOverMax val="0"/>
  </c:chart>
  <c:txPr>
    <a:bodyPr/>
    <a:lstStyle/>
    <a:p>
      <a:pPr>
        <a:defRPr sz="1800"/>
      </a:pPr>
      <a:endParaRPr lang="en-US"/>
    </a:p>
  </c:txPr>
  <c:externalData r:id="rId2">
    <c:autoUpdate val="0"/>
  </c:externalData>
</c:chartSpace>
</file>

<file path=ppt/charts/chart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6.02076066751603E-2"/>
          <c:y val="3.0748433827312401E-2"/>
          <c:w val="0.80194979557559098"/>
          <c:h val="0.88828134585018503"/>
        </c:manualLayout>
      </c:layout>
      <c:lineChart>
        <c:grouping val="standard"/>
        <c:varyColors val="0"/>
        <c:ser>
          <c:idx val="0"/>
          <c:order val="0"/>
          <c:tx>
            <c:strRef>
              <c:f>Sheet1!$B$1</c:f>
              <c:strCache>
                <c:ptCount val="1"/>
                <c:pt idx="0">
                  <c:v>NSW</c:v>
                </c:pt>
              </c:strCache>
            </c:strRef>
          </c:tx>
          <c:spPr>
            <a:ln>
              <a:solidFill>
                <a:srgbClr val="621214"/>
              </a:solidFill>
            </a:ln>
          </c:spPr>
          <c:marker>
            <c:symbol val="none"/>
          </c:marker>
          <c:cat>
            <c:numRef>
              <c:f>Sheet1!$A$2:$A$33</c:f>
              <c:numCache>
                <c:formatCode>m/d/yyyy</c:formatCode>
                <c:ptCount val="32"/>
                <c:pt idx="0">
                  <c:v>31382</c:v>
                </c:pt>
                <c:pt idx="1">
                  <c:v>31747</c:v>
                </c:pt>
                <c:pt idx="2">
                  <c:v>32112</c:v>
                </c:pt>
                <c:pt idx="3">
                  <c:v>32478</c:v>
                </c:pt>
                <c:pt idx="4">
                  <c:v>32843</c:v>
                </c:pt>
                <c:pt idx="5">
                  <c:v>33208</c:v>
                </c:pt>
                <c:pt idx="6">
                  <c:v>33573</c:v>
                </c:pt>
                <c:pt idx="7">
                  <c:v>33939</c:v>
                </c:pt>
                <c:pt idx="8">
                  <c:v>34304</c:v>
                </c:pt>
                <c:pt idx="9">
                  <c:v>34669</c:v>
                </c:pt>
                <c:pt idx="10">
                  <c:v>35034</c:v>
                </c:pt>
                <c:pt idx="11">
                  <c:v>35400</c:v>
                </c:pt>
                <c:pt idx="12">
                  <c:v>35765</c:v>
                </c:pt>
                <c:pt idx="13">
                  <c:v>36130</c:v>
                </c:pt>
                <c:pt idx="14">
                  <c:v>36495</c:v>
                </c:pt>
                <c:pt idx="15">
                  <c:v>36861</c:v>
                </c:pt>
                <c:pt idx="16">
                  <c:v>37226</c:v>
                </c:pt>
                <c:pt idx="17">
                  <c:v>37591</c:v>
                </c:pt>
                <c:pt idx="18">
                  <c:v>37956</c:v>
                </c:pt>
                <c:pt idx="19">
                  <c:v>38322</c:v>
                </c:pt>
                <c:pt idx="20">
                  <c:v>38687</c:v>
                </c:pt>
                <c:pt idx="21">
                  <c:v>39052</c:v>
                </c:pt>
                <c:pt idx="22">
                  <c:v>39417</c:v>
                </c:pt>
                <c:pt idx="23">
                  <c:v>39783</c:v>
                </c:pt>
                <c:pt idx="24">
                  <c:v>40148</c:v>
                </c:pt>
                <c:pt idx="25">
                  <c:v>40513</c:v>
                </c:pt>
                <c:pt idx="26">
                  <c:v>40878</c:v>
                </c:pt>
                <c:pt idx="27">
                  <c:v>41244</c:v>
                </c:pt>
                <c:pt idx="28">
                  <c:v>41609</c:v>
                </c:pt>
                <c:pt idx="29">
                  <c:v>41974</c:v>
                </c:pt>
                <c:pt idx="30">
                  <c:v>42339</c:v>
                </c:pt>
                <c:pt idx="31">
                  <c:v>42705</c:v>
                </c:pt>
              </c:numCache>
            </c:numRef>
          </c:cat>
          <c:val>
            <c:numRef>
              <c:f>Sheet1!$B$2:$B$33</c:f>
              <c:numCache>
                <c:formatCode>0.0</c:formatCode>
                <c:ptCount val="32"/>
                <c:pt idx="0">
                  <c:v>0.58020551649540297</c:v>
                </c:pt>
                <c:pt idx="1">
                  <c:v>0.44884552092975422</c:v>
                </c:pt>
                <c:pt idx="2">
                  <c:v>0.31366344815588032</c:v>
                </c:pt>
                <c:pt idx="3">
                  <c:v>0.43488115301912011</c:v>
                </c:pt>
                <c:pt idx="4">
                  <c:v>0.86965076242006889</c:v>
                </c:pt>
                <c:pt idx="5">
                  <c:v>0.69319061563835871</c:v>
                </c:pt>
                <c:pt idx="6">
                  <c:v>0.59794128860083873</c:v>
                </c:pt>
                <c:pt idx="7">
                  <c:v>0.85740990130851646</c:v>
                </c:pt>
                <c:pt idx="8">
                  <c:v>1.0850571455558704</c:v>
                </c:pt>
                <c:pt idx="9">
                  <c:v>0.91681011972689119</c:v>
                </c:pt>
                <c:pt idx="10">
                  <c:v>0.68145189253665095</c:v>
                </c:pt>
                <c:pt idx="11">
                  <c:v>0.60839933689445569</c:v>
                </c:pt>
                <c:pt idx="12">
                  <c:v>0.69494190473037831</c:v>
                </c:pt>
                <c:pt idx="13">
                  <c:v>0.69950175482577082</c:v>
                </c:pt>
                <c:pt idx="14">
                  <c:v>0.67394388952108009</c:v>
                </c:pt>
                <c:pt idx="15">
                  <c:v>0.71286113699906806</c:v>
                </c:pt>
                <c:pt idx="16">
                  <c:v>0.46662942931487816</c:v>
                </c:pt>
                <c:pt idx="17">
                  <c:v>1.0007080596723392</c:v>
                </c:pt>
                <c:pt idx="18">
                  <c:v>1.2280426599749059</c:v>
                </c:pt>
                <c:pt idx="19">
                  <c:v>1.3529411764705883</c:v>
                </c:pt>
                <c:pt idx="20">
                  <c:v>0.88587991888071782</c:v>
                </c:pt>
                <c:pt idx="21">
                  <c:v>0.45718185420549773</c:v>
                </c:pt>
                <c:pt idx="22">
                  <c:v>0.30224583384514597</c:v>
                </c:pt>
                <c:pt idx="23">
                  <c:v>0.23274824048164164</c:v>
                </c:pt>
                <c:pt idx="24">
                  <c:v>0.28017889733459017</c:v>
                </c:pt>
                <c:pt idx="25">
                  <c:v>0.36442267212675572</c:v>
                </c:pt>
                <c:pt idx="26">
                  <c:v>0.38655942762581524</c:v>
                </c:pt>
                <c:pt idx="27">
                  <c:v>0.31000238918840306</c:v>
                </c:pt>
                <c:pt idx="28">
                  <c:v>0.34744972955316228</c:v>
                </c:pt>
                <c:pt idx="29">
                  <c:v>0.39697270919934935</c:v>
                </c:pt>
                <c:pt idx="30">
                  <c:v>0.44344534711964551</c:v>
                </c:pt>
                <c:pt idx="31">
                  <c:v>0.51547490161708853</c:v>
                </c:pt>
              </c:numCache>
            </c:numRef>
          </c:val>
          <c:smooth val="0"/>
          <c:extLst>
            <c:ext xmlns:c16="http://schemas.microsoft.com/office/drawing/2014/chart" uri="{C3380CC4-5D6E-409C-BE32-E72D297353CC}">
              <c16:uniqueId val="{00000000-F475-4946-A695-D9BF1A29F6C7}"/>
            </c:ext>
          </c:extLst>
        </c:ser>
        <c:dLbls>
          <c:showLegendKey val="0"/>
          <c:showVal val="0"/>
          <c:showCatName val="0"/>
          <c:showSerName val="0"/>
          <c:showPercent val="0"/>
          <c:showBubbleSize val="0"/>
        </c:dLbls>
        <c:smooth val="0"/>
        <c:axId val="1923466328"/>
        <c:axId val="1923464216"/>
      </c:lineChart>
      <c:dateAx>
        <c:axId val="1923466328"/>
        <c:scaling>
          <c:orientation val="minMax"/>
          <c:max val="42736"/>
          <c:min val="31048"/>
        </c:scaling>
        <c:delete val="0"/>
        <c:axPos val="b"/>
        <c:numFmt formatCode="yyyy" sourceLinked="0"/>
        <c:majorTickMark val="none"/>
        <c:minorTickMark val="none"/>
        <c:tickLblPos val="none"/>
        <c:spPr>
          <a:ln>
            <a:solidFill>
              <a:srgbClr val="6A737B"/>
            </a:solidFill>
          </a:ln>
        </c:spPr>
        <c:txPr>
          <a:bodyPr/>
          <a:lstStyle/>
          <a:p>
            <a:pPr>
              <a:defRPr sz="1800"/>
            </a:pPr>
            <a:endParaRPr lang="en-US"/>
          </a:p>
        </c:txPr>
        <c:crossAx val="1923464216"/>
        <c:crosses val="autoZero"/>
        <c:auto val="0"/>
        <c:lblOffset val="100"/>
        <c:baseTimeUnit val="years"/>
        <c:majorUnit val="2"/>
        <c:majorTimeUnit val="years"/>
      </c:dateAx>
      <c:valAx>
        <c:axId val="1923464216"/>
        <c:scaling>
          <c:orientation val="minMax"/>
          <c:max val="1.5"/>
          <c:min val="0"/>
        </c:scaling>
        <c:delete val="0"/>
        <c:axPos val="l"/>
        <c:majorGridlines>
          <c:spPr>
            <a:ln>
              <a:solidFill>
                <a:srgbClr val="FFFFFF">
                  <a:lumMod val="75000"/>
                </a:srgbClr>
              </a:solidFill>
            </a:ln>
          </c:spPr>
        </c:majorGridlines>
        <c:numFmt formatCode="#,##0.0" sourceLinked="0"/>
        <c:majorTickMark val="out"/>
        <c:minorTickMark val="none"/>
        <c:tickLblPos val="nextTo"/>
        <c:spPr>
          <a:ln>
            <a:noFill/>
          </a:ln>
        </c:spPr>
        <c:txPr>
          <a:bodyPr/>
          <a:lstStyle/>
          <a:p>
            <a:pPr>
              <a:defRPr sz="2200"/>
            </a:pPr>
            <a:endParaRPr lang="en-US"/>
          </a:p>
        </c:txPr>
        <c:crossAx val="1923466328"/>
        <c:crosses val="autoZero"/>
        <c:crossBetween val="midCat"/>
        <c:majorUnit val="0.5"/>
      </c:valAx>
    </c:plotArea>
    <c:plotVisOnly val="1"/>
    <c:dispBlanksAs val="gap"/>
    <c:showDLblsOverMax val="0"/>
  </c:chart>
  <c:txPr>
    <a:bodyPr/>
    <a:lstStyle/>
    <a:p>
      <a:pPr>
        <a:defRPr sz="1800"/>
      </a:pPr>
      <a:endParaRPr lang="en-US"/>
    </a:p>
  </c:txPr>
  <c:externalData r:id="rId2">
    <c:autoUpdate val="0"/>
  </c:externalData>
</c:chartSpace>
</file>

<file path=ppt/charts/chart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9.26414984018087E-2"/>
          <c:y val="3.0748433827312401E-2"/>
          <c:w val="0.82440555079129996"/>
          <c:h val="0.88828134585018503"/>
        </c:manualLayout>
      </c:layout>
      <c:lineChart>
        <c:grouping val="standard"/>
        <c:varyColors val="0"/>
        <c:ser>
          <c:idx val="0"/>
          <c:order val="0"/>
          <c:tx>
            <c:strRef>
              <c:f>Sheet1!$F$1</c:f>
              <c:strCache>
                <c:ptCount val="1"/>
                <c:pt idx="0">
                  <c:v>Australia</c:v>
                </c:pt>
              </c:strCache>
            </c:strRef>
          </c:tx>
          <c:spPr>
            <a:ln>
              <a:solidFill>
                <a:srgbClr val="F68B33"/>
              </a:solidFill>
            </a:ln>
          </c:spPr>
          <c:marker>
            <c:symbol val="none"/>
          </c:marker>
          <c:cat>
            <c:numRef>
              <c:f>Sheet1!$A$2:$A$33</c:f>
              <c:numCache>
                <c:formatCode>m/d/yyyy</c:formatCode>
                <c:ptCount val="32"/>
                <c:pt idx="0">
                  <c:v>31382</c:v>
                </c:pt>
                <c:pt idx="1">
                  <c:v>31747</c:v>
                </c:pt>
                <c:pt idx="2">
                  <c:v>32112</c:v>
                </c:pt>
                <c:pt idx="3">
                  <c:v>32478</c:v>
                </c:pt>
                <c:pt idx="4">
                  <c:v>32843</c:v>
                </c:pt>
                <c:pt idx="5">
                  <c:v>33208</c:v>
                </c:pt>
                <c:pt idx="6">
                  <c:v>33573</c:v>
                </c:pt>
                <c:pt idx="7">
                  <c:v>33939</c:v>
                </c:pt>
                <c:pt idx="8">
                  <c:v>34304</c:v>
                </c:pt>
                <c:pt idx="9">
                  <c:v>34669</c:v>
                </c:pt>
                <c:pt idx="10">
                  <c:v>35034</c:v>
                </c:pt>
                <c:pt idx="11">
                  <c:v>35400</c:v>
                </c:pt>
                <c:pt idx="12">
                  <c:v>35765</c:v>
                </c:pt>
                <c:pt idx="13">
                  <c:v>36130</c:v>
                </c:pt>
                <c:pt idx="14">
                  <c:v>36495</c:v>
                </c:pt>
                <c:pt idx="15">
                  <c:v>36861</c:v>
                </c:pt>
                <c:pt idx="16">
                  <c:v>37226</c:v>
                </c:pt>
                <c:pt idx="17">
                  <c:v>37591</c:v>
                </c:pt>
                <c:pt idx="18">
                  <c:v>37956</c:v>
                </c:pt>
                <c:pt idx="19">
                  <c:v>38322</c:v>
                </c:pt>
                <c:pt idx="20">
                  <c:v>38687</c:v>
                </c:pt>
                <c:pt idx="21">
                  <c:v>39052</c:v>
                </c:pt>
                <c:pt idx="22">
                  <c:v>39417</c:v>
                </c:pt>
                <c:pt idx="23">
                  <c:v>39783</c:v>
                </c:pt>
                <c:pt idx="24">
                  <c:v>40148</c:v>
                </c:pt>
                <c:pt idx="25">
                  <c:v>40513</c:v>
                </c:pt>
                <c:pt idx="26">
                  <c:v>40878</c:v>
                </c:pt>
                <c:pt idx="27">
                  <c:v>41244</c:v>
                </c:pt>
                <c:pt idx="28">
                  <c:v>41609</c:v>
                </c:pt>
                <c:pt idx="29">
                  <c:v>41974</c:v>
                </c:pt>
                <c:pt idx="30">
                  <c:v>42339</c:v>
                </c:pt>
                <c:pt idx="31">
                  <c:v>42705</c:v>
                </c:pt>
              </c:numCache>
            </c:numRef>
          </c:cat>
          <c:val>
            <c:numRef>
              <c:f>Sheet1!$F$2:$F$33</c:f>
              <c:numCache>
                <c:formatCode>0.0</c:formatCode>
                <c:ptCount val="32"/>
                <c:pt idx="0">
                  <c:v>0.65520592608516504</c:v>
                </c:pt>
                <c:pt idx="1">
                  <c:v>0.54254984194153721</c:v>
                </c:pt>
                <c:pt idx="2">
                  <c:v>0.45592327413706851</c:v>
                </c:pt>
                <c:pt idx="3">
                  <c:v>0.46544431184409846</c:v>
                </c:pt>
                <c:pt idx="4">
                  <c:v>0.64892385465528502</c:v>
                </c:pt>
                <c:pt idx="5">
                  <c:v>0.63286489733742413</c:v>
                </c:pt>
                <c:pt idx="6">
                  <c:v>0.62595536606233837</c:v>
                </c:pt>
                <c:pt idx="7">
                  <c:v>0.82059701827652787</c:v>
                </c:pt>
                <c:pt idx="8">
                  <c:v>1.0356514383447459</c:v>
                </c:pt>
                <c:pt idx="9">
                  <c:v>0.99371354169654069</c:v>
                </c:pt>
                <c:pt idx="10">
                  <c:v>0.69954859560621263</c:v>
                </c:pt>
                <c:pt idx="11">
                  <c:v>0.5871815948646556</c:v>
                </c:pt>
                <c:pt idx="12">
                  <c:v>0.71838265944143398</c:v>
                </c:pt>
                <c:pt idx="13">
                  <c:v>0.72317704073286437</c:v>
                </c:pt>
                <c:pt idx="14">
                  <c:v>0.67255957675921152</c:v>
                </c:pt>
                <c:pt idx="15">
                  <c:v>0.73337210245868378</c:v>
                </c:pt>
                <c:pt idx="16">
                  <c:v>0.51154120403381886</c:v>
                </c:pt>
                <c:pt idx="17">
                  <c:v>0.67558681158096634</c:v>
                </c:pt>
                <c:pt idx="18">
                  <c:v>0.70862913483135936</c:v>
                </c:pt>
                <c:pt idx="19">
                  <c:v>0.7493785641175611</c:v>
                </c:pt>
                <c:pt idx="20">
                  <c:v>0.62287037734427964</c:v>
                </c:pt>
                <c:pt idx="21">
                  <c:v>0.4652377818002304</c:v>
                </c:pt>
                <c:pt idx="22">
                  <c:v>0.39438305187686257</c:v>
                </c:pt>
                <c:pt idx="23">
                  <c:v>0.31792759148995436</c:v>
                </c:pt>
                <c:pt idx="24">
                  <c:v>0.37956861317237522</c:v>
                </c:pt>
                <c:pt idx="25">
                  <c:v>0.51057207850191955</c:v>
                </c:pt>
                <c:pt idx="26">
                  <c:v>0.43844736456560696</c:v>
                </c:pt>
                <c:pt idx="27">
                  <c:v>0.35137656926967931</c:v>
                </c:pt>
                <c:pt idx="28">
                  <c:v>0.40429349415493571</c:v>
                </c:pt>
                <c:pt idx="29">
                  <c:v>0.5036904470143001</c:v>
                </c:pt>
                <c:pt idx="30">
                  <c:v>0.58037559265040017</c:v>
                </c:pt>
                <c:pt idx="31">
                  <c:v>0.56880406646906556</c:v>
                </c:pt>
              </c:numCache>
            </c:numRef>
          </c:val>
          <c:smooth val="0"/>
          <c:extLst>
            <c:ext xmlns:c16="http://schemas.microsoft.com/office/drawing/2014/chart" uri="{C3380CC4-5D6E-409C-BE32-E72D297353CC}">
              <c16:uniqueId val="{00000000-2612-4BEA-878A-205CC2A25D98}"/>
            </c:ext>
          </c:extLst>
        </c:ser>
        <c:dLbls>
          <c:showLegendKey val="0"/>
          <c:showVal val="0"/>
          <c:showCatName val="0"/>
          <c:showSerName val="0"/>
          <c:showPercent val="0"/>
          <c:showBubbleSize val="0"/>
        </c:dLbls>
        <c:smooth val="0"/>
        <c:axId val="1923373112"/>
        <c:axId val="1923367928"/>
      </c:lineChart>
      <c:dateAx>
        <c:axId val="1923373112"/>
        <c:scaling>
          <c:orientation val="minMax"/>
          <c:max val="42736"/>
          <c:min val="31048"/>
        </c:scaling>
        <c:delete val="0"/>
        <c:axPos val="b"/>
        <c:numFmt formatCode="yyyy" sourceLinked="0"/>
        <c:majorTickMark val="out"/>
        <c:minorTickMark val="none"/>
        <c:tickLblPos val="low"/>
        <c:spPr>
          <a:ln>
            <a:solidFill>
              <a:srgbClr val="6A737B"/>
            </a:solidFill>
          </a:ln>
        </c:spPr>
        <c:txPr>
          <a:bodyPr/>
          <a:lstStyle/>
          <a:p>
            <a:pPr>
              <a:defRPr sz="2200"/>
            </a:pPr>
            <a:endParaRPr lang="en-US"/>
          </a:p>
        </c:txPr>
        <c:crossAx val="1923367928"/>
        <c:crosses val="autoZero"/>
        <c:auto val="0"/>
        <c:lblOffset val="100"/>
        <c:baseTimeUnit val="years"/>
        <c:majorUnit val="6"/>
        <c:majorTimeUnit val="years"/>
      </c:dateAx>
      <c:valAx>
        <c:axId val="1923367928"/>
        <c:scaling>
          <c:orientation val="minMax"/>
          <c:max val="1.5"/>
          <c:min val="0"/>
        </c:scaling>
        <c:delete val="0"/>
        <c:axPos val="l"/>
        <c:majorGridlines>
          <c:spPr>
            <a:ln>
              <a:solidFill>
                <a:srgbClr val="FFFFFF">
                  <a:lumMod val="75000"/>
                </a:srgbClr>
              </a:solidFill>
            </a:ln>
          </c:spPr>
        </c:majorGridlines>
        <c:numFmt formatCode="#,##0.0" sourceLinked="0"/>
        <c:majorTickMark val="out"/>
        <c:minorTickMark val="none"/>
        <c:tickLblPos val="none"/>
        <c:spPr>
          <a:ln>
            <a:noFill/>
          </a:ln>
        </c:spPr>
        <c:txPr>
          <a:bodyPr/>
          <a:lstStyle/>
          <a:p>
            <a:pPr>
              <a:defRPr sz="1800"/>
            </a:pPr>
            <a:endParaRPr lang="en-US"/>
          </a:p>
        </c:txPr>
        <c:crossAx val="1923373112"/>
        <c:crosses val="autoZero"/>
        <c:crossBetween val="midCat"/>
        <c:majorUnit val="0.5"/>
      </c:valAx>
    </c:plotArea>
    <c:plotVisOnly val="1"/>
    <c:dispBlanksAs val="gap"/>
    <c:showDLblsOverMax val="0"/>
  </c:chart>
  <c:txPr>
    <a:bodyPr/>
    <a:lstStyle/>
    <a:p>
      <a:pPr>
        <a:defRPr sz="1800"/>
      </a:pPr>
      <a:endParaRPr lang="en-US"/>
    </a:p>
  </c:txPr>
  <c:externalData r:id="rId2">
    <c:autoUpdate val="0"/>
  </c:externalData>
</c:chartSpace>
</file>

<file path=ppt/charts/chart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7.7882781269720494E-2"/>
          <c:y val="3.0748433827312401E-2"/>
          <c:w val="0.83269651273621303"/>
          <c:h val="0.88828134585018503"/>
        </c:manualLayout>
      </c:layout>
      <c:lineChart>
        <c:grouping val="standard"/>
        <c:varyColors val="0"/>
        <c:ser>
          <c:idx val="0"/>
          <c:order val="0"/>
          <c:tx>
            <c:strRef>
              <c:f>Sheet1!$D$1</c:f>
              <c:strCache>
                <c:ptCount val="1"/>
                <c:pt idx="0">
                  <c:v>Qld</c:v>
                </c:pt>
              </c:strCache>
            </c:strRef>
          </c:tx>
          <c:spPr>
            <a:ln>
              <a:solidFill>
                <a:srgbClr val="D4582A"/>
              </a:solidFill>
            </a:ln>
          </c:spPr>
          <c:marker>
            <c:symbol val="none"/>
          </c:marker>
          <c:cat>
            <c:numRef>
              <c:f>Sheet1!$A$2:$A$33</c:f>
              <c:numCache>
                <c:formatCode>m/d/yyyy</c:formatCode>
                <c:ptCount val="32"/>
                <c:pt idx="0">
                  <c:v>31382</c:v>
                </c:pt>
                <c:pt idx="1">
                  <c:v>31747</c:v>
                </c:pt>
                <c:pt idx="2">
                  <c:v>32112</c:v>
                </c:pt>
                <c:pt idx="3">
                  <c:v>32478</c:v>
                </c:pt>
                <c:pt idx="4">
                  <c:v>32843</c:v>
                </c:pt>
                <c:pt idx="5">
                  <c:v>33208</c:v>
                </c:pt>
                <c:pt idx="6">
                  <c:v>33573</c:v>
                </c:pt>
                <c:pt idx="7">
                  <c:v>33939</c:v>
                </c:pt>
                <c:pt idx="8">
                  <c:v>34304</c:v>
                </c:pt>
                <c:pt idx="9">
                  <c:v>34669</c:v>
                </c:pt>
                <c:pt idx="10">
                  <c:v>35034</c:v>
                </c:pt>
                <c:pt idx="11">
                  <c:v>35400</c:v>
                </c:pt>
                <c:pt idx="12">
                  <c:v>35765</c:v>
                </c:pt>
                <c:pt idx="13">
                  <c:v>36130</c:v>
                </c:pt>
                <c:pt idx="14">
                  <c:v>36495</c:v>
                </c:pt>
                <c:pt idx="15">
                  <c:v>36861</c:v>
                </c:pt>
                <c:pt idx="16">
                  <c:v>37226</c:v>
                </c:pt>
                <c:pt idx="17">
                  <c:v>37591</c:v>
                </c:pt>
                <c:pt idx="18">
                  <c:v>37956</c:v>
                </c:pt>
                <c:pt idx="19">
                  <c:v>38322</c:v>
                </c:pt>
                <c:pt idx="20">
                  <c:v>38687</c:v>
                </c:pt>
                <c:pt idx="21">
                  <c:v>39052</c:v>
                </c:pt>
                <c:pt idx="22">
                  <c:v>39417</c:v>
                </c:pt>
                <c:pt idx="23">
                  <c:v>39783</c:v>
                </c:pt>
                <c:pt idx="24">
                  <c:v>40148</c:v>
                </c:pt>
                <c:pt idx="25">
                  <c:v>40513</c:v>
                </c:pt>
                <c:pt idx="26">
                  <c:v>40878</c:v>
                </c:pt>
                <c:pt idx="27">
                  <c:v>41244</c:v>
                </c:pt>
                <c:pt idx="28">
                  <c:v>41609</c:v>
                </c:pt>
                <c:pt idx="29">
                  <c:v>41974</c:v>
                </c:pt>
                <c:pt idx="30">
                  <c:v>42339</c:v>
                </c:pt>
                <c:pt idx="31">
                  <c:v>42705</c:v>
                </c:pt>
              </c:numCache>
            </c:numRef>
          </c:cat>
          <c:val>
            <c:numRef>
              <c:f>Sheet1!$D$2:$D$33</c:f>
              <c:numCache>
                <c:formatCode>0.0</c:formatCode>
                <c:ptCount val="32"/>
                <c:pt idx="0">
                  <c:v>0.60381432169845273</c:v>
                </c:pt>
                <c:pt idx="1">
                  <c:v>0.47095475831108013</c:v>
                </c:pt>
                <c:pt idx="2">
                  <c:v>0.40132997186597974</c:v>
                </c:pt>
                <c:pt idx="3">
                  <c:v>0.42549093118560366</c:v>
                </c:pt>
                <c:pt idx="4">
                  <c:v>0.49716134619548219</c:v>
                </c:pt>
                <c:pt idx="5">
                  <c:v>0.54526628133403399</c:v>
                </c:pt>
                <c:pt idx="6">
                  <c:v>0.55318494038361843</c:v>
                </c:pt>
                <c:pt idx="7">
                  <c:v>0.60151131235287947</c:v>
                </c:pt>
                <c:pt idx="8">
                  <c:v>0.66588126963492578</c:v>
                </c:pt>
                <c:pt idx="9">
                  <c:v>0.73236511466910192</c:v>
                </c:pt>
                <c:pt idx="10">
                  <c:v>0.57423215216973622</c:v>
                </c:pt>
                <c:pt idx="11">
                  <c:v>0.53067849615881435</c:v>
                </c:pt>
                <c:pt idx="12">
                  <c:v>0.65642878651008729</c:v>
                </c:pt>
                <c:pt idx="13">
                  <c:v>0.74356307444121328</c:v>
                </c:pt>
                <c:pt idx="14">
                  <c:v>0.53059089465523357</c:v>
                </c:pt>
                <c:pt idx="15">
                  <c:v>0.57371636415001059</c:v>
                </c:pt>
                <c:pt idx="16">
                  <c:v>0.36763085961405084</c:v>
                </c:pt>
                <c:pt idx="17">
                  <c:v>0.35692280216100369</c:v>
                </c:pt>
                <c:pt idx="18">
                  <c:v>0.42984425024780959</c:v>
                </c:pt>
                <c:pt idx="19">
                  <c:v>0.46146960890787792</c:v>
                </c:pt>
                <c:pt idx="20">
                  <c:v>0.43349233315908697</c:v>
                </c:pt>
                <c:pt idx="21">
                  <c:v>0.40993782044289301</c:v>
                </c:pt>
                <c:pt idx="22">
                  <c:v>0.38757501560324548</c:v>
                </c:pt>
                <c:pt idx="23">
                  <c:v>0.36125509471188377</c:v>
                </c:pt>
                <c:pt idx="24">
                  <c:v>0.37265377626410456</c:v>
                </c:pt>
                <c:pt idx="25">
                  <c:v>0.49994238635708937</c:v>
                </c:pt>
                <c:pt idx="26">
                  <c:v>0.36802829868682463</c:v>
                </c:pt>
                <c:pt idx="27">
                  <c:v>0.30724098142947337</c:v>
                </c:pt>
                <c:pt idx="28">
                  <c:v>0.36507363836668427</c:v>
                </c:pt>
                <c:pt idx="29">
                  <c:v>0.50919758466135456</c:v>
                </c:pt>
                <c:pt idx="30">
                  <c:v>0.66238193428229342</c:v>
                </c:pt>
                <c:pt idx="31">
                  <c:v>0.63858209590869086</c:v>
                </c:pt>
              </c:numCache>
            </c:numRef>
          </c:val>
          <c:smooth val="0"/>
          <c:extLst>
            <c:ext xmlns:c16="http://schemas.microsoft.com/office/drawing/2014/chart" uri="{C3380CC4-5D6E-409C-BE32-E72D297353CC}">
              <c16:uniqueId val="{00000000-A9EB-4F29-ACFD-8355083B4F62}"/>
            </c:ext>
          </c:extLst>
        </c:ser>
        <c:dLbls>
          <c:showLegendKey val="0"/>
          <c:showVal val="0"/>
          <c:showCatName val="0"/>
          <c:showSerName val="0"/>
          <c:showPercent val="0"/>
          <c:showBubbleSize val="0"/>
        </c:dLbls>
        <c:smooth val="0"/>
        <c:axId val="1923289336"/>
        <c:axId val="1923292632"/>
      </c:lineChart>
      <c:dateAx>
        <c:axId val="1923289336"/>
        <c:scaling>
          <c:orientation val="minMax"/>
          <c:max val="42736"/>
          <c:min val="31048"/>
        </c:scaling>
        <c:delete val="0"/>
        <c:axPos val="b"/>
        <c:numFmt formatCode="yyyy" sourceLinked="0"/>
        <c:majorTickMark val="none"/>
        <c:minorTickMark val="none"/>
        <c:tickLblPos val="none"/>
        <c:spPr>
          <a:ln>
            <a:solidFill>
              <a:srgbClr val="6A737B"/>
            </a:solidFill>
          </a:ln>
        </c:spPr>
        <c:txPr>
          <a:bodyPr/>
          <a:lstStyle/>
          <a:p>
            <a:pPr>
              <a:defRPr sz="1800"/>
            </a:pPr>
            <a:endParaRPr lang="en-US"/>
          </a:p>
        </c:txPr>
        <c:crossAx val="1923292632"/>
        <c:crosses val="autoZero"/>
        <c:auto val="0"/>
        <c:lblOffset val="100"/>
        <c:baseTimeUnit val="years"/>
        <c:majorUnit val="6"/>
        <c:majorTimeUnit val="years"/>
      </c:dateAx>
      <c:valAx>
        <c:axId val="1923292632"/>
        <c:scaling>
          <c:orientation val="minMax"/>
          <c:max val="1.5"/>
          <c:min val="0"/>
        </c:scaling>
        <c:delete val="0"/>
        <c:axPos val="l"/>
        <c:majorGridlines>
          <c:spPr>
            <a:ln>
              <a:solidFill>
                <a:srgbClr val="FFFFFF">
                  <a:lumMod val="75000"/>
                </a:srgbClr>
              </a:solidFill>
            </a:ln>
          </c:spPr>
        </c:majorGridlines>
        <c:numFmt formatCode="#,##0.0" sourceLinked="0"/>
        <c:majorTickMark val="out"/>
        <c:minorTickMark val="none"/>
        <c:tickLblPos val="none"/>
        <c:spPr>
          <a:ln>
            <a:noFill/>
          </a:ln>
        </c:spPr>
        <c:txPr>
          <a:bodyPr/>
          <a:lstStyle/>
          <a:p>
            <a:pPr>
              <a:defRPr sz="1800"/>
            </a:pPr>
            <a:endParaRPr lang="en-US"/>
          </a:p>
        </c:txPr>
        <c:crossAx val="1923289336"/>
        <c:crosses val="autoZero"/>
        <c:crossBetween val="midCat"/>
        <c:majorUnit val="0.5"/>
      </c:valAx>
    </c:plotArea>
    <c:plotVisOnly val="1"/>
    <c:dispBlanksAs val="gap"/>
    <c:showDLblsOverMax val="0"/>
  </c:chart>
  <c:txPr>
    <a:bodyPr/>
    <a:lstStyle/>
    <a:p>
      <a:pPr>
        <a:defRPr sz="1800"/>
      </a:pPr>
      <a:endParaRPr lang="en-US"/>
    </a:p>
  </c:txPr>
  <c:externalData r:id="rId2">
    <c:autoUpdate val="0"/>
  </c:externalData>
</c:chartSpace>
</file>

<file path=ppt/charts/chart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6.02076066751603E-2"/>
          <c:y val="3.0748433827312401E-2"/>
          <c:w val="0.76193646447136865"/>
          <c:h val="0.88828134585018503"/>
        </c:manualLayout>
      </c:layout>
      <c:barChart>
        <c:barDir val="col"/>
        <c:grouping val="stacked"/>
        <c:varyColors val="0"/>
        <c:ser>
          <c:idx val="0"/>
          <c:order val="0"/>
          <c:tx>
            <c:strRef>
              <c:f>Sheet1!$B$1</c:f>
              <c:strCache>
                <c:ptCount val="1"/>
                <c:pt idx="0">
                  <c:v>Public housing as % of total dwellings</c:v>
                </c:pt>
              </c:strCache>
            </c:strRef>
          </c:tx>
          <c:spPr>
            <a:solidFill>
              <a:srgbClr val="A02226"/>
            </a:solidFill>
            <a:ln>
              <a:solidFill>
                <a:srgbClr val="FFFFFF"/>
              </a:solidFill>
            </a:ln>
            <a:effectLst/>
          </c:spPr>
          <c:invertIfNegative val="0"/>
          <c:cat>
            <c:numRef>
              <c:f>Sheet1!$A$2:$A$68</c:f>
              <c:numCache>
                <c:formatCode>m/d/yyyy</c:formatCode>
                <c:ptCount val="67"/>
                <c:pt idx="0">
                  <c:v>18629</c:v>
                </c:pt>
                <c:pt idx="1">
                  <c:v>18994</c:v>
                </c:pt>
                <c:pt idx="2">
                  <c:v>19360</c:v>
                </c:pt>
                <c:pt idx="3">
                  <c:v>19725</c:v>
                </c:pt>
                <c:pt idx="4">
                  <c:v>20090</c:v>
                </c:pt>
                <c:pt idx="5">
                  <c:v>20455</c:v>
                </c:pt>
                <c:pt idx="6">
                  <c:v>20821</c:v>
                </c:pt>
                <c:pt idx="7">
                  <c:v>21186</c:v>
                </c:pt>
                <c:pt idx="8">
                  <c:v>21551</c:v>
                </c:pt>
                <c:pt idx="9">
                  <c:v>21916</c:v>
                </c:pt>
                <c:pt idx="10">
                  <c:v>22282</c:v>
                </c:pt>
                <c:pt idx="11">
                  <c:v>22647</c:v>
                </c:pt>
                <c:pt idx="12">
                  <c:v>23012</c:v>
                </c:pt>
                <c:pt idx="13">
                  <c:v>23377</c:v>
                </c:pt>
                <c:pt idx="14">
                  <c:v>23743</c:v>
                </c:pt>
                <c:pt idx="15">
                  <c:v>24108</c:v>
                </c:pt>
                <c:pt idx="16">
                  <c:v>24473</c:v>
                </c:pt>
                <c:pt idx="17">
                  <c:v>24838</c:v>
                </c:pt>
                <c:pt idx="18">
                  <c:v>25204</c:v>
                </c:pt>
                <c:pt idx="19">
                  <c:v>25569</c:v>
                </c:pt>
                <c:pt idx="20">
                  <c:v>25934</c:v>
                </c:pt>
                <c:pt idx="21">
                  <c:v>26299</c:v>
                </c:pt>
                <c:pt idx="22">
                  <c:v>26665</c:v>
                </c:pt>
                <c:pt idx="23">
                  <c:v>27030</c:v>
                </c:pt>
                <c:pt idx="24">
                  <c:v>27395</c:v>
                </c:pt>
                <c:pt idx="25">
                  <c:v>27760</c:v>
                </c:pt>
                <c:pt idx="26">
                  <c:v>28126</c:v>
                </c:pt>
                <c:pt idx="27">
                  <c:v>28491</c:v>
                </c:pt>
                <c:pt idx="28">
                  <c:v>28856</c:v>
                </c:pt>
                <c:pt idx="29">
                  <c:v>29221</c:v>
                </c:pt>
                <c:pt idx="30">
                  <c:v>29587</c:v>
                </c:pt>
                <c:pt idx="31">
                  <c:v>29952</c:v>
                </c:pt>
                <c:pt idx="32">
                  <c:v>30317</c:v>
                </c:pt>
                <c:pt idx="33">
                  <c:v>30682</c:v>
                </c:pt>
                <c:pt idx="34">
                  <c:v>31048</c:v>
                </c:pt>
                <c:pt idx="35">
                  <c:v>31413</c:v>
                </c:pt>
                <c:pt idx="36">
                  <c:v>31778</c:v>
                </c:pt>
                <c:pt idx="37">
                  <c:v>32143</c:v>
                </c:pt>
                <c:pt idx="38">
                  <c:v>32509</c:v>
                </c:pt>
                <c:pt idx="39">
                  <c:v>32874</c:v>
                </c:pt>
                <c:pt idx="40">
                  <c:v>33239</c:v>
                </c:pt>
                <c:pt idx="41">
                  <c:v>33604</c:v>
                </c:pt>
                <c:pt idx="42">
                  <c:v>33970</c:v>
                </c:pt>
                <c:pt idx="43">
                  <c:v>34335</c:v>
                </c:pt>
                <c:pt idx="44">
                  <c:v>34700</c:v>
                </c:pt>
                <c:pt idx="45">
                  <c:v>35065</c:v>
                </c:pt>
                <c:pt idx="46">
                  <c:v>35431</c:v>
                </c:pt>
                <c:pt idx="47">
                  <c:v>35796</c:v>
                </c:pt>
                <c:pt idx="48">
                  <c:v>36161</c:v>
                </c:pt>
                <c:pt idx="49">
                  <c:v>36526</c:v>
                </c:pt>
                <c:pt idx="50">
                  <c:v>36892</c:v>
                </c:pt>
                <c:pt idx="51">
                  <c:v>37257</c:v>
                </c:pt>
                <c:pt idx="52">
                  <c:v>37622</c:v>
                </c:pt>
                <c:pt idx="53">
                  <c:v>37987</c:v>
                </c:pt>
                <c:pt idx="54">
                  <c:v>38353</c:v>
                </c:pt>
                <c:pt idx="55">
                  <c:v>38718</c:v>
                </c:pt>
                <c:pt idx="56">
                  <c:v>39083</c:v>
                </c:pt>
                <c:pt idx="57">
                  <c:v>39448</c:v>
                </c:pt>
                <c:pt idx="58">
                  <c:v>39814</c:v>
                </c:pt>
                <c:pt idx="59">
                  <c:v>40179</c:v>
                </c:pt>
                <c:pt idx="60">
                  <c:v>40544</c:v>
                </c:pt>
                <c:pt idx="61">
                  <c:v>40909</c:v>
                </c:pt>
                <c:pt idx="62">
                  <c:v>41275</c:v>
                </c:pt>
                <c:pt idx="63">
                  <c:v>41640</c:v>
                </c:pt>
                <c:pt idx="64">
                  <c:v>42005</c:v>
                </c:pt>
                <c:pt idx="65">
                  <c:v>42370</c:v>
                </c:pt>
                <c:pt idx="66">
                  <c:v>42736</c:v>
                </c:pt>
              </c:numCache>
            </c:numRef>
          </c:cat>
          <c:val>
            <c:numRef>
              <c:f>Sheet1!$B$2:$B$68</c:f>
              <c:numCache>
                <c:formatCode>0.0</c:formatCode>
                <c:ptCount val="67"/>
                <c:pt idx="0">
                  <c:v>1.7777425304633148</c:v>
                </c:pt>
                <c:pt idx="1">
                  <c:v>2.0715871260032905</c:v>
                </c:pt>
                <c:pt idx="2">
                  <c:v>2.4122867872670426</c:v>
                </c:pt>
                <c:pt idx="3">
                  <c:v>2.8501716738197422</c:v>
                </c:pt>
                <c:pt idx="4">
                  <c:v>3.3613978652658321</c:v>
                </c:pt>
                <c:pt idx="5">
                  <c:v>3.6590968657595826</c:v>
                </c:pt>
                <c:pt idx="6">
                  <c:v>3.689010553261844</c:v>
                </c:pt>
                <c:pt idx="7">
                  <c:v>3.6533075133138784</c:v>
                </c:pt>
                <c:pt idx="8">
                  <c:v>3.6393307850391867</c:v>
                </c:pt>
                <c:pt idx="9">
                  <c:v>3.5960230592977203</c:v>
                </c:pt>
                <c:pt idx="10">
                  <c:v>3.5505419075144511</c:v>
                </c:pt>
                <c:pt idx="11">
                  <c:v>3.5615963597150553</c:v>
                </c:pt>
                <c:pt idx="12">
                  <c:v>3.605058180314419</c:v>
                </c:pt>
                <c:pt idx="13">
                  <c:v>3.671752573346649</c:v>
                </c:pt>
                <c:pt idx="14">
                  <c:v>3.6860093238100897</c:v>
                </c:pt>
                <c:pt idx="15">
                  <c:v>3.7069395586824436</c:v>
                </c:pt>
                <c:pt idx="16">
                  <c:v>3.7028768482251775</c:v>
                </c:pt>
                <c:pt idx="17">
                  <c:v>3.6876344647438559</c:v>
                </c:pt>
                <c:pt idx="18">
                  <c:v>3.6896517620604627</c:v>
                </c:pt>
                <c:pt idx="19">
                  <c:v>3.697388784400446</c:v>
                </c:pt>
                <c:pt idx="20">
                  <c:v>3.7344942881025354</c:v>
                </c:pt>
                <c:pt idx="21">
                  <c:v>3.7378671324531898</c:v>
                </c:pt>
                <c:pt idx="22">
                  <c:v>3.7064268635586908</c:v>
                </c:pt>
                <c:pt idx="23">
                  <c:v>3.6859957733800082</c:v>
                </c:pt>
                <c:pt idx="24">
                  <c:v>3.6806243979447983</c:v>
                </c:pt>
                <c:pt idx="25">
                  <c:v>3.6932409012131719</c:v>
                </c:pt>
                <c:pt idx="26">
                  <c:v>3.6418478238827254</c:v>
                </c:pt>
                <c:pt idx="27">
                  <c:v>3.66624626047011</c:v>
                </c:pt>
                <c:pt idx="28">
                  <c:v>3.7241060286416849</c:v>
                </c:pt>
                <c:pt idx="29">
                  <c:v>3.7453966616197181</c:v>
                </c:pt>
                <c:pt idx="30">
                  <c:v>3.8037273930304365</c:v>
                </c:pt>
                <c:pt idx="31">
                  <c:v>3.8276823976064467</c:v>
                </c:pt>
                <c:pt idx="32">
                  <c:v>3.7245420716347981</c:v>
                </c:pt>
                <c:pt idx="33">
                  <c:v>3.8444848697891665</c:v>
                </c:pt>
                <c:pt idx="34">
                  <c:v>3.9521740922847228</c:v>
                </c:pt>
                <c:pt idx="35">
                  <c:v>4.0720000000000001</c:v>
                </c:pt>
                <c:pt idx="36">
                  <c:v>4.1528401551495939</c:v>
                </c:pt>
                <c:pt idx="37">
                  <c:v>4.2332389445868497</c:v>
                </c:pt>
                <c:pt idx="38">
                  <c:v>4.3057757428849266</c:v>
                </c:pt>
                <c:pt idx="39">
                  <c:v>4.3555906538039393</c:v>
                </c:pt>
                <c:pt idx="40">
                  <c:v>4.4357340358271857</c:v>
                </c:pt>
                <c:pt idx="41">
                  <c:v>4.4970134392333456</c:v>
                </c:pt>
                <c:pt idx="42">
                  <c:v>4.5645397484287598</c:v>
                </c:pt>
                <c:pt idx="43">
                  <c:v>4.621184037172041</c:v>
                </c:pt>
                <c:pt idx="44">
                  <c:v>4.6159677627948001</c:v>
                </c:pt>
                <c:pt idx="45">
                  <c:v>4.6202911666888609</c:v>
                </c:pt>
                <c:pt idx="46">
                  <c:v>4.6198022498328317</c:v>
                </c:pt>
                <c:pt idx="47">
                  <c:v>4.5879221736742668</c:v>
                </c:pt>
                <c:pt idx="48">
                  <c:v>4.554587162676075</c:v>
                </c:pt>
                <c:pt idx="49">
                  <c:v>5.3004200144896689</c:v>
                </c:pt>
                <c:pt idx="50">
                  <c:v>5.2192518925337685</c:v>
                </c:pt>
                <c:pt idx="51">
                  <c:v>5.1033544071479993</c:v>
                </c:pt>
                <c:pt idx="52">
                  <c:v>4.9716999676338185</c:v>
                </c:pt>
                <c:pt idx="53">
                  <c:v>4.8744357887707981</c:v>
                </c:pt>
                <c:pt idx="54">
                  <c:v>4.798593097078939</c:v>
                </c:pt>
                <c:pt idx="55">
                  <c:v>4.7221529730925953</c:v>
                </c:pt>
                <c:pt idx="56">
                  <c:v>4.6760623264585037</c:v>
                </c:pt>
                <c:pt idx="57">
                  <c:v>4.5753509202501093</c:v>
                </c:pt>
                <c:pt idx="58">
                  <c:v>4.4826079998622665</c:v>
                </c:pt>
                <c:pt idx="59">
                  <c:v>4.3702457485074904</c:v>
                </c:pt>
                <c:pt idx="60">
                  <c:v>4.2700687600511325</c:v>
                </c:pt>
                <c:pt idx="61">
                  <c:v>4.1998761834286595</c:v>
                </c:pt>
                <c:pt idx="62">
                  <c:v>4.1050887311099755</c:v>
                </c:pt>
                <c:pt idx="63">
                  <c:v>3.9836762307080291</c:v>
                </c:pt>
                <c:pt idx="64">
                  <c:v>3.883027329414078</c:v>
                </c:pt>
                <c:pt idx="65">
                  <c:v>3.7886738395119823</c:v>
                </c:pt>
                <c:pt idx="66">
                  <c:v>0</c:v>
                </c:pt>
              </c:numCache>
            </c:numRef>
          </c:val>
          <c:extLst>
            <c:ext xmlns:c16="http://schemas.microsoft.com/office/drawing/2014/chart" uri="{C3380CC4-5D6E-409C-BE32-E72D297353CC}">
              <c16:uniqueId val="{00000000-E59E-482D-933C-7D8299C03FCC}"/>
            </c:ext>
          </c:extLst>
        </c:ser>
        <c:ser>
          <c:idx val="1"/>
          <c:order val="1"/>
          <c:tx>
            <c:strRef>
              <c:f>Sheet1!$C$1</c:f>
              <c:strCache>
                <c:ptCount val="1"/>
                <c:pt idx="0">
                  <c:v>Community housing as % of total dwellings</c:v>
                </c:pt>
              </c:strCache>
            </c:strRef>
          </c:tx>
          <c:spPr>
            <a:solidFill>
              <a:srgbClr val="F68B33"/>
            </a:solidFill>
            <a:ln>
              <a:solidFill>
                <a:srgbClr val="FFFFFF"/>
              </a:solidFill>
            </a:ln>
            <a:effectLst/>
          </c:spPr>
          <c:invertIfNegative val="0"/>
          <c:cat>
            <c:numRef>
              <c:f>Sheet1!$A$2:$A$68</c:f>
              <c:numCache>
                <c:formatCode>m/d/yyyy</c:formatCode>
                <c:ptCount val="67"/>
                <c:pt idx="0">
                  <c:v>18629</c:v>
                </c:pt>
                <c:pt idx="1">
                  <c:v>18994</c:v>
                </c:pt>
                <c:pt idx="2">
                  <c:v>19360</c:v>
                </c:pt>
                <c:pt idx="3">
                  <c:v>19725</c:v>
                </c:pt>
                <c:pt idx="4">
                  <c:v>20090</c:v>
                </c:pt>
                <c:pt idx="5">
                  <c:v>20455</c:v>
                </c:pt>
                <c:pt idx="6">
                  <c:v>20821</c:v>
                </c:pt>
                <c:pt idx="7">
                  <c:v>21186</c:v>
                </c:pt>
                <c:pt idx="8">
                  <c:v>21551</c:v>
                </c:pt>
                <c:pt idx="9">
                  <c:v>21916</c:v>
                </c:pt>
                <c:pt idx="10">
                  <c:v>22282</c:v>
                </c:pt>
                <c:pt idx="11">
                  <c:v>22647</c:v>
                </c:pt>
                <c:pt idx="12">
                  <c:v>23012</c:v>
                </c:pt>
                <c:pt idx="13">
                  <c:v>23377</c:v>
                </c:pt>
                <c:pt idx="14">
                  <c:v>23743</c:v>
                </c:pt>
                <c:pt idx="15">
                  <c:v>24108</c:v>
                </c:pt>
                <c:pt idx="16">
                  <c:v>24473</c:v>
                </c:pt>
                <c:pt idx="17">
                  <c:v>24838</c:v>
                </c:pt>
                <c:pt idx="18">
                  <c:v>25204</c:v>
                </c:pt>
                <c:pt idx="19">
                  <c:v>25569</c:v>
                </c:pt>
                <c:pt idx="20">
                  <c:v>25934</c:v>
                </c:pt>
                <c:pt idx="21">
                  <c:v>26299</c:v>
                </c:pt>
                <c:pt idx="22">
                  <c:v>26665</c:v>
                </c:pt>
                <c:pt idx="23">
                  <c:v>27030</c:v>
                </c:pt>
                <c:pt idx="24">
                  <c:v>27395</c:v>
                </c:pt>
                <c:pt idx="25">
                  <c:v>27760</c:v>
                </c:pt>
                <c:pt idx="26">
                  <c:v>28126</c:v>
                </c:pt>
                <c:pt idx="27">
                  <c:v>28491</c:v>
                </c:pt>
                <c:pt idx="28">
                  <c:v>28856</c:v>
                </c:pt>
                <c:pt idx="29">
                  <c:v>29221</c:v>
                </c:pt>
                <c:pt idx="30">
                  <c:v>29587</c:v>
                </c:pt>
                <c:pt idx="31">
                  <c:v>29952</c:v>
                </c:pt>
                <c:pt idx="32">
                  <c:v>30317</c:v>
                </c:pt>
                <c:pt idx="33">
                  <c:v>30682</c:v>
                </c:pt>
                <c:pt idx="34">
                  <c:v>31048</c:v>
                </c:pt>
                <c:pt idx="35">
                  <c:v>31413</c:v>
                </c:pt>
                <c:pt idx="36">
                  <c:v>31778</c:v>
                </c:pt>
                <c:pt idx="37">
                  <c:v>32143</c:v>
                </c:pt>
                <c:pt idx="38">
                  <c:v>32509</c:v>
                </c:pt>
                <c:pt idx="39">
                  <c:v>32874</c:v>
                </c:pt>
                <c:pt idx="40">
                  <c:v>33239</c:v>
                </c:pt>
                <c:pt idx="41">
                  <c:v>33604</c:v>
                </c:pt>
                <c:pt idx="42">
                  <c:v>33970</c:v>
                </c:pt>
                <c:pt idx="43">
                  <c:v>34335</c:v>
                </c:pt>
                <c:pt idx="44">
                  <c:v>34700</c:v>
                </c:pt>
                <c:pt idx="45">
                  <c:v>35065</c:v>
                </c:pt>
                <c:pt idx="46">
                  <c:v>35431</c:v>
                </c:pt>
                <c:pt idx="47">
                  <c:v>35796</c:v>
                </c:pt>
                <c:pt idx="48">
                  <c:v>36161</c:v>
                </c:pt>
                <c:pt idx="49">
                  <c:v>36526</c:v>
                </c:pt>
                <c:pt idx="50">
                  <c:v>36892</c:v>
                </c:pt>
                <c:pt idx="51">
                  <c:v>37257</c:v>
                </c:pt>
                <c:pt idx="52">
                  <c:v>37622</c:v>
                </c:pt>
                <c:pt idx="53">
                  <c:v>37987</c:v>
                </c:pt>
                <c:pt idx="54">
                  <c:v>38353</c:v>
                </c:pt>
                <c:pt idx="55">
                  <c:v>38718</c:v>
                </c:pt>
                <c:pt idx="56">
                  <c:v>39083</c:v>
                </c:pt>
                <c:pt idx="57">
                  <c:v>39448</c:v>
                </c:pt>
                <c:pt idx="58">
                  <c:v>39814</c:v>
                </c:pt>
                <c:pt idx="59">
                  <c:v>40179</c:v>
                </c:pt>
                <c:pt idx="60">
                  <c:v>40544</c:v>
                </c:pt>
                <c:pt idx="61">
                  <c:v>40909</c:v>
                </c:pt>
                <c:pt idx="62">
                  <c:v>41275</c:v>
                </c:pt>
                <c:pt idx="63">
                  <c:v>41640</c:v>
                </c:pt>
                <c:pt idx="64">
                  <c:v>42005</c:v>
                </c:pt>
                <c:pt idx="65">
                  <c:v>42370</c:v>
                </c:pt>
                <c:pt idx="66">
                  <c:v>42736</c:v>
                </c:pt>
              </c:numCache>
            </c:numRef>
          </c:cat>
          <c:val>
            <c:numRef>
              <c:f>Sheet1!$C$2:$C$68</c:f>
              <c:numCache>
                <c:formatCode>General</c:formatCode>
                <c:ptCount val="67"/>
                <c:pt idx="50" formatCode="0.0">
                  <c:v>0.42968680421552619</c:v>
                </c:pt>
                <c:pt idx="51" formatCode="0.0">
                  <c:v>0.42229764164564865</c:v>
                </c:pt>
                <c:pt idx="52" formatCode="0.0">
                  <c:v>0.33617318528229256</c:v>
                </c:pt>
                <c:pt idx="53" formatCode="0.0">
                  <c:v>0.38313516046986085</c:v>
                </c:pt>
                <c:pt idx="54" formatCode="0.0">
                  <c:v>0.43041383511224707</c:v>
                </c:pt>
                <c:pt idx="55" formatCode="0.0">
                  <c:v>0.42136909471923167</c:v>
                </c:pt>
                <c:pt idx="56" formatCode="0.0">
                  <c:v>0.47716972014377113</c:v>
                </c:pt>
                <c:pt idx="57" formatCode="0.0">
                  <c:v>0.48857856621176354</c:v>
                </c:pt>
                <c:pt idx="58" formatCode="0.0">
                  <c:v>0.52984366872688404</c:v>
                </c:pt>
                <c:pt idx="59" formatCode="0.0">
                  <c:v>0.58108617877888213</c:v>
                </c:pt>
                <c:pt idx="60" formatCode="0.0">
                  <c:v>0.7410261432518247</c:v>
                </c:pt>
                <c:pt idx="61" formatCode="0.0">
                  <c:v>0.80971484613212874</c:v>
                </c:pt>
                <c:pt idx="62" formatCode="0.0">
                  <c:v>0.84248463222831727</c:v>
                </c:pt>
                <c:pt idx="63" formatCode="0.0">
                  <c:v>0.87394009544252382</c:v>
                </c:pt>
                <c:pt idx="64" formatCode="0.0">
                  <c:v>0.88881988138888968</c:v>
                </c:pt>
                <c:pt idx="65" formatCode="0.0">
                  <c:v>0.94971068948931148</c:v>
                </c:pt>
                <c:pt idx="66" formatCode="0.0">
                  <c:v>0</c:v>
                </c:pt>
              </c:numCache>
            </c:numRef>
          </c:val>
          <c:extLst>
            <c:ext xmlns:c16="http://schemas.microsoft.com/office/drawing/2014/chart" uri="{C3380CC4-5D6E-409C-BE32-E72D297353CC}">
              <c16:uniqueId val="{00000000-75B0-4B88-8E0A-EAC4EB0CCAE4}"/>
            </c:ext>
          </c:extLst>
        </c:ser>
        <c:dLbls>
          <c:showLegendKey val="0"/>
          <c:showVal val="0"/>
          <c:showCatName val="0"/>
          <c:showSerName val="0"/>
          <c:showPercent val="0"/>
          <c:showBubbleSize val="0"/>
        </c:dLbls>
        <c:gapWidth val="50"/>
        <c:overlap val="100"/>
        <c:axId val="-2039835528"/>
        <c:axId val="-2040105608"/>
      </c:barChart>
      <c:dateAx>
        <c:axId val="-2039835528"/>
        <c:scaling>
          <c:orientation val="minMax"/>
          <c:max val="42736"/>
          <c:min val="18629"/>
        </c:scaling>
        <c:delete val="0"/>
        <c:axPos val="b"/>
        <c:numFmt formatCode="yyyy" sourceLinked="0"/>
        <c:majorTickMark val="out"/>
        <c:minorTickMark val="none"/>
        <c:tickLblPos val="nextTo"/>
        <c:spPr>
          <a:ln>
            <a:solidFill>
              <a:srgbClr val="6A737B"/>
            </a:solidFill>
          </a:ln>
        </c:spPr>
        <c:txPr>
          <a:bodyPr/>
          <a:lstStyle/>
          <a:p>
            <a:pPr>
              <a:defRPr sz="2200"/>
            </a:pPr>
            <a:endParaRPr lang="en-US"/>
          </a:p>
        </c:txPr>
        <c:crossAx val="-2040105608"/>
        <c:crosses val="autoZero"/>
        <c:auto val="0"/>
        <c:lblOffset val="100"/>
        <c:baseTimeUnit val="years"/>
        <c:majorUnit val="10"/>
        <c:majorTimeUnit val="years"/>
        <c:minorUnit val="6"/>
        <c:minorTimeUnit val="months"/>
      </c:dateAx>
      <c:valAx>
        <c:axId val="-2040105608"/>
        <c:scaling>
          <c:orientation val="minMax"/>
          <c:max val="6"/>
          <c:min val="0"/>
        </c:scaling>
        <c:delete val="0"/>
        <c:axPos val="l"/>
        <c:majorGridlines>
          <c:spPr>
            <a:ln>
              <a:solidFill>
                <a:srgbClr val="FFFFFF">
                  <a:lumMod val="75000"/>
                </a:srgbClr>
              </a:solidFill>
            </a:ln>
          </c:spPr>
        </c:majorGridlines>
        <c:numFmt formatCode="#,##0" sourceLinked="0"/>
        <c:majorTickMark val="out"/>
        <c:minorTickMark val="none"/>
        <c:tickLblPos val="nextTo"/>
        <c:spPr>
          <a:ln>
            <a:noFill/>
          </a:ln>
        </c:spPr>
        <c:txPr>
          <a:bodyPr/>
          <a:lstStyle/>
          <a:p>
            <a:pPr>
              <a:defRPr sz="2200"/>
            </a:pPr>
            <a:endParaRPr lang="en-US"/>
          </a:p>
        </c:txPr>
        <c:crossAx val="-2039835528"/>
        <c:crosses val="autoZero"/>
        <c:crossBetween val="between"/>
        <c:majorUnit val="1"/>
      </c:valAx>
    </c:plotArea>
    <c:plotVisOnly val="1"/>
    <c:dispBlanksAs val="gap"/>
    <c:showDLblsOverMax val="0"/>
  </c:chart>
  <c:txPr>
    <a:bodyPr/>
    <a:lstStyle/>
    <a:p>
      <a:pPr>
        <a:defRPr sz="1800"/>
      </a:pPr>
      <a:endParaRPr lang="en-US"/>
    </a:p>
  </c:txPr>
  <c:externalData r:id="rId2">
    <c:autoUpdate val="0"/>
  </c:externalData>
</c:chartSpace>
</file>

<file path=ppt/charts/chart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6.02076066751603E-2"/>
          <c:y val="3.0748433827312401E-2"/>
          <c:w val="0.74933524967496701"/>
          <c:h val="0.88828134585018503"/>
        </c:manualLayout>
      </c:layout>
      <c:barChart>
        <c:barDir val="col"/>
        <c:grouping val="stacked"/>
        <c:varyColors val="0"/>
        <c:ser>
          <c:idx val="0"/>
          <c:order val="0"/>
          <c:tx>
            <c:strRef>
              <c:f>Sheet1!$B$1</c:f>
              <c:strCache>
                <c:ptCount val="1"/>
                <c:pt idx="0">
                  <c:v>Houses</c:v>
                </c:pt>
              </c:strCache>
            </c:strRef>
          </c:tx>
          <c:spPr>
            <a:solidFill>
              <a:srgbClr val="621214"/>
            </a:solidFill>
            <a:ln>
              <a:solidFill>
                <a:srgbClr val="FFFFFF"/>
              </a:solidFill>
            </a:ln>
            <a:effectLst/>
          </c:spPr>
          <c:invertIfNegative val="0"/>
          <c:cat>
            <c:numRef>
              <c:f>Sheet1!$A$2:$A$27</c:f>
              <c:numCache>
                <c:formatCode>m/d/yyyy</c:formatCode>
                <c:ptCount val="26"/>
                <c:pt idx="0">
                  <c:v>33939</c:v>
                </c:pt>
                <c:pt idx="1">
                  <c:v>34304</c:v>
                </c:pt>
                <c:pt idx="2">
                  <c:v>34669</c:v>
                </c:pt>
                <c:pt idx="3">
                  <c:v>35034</c:v>
                </c:pt>
                <c:pt idx="4">
                  <c:v>35400</c:v>
                </c:pt>
                <c:pt idx="5">
                  <c:v>35765</c:v>
                </c:pt>
                <c:pt idx="6">
                  <c:v>36130</c:v>
                </c:pt>
                <c:pt idx="7">
                  <c:v>36495</c:v>
                </c:pt>
                <c:pt idx="8">
                  <c:v>36861</c:v>
                </c:pt>
                <c:pt idx="9">
                  <c:v>37226</c:v>
                </c:pt>
                <c:pt idx="10">
                  <c:v>37591</c:v>
                </c:pt>
                <c:pt idx="11">
                  <c:v>37956</c:v>
                </c:pt>
                <c:pt idx="12">
                  <c:v>38322</c:v>
                </c:pt>
                <c:pt idx="13">
                  <c:v>38687</c:v>
                </c:pt>
                <c:pt idx="14">
                  <c:v>39052</c:v>
                </c:pt>
                <c:pt idx="15">
                  <c:v>39417</c:v>
                </c:pt>
                <c:pt idx="16">
                  <c:v>39783</c:v>
                </c:pt>
                <c:pt idx="17">
                  <c:v>40148</c:v>
                </c:pt>
                <c:pt idx="18">
                  <c:v>40513</c:v>
                </c:pt>
                <c:pt idx="19">
                  <c:v>40878</c:v>
                </c:pt>
                <c:pt idx="20">
                  <c:v>41244</c:v>
                </c:pt>
                <c:pt idx="21">
                  <c:v>41609</c:v>
                </c:pt>
                <c:pt idx="22">
                  <c:v>41974</c:v>
                </c:pt>
                <c:pt idx="23">
                  <c:v>42339</c:v>
                </c:pt>
                <c:pt idx="24">
                  <c:v>42705</c:v>
                </c:pt>
                <c:pt idx="25">
                  <c:v>43070</c:v>
                </c:pt>
              </c:numCache>
            </c:numRef>
          </c:cat>
          <c:val>
            <c:numRef>
              <c:f>Sheet1!$B$2:$B$27</c:f>
              <c:numCache>
                <c:formatCode>0</c:formatCode>
                <c:ptCount val="26"/>
                <c:pt idx="0">
                  <c:v>118349</c:v>
                </c:pt>
                <c:pt idx="1">
                  <c:v>126096</c:v>
                </c:pt>
                <c:pt idx="2">
                  <c:v>130668</c:v>
                </c:pt>
                <c:pt idx="3">
                  <c:v>95220</c:v>
                </c:pt>
                <c:pt idx="4">
                  <c:v>87232</c:v>
                </c:pt>
                <c:pt idx="5">
                  <c:v>100046</c:v>
                </c:pt>
                <c:pt idx="6">
                  <c:v>107459</c:v>
                </c:pt>
                <c:pt idx="7">
                  <c:v>119370</c:v>
                </c:pt>
                <c:pt idx="8">
                  <c:v>95123</c:v>
                </c:pt>
                <c:pt idx="9">
                  <c:v>104818</c:v>
                </c:pt>
                <c:pt idx="10">
                  <c:v>120533</c:v>
                </c:pt>
                <c:pt idx="11">
                  <c:v>121547</c:v>
                </c:pt>
                <c:pt idx="12">
                  <c:v>112479</c:v>
                </c:pt>
                <c:pt idx="13">
                  <c:v>106668</c:v>
                </c:pt>
                <c:pt idx="14">
                  <c:v>107740</c:v>
                </c:pt>
                <c:pt idx="15">
                  <c:v>108697</c:v>
                </c:pt>
                <c:pt idx="16">
                  <c:v>101550</c:v>
                </c:pt>
                <c:pt idx="17">
                  <c:v>108365</c:v>
                </c:pt>
                <c:pt idx="18">
                  <c:v>111815</c:v>
                </c:pt>
                <c:pt idx="19">
                  <c:v>95467</c:v>
                </c:pt>
                <c:pt idx="20">
                  <c:v>91817</c:v>
                </c:pt>
                <c:pt idx="21">
                  <c:v>102809</c:v>
                </c:pt>
                <c:pt idx="22">
                  <c:v>117973</c:v>
                </c:pt>
                <c:pt idx="23">
                  <c:v>119392</c:v>
                </c:pt>
                <c:pt idx="24">
                  <c:v>117625</c:v>
                </c:pt>
                <c:pt idx="25">
                  <c:v>115617</c:v>
                </c:pt>
              </c:numCache>
            </c:numRef>
          </c:val>
          <c:extLst>
            <c:ext xmlns:c16="http://schemas.microsoft.com/office/drawing/2014/chart" uri="{C3380CC4-5D6E-409C-BE32-E72D297353CC}">
              <c16:uniqueId val="{00000000-E59E-482D-933C-7D8299C03FCC}"/>
            </c:ext>
          </c:extLst>
        </c:ser>
        <c:ser>
          <c:idx val="1"/>
          <c:order val="1"/>
          <c:tx>
            <c:strRef>
              <c:f>Sheet1!$C$1</c:f>
              <c:strCache>
                <c:ptCount val="1"/>
                <c:pt idx="0">
                  <c:v>Semi-detached, townhouses, terraces</c:v>
                </c:pt>
              </c:strCache>
            </c:strRef>
          </c:tx>
          <c:spPr>
            <a:solidFill>
              <a:srgbClr val="A02226"/>
            </a:solidFill>
            <a:ln>
              <a:solidFill>
                <a:srgbClr val="FFFFFF"/>
              </a:solidFill>
            </a:ln>
            <a:effectLst/>
          </c:spPr>
          <c:invertIfNegative val="0"/>
          <c:cat>
            <c:numRef>
              <c:f>Sheet1!$A$2:$A$27</c:f>
              <c:numCache>
                <c:formatCode>m/d/yyyy</c:formatCode>
                <c:ptCount val="26"/>
                <c:pt idx="0">
                  <c:v>33939</c:v>
                </c:pt>
                <c:pt idx="1">
                  <c:v>34304</c:v>
                </c:pt>
                <c:pt idx="2">
                  <c:v>34669</c:v>
                </c:pt>
                <c:pt idx="3">
                  <c:v>35034</c:v>
                </c:pt>
                <c:pt idx="4">
                  <c:v>35400</c:v>
                </c:pt>
                <c:pt idx="5">
                  <c:v>35765</c:v>
                </c:pt>
                <c:pt idx="6">
                  <c:v>36130</c:v>
                </c:pt>
                <c:pt idx="7">
                  <c:v>36495</c:v>
                </c:pt>
                <c:pt idx="8">
                  <c:v>36861</c:v>
                </c:pt>
                <c:pt idx="9">
                  <c:v>37226</c:v>
                </c:pt>
                <c:pt idx="10">
                  <c:v>37591</c:v>
                </c:pt>
                <c:pt idx="11">
                  <c:v>37956</c:v>
                </c:pt>
                <c:pt idx="12">
                  <c:v>38322</c:v>
                </c:pt>
                <c:pt idx="13">
                  <c:v>38687</c:v>
                </c:pt>
                <c:pt idx="14">
                  <c:v>39052</c:v>
                </c:pt>
                <c:pt idx="15">
                  <c:v>39417</c:v>
                </c:pt>
                <c:pt idx="16">
                  <c:v>39783</c:v>
                </c:pt>
                <c:pt idx="17">
                  <c:v>40148</c:v>
                </c:pt>
                <c:pt idx="18">
                  <c:v>40513</c:v>
                </c:pt>
                <c:pt idx="19">
                  <c:v>40878</c:v>
                </c:pt>
                <c:pt idx="20">
                  <c:v>41244</c:v>
                </c:pt>
                <c:pt idx="21">
                  <c:v>41609</c:v>
                </c:pt>
                <c:pt idx="22">
                  <c:v>41974</c:v>
                </c:pt>
                <c:pt idx="23">
                  <c:v>42339</c:v>
                </c:pt>
                <c:pt idx="24">
                  <c:v>42705</c:v>
                </c:pt>
                <c:pt idx="25">
                  <c:v>43070</c:v>
                </c:pt>
              </c:numCache>
            </c:numRef>
          </c:cat>
          <c:val>
            <c:numRef>
              <c:f>Sheet1!$C$2:$C$27</c:f>
              <c:numCache>
                <c:formatCode>0</c:formatCode>
                <c:ptCount val="26"/>
                <c:pt idx="0">
                  <c:v>28874</c:v>
                </c:pt>
                <c:pt idx="1">
                  <c:v>29635</c:v>
                </c:pt>
                <c:pt idx="2">
                  <c:v>33467</c:v>
                </c:pt>
                <c:pt idx="3">
                  <c:v>23581</c:v>
                </c:pt>
                <c:pt idx="4">
                  <c:v>18876</c:v>
                </c:pt>
                <c:pt idx="5">
                  <c:v>21153</c:v>
                </c:pt>
                <c:pt idx="6">
                  <c:v>22401</c:v>
                </c:pt>
                <c:pt idx="7">
                  <c:v>22559</c:v>
                </c:pt>
                <c:pt idx="8">
                  <c:v>19290</c:v>
                </c:pt>
                <c:pt idx="9">
                  <c:v>18447</c:v>
                </c:pt>
                <c:pt idx="10">
                  <c:v>20643</c:v>
                </c:pt>
                <c:pt idx="11">
                  <c:v>23021</c:v>
                </c:pt>
                <c:pt idx="12">
                  <c:v>23913</c:v>
                </c:pt>
                <c:pt idx="13">
                  <c:v>21785</c:v>
                </c:pt>
                <c:pt idx="14">
                  <c:v>21589</c:v>
                </c:pt>
                <c:pt idx="15">
                  <c:v>22134</c:v>
                </c:pt>
                <c:pt idx="16">
                  <c:v>21573</c:v>
                </c:pt>
                <c:pt idx="17">
                  <c:v>18237</c:v>
                </c:pt>
                <c:pt idx="18">
                  <c:v>27309</c:v>
                </c:pt>
                <c:pt idx="19">
                  <c:v>19972</c:v>
                </c:pt>
                <c:pt idx="20">
                  <c:v>19401</c:v>
                </c:pt>
                <c:pt idx="21">
                  <c:v>25027</c:v>
                </c:pt>
                <c:pt idx="22">
                  <c:v>25645</c:v>
                </c:pt>
                <c:pt idx="23">
                  <c:v>32255</c:v>
                </c:pt>
                <c:pt idx="24">
                  <c:v>33813</c:v>
                </c:pt>
                <c:pt idx="25">
                  <c:v>35632.5</c:v>
                </c:pt>
              </c:numCache>
            </c:numRef>
          </c:val>
          <c:extLst>
            <c:ext xmlns:c16="http://schemas.microsoft.com/office/drawing/2014/chart" uri="{C3380CC4-5D6E-409C-BE32-E72D297353CC}">
              <c16:uniqueId val="{00000000-75B0-4B88-8E0A-EAC4EB0CCAE4}"/>
            </c:ext>
          </c:extLst>
        </c:ser>
        <c:ser>
          <c:idx val="2"/>
          <c:order val="2"/>
          <c:tx>
            <c:strRef>
              <c:f>Sheet1!$D$1</c:f>
              <c:strCache>
                <c:ptCount val="1"/>
                <c:pt idx="0">
                  <c:v>Apartments (one, two, three story block)</c:v>
                </c:pt>
              </c:strCache>
            </c:strRef>
          </c:tx>
          <c:spPr>
            <a:solidFill>
              <a:srgbClr val="D4582A"/>
            </a:solidFill>
            <a:ln>
              <a:solidFill>
                <a:srgbClr val="FFFFFF"/>
              </a:solidFill>
            </a:ln>
            <a:effectLst/>
          </c:spPr>
          <c:invertIfNegative val="0"/>
          <c:cat>
            <c:numRef>
              <c:f>Sheet1!$A$2:$A$27</c:f>
              <c:numCache>
                <c:formatCode>m/d/yyyy</c:formatCode>
                <c:ptCount val="26"/>
                <c:pt idx="0">
                  <c:v>33939</c:v>
                </c:pt>
                <c:pt idx="1">
                  <c:v>34304</c:v>
                </c:pt>
                <c:pt idx="2">
                  <c:v>34669</c:v>
                </c:pt>
                <c:pt idx="3">
                  <c:v>35034</c:v>
                </c:pt>
                <c:pt idx="4">
                  <c:v>35400</c:v>
                </c:pt>
                <c:pt idx="5">
                  <c:v>35765</c:v>
                </c:pt>
                <c:pt idx="6">
                  <c:v>36130</c:v>
                </c:pt>
                <c:pt idx="7">
                  <c:v>36495</c:v>
                </c:pt>
                <c:pt idx="8">
                  <c:v>36861</c:v>
                </c:pt>
                <c:pt idx="9">
                  <c:v>37226</c:v>
                </c:pt>
                <c:pt idx="10">
                  <c:v>37591</c:v>
                </c:pt>
                <c:pt idx="11">
                  <c:v>37956</c:v>
                </c:pt>
                <c:pt idx="12">
                  <c:v>38322</c:v>
                </c:pt>
                <c:pt idx="13">
                  <c:v>38687</c:v>
                </c:pt>
                <c:pt idx="14">
                  <c:v>39052</c:v>
                </c:pt>
                <c:pt idx="15">
                  <c:v>39417</c:v>
                </c:pt>
                <c:pt idx="16">
                  <c:v>39783</c:v>
                </c:pt>
                <c:pt idx="17">
                  <c:v>40148</c:v>
                </c:pt>
                <c:pt idx="18">
                  <c:v>40513</c:v>
                </c:pt>
                <c:pt idx="19">
                  <c:v>40878</c:v>
                </c:pt>
                <c:pt idx="20">
                  <c:v>41244</c:v>
                </c:pt>
                <c:pt idx="21">
                  <c:v>41609</c:v>
                </c:pt>
                <c:pt idx="22">
                  <c:v>41974</c:v>
                </c:pt>
                <c:pt idx="23">
                  <c:v>42339</c:v>
                </c:pt>
                <c:pt idx="24">
                  <c:v>42705</c:v>
                </c:pt>
                <c:pt idx="25">
                  <c:v>43070</c:v>
                </c:pt>
              </c:numCache>
            </c:numRef>
          </c:cat>
          <c:val>
            <c:numRef>
              <c:f>Sheet1!$D$2:$D$27</c:f>
              <c:numCache>
                <c:formatCode>0</c:formatCode>
                <c:ptCount val="26"/>
                <c:pt idx="0">
                  <c:v>13558</c:v>
                </c:pt>
                <c:pt idx="1">
                  <c:v>15779</c:v>
                </c:pt>
                <c:pt idx="2">
                  <c:v>14305</c:v>
                </c:pt>
                <c:pt idx="3">
                  <c:v>9385</c:v>
                </c:pt>
                <c:pt idx="4">
                  <c:v>9775</c:v>
                </c:pt>
                <c:pt idx="5">
                  <c:v>10796</c:v>
                </c:pt>
                <c:pt idx="6">
                  <c:v>10186</c:v>
                </c:pt>
                <c:pt idx="7">
                  <c:v>9566</c:v>
                </c:pt>
                <c:pt idx="8">
                  <c:v>8986</c:v>
                </c:pt>
                <c:pt idx="9">
                  <c:v>8155</c:v>
                </c:pt>
                <c:pt idx="10">
                  <c:v>8980</c:v>
                </c:pt>
                <c:pt idx="11">
                  <c:v>9982</c:v>
                </c:pt>
                <c:pt idx="12">
                  <c:v>9281</c:v>
                </c:pt>
                <c:pt idx="13">
                  <c:v>9146</c:v>
                </c:pt>
                <c:pt idx="14">
                  <c:v>7159</c:v>
                </c:pt>
                <c:pt idx="15">
                  <c:v>8201</c:v>
                </c:pt>
                <c:pt idx="16">
                  <c:v>6502</c:v>
                </c:pt>
                <c:pt idx="17">
                  <c:v>7454</c:v>
                </c:pt>
                <c:pt idx="18">
                  <c:v>12736</c:v>
                </c:pt>
                <c:pt idx="19">
                  <c:v>8690</c:v>
                </c:pt>
                <c:pt idx="20">
                  <c:v>11232</c:v>
                </c:pt>
                <c:pt idx="21">
                  <c:v>11801</c:v>
                </c:pt>
                <c:pt idx="22">
                  <c:v>12381</c:v>
                </c:pt>
                <c:pt idx="23">
                  <c:v>9882</c:v>
                </c:pt>
                <c:pt idx="24">
                  <c:v>8296</c:v>
                </c:pt>
                <c:pt idx="25">
                  <c:v>7216.5</c:v>
                </c:pt>
              </c:numCache>
            </c:numRef>
          </c:val>
          <c:extLst>
            <c:ext xmlns:c16="http://schemas.microsoft.com/office/drawing/2014/chart" uri="{C3380CC4-5D6E-409C-BE32-E72D297353CC}">
              <c16:uniqueId val="{00000000-01E2-411A-A678-4E55B9889B02}"/>
            </c:ext>
          </c:extLst>
        </c:ser>
        <c:ser>
          <c:idx val="3"/>
          <c:order val="3"/>
          <c:tx>
            <c:strRef>
              <c:f>Sheet1!$E$1</c:f>
              <c:strCache>
                <c:ptCount val="1"/>
                <c:pt idx="0">
                  <c:v>Apartments (four+ story block)</c:v>
                </c:pt>
              </c:strCache>
            </c:strRef>
          </c:tx>
          <c:spPr>
            <a:solidFill>
              <a:srgbClr val="FFC35A"/>
            </a:solidFill>
            <a:ln w="9525">
              <a:solidFill>
                <a:srgbClr val="FFFFFF"/>
              </a:solidFill>
              <a:prstDash val="solid"/>
            </a:ln>
            <a:effectLst/>
          </c:spPr>
          <c:invertIfNegative val="0"/>
          <c:cat>
            <c:numRef>
              <c:f>Sheet1!$A$2:$A$27</c:f>
              <c:numCache>
                <c:formatCode>m/d/yyyy</c:formatCode>
                <c:ptCount val="26"/>
                <c:pt idx="0">
                  <c:v>33939</c:v>
                </c:pt>
                <c:pt idx="1">
                  <c:v>34304</c:v>
                </c:pt>
                <c:pt idx="2">
                  <c:v>34669</c:v>
                </c:pt>
                <c:pt idx="3">
                  <c:v>35034</c:v>
                </c:pt>
                <c:pt idx="4">
                  <c:v>35400</c:v>
                </c:pt>
                <c:pt idx="5">
                  <c:v>35765</c:v>
                </c:pt>
                <c:pt idx="6">
                  <c:v>36130</c:v>
                </c:pt>
                <c:pt idx="7">
                  <c:v>36495</c:v>
                </c:pt>
                <c:pt idx="8">
                  <c:v>36861</c:v>
                </c:pt>
                <c:pt idx="9">
                  <c:v>37226</c:v>
                </c:pt>
                <c:pt idx="10">
                  <c:v>37591</c:v>
                </c:pt>
                <c:pt idx="11">
                  <c:v>37956</c:v>
                </c:pt>
                <c:pt idx="12">
                  <c:v>38322</c:v>
                </c:pt>
                <c:pt idx="13">
                  <c:v>38687</c:v>
                </c:pt>
                <c:pt idx="14">
                  <c:v>39052</c:v>
                </c:pt>
                <c:pt idx="15">
                  <c:v>39417</c:v>
                </c:pt>
                <c:pt idx="16">
                  <c:v>39783</c:v>
                </c:pt>
                <c:pt idx="17">
                  <c:v>40148</c:v>
                </c:pt>
                <c:pt idx="18">
                  <c:v>40513</c:v>
                </c:pt>
                <c:pt idx="19">
                  <c:v>40878</c:v>
                </c:pt>
                <c:pt idx="20">
                  <c:v>41244</c:v>
                </c:pt>
                <c:pt idx="21">
                  <c:v>41609</c:v>
                </c:pt>
                <c:pt idx="22">
                  <c:v>41974</c:v>
                </c:pt>
                <c:pt idx="23">
                  <c:v>42339</c:v>
                </c:pt>
                <c:pt idx="24">
                  <c:v>42705</c:v>
                </c:pt>
                <c:pt idx="25">
                  <c:v>43070</c:v>
                </c:pt>
              </c:numCache>
            </c:numRef>
          </c:cat>
          <c:val>
            <c:numRef>
              <c:f>Sheet1!$E$2:$E$27</c:f>
              <c:numCache>
                <c:formatCode>0</c:formatCode>
                <c:ptCount val="26"/>
                <c:pt idx="0">
                  <c:v>1702</c:v>
                </c:pt>
                <c:pt idx="1">
                  <c:v>5252</c:v>
                </c:pt>
                <c:pt idx="2">
                  <c:v>9675</c:v>
                </c:pt>
                <c:pt idx="3">
                  <c:v>7679</c:v>
                </c:pt>
                <c:pt idx="4">
                  <c:v>8298</c:v>
                </c:pt>
                <c:pt idx="5">
                  <c:v>11658</c:v>
                </c:pt>
                <c:pt idx="6">
                  <c:v>13593</c:v>
                </c:pt>
                <c:pt idx="7">
                  <c:v>15741</c:v>
                </c:pt>
                <c:pt idx="8">
                  <c:v>15939</c:v>
                </c:pt>
                <c:pt idx="9">
                  <c:v>17008</c:v>
                </c:pt>
                <c:pt idx="10">
                  <c:v>26956</c:v>
                </c:pt>
                <c:pt idx="11">
                  <c:v>23389</c:v>
                </c:pt>
                <c:pt idx="12">
                  <c:v>23367</c:v>
                </c:pt>
                <c:pt idx="13">
                  <c:v>18513</c:v>
                </c:pt>
                <c:pt idx="14">
                  <c:v>16761</c:v>
                </c:pt>
                <c:pt idx="15">
                  <c:v>20351</c:v>
                </c:pt>
                <c:pt idx="16">
                  <c:v>19116</c:v>
                </c:pt>
                <c:pt idx="17">
                  <c:v>14866</c:v>
                </c:pt>
                <c:pt idx="18">
                  <c:v>28948</c:v>
                </c:pt>
                <c:pt idx="19">
                  <c:v>28177</c:v>
                </c:pt>
                <c:pt idx="20">
                  <c:v>33083</c:v>
                </c:pt>
                <c:pt idx="21">
                  <c:v>41365</c:v>
                </c:pt>
                <c:pt idx="22">
                  <c:v>52088</c:v>
                </c:pt>
                <c:pt idx="23">
                  <c:v>75390</c:v>
                </c:pt>
                <c:pt idx="24">
                  <c:v>71363</c:v>
                </c:pt>
                <c:pt idx="25">
                  <c:v>50962.5</c:v>
                </c:pt>
              </c:numCache>
            </c:numRef>
          </c:val>
          <c:extLst>
            <c:ext xmlns:c16="http://schemas.microsoft.com/office/drawing/2014/chart" uri="{C3380CC4-5D6E-409C-BE32-E72D297353CC}">
              <c16:uniqueId val="{00000001-01E2-411A-A678-4E55B9889B02}"/>
            </c:ext>
          </c:extLst>
        </c:ser>
        <c:dLbls>
          <c:showLegendKey val="0"/>
          <c:showVal val="0"/>
          <c:showCatName val="0"/>
          <c:showSerName val="0"/>
          <c:showPercent val="0"/>
          <c:showBubbleSize val="0"/>
        </c:dLbls>
        <c:gapWidth val="50"/>
        <c:overlap val="100"/>
        <c:axId val="-2039835528"/>
        <c:axId val="-2040105608"/>
      </c:barChart>
      <c:lineChart>
        <c:grouping val="standard"/>
        <c:varyColors val="0"/>
        <c:ser>
          <c:idx val="6"/>
          <c:order val="4"/>
          <c:tx>
            <c:strRef>
              <c:f>Sheet1!$F$1</c:f>
              <c:strCache>
                <c:ptCount val="1"/>
                <c:pt idx="0">
                  <c:v>Average building approvals, 1992 - 2016</c:v>
                </c:pt>
              </c:strCache>
            </c:strRef>
          </c:tx>
          <c:spPr>
            <a:ln w="44450">
              <a:solidFill>
                <a:srgbClr val="000000"/>
              </a:solidFill>
              <a:prstDash val="sysDash"/>
            </a:ln>
          </c:spPr>
          <c:marker>
            <c:symbol val="none"/>
          </c:marker>
          <c:cat>
            <c:numRef>
              <c:f>Sheet1!$A$2:$A$27</c:f>
              <c:numCache>
                <c:formatCode>m/d/yyyy</c:formatCode>
                <c:ptCount val="26"/>
                <c:pt idx="0">
                  <c:v>33939</c:v>
                </c:pt>
                <c:pt idx="1">
                  <c:v>34304</c:v>
                </c:pt>
                <c:pt idx="2">
                  <c:v>34669</c:v>
                </c:pt>
                <c:pt idx="3">
                  <c:v>35034</c:v>
                </c:pt>
                <c:pt idx="4">
                  <c:v>35400</c:v>
                </c:pt>
                <c:pt idx="5">
                  <c:v>35765</c:v>
                </c:pt>
                <c:pt idx="6">
                  <c:v>36130</c:v>
                </c:pt>
                <c:pt idx="7">
                  <c:v>36495</c:v>
                </c:pt>
                <c:pt idx="8">
                  <c:v>36861</c:v>
                </c:pt>
                <c:pt idx="9">
                  <c:v>37226</c:v>
                </c:pt>
                <c:pt idx="10">
                  <c:v>37591</c:v>
                </c:pt>
                <c:pt idx="11">
                  <c:v>37956</c:v>
                </c:pt>
                <c:pt idx="12">
                  <c:v>38322</c:v>
                </c:pt>
                <c:pt idx="13">
                  <c:v>38687</c:v>
                </c:pt>
                <c:pt idx="14">
                  <c:v>39052</c:v>
                </c:pt>
                <c:pt idx="15">
                  <c:v>39417</c:v>
                </c:pt>
                <c:pt idx="16">
                  <c:v>39783</c:v>
                </c:pt>
                <c:pt idx="17">
                  <c:v>40148</c:v>
                </c:pt>
                <c:pt idx="18">
                  <c:v>40513</c:v>
                </c:pt>
                <c:pt idx="19">
                  <c:v>40878</c:v>
                </c:pt>
                <c:pt idx="20">
                  <c:v>41244</c:v>
                </c:pt>
                <c:pt idx="21">
                  <c:v>41609</c:v>
                </c:pt>
                <c:pt idx="22">
                  <c:v>41974</c:v>
                </c:pt>
                <c:pt idx="23">
                  <c:v>42339</c:v>
                </c:pt>
                <c:pt idx="24">
                  <c:v>42705</c:v>
                </c:pt>
                <c:pt idx="25">
                  <c:v>43070</c:v>
                </c:pt>
              </c:numCache>
            </c:numRef>
          </c:cat>
          <c:val>
            <c:numRef>
              <c:f>Sheet1!$F$2:$F$27</c:f>
              <c:numCache>
                <c:formatCode>0</c:formatCode>
                <c:ptCount val="26"/>
                <c:pt idx="0">
                  <c:v>167038.96</c:v>
                </c:pt>
                <c:pt idx="1">
                  <c:v>167038.96</c:v>
                </c:pt>
                <c:pt idx="2">
                  <c:v>167038.96</c:v>
                </c:pt>
                <c:pt idx="3">
                  <c:v>167038.96</c:v>
                </c:pt>
                <c:pt idx="4">
                  <c:v>167038.96</c:v>
                </c:pt>
                <c:pt idx="5">
                  <c:v>167038.96</c:v>
                </c:pt>
                <c:pt idx="6">
                  <c:v>167038.96</c:v>
                </c:pt>
                <c:pt idx="7">
                  <c:v>167038.96</c:v>
                </c:pt>
                <c:pt idx="8">
                  <c:v>167038.96</c:v>
                </c:pt>
                <c:pt idx="9">
                  <c:v>167038.96</c:v>
                </c:pt>
                <c:pt idx="10">
                  <c:v>167038.96</c:v>
                </c:pt>
                <c:pt idx="11">
                  <c:v>167038.96</c:v>
                </c:pt>
                <c:pt idx="12">
                  <c:v>167038.96</c:v>
                </c:pt>
                <c:pt idx="13">
                  <c:v>167038.96</c:v>
                </c:pt>
                <c:pt idx="14">
                  <c:v>167038.96</c:v>
                </c:pt>
                <c:pt idx="15">
                  <c:v>167038.96</c:v>
                </c:pt>
                <c:pt idx="16">
                  <c:v>167038.96</c:v>
                </c:pt>
                <c:pt idx="17">
                  <c:v>167038.96</c:v>
                </c:pt>
                <c:pt idx="18">
                  <c:v>167038.96</c:v>
                </c:pt>
                <c:pt idx="19">
                  <c:v>167038.96</c:v>
                </c:pt>
                <c:pt idx="20">
                  <c:v>167038.96</c:v>
                </c:pt>
                <c:pt idx="21">
                  <c:v>167038.96</c:v>
                </c:pt>
                <c:pt idx="22">
                  <c:v>167038.96</c:v>
                </c:pt>
                <c:pt idx="23">
                  <c:v>167038.96</c:v>
                </c:pt>
                <c:pt idx="24">
                  <c:v>167038.96</c:v>
                </c:pt>
              </c:numCache>
            </c:numRef>
          </c:val>
          <c:smooth val="0"/>
          <c:extLst>
            <c:ext xmlns:c16="http://schemas.microsoft.com/office/drawing/2014/chart" uri="{C3380CC4-5D6E-409C-BE32-E72D297353CC}">
              <c16:uniqueId val="{00000000-77BA-4452-9058-885A3342AE85}"/>
            </c:ext>
          </c:extLst>
        </c:ser>
        <c:dLbls>
          <c:showLegendKey val="0"/>
          <c:showVal val="0"/>
          <c:showCatName val="0"/>
          <c:showSerName val="0"/>
          <c:showPercent val="0"/>
          <c:showBubbleSize val="0"/>
        </c:dLbls>
        <c:marker val="1"/>
        <c:smooth val="0"/>
        <c:axId val="-2039835528"/>
        <c:axId val="-2040105608"/>
      </c:lineChart>
      <c:dateAx>
        <c:axId val="-2039835528"/>
        <c:scaling>
          <c:orientation val="minMax"/>
          <c:max val="42736"/>
          <c:min val="33604"/>
        </c:scaling>
        <c:delete val="0"/>
        <c:axPos val="b"/>
        <c:numFmt formatCode="yyyy" sourceLinked="0"/>
        <c:majorTickMark val="none"/>
        <c:minorTickMark val="none"/>
        <c:tickLblPos val="nextTo"/>
        <c:spPr>
          <a:ln>
            <a:solidFill>
              <a:srgbClr val="6A737B"/>
            </a:solidFill>
          </a:ln>
        </c:spPr>
        <c:txPr>
          <a:bodyPr/>
          <a:lstStyle/>
          <a:p>
            <a:pPr>
              <a:defRPr sz="2200"/>
            </a:pPr>
            <a:endParaRPr lang="en-US"/>
          </a:p>
        </c:txPr>
        <c:crossAx val="-2040105608"/>
        <c:crosses val="autoZero"/>
        <c:auto val="0"/>
        <c:lblOffset val="100"/>
        <c:baseTimeUnit val="years"/>
        <c:majorUnit val="4"/>
        <c:majorTimeUnit val="years"/>
        <c:minorUnit val="6"/>
        <c:minorTimeUnit val="months"/>
      </c:dateAx>
      <c:valAx>
        <c:axId val="-2040105608"/>
        <c:scaling>
          <c:orientation val="minMax"/>
          <c:max val="250000"/>
          <c:min val="0"/>
        </c:scaling>
        <c:delete val="0"/>
        <c:axPos val="l"/>
        <c:majorGridlines>
          <c:spPr>
            <a:ln>
              <a:solidFill>
                <a:srgbClr val="FFFFFF">
                  <a:lumMod val="75000"/>
                </a:srgbClr>
              </a:solidFill>
            </a:ln>
          </c:spPr>
        </c:majorGridlines>
        <c:numFmt formatCode="#,##0" sourceLinked="0"/>
        <c:majorTickMark val="out"/>
        <c:minorTickMark val="none"/>
        <c:tickLblPos val="nextTo"/>
        <c:spPr>
          <a:ln>
            <a:noFill/>
          </a:ln>
        </c:spPr>
        <c:txPr>
          <a:bodyPr/>
          <a:lstStyle/>
          <a:p>
            <a:pPr>
              <a:defRPr sz="2200"/>
            </a:pPr>
            <a:endParaRPr lang="en-US"/>
          </a:p>
        </c:txPr>
        <c:crossAx val="-2039835528"/>
        <c:crosses val="autoZero"/>
        <c:crossBetween val="between"/>
        <c:majorUnit val="50000"/>
        <c:dispUnits>
          <c:builtInUnit val="thousands"/>
          <c:dispUnitsLbl/>
        </c:dispUnits>
      </c:valAx>
    </c:plotArea>
    <c:plotVisOnly val="1"/>
    <c:dispBlanksAs val="gap"/>
    <c:showDLblsOverMax val="0"/>
  </c:chart>
  <c:txPr>
    <a:bodyPr/>
    <a:lstStyle/>
    <a:p>
      <a:pPr>
        <a:defRPr sz="1800"/>
      </a:pPr>
      <a:endParaRPr lang="en-US"/>
    </a:p>
  </c:txPr>
  <c:externalData r:id="rId2">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7.1103771360711096E-2"/>
          <c:y val="3.0748431211473699E-2"/>
          <c:w val="0.89672792823605896"/>
          <c:h val="0.88828134585018503"/>
        </c:manualLayout>
      </c:layout>
      <c:lineChart>
        <c:grouping val="standard"/>
        <c:varyColors val="0"/>
        <c:ser>
          <c:idx val="0"/>
          <c:order val="0"/>
          <c:tx>
            <c:strRef>
              <c:f>Sheet1!$B$1</c:f>
              <c:strCache>
                <c:ptCount val="1"/>
                <c:pt idx="0">
                  <c:v>Lowest quintile</c:v>
                </c:pt>
              </c:strCache>
            </c:strRef>
          </c:tx>
          <c:spPr>
            <a:ln>
              <a:solidFill>
                <a:srgbClr val="FFC35A"/>
              </a:solidFill>
            </a:ln>
          </c:spPr>
          <c:marker>
            <c:symbol val="none"/>
          </c:marker>
          <c:cat>
            <c:numRef>
              <c:f>Sheet1!$A$2:$A$24</c:f>
              <c:numCache>
                <c:formatCode>General</c:formatCode>
                <c:ptCount val="23"/>
                <c:pt idx="0">
                  <c:v>1994</c:v>
                </c:pt>
                <c:pt idx="1">
                  <c:v>1995</c:v>
                </c:pt>
                <c:pt idx="2">
                  <c:v>1996</c:v>
                </c:pt>
                <c:pt idx="3">
                  <c:v>1997</c:v>
                </c:pt>
                <c:pt idx="4">
                  <c:v>1998</c:v>
                </c:pt>
                <c:pt idx="5">
                  <c:v>1999</c:v>
                </c:pt>
                <c:pt idx="6">
                  <c:v>2000</c:v>
                </c:pt>
                <c:pt idx="7">
                  <c:v>2001</c:v>
                </c:pt>
                <c:pt idx="8">
                  <c:v>2002</c:v>
                </c:pt>
                <c:pt idx="9">
                  <c:v>2003</c:v>
                </c:pt>
                <c:pt idx="10">
                  <c:v>2004</c:v>
                </c:pt>
                <c:pt idx="11">
                  <c:v>2005</c:v>
                </c:pt>
                <c:pt idx="12">
                  <c:v>2006</c:v>
                </c:pt>
                <c:pt idx="13">
                  <c:v>2007</c:v>
                </c:pt>
                <c:pt idx="14">
                  <c:v>2008</c:v>
                </c:pt>
                <c:pt idx="15">
                  <c:v>2009</c:v>
                </c:pt>
                <c:pt idx="16">
                  <c:v>2010</c:v>
                </c:pt>
                <c:pt idx="17">
                  <c:v>2011</c:v>
                </c:pt>
                <c:pt idx="18">
                  <c:v>2012</c:v>
                </c:pt>
                <c:pt idx="19">
                  <c:v>2013</c:v>
                </c:pt>
                <c:pt idx="20">
                  <c:v>2014</c:v>
                </c:pt>
                <c:pt idx="21">
                  <c:v>2015</c:v>
                </c:pt>
                <c:pt idx="22">
                  <c:v>2016</c:v>
                </c:pt>
              </c:numCache>
            </c:numRef>
          </c:cat>
          <c:val>
            <c:numRef>
              <c:f>Sheet1!$B$2:$B$24</c:f>
              <c:numCache>
                <c:formatCode>General</c:formatCode>
                <c:ptCount val="23"/>
                <c:pt idx="1">
                  <c:v>22</c:v>
                </c:pt>
                <c:pt idx="2">
                  <c:v>23</c:v>
                </c:pt>
                <c:pt idx="3">
                  <c:v>22</c:v>
                </c:pt>
                <c:pt idx="4">
                  <c:v>23</c:v>
                </c:pt>
                <c:pt idx="6" formatCode="0.0">
                  <c:v>23</c:v>
                </c:pt>
                <c:pt idx="7" formatCode="0.0">
                  <c:v>25</c:v>
                </c:pt>
                <c:pt idx="9" formatCode="0.0">
                  <c:v>24</c:v>
                </c:pt>
                <c:pt idx="10" formatCode="0.0">
                  <c:v>23</c:v>
                </c:pt>
                <c:pt idx="12" formatCode="0.0">
                  <c:v>23</c:v>
                </c:pt>
                <c:pt idx="14" formatCode="0.0">
                  <c:v>24</c:v>
                </c:pt>
                <c:pt idx="16" formatCode="0.0">
                  <c:v>25</c:v>
                </c:pt>
                <c:pt idx="18" formatCode="0.0">
                  <c:v>26</c:v>
                </c:pt>
                <c:pt idx="20">
                  <c:v>27</c:v>
                </c:pt>
                <c:pt idx="22" formatCode="0.0">
                  <c:v>28</c:v>
                </c:pt>
              </c:numCache>
            </c:numRef>
          </c:val>
          <c:smooth val="0"/>
          <c:extLst>
            <c:ext xmlns:c16="http://schemas.microsoft.com/office/drawing/2014/chart" uri="{C3380CC4-5D6E-409C-BE32-E72D297353CC}">
              <c16:uniqueId val="{00000000-E59E-482D-933C-7D8299C03FCC}"/>
            </c:ext>
          </c:extLst>
        </c:ser>
        <c:ser>
          <c:idx val="1"/>
          <c:order val="1"/>
          <c:tx>
            <c:strRef>
              <c:f>Sheet1!$C$1</c:f>
              <c:strCache>
                <c:ptCount val="1"/>
                <c:pt idx="0">
                  <c:v>Second quintile</c:v>
                </c:pt>
              </c:strCache>
            </c:strRef>
          </c:tx>
          <c:marker>
            <c:symbol val="none"/>
          </c:marker>
          <c:cat>
            <c:numRef>
              <c:f>Sheet1!$A$2:$A$24</c:f>
              <c:numCache>
                <c:formatCode>General</c:formatCode>
                <c:ptCount val="23"/>
                <c:pt idx="0">
                  <c:v>1994</c:v>
                </c:pt>
                <c:pt idx="1">
                  <c:v>1995</c:v>
                </c:pt>
                <c:pt idx="2">
                  <c:v>1996</c:v>
                </c:pt>
                <c:pt idx="3">
                  <c:v>1997</c:v>
                </c:pt>
                <c:pt idx="4">
                  <c:v>1998</c:v>
                </c:pt>
                <c:pt idx="5">
                  <c:v>1999</c:v>
                </c:pt>
                <c:pt idx="6">
                  <c:v>2000</c:v>
                </c:pt>
                <c:pt idx="7">
                  <c:v>2001</c:v>
                </c:pt>
                <c:pt idx="8">
                  <c:v>2002</c:v>
                </c:pt>
                <c:pt idx="9">
                  <c:v>2003</c:v>
                </c:pt>
                <c:pt idx="10">
                  <c:v>2004</c:v>
                </c:pt>
                <c:pt idx="11">
                  <c:v>2005</c:v>
                </c:pt>
                <c:pt idx="12">
                  <c:v>2006</c:v>
                </c:pt>
                <c:pt idx="13">
                  <c:v>2007</c:v>
                </c:pt>
                <c:pt idx="14">
                  <c:v>2008</c:v>
                </c:pt>
                <c:pt idx="15">
                  <c:v>2009</c:v>
                </c:pt>
                <c:pt idx="16">
                  <c:v>2010</c:v>
                </c:pt>
                <c:pt idx="17">
                  <c:v>2011</c:v>
                </c:pt>
                <c:pt idx="18">
                  <c:v>2012</c:v>
                </c:pt>
                <c:pt idx="19">
                  <c:v>2013</c:v>
                </c:pt>
                <c:pt idx="20">
                  <c:v>2014</c:v>
                </c:pt>
                <c:pt idx="21">
                  <c:v>2015</c:v>
                </c:pt>
                <c:pt idx="22">
                  <c:v>2016</c:v>
                </c:pt>
              </c:numCache>
            </c:numRef>
          </c:cat>
          <c:val>
            <c:numRef>
              <c:f>Sheet1!$C$2:$C$24</c:f>
              <c:numCache>
                <c:formatCode>General</c:formatCode>
                <c:ptCount val="23"/>
                <c:pt idx="1">
                  <c:v>17</c:v>
                </c:pt>
                <c:pt idx="2">
                  <c:v>16</c:v>
                </c:pt>
                <c:pt idx="3">
                  <c:v>16</c:v>
                </c:pt>
                <c:pt idx="4">
                  <c:v>16</c:v>
                </c:pt>
                <c:pt idx="6">
                  <c:v>16</c:v>
                </c:pt>
                <c:pt idx="7">
                  <c:v>15</c:v>
                </c:pt>
                <c:pt idx="9">
                  <c:v>17</c:v>
                </c:pt>
                <c:pt idx="10">
                  <c:v>16</c:v>
                </c:pt>
                <c:pt idx="12">
                  <c:v>18</c:v>
                </c:pt>
                <c:pt idx="14">
                  <c:v>17</c:v>
                </c:pt>
                <c:pt idx="16">
                  <c:v>18</c:v>
                </c:pt>
                <c:pt idx="18">
                  <c:v>19</c:v>
                </c:pt>
                <c:pt idx="20">
                  <c:v>18</c:v>
                </c:pt>
                <c:pt idx="22" formatCode="0.0">
                  <c:v>19</c:v>
                </c:pt>
              </c:numCache>
            </c:numRef>
          </c:val>
          <c:smooth val="0"/>
          <c:extLst>
            <c:ext xmlns:c16="http://schemas.microsoft.com/office/drawing/2014/chart" uri="{C3380CC4-5D6E-409C-BE32-E72D297353CC}">
              <c16:uniqueId val="{00000000-F0EF-4941-A8A3-55C0B90E5EB7}"/>
            </c:ext>
          </c:extLst>
        </c:ser>
        <c:ser>
          <c:idx val="2"/>
          <c:order val="2"/>
          <c:tx>
            <c:strRef>
              <c:f>Sheet1!$D$1</c:f>
              <c:strCache>
                <c:ptCount val="1"/>
                <c:pt idx="0">
                  <c:v>Third quintile</c:v>
                </c:pt>
              </c:strCache>
            </c:strRef>
          </c:tx>
          <c:spPr>
            <a:ln>
              <a:solidFill>
                <a:srgbClr val="D4582A"/>
              </a:solidFill>
            </a:ln>
          </c:spPr>
          <c:marker>
            <c:symbol val="none"/>
          </c:marker>
          <c:cat>
            <c:numRef>
              <c:f>Sheet1!$A$2:$A$24</c:f>
              <c:numCache>
                <c:formatCode>General</c:formatCode>
                <c:ptCount val="23"/>
                <c:pt idx="0">
                  <c:v>1994</c:v>
                </c:pt>
                <c:pt idx="1">
                  <c:v>1995</c:v>
                </c:pt>
                <c:pt idx="2">
                  <c:v>1996</c:v>
                </c:pt>
                <c:pt idx="3">
                  <c:v>1997</c:v>
                </c:pt>
                <c:pt idx="4">
                  <c:v>1998</c:v>
                </c:pt>
                <c:pt idx="5">
                  <c:v>1999</c:v>
                </c:pt>
                <c:pt idx="6">
                  <c:v>2000</c:v>
                </c:pt>
                <c:pt idx="7">
                  <c:v>2001</c:v>
                </c:pt>
                <c:pt idx="8">
                  <c:v>2002</c:v>
                </c:pt>
                <c:pt idx="9">
                  <c:v>2003</c:v>
                </c:pt>
                <c:pt idx="10">
                  <c:v>2004</c:v>
                </c:pt>
                <c:pt idx="11">
                  <c:v>2005</c:v>
                </c:pt>
                <c:pt idx="12">
                  <c:v>2006</c:v>
                </c:pt>
                <c:pt idx="13">
                  <c:v>2007</c:v>
                </c:pt>
                <c:pt idx="14">
                  <c:v>2008</c:v>
                </c:pt>
                <c:pt idx="15">
                  <c:v>2009</c:v>
                </c:pt>
                <c:pt idx="16">
                  <c:v>2010</c:v>
                </c:pt>
                <c:pt idx="17">
                  <c:v>2011</c:v>
                </c:pt>
                <c:pt idx="18">
                  <c:v>2012</c:v>
                </c:pt>
                <c:pt idx="19">
                  <c:v>2013</c:v>
                </c:pt>
                <c:pt idx="20">
                  <c:v>2014</c:v>
                </c:pt>
                <c:pt idx="21">
                  <c:v>2015</c:v>
                </c:pt>
                <c:pt idx="22">
                  <c:v>2016</c:v>
                </c:pt>
              </c:numCache>
            </c:numRef>
          </c:cat>
          <c:val>
            <c:numRef>
              <c:f>Sheet1!$D$2:$D$24</c:f>
              <c:numCache>
                <c:formatCode>General</c:formatCode>
                <c:ptCount val="23"/>
                <c:pt idx="1">
                  <c:v>13</c:v>
                </c:pt>
                <c:pt idx="2">
                  <c:v>13</c:v>
                </c:pt>
                <c:pt idx="3">
                  <c:v>13</c:v>
                </c:pt>
                <c:pt idx="4">
                  <c:v>14</c:v>
                </c:pt>
                <c:pt idx="6">
                  <c:v>14</c:v>
                </c:pt>
                <c:pt idx="7">
                  <c:v>13</c:v>
                </c:pt>
                <c:pt idx="9">
                  <c:v>14</c:v>
                </c:pt>
                <c:pt idx="10">
                  <c:v>15</c:v>
                </c:pt>
                <c:pt idx="12">
                  <c:v>16</c:v>
                </c:pt>
                <c:pt idx="14">
                  <c:v>15</c:v>
                </c:pt>
                <c:pt idx="16">
                  <c:v>16</c:v>
                </c:pt>
                <c:pt idx="18">
                  <c:v>16</c:v>
                </c:pt>
                <c:pt idx="20">
                  <c:v>16</c:v>
                </c:pt>
                <c:pt idx="22" formatCode="0.0">
                  <c:v>16</c:v>
                </c:pt>
              </c:numCache>
            </c:numRef>
          </c:val>
          <c:smooth val="0"/>
          <c:extLst>
            <c:ext xmlns:c16="http://schemas.microsoft.com/office/drawing/2014/chart" uri="{C3380CC4-5D6E-409C-BE32-E72D297353CC}">
              <c16:uniqueId val="{00000003-E0AB-4A5F-B6A7-D0D3FFD705B5}"/>
            </c:ext>
          </c:extLst>
        </c:ser>
        <c:ser>
          <c:idx val="3"/>
          <c:order val="3"/>
          <c:tx>
            <c:strRef>
              <c:f>Sheet1!$E$1</c:f>
              <c:strCache>
                <c:ptCount val="1"/>
                <c:pt idx="0">
                  <c:v>Fourth quintile</c:v>
                </c:pt>
              </c:strCache>
            </c:strRef>
          </c:tx>
          <c:spPr>
            <a:ln>
              <a:solidFill>
                <a:srgbClr val="A02226"/>
              </a:solidFill>
            </a:ln>
          </c:spPr>
          <c:marker>
            <c:symbol val="none"/>
          </c:marker>
          <c:cat>
            <c:numRef>
              <c:f>Sheet1!$A$2:$A$24</c:f>
              <c:numCache>
                <c:formatCode>General</c:formatCode>
                <c:ptCount val="23"/>
                <c:pt idx="0">
                  <c:v>1994</c:v>
                </c:pt>
                <c:pt idx="1">
                  <c:v>1995</c:v>
                </c:pt>
                <c:pt idx="2">
                  <c:v>1996</c:v>
                </c:pt>
                <c:pt idx="3">
                  <c:v>1997</c:v>
                </c:pt>
                <c:pt idx="4">
                  <c:v>1998</c:v>
                </c:pt>
                <c:pt idx="5">
                  <c:v>1999</c:v>
                </c:pt>
                <c:pt idx="6">
                  <c:v>2000</c:v>
                </c:pt>
                <c:pt idx="7">
                  <c:v>2001</c:v>
                </c:pt>
                <c:pt idx="8">
                  <c:v>2002</c:v>
                </c:pt>
                <c:pt idx="9">
                  <c:v>2003</c:v>
                </c:pt>
                <c:pt idx="10">
                  <c:v>2004</c:v>
                </c:pt>
                <c:pt idx="11">
                  <c:v>2005</c:v>
                </c:pt>
                <c:pt idx="12">
                  <c:v>2006</c:v>
                </c:pt>
                <c:pt idx="13">
                  <c:v>2007</c:v>
                </c:pt>
                <c:pt idx="14">
                  <c:v>2008</c:v>
                </c:pt>
                <c:pt idx="15">
                  <c:v>2009</c:v>
                </c:pt>
                <c:pt idx="16">
                  <c:v>2010</c:v>
                </c:pt>
                <c:pt idx="17">
                  <c:v>2011</c:v>
                </c:pt>
                <c:pt idx="18">
                  <c:v>2012</c:v>
                </c:pt>
                <c:pt idx="19">
                  <c:v>2013</c:v>
                </c:pt>
                <c:pt idx="20">
                  <c:v>2014</c:v>
                </c:pt>
                <c:pt idx="21">
                  <c:v>2015</c:v>
                </c:pt>
                <c:pt idx="22">
                  <c:v>2016</c:v>
                </c:pt>
              </c:numCache>
            </c:numRef>
          </c:cat>
          <c:val>
            <c:numRef>
              <c:f>Sheet1!$E$2:$E$24</c:f>
              <c:numCache>
                <c:formatCode>General</c:formatCode>
                <c:ptCount val="23"/>
                <c:pt idx="1">
                  <c:v>12</c:v>
                </c:pt>
                <c:pt idx="2">
                  <c:v>11</c:v>
                </c:pt>
                <c:pt idx="3">
                  <c:v>12</c:v>
                </c:pt>
                <c:pt idx="4">
                  <c:v>12</c:v>
                </c:pt>
                <c:pt idx="6">
                  <c:v>12</c:v>
                </c:pt>
                <c:pt idx="7">
                  <c:v>13</c:v>
                </c:pt>
                <c:pt idx="9">
                  <c:v>12</c:v>
                </c:pt>
                <c:pt idx="10">
                  <c:v>14</c:v>
                </c:pt>
                <c:pt idx="12">
                  <c:v>14</c:v>
                </c:pt>
                <c:pt idx="14">
                  <c:v>14</c:v>
                </c:pt>
                <c:pt idx="16">
                  <c:v>15</c:v>
                </c:pt>
                <c:pt idx="18">
                  <c:v>15</c:v>
                </c:pt>
                <c:pt idx="20">
                  <c:v>14</c:v>
                </c:pt>
                <c:pt idx="22" formatCode="0.0">
                  <c:v>14</c:v>
                </c:pt>
              </c:numCache>
            </c:numRef>
          </c:val>
          <c:smooth val="0"/>
          <c:extLst>
            <c:ext xmlns:c16="http://schemas.microsoft.com/office/drawing/2014/chart" uri="{C3380CC4-5D6E-409C-BE32-E72D297353CC}">
              <c16:uniqueId val="{00000004-E0AB-4A5F-B6A7-D0D3FFD705B5}"/>
            </c:ext>
          </c:extLst>
        </c:ser>
        <c:ser>
          <c:idx val="4"/>
          <c:order val="4"/>
          <c:tx>
            <c:strRef>
              <c:f>Sheet1!$F$1</c:f>
              <c:strCache>
                <c:ptCount val="1"/>
                <c:pt idx="0">
                  <c:v>Highest quintile</c:v>
                </c:pt>
              </c:strCache>
            </c:strRef>
          </c:tx>
          <c:spPr>
            <a:ln>
              <a:solidFill>
                <a:srgbClr val="621214"/>
              </a:solidFill>
            </a:ln>
          </c:spPr>
          <c:marker>
            <c:symbol val="none"/>
          </c:marker>
          <c:cat>
            <c:numRef>
              <c:f>Sheet1!$A$2:$A$24</c:f>
              <c:numCache>
                <c:formatCode>General</c:formatCode>
                <c:ptCount val="23"/>
                <c:pt idx="0">
                  <c:v>1994</c:v>
                </c:pt>
                <c:pt idx="1">
                  <c:v>1995</c:v>
                </c:pt>
                <c:pt idx="2">
                  <c:v>1996</c:v>
                </c:pt>
                <c:pt idx="3">
                  <c:v>1997</c:v>
                </c:pt>
                <c:pt idx="4">
                  <c:v>1998</c:v>
                </c:pt>
                <c:pt idx="5">
                  <c:v>1999</c:v>
                </c:pt>
                <c:pt idx="6">
                  <c:v>2000</c:v>
                </c:pt>
                <c:pt idx="7">
                  <c:v>2001</c:v>
                </c:pt>
                <c:pt idx="8">
                  <c:v>2002</c:v>
                </c:pt>
                <c:pt idx="9">
                  <c:v>2003</c:v>
                </c:pt>
                <c:pt idx="10">
                  <c:v>2004</c:v>
                </c:pt>
                <c:pt idx="11">
                  <c:v>2005</c:v>
                </c:pt>
                <c:pt idx="12">
                  <c:v>2006</c:v>
                </c:pt>
                <c:pt idx="13">
                  <c:v>2007</c:v>
                </c:pt>
                <c:pt idx="14">
                  <c:v>2008</c:v>
                </c:pt>
                <c:pt idx="15">
                  <c:v>2009</c:v>
                </c:pt>
                <c:pt idx="16">
                  <c:v>2010</c:v>
                </c:pt>
                <c:pt idx="17">
                  <c:v>2011</c:v>
                </c:pt>
                <c:pt idx="18">
                  <c:v>2012</c:v>
                </c:pt>
                <c:pt idx="19">
                  <c:v>2013</c:v>
                </c:pt>
                <c:pt idx="20">
                  <c:v>2014</c:v>
                </c:pt>
                <c:pt idx="21">
                  <c:v>2015</c:v>
                </c:pt>
                <c:pt idx="22">
                  <c:v>2016</c:v>
                </c:pt>
              </c:numCache>
            </c:numRef>
          </c:cat>
          <c:val>
            <c:numRef>
              <c:f>Sheet1!$F$2:$F$24</c:f>
              <c:numCache>
                <c:formatCode>General</c:formatCode>
                <c:ptCount val="23"/>
                <c:pt idx="1">
                  <c:v>9</c:v>
                </c:pt>
                <c:pt idx="2">
                  <c:v>10</c:v>
                </c:pt>
                <c:pt idx="3">
                  <c:v>10</c:v>
                </c:pt>
                <c:pt idx="4">
                  <c:v>9</c:v>
                </c:pt>
                <c:pt idx="6">
                  <c:v>9</c:v>
                </c:pt>
                <c:pt idx="7">
                  <c:v>9</c:v>
                </c:pt>
                <c:pt idx="9">
                  <c:v>10</c:v>
                </c:pt>
                <c:pt idx="10">
                  <c:v>11</c:v>
                </c:pt>
                <c:pt idx="12">
                  <c:v>10</c:v>
                </c:pt>
                <c:pt idx="14">
                  <c:v>9</c:v>
                </c:pt>
                <c:pt idx="16">
                  <c:v>10</c:v>
                </c:pt>
                <c:pt idx="18">
                  <c:v>10</c:v>
                </c:pt>
                <c:pt idx="20">
                  <c:v>9</c:v>
                </c:pt>
                <c:pt idx="22" formatCode="0.0">
                  <c:v>10</c:v>
                </c:pt>
              </c:numCache>
            </c:numRef>
          </c:val>
          <c:smooth val="0"/>
          <c:extLst>
            <c:ext xmlns:c16="http://schemas.microsoft.com/office/drawing/2014/chart" uri="{C3380CC4-5D6E-409C-BE32-E72D297353CC}">
              <c16:uniqueId val="{00000005-E0AB-4A5F-B6A7-D0D3FFD705B5}"/>
            </c:ext>
          </c:extLst>
        </c:ser>
        <c:dLbls>
          <c:showLegendKey val="0"/>
          <c:showVal val="0"/>
          <c:showCatName val="0"/>
          <c:showSerName val="0"/>
          <c:showPercent val="0"/>
          <c:showBubbleSize val="0"/>
        </c:dLbls>
        <c:smooth val="0"/>
        <c:axId val="-2061202008"/>
        <c:axId val="-2055683112"/>
      </c:lineChart>
      <c:catAx>
        <c:axId val="-2061202008"/>
        <c:scaling>
          <c:orientation val="minMax"/>
        </c:scaling>
        <c:delete val="0"/>
        <c:axPos val="b"/>
        <c:numFmt formatCode="General" sourceLinked="1"/>
        <c:majorTickMark val="out"/>
        <c:minorTickMark val="none"/>
        <c:tickLblPos val="nextTo"/>
        <c:spPr>
          <a:ln>
            <a:solidFill>
              <a:srgbClr val="6A737B"/>
            </a:solidFill>
          </a:ln>
        </c:spPr>
        <c:txPr>
          <a:bodyPr/>
          <a:lstStyle/>
          <a:p>
            <a:pPr>
              <a:defRPr sz="2200"/>
            </a:pPr>
            <a:endParaRPr lang="en-US"/>
          </a:p>
        </c:txPr>
        <c:crossAx val="-2055683112"/>
        <c:crosses val="autoZero"/>
        <c:auto val="0"/>
        <c:lblAlgn val="ctr"/>
        <c:lblOffset val="100"/>
        <c:tickLblSkip val="2"/>
        <c:tickMarkSkip val="2"/>
        <c:noMultiLvlLbl val="1"/>
      </c:catAx>
      <c:valAx>
        <c:axId val="-2055683112"/>
        <c:scaling>
          <c:orientation val="minMax"/>
          <c:max val="30"/>
          <c:min val="0"/>
        </c:scaling>
        <c:delete val="0"/>
        <c:axPos val="l"/>
        <c:majorGridlines>
          <c:spPr>
            <a:ln>
              <a:solidFill>
                <a:srgbClr val="FFFFFF">
                  <a:lumMod val="75000"/>
                </a:srgbClr>
              </a:solidFill>
            </a:ln>
          </c:spPr>
        </c:majorGridlines>
        <c:numFmt formatCode="0" sourceLinked="0"/>
        <c:majorTickMark val="out"/>
        <c:minorTickMark val="none"/>
        <c:tickLblPos val="nextTo"/>
        <c:spPr>
          <a:ln>
            <a:noFill/>
          </a:ln>
        </c:spPr>
        <c:txPr>
          <a:bodyPr/>
          <a:lstStyle/>
          <a:p>
            <a:pPr>
              <a:defRPr sz="2200"/>
            </a:pPr>
            <a:endParaRPr lang="en-US"/>
          </a:p>
        </c:txPr>
        <c:crossAx val="-2061202008"/>
        <c:crosses val="autoZero"/>
        <c:crossBetween val="midCat"/>
        <c:majorUnit val="5"/>
      </c:valAx>
    </c:plotArea>
    <c:plotVisOnly val="1"/>
    <c:dispBlanksAs val="span"/>
    <c:showDLblsOverMax val="0"/>
  </c:chart>
  <c:txPr>
    <a:bodyPr/>
    <a:lstStyle/>
    <a:p>
      <a:pPr>
        <a:defRPr sz="1800"/>
      </a:pPr>
      <a:endParaRPr lang="en-US"/>
    </a:p>
  </c:txPr>
  <c:externalData r:id="rId2">
    <c:autoUpdate val="0"/>
  </c:externalData>
</c:chartSpace>
</file>

<file path=ppt/charts/chart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6.2942148917794788E-2"/>
          <c:y val="2.5791934090973592E-2"/>
          <c:w val="0.93282923804287021"/>
          <c:h val="0.86296614945488015"/>
        </c:manualLayout>
      </c:layout>
      <c:barChart>
        <c:barDir val="col"/>
        <c:grouping val="stacked"/>
        <c:varyColors val="0"/>
        <c:ser>
          <c:idx val="4"/>
          <c:order val="0"/>
          <c:tx>
            <c:strRef>
              <c:f>Sheet1!$F$1</c:f>
              <c:strCache>
                <c:ptCount val="1"/>
                <c:pt idx="0">
                  <c:v>40+</c:v>
                </c:pt>
              </c:strCache>
            </c:strRef>
          </c:tx>
          <c:spPr>
            <a:solidFill>
              <a:srgbClr val="621214"/>
            </a:solidFill>
            <a:ln>
              <a:solidFill>
                <a:srgbClr val="FFFFFF"/>
              </a:solidFill>
            </a:ln>
            <a:effectLst/>
          </c:spPr>
          <c:invertIfNegative val="0"/>
          <c:cat>
            <c:strRef>
              <c:f>Sheet1!$A$2:$A$6</c:f>
              <c:strCache>
                <c:ptCount val="5"/>
                <c:pt idx="0">
                  <c:v>Central
city</c:v>
                </c:pt>
                <c:pt idx="1">
                  <c:v>City
fringe</c:v>
                </c:pt>
                <c:pt idx="2">
                  <c:v>Inner</c:v>
                </c:pt>
                <c:pt idx="3">
                  <c:v>Middle</c:v>
                </c:pt>
                <c:pt idx="4">
                  <c:v>Outer</c:v>
                </c:pt>
              </c:strCache>
            </c:strRef>
          </c:cat>
          <c:val>
            <c:numRef>
              <c:f>Sheet1!$F$2:$F$6</c:f>
              <c:numCache>
                <c:formatCode>General</c:formatCode>
                <c:ptCount val="5"/>
                <c:pt idx="0">
                  <c:v>12033</c:v>
                </c:pt>
                <c:pt idx="1">
                  <c:v>445</c:v>
                </c:pt>
                <c:pt idx="2">
                  <c:v>0</c:v>
                </c:pt>
                <c:pt idx="3">
                  <c:v>0</c:v>
                </c:pt>
                <c:pt idx="4">
                  <c:v>0</c:v>
                </c:pt>
              </c:numCache>
            </c:numRef>
          </c:val>
          <c:extLst>
            <c:ext xmlns:c16="http://schemas.microsoft.com/office/drawing/2014/chart" uri="{C3380CC4-5D6E-409C-BE32-E72D297353CC}">
              <c16:uniqueId val="{00000000-53D8-4DB7-A1A5-4583E1B0E654}"/>
            </c:ext>
          </c:extLst>
        </c:ser>
        <c:ser>
          <c:idx val="3"/>
          <c:order val="1"/>
          <c:tx>
            <c:strRef>
              <c:f>Sheet1!$E$1</c:f>
              <c:strCache>
                <c:ptCount val="1"/>
                <c:pt idx="0">
                  <c:v>20-39</c:v>
                </c:pt>
              </c:strCache>
            </c:strRef>
          </c:tx>
          <c:spPr>
            <a:solidFill>
              <a:srgbClr val="A02226"/>
            </a:solidFill>
            <a:ln>
              <a:solidFill>
                <a:srgbClr val="FFFFFF"/>
              </a:solidFill>
            </a:ln>
            <a:effectLst/>
          </c:spPr>
          <c:invertIfNegative val="0"/>
          <c:cat>
            <c:strRef>
              <c:f>Sheet1!$A$2:$A$6</c:f>
              <c:strCache>
                <c:ptCount val="5"/>
                <c:pt idx="0">
                  <c:v>Central
city</c:v>
                </c:pt>
                <c:pt idx="1">
                  <c:v>City
fringe</c:v>
                </c:pt>
                <c:pt idx="2">
                  <c:v>Inner</c:v>
                </c:pt>
                <c:pt idx="3">
                  <c:v>Middle</c:v>
                </c:pt>
                <c:pt idx="4">
                  <c:v>Outer</c:v>
                </c:pt>
              </c:strCache>
            </c:strRef>
          </c:cat>
          <c:val>
            <c:numRef>
              <c:f>Sheet1!$E$2:$E$6</c:f>
              <c:numCache>
                <c:formatCode>General</c:formatCode>
                <c:ptCount val="5"/>
                <c:pt idx="0">
                  <c:v>5993</c:v>
                </c:pt>
                <c:pt idx="1">
                  <c:v>773</c:v>
                </c:pt>
                <c:pt idx="2">
                  <c:v>409</c:v>
                </c:pt>
                <c:pt idx="3">
                  <c:v>511</c:v>
                </c:pt>
                <c:pt idx="4">
                  <c:v>0</c:v>
                </c:pt>
              </c:numCache>
            </c:numRef>
          </c:val>
          <c:extLst>
            <c:ext xmlns:c16="http://schemas.microsoft.com/office/drawing/2014/chart" uri="{C3380CC4-5D6E-409C-BE32-E72D297353CC}">
              <c16:uniqueId val="{00000001-53D8-4DB7-A1A5-4583E1B0E654}"/>
            </c:ext>
          </c:extLst>
        </c:ser>
        <c:ser>
          <c:idx val="2"/>
          <c:order val="2"/>
          <c:tx>
            <c:strRef>
              <c:f>Sheet1!$D$1</c:f>
              <c:strCache>
                <c:ptCount val="1"/>
                <c:pt idx="0">
                  <c:v>10-19</c:v>
                </c:pt>
              </c:strCache>
            </c:strRef>
          </c:tx>
          <c:spPr>
            <a:solidFill>
              <a:srgbClr val="D4582A"/>
            </a:solidFill>
            <a:ln>
              <a:solidFill>
                <a:srgbClr val="FFFFFF"/>
              </a:solidFill>
            </a:ln>
            <a:effectLst/>
          </c:spPr>
          <c:invertIfNegative val="0"/>
          <c:cat>
            <c:strRef>
              <c:f>Sheet1!$A$2:$A$6</c:f>
              <c:strCache>
                <c:ptCount val="5"/>
                <c:pt idx="0">
                  <c:v>Central
city</c:v>
                </c:pt>
                <c:pt idx="1">
                  <c:v>City
fringe</c:v>
                </c:pt>
                <c:pt idx="2">
                  <c:v>Inner</c:v>
                </c:pt>
                <c:pt idx="3">
                  <c:v>Middle</c:v>
                </c:pt>
                <c:pt idx="4">
                  <c:v>Outer</c:v>
                </c:pt>
              </c:strCache>
            </c:strRef>
          </c:cat>
          <c:val>
            <c:numRef>
              <c:f>Sheet1!$D$2:$D$6</c:f>
              <c:numCache>
                <c:formatCode>General</c:formatCode>
                <c:ptCount val="5"/>
                <c:pt idx="0">
                  <c:v>2818</c:v>
                </c:pt>
                <c:pt idx="1">
                  <c:v>4009</c:v>
                </c:pt>
                <c:pt idx="2">
                  <c:v>1186</c:v>
                </c:pt>
                <c:pt idx="3">
                  <c:v>1522</c:v>
                </c:pt>
                <c:pt idx="4">
                  <c:v>0</c:v>
                </c:pt>
              </c:numCache>
            </c:numRef>
          </c:val>
          <c:extLst>
            <c:ext xmlns:c16="http://schemas.microsoft.com/office/drawing/2014/chart" uri="{C3380CC4-5D6E-409C-BE32-E72D297353CC}">
              <c16:uniqueId val="{00000002-53D8-4DB7-A1A5-4583E1B0E654}"/>
            </c:ext>
          </c:extLst>
        </c:ser>
        <c:ser>
          <c:idx val="1"/>
          <c:order val="3"/>
          <c:tx>
            <c:strRef>
              <c:f>Sheet1!$C$1</c:f>
              <c:strCache>
                <c:ptCount val="1"/>
                <c:pt idx="0">
                  <c:v>4-9</c:v>
                </c:pt>
              </c:strCache>
            </c:strRef>
          </c:tx>
          <c:spPr>
            <a:solidFill>
              <a:srgbClr val="F68B33"/>
            </a:solidFill>
            <a:ln>
              <a:solidFill>
                <a:srgbClr val="FFFFFF"/>
              </a:solidFill>
            </a:ln>
            <a:effectLst/>
          </c:spPr>
          <c:invertIfNegative val="0"/>
          <c:cat>
            <c:strRef>
              <c:f>Sheet1!$A$2:$A$6</c:f>
              <c:strCache>
                <c:ptCount val="5"/>
                <c:pt idx="0">
                  <c:v>Central
city</c:v>
                </c:pt>
                <c:pt idx="1">
                  <c:v>City
fringe</c:v>
                </c:pt>
                <c:pt idx="2">
                  <c:v>Inner</c:v>
                </c:pt>
                <c:pt idx="3">
                  <c:v>Middle</c:v>
                </c:pt>
                <c:pt idx="4">
                  <c:v>Outer</c:v>
                </c:pt>
              </c:strCache>
            </c:strRef>
          </c:cat>
          <c:val>
            <c:numRef>
              <c:f>Sheet1!$C$2:$C$6</c:f>
              <c:numCache>
                <c:formatCode>General</c:formatCode>
                <c:ptCount val="5"/>
                <c:pt idx="0">
                  <c:v>240</c:v>
                </c:pt>
                <c:pt idx="1">
                  <c:v>8474</c:v>
                </c:pt>
                <c:pt idx="2">
                  <c:v>10322</c:v>
                </c:pt>
                <c:pt idx="3">
                  <c:v>5714</c:v>
                </c:pt>
                <c:pt idx="4">
                  <c:v>1180</c:v>
                </c:pt>
              </c:numCache>
            </c:numRef>
          </c:val>
          <c:extLst>
            <c:ext xmlns:c16="http://schemas.microsoft.com/office/drawing/2014/chart" uri="{C3380CC4-5D6E-409C-BE32-E72D297353CC}">
              <c16:uniqueId val="{00000003-53D8-4DB7-A1A5-4583E1B0E654}"/>
            </c:ext>
          </c:extLst>
        </c:ser>
        <c:ser>
          <c:idx val="0"/>
          <c:order val="4"/>
          <c:tx>
            <c:strRef>
              <c:f>Sheet1!$B$1</c:f>
              <c:strCache>
                <c:ptCount val="1"/>
                <c:pt idx="0">
                  <c:v>2-3</c:v>
                </c:pt>
              </c:strCache>
            </c:strRef>
          </c:tx>
          <c:spPr>
            <a:solidFill>
              <a:srgbClr val="FFC35A"/>
            </a:solidFill>
            <a:ln>
              <a:solidFill>
                <a:srgbClr val="FFFFFF"/>
              </a:solidFill>
            </a:ln>
            <a:effectLst/>
          </c:spPr>
          <c:invertIfNegative val="0"/>
          <c:cat>
            <c:strRef>
              <c:f>Sheet1!$A$2:$A$6</c:f>
              <c:strCache>
                <c:ptCount val="5"/>
                <c:pt idx="0">
                  <c:v>Central
city</c:v>
                </c:pt>
                <c:pt idx="1">
                  <c:v>City
fringe</c:v>
                </c:pt>
                <c:pt idx="2">
                  <c:v>Inner</c:v>
                </c:pt>
                <c:pt idx="3">
                  <c:v>Middle</c:v>
                </c:pt>
                <c:pt idx="4">
                  <c:v>Outer</c:v>
                </c:pt>
              </c:strCache>
            </c:strRef>
          </c:cat>
          <c:val>
            <c:numRef>
              <c:f>Sheet1!$B$2:$B$6</c:f>
              <c:numCache>
                <c:formatCode>General</c:formatCode>
                <c:ptCount val="5"/>
                <c:pt idx="0">
                  <c:v>0</c:v>
                </c:pt>
                <c:pt idx="1">
                  <c:v>659</c:v>
                </c:pt>
                <c:pt idx="2">
                  <c:v>3484</c:v>
                </c:pt>
                <c:pt idx="3">
                  <c:v>2406</c:v>
                </c:pt>
                <c:pt idx="4">
                  <c:v>1001</c:v>
                </c:pt>
              </c:numCache>
            </c:numRef>
          </c:val>
          <c:extLst>
            <c:ext xmlns:c16="http://schemas.microsoft.com/office/drawing/2014/chart" uri="{C3380CC4-5D6E-409C-BE32-E72D297353CC}">
              <c16:uniqueId val="{00000004-53D8-4DB7-A1A5-4583E1B0E654}"/>
            </c:ext>
          </c:extLst>
        </c:ser>
        <c:dLbls>
          <c:showLegendKey val="0"/>
          <c:showVal val="0"/>
          <c:showCatName val="0"/>
          <c:showSerName val="0"/>
          <c:showPercent val="0"/>
          <c:showBubbleSize val="0"/>
        </c:dLbls>
        <c:gapWidth val="50"/>
        <c:overlap val="100"/>
        <c:axId val="1804910072"/>
        <c:axId val="1804913560"/>
      </c:barChart>
      <c:dateAx>
        <c:axId val="1804910072"/>
        <c:scaling>
          <c:orientation val="minMax"/>
        </c:scaling>
        <c:delete val="0"/>
        <c:axPos val="b"/>
        <c:numFmt formatCode="General" sourceLinked="0"/>
        <c:majorTickMark val="out"/>
        <c:minorTickMark val="none"/>
        <c:tickLblPos val="nextTo"/>
        <c:spPr>
          <a:ln>
            <a:solidFill>
              <a:srgbClr val="6A737B"/>
            </a:solidFill>
          </a:ln>
        </c:spPr>
        <c:txPr>
          <a:bodyPr/>
          <a:lstStyle/>
          <a:p>
            <a:pPr>
              <a:defRPr sz="1500"/>
            </a:pPr>
            <a:endParaRPr lang="en-US"/>
          </a:p>
        </c:txPr>
        <c:crossAx val="1804913560"/>
        <c:crosses val="autoZero"/>
        <c:auto val="1"/>
        <c:lblOffset val="100"/>
        <c:baseTimeUnit val="years"/>
        <c:majorTimeUnit val="years"/>
        <c:minorTimeUnit val="months"/>
      </c:dateAx>
      <c:valAx>
        <c:axId val="1804913560"/>
        <c:scaling>
          <c:orientation val="minMax"/>
          <c:max val="50000"/>
        </c:scaling>
        <c:delete val="0"/>
        <c:axPos val="l"/>
        <c:majorGridlines>
          <c:spPr>
            <a:ln>
              <a:solidFill>
                <a:srgbClr val="FFFFFF">
                  <a:lumMod val="75000"/>
                </a:srgbClr>
              </a:solidFill>
            </a:ln>
          </c:spPr>
        </c:majorGridlines>
        <c:numFmt formatCode="#,##0" sourceLinked="0"/>
        <c:majorTickMark val="out"/>
        <c:minorTickMark val="none"/>
        <c:tickLblPos val="none"/>
        <c:spPr>
          <a:ln>
            <a:noFill/>
          </a:ln>
        </c:spPr>
        <c:txPr>
          <a:bodyPr/>
          <a:lstStyle/>
          <a:p>
            <a:pPr>
              <a:defRPr sz="1800"/>
            </a:pPr>
            <a:endParaRPr lang="en-US"/>
          </a:p>
        </c:txPr>
        <c:crossAx val="1804910072"/>
        <c:crosses val="autoZero"/>
        <c:crossBetween val="between"/>
        <c:majorUnit val="10000"/>
        <c:dispUnits>
          <c:builtInUnit val="thousands"/>
        </c:dispUnits>
      </c:valAx>
    </c:plotArea>
    <c:plotVisOnly val="1"/>
    <c:dispBlanksAs val="gap"/>
    <c:showDLblsOverMax val="0"/>
  </c:chart>
  <c:txPr>
    <a:bodyPr/>
    <a:lstStyle/>
    <a:p>
      <a:pPr>
        <a:defRPr sz="1800"/>
      </a:pPr>
      <a:endParaRPr lang="en-US"/>
    </a:p>
  </c:txPr>
  <c:externalData r:id="rId2">
    <c:autoUpdate val="0"/>
  </c:externalData>
</c:chartSpace>
</file>

<file path=ppt/charts/chart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242381578752588"/>
          <c:y val="2.5159030494387502E-2"/>
          <c:w val="0.91770563799403393"/>
          <c:h val="0.8591040443789234"/>
        </c:manualLayout>
      </c:layout>
      <c:barChart>
        <c:barDir val="col"/>
        <c:grouping val="stacked"/>
        <c:varyColors val="0"/>
        <c:ser>
          <c:idx val="4"/>
          <c:order val="0"/>
          <c:tx>
            <c:strRef>
              <c:f>Sheet1!$F$1</c:f>
              <c:strCache>
                <c:ptCount val="1"/>
                <c:pt idx="0">
                  <c:v>40+</c:v>
                </c:pt>
              </c:strCache>
            </c:strRef>
          </c:tx>
          <c:spPr>
            <a:solidFill>
              <a:srgbClr val="621214"/>
            </a:solidFill>
            <a:ln>
              <a:solidFill>
                <a:srgbClr val="FFFFFF"/>
              </a:solidFill>
            </a:ln>
            <a:effectLst/>
          </c:spPr>
          <c:invertIfNegative val="0"/>
          <c:cat>
            <c:strRef>
              <c:f>Sheet1!$A$2:$A$6</c:f>
              <c:strCache>
                <c:ptCount val="5"/>
                <c:pt idx="0">
                  <c:v>Central
city</c:v>
                </c:pt>
                <c:pt idx="1">
                  <c:v>City
fringe</c:v>
                </c:pt>
                <c:pt idx="2">
                  <c:v>Inner</c:v>
                </c:pt>
                <c:pt idx="3">
                  <c:v>Middle</c:v>
                </c:pt>
                <c:pt idx="4">
                  <c:v>Outer</c:v>
                </c:pt>
              </c:strCache>
            </c:strRef>
          </c:cat>
          <c:val>
            <c:numRef>
              <c:f>Sheet1!$F$2:$F$6</c:f>
              <c:numCache>
                <c:formatCode>General</c:formatCode>
                <c:ptCount val="5"/>
                <c:pt idx="0">
                  <c:v>330</c:v>
                </c:pt>
                <c:pt idx="1">
                  <c:v>0</c:v>
                </c:pt>
                <c:pt idx="2">
                  <c:v>988</c:v>
                </c:pt>
                <c:pt idx="3">
                  <c:v>602</c:v>
                </c:pt>
                <c:pt idx="4">
                  <c:v>0</c:v>
                </c:pt>
              </c:numCache>
            </c:numRef>
          </c:val>
          <c:extLst>
            <c:ext xmlns:c16="http://schemas.microsoft.com/office/drawing/2014/chart" uri="{C3380CC4-5D6E-409C-BE32-E72D297353CC}">
              <c16:uniqueId val="{00000000-894C-4812-A4F8-A53A55296DDB}"/>
            </c:ext>
          </c:extLst>
        </c:ser>
        <c:ser>
          <c:idx val="3"/>
          <c:order val="1"/>
          <c:tx>
            <c:strRef>
              <c:f>Sheet1!$E$1</c:f>
              <c:strCache>
                <c:ptCount val="1"/>
                <c:pt idx="0">
                  <c:v>20-39</c:v>
                </c:pt>
              </c:strCache>
            </c:strRef>
          </c:tx>
          <c:spPr>
            <a:solidFill>
              <a:srgbClr val="A02226"/>
            </a:solidFill>
            <a:ln>
              <a:solidFill>
                <a:srgbClr val="FFFFFF"/>
              </a:solidFill>
            </a:ln>
            <a:effectLst/>
          </c:spPr>
          <c:invertIfNegative val="0"/>
          <c:cat>
            <c:strRef>
              <c:f>Sheet1!$A$2:$A$6</c:f>
              <c:strCache>
                <c:ptCount val="5"/>
                <c:pt idx="0">
                  <c:v>Central
city</c:v>
                </c:pt>
                <c:pt idx="1">
                  <c:v>City
fringe</c:v>
                </c:pt>
                <c:pt idx="2">
                  <c:v>Inner</c:v>
                </c:pt>
                <c:pt idx="3">
                  <c:v>Middle</c:v>
                </c:pt>
                <c:pt idx="4">
                  <c:v>Outer</c:v>
                </c:pt>
              </c:strCache>
            </c:strRef>
          </c:cat>
          <c:val>
            <c:numRef>
              <c:f>Sheet1!$E$2:$E$6</c:f>
              <c:numCache>
                <c:formatCode>General</c:formatCode>
                <c:ptCount val="5"/>
                <c:pt idx="0">
                  <c:v>200</c:v>
                </c:pt>
                <c:pt idx="1">
                  <c:v>1635</c:v>
                </c:pt>
                <c:pt idx="2">
                  <c:v>324</c:v>
                </c:pt>
                <c:pt idx="3">
                  <c:v>3802</c:v>
                </c:pt>
                <c:pt idx="4">
                  <c:v>602</c:v>
                </c:pt>
              </c:numCache>
            </c:numRef>
          </c:val>
          <c:extLst>
            <c:ext xmlns:c16="http://schemas.microsoft.com/office/drawing/2014/chart" uri="{C3380CC4-5D6E-409C-BE32-E72D297353CC}">
              <c16:uniqueId val="{00000001-894C-4812-A4F8-A53A55296DDB}"/>
            </c:ext>
          </c:extLst>
        </c:ser>
        <c:ser>
          <c:idx val="2"/>
          <c:order val="2"/>
          <c:tx>
            <c:strRef>
              <c:f>Sheet1!$D$1</c:f>
              <c:strCache>
                <c:ptCount val="1"/>
                <c:pt idx="0">
                  <c:v>10-19</c:v>
                </c:pt>
              </c:strCache>
            </c:strRef>
          </c:tx>
          <c:spPr>
            <a:solidFill>
              <a:srgbClr val="D4582A"/>
            </a:solidFill>
            <a:ln>
              <a:solidFill>
                <a:srgbClr val="FFFFFF"/>
              </a:solidFill>
            </a:ln>
            <a:effectLst/>
          </c:spPr>
          <c:invertIfNegative val="0"/>
          <c:cat>
            <c:strRef>
              <c:f>Sheet1!$A$2:$A$6</c:f>
              <c:strCache>
                <c:ptCount val="5"/>
                <c:pt idx="0">
                  <c:v>Central
city</c:v>
                </c:pt>
                <c:pt idx="1">
                  <c:v>City
fringe</c:v>
                </c:pt>
                <c:pt idx="2">
                  <c:v>Inner</c:v>
                </c:pt>
                <c:pt idx="3">
                  <c:v>Middle</c:v>
                </c:pt>
                <c:pt idx="4">
                  <c:v>Outer</c:v>
                </c:pt>
              </c:strCache>
            </c:strRef>
          </c:cat>
          <c:val>
            <c:numRef>
              <c:f>Sheet1!$D$2:$D$6</c:f>
              <c:numCache>
                <c:formatCode>General</c:formatCode>
                <c:ptCount val="5"/>
                <c:pt idx="0">
                  <c:v>977</c:v>
                </c:pt>
                <c:pt idx="1">
                  <c:v>3408</c:v>
                </c:pt>
                <c:pt idx="2">
                  <c:v>2591</c:v>
                </c:pt>
                <c:pt idx="3">
                  <c:v>8647</c:v>
                </c:pt>
                <c:pt idx="4">
                  <c:v>472</c:v>
                </c:pt>
              </c:numCache>
            </c:numRef>
          </c:val>
          <c:extLst>
            <c:ext xmlns:c16="http://schemas.microsoft.com/office/drawing/2014/chart" uri="{C3380CC4-5D6E-409C-BE32-E72D297353CC}">
              <c16:uniqueId val="{00000002-894C-4812-A4F8-A53A55296DDB}"/>
            </c:ext>
          </c:extLst>
        </c:ser>
        <c:ser>
          <c:idx val="1"/>
          <c:order val="3"/>
          <c:tx>
            <c:strRef>
              <c:f>Sheet1!$C$1</c:f>
              <c:strCache>
                <c:ptCount val="1"/>
                <c:pt idx="0">
                  <c:v>4-9</c:v>
                </c:pt>
              </c:strCache>
            </c:strRef>
          </c:tx>
          <c:spPr>
            <a:solidFill>
              <a:srgbClr val="F68B33"/>
            </a:solidFill>
            <a:ln>
              <a:solidFill>
                <a:srgbClr val="FFFFFF"/>
              </a:solidFill>
            </a:ln>
            <a:effectLst/>
          </c:spPr>
          <c:invertIfNegative val="0"/>
          <c:cat>
            <c:strRef>
              <c:f>Sheet1!$A$2:$A$6</c:f>
              <c:strCache>
                <c:ptCount val="5"/>
                <c:pt idx="0">
                  <c:v>Central
city</c:v>
                </c:pt>
                <c:pt idx="1">
                  <c:v>City
fringe</c:v>
                </c:pt>
                <c:pt idx="2">
                  <c:v>Inner</c:v>
                </c:pt>
                <c:pt idx="3">
                  <c:v>Middle</c:v>
                </c:pt>
                <c:pt idx="4">
                  <c:v>Outer</c:v>
                </c:pt>
              </c:strCache>
            </c:strRef>
          </c:cat>
          <c:val>
            <c:numRef>
              <c:f>Sheet1!$C$2:$C$6</c:f>
              <c:numCache>
                <c:formatCode>General</c:formatCode>
                <c:ptCount val="5"/>
                <c:pt idx="0">
                  <c:v>344</c:v>
                </c:pt>
                <c:pt idx="1">
                  <c:v>10663</c:v>
                </c:pt>
                <c:pt idx="2">
                  <c:v>7581</c:v>
                </c:pt>
                <c:pt idx="3">
                  <c:v>29655</c:v>
                </c:pt>
                <c:pt idx="4">
                  <c:v>4081</c:v>
                </c:pt>
              </c:numCache>
            </c:numRef>
          </c:val>
          <c:extLst>
            <c:ext xmlns:c16="http://schemas.microsoft.com/office/drawing/2014/chart" uri="{C3380CC4-5D6E-409C-BE32-E72D297353CC}">
              <c16:uniqueId val="{00000003-894C-4812-A4F8-A53A55296DDB}"/>
            </c:ext>
          </c:extLst>
        </c:ser>
        <c:ser>
          <c:idx val="0"/>
          <c:order val="4"/>
          <c:tx>
            <c:strRef>
              <c:f>Sheet1!$B$1</c:f>
              <c:strCache>
                <c:ptCount val="1"/>
                <c:pt idx="0">
                  <c:v>2-3</c:v>
                </c:pt>
              </c:strCache>
            </c:strRef>
          </c:tx>
          <c:spPr>
            <a:solidFill>
              <a:srgbClr val="FFC35A"/>
            </a:solidFill>
            <a:ln>
              <a:solidFill>
                <a:srgbClr val="FFFFFF"/>
              </a:solidFill>
            </a:ln>
            <a:effectLst/>
          </c:spPr>
          <c:invertIfNegative val="0"/>
          <c:cat>
            <c:strRef>
              <c:f>Sheet1!$A$2:$A$6</c:f>
              <c:strCache>
                <c:ptCount val="5"/>
                <c:pt idx="0">
                  <c:v>Central
city</c:v>
                </c:pt>
                <c:pt idx="1">
                  <c:v>City
fringe</c:v>
                </c:pt>
                <c:pt idx="2">
                  <c:v>Inner</c:v>
                </c:pt>
                <c:pt idx="3">
                  <c:v>Middle</c:v>
                </c:pt>
                <c:pt idx="4">
                  <c:v>Outer</c:v>
                </c:pt>
              </c:strCache>
            </c:strRef>
          </c:cat>
          <c:val>
            <c:numRef>
              <c:f>Sheet1!$B$2:$B$6</c:f>
              <c:numCache>
                <c:formatCode>General</c:formatCode>
                <c:ptCount val="5"/>
                <c:pt idx="0">
                  <c:v>0</c:v>
                </c:pt>
                <c:pt idx="1">
                  <c:v>455</c:v>
                </c:pt>
                <c:pt idx="2">
                  <c:v>525</c:v>
                </c:pt>
                <c:pt idx="3">
                  <c:v>2539</c:v>
                </c:pt>
                <c:pt idx="4">
                  <c:v>36</c:v>
                </c:pt>
              </c:numCache>
            </c:numRef>
          </c:val>
          <c:extLst>
            <c:ext xmlns:c16="http://schemas.microsoft.com/office/drawing/2014/chart" uri="{C3380CC4-5D6E-409C-BE32-E72D297353CC}">
              <c16:uniqueId val="{00000004-894C-4812-A4F8-A53A55296DDB}"/>
            </c:ext>
          </c:extLst>
        </c:ser>
        <c:dLbls>
          <c:showLegendKey val="0"/>
          <c:showVal val="0"/>
          <c:showCatName val="0"/>
          <c:showSerName val="0"/>
          <c:showPercent val="0"/>
          <c:showBubbleSize val="0"/>
        </c:dLbls>
        <c:gapWidth val="50"/>
        <c:overlap val="100"/>
        <c:axId val="1804910072"/>
        <c:axId val="1804913560"/>
      </c:barChart>
      <c:dateAx>
        <c:axId val="1804910072"/>
        <c:scaling>
          <c:orientation val="minMax"/>
        </c:scaling>
        <c:delete val="0"/>
        <c:axPos val="b"/>
        <c:numFmt formatCode="General" sourceLinked="0"/>
        <c:majorTickMark val="out"/>
        <c:minorTickMark val="none"/>
        <c:tickLblPos val="nextTo"/>
        <c:spPr>
          <a:ln>
            <a:solidFill>
              <a:srgbClr val="6A737B"/>
            </a:solidFill>
          </a:ln>
        </c:spPr>
        <c:txPr>
          <a:bodyPr/>
          <a:lstStyle/>
          <a:p>
            <a:pPr>
              <a:defRPr sz="1500"/>
            </a:pPr>
            <a:endParaRPr lang="en-US"/>
          </a:p>
        </c:txPr>
        <c:crossAx val="1804913560"/>
        <c:crosses val="autoZero"/>
        <c:auto val="1"/>
        <c:lblOffset val="100"/>
        <c:baseTimeUnit val="years"/>
        <c:majorTimeUnit val="years"/>
        <c:minorTimeUnit val="months"/>
      </c:dateAx>
      <c:valAx>
        <c:axId val="1804913560"/>
        <c:scaling>
          <c:orientation val="minMax"/>
        </c:scaling>
        <c:delete val="0"/>
        <c:axPos val="l"/>
        <c:majorGridlines>
          <c:spPr>
            <a:ln>
              <a:solidFill>
                <a:srgbClr val="FFFFFF">
                  <a:lumMod val="75000"/>
                </a:srgbClr>
              </a:solidFill>
            </a:ln>
          </c:spPr>
        </c:majorGridlines>
        <c:numFmt formatCode="#,##0" sourceLinked="0"/>
        <c:majorTickMark val="out"/>
        <c:minorTickMark val="none"/>
        <c:tickLblPos val="nextTo"/>
        <c:spPr>
          <a:ln>
            <a:noFill/>
          </a:ln>
        </c:spPr>
        <c:txPr>
          <a:bodyPr/>
          <a:lstStyle/>
          <a:p>
            <a:pPr>
              <a:defRPr sz="2200"/>
            </a:pPr>
            <a:endParaRPr lang="en-US"/>
          </a:p>
        </c:txPr>
        <c:crossAx val="1804910072"/>
        <c:crosses val="autoZero"/>
        <c:crossBetween val="between"/>
        <c:majorUnit val="10000"/>
        <c:dispUnits>
          <c:builtInUnit val="thousands"/>
          <c:dispUnitsLbl/>
        </c:dispUnits>
      </c:valAx>
    </c:plotArea>
    <c:plotVisOnly val="1"/>
    <c:dispBlanksAs val="gap"/>
    <c:showDLblsOverMax val="0"/>
  </c:chart>
  <c:txPr>
    <a:bodyPr/>
    <a:lstStyle/>
    <a:p>
      <a:pPr>
        <a:defRPr sz="1800"/>
      </a:pPr>
      <a:endParaRPr lang="en-US"/>
    </a:p>
  </c:txPr>
  <c:externalData r:id="rId2">
    <c:autoUpdate val="0"/>
  </c:externalData>
</c:chartSpace>
</file>

<file path=ppt/charts/chart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7.9238067526421347E-5"/>
          <c:y val="4.7697121626165927E-2"/>
          <c:w val="0.99992076193247359"/>
          <c:h val="0.83594533728982201"/>
        </c:manualLayout>
      </c:layout>
      <c:barChart>
        <c:barDir val="col"/>
        <c:grouping val="stacked"/>
        <c:varyColors val="0"/>
        <c:ser>
          <c:idx val="4"/>
          <c:order val="0"/>
          <c:tx>
            <c:strRef>
              <c:f>Sheet1!$F$1</c:f>
              <c:strCache>
                <c:ptCount val="1"/>
                <c:pt idx="0">
                  <c:v>40+</c:v>
                </c:pt>
              </c:strCache>
            </c:strRef>
          </c:tx>
          <c:spPr>
            <a:solidFill>
              <a:srgbClr val="621214"/>
            </a:solidFill>
            <a:ln>
              <a:solidFill>
                <a:srgbClr val="FFFFFF"/>
              </a:solidFill>
            </a:ln>
            <a:effectLst/>
          </c:spPr>
          <c:invertIfNegative val="0"/>
          <c:cat>
            <c:strRef>
              <c:f>Sheet1!$A$2:$A$5</c:f>
              <c:strCache>
                <c:ptCount val="4"/>
                <c:pt idx="0">
                  <c:v>Central
city</c:v>
                </c:pt>
                <c:pt idx="1">
                  <c:v>City
fringe</c:v>
                </c:pt>
                <c:pt idx="2">
                  <c:v>Inner</c:v>
                </c:pt>
                <c:pt idx="3">
                  <c:v>Middle</c:v>
                </c:pt>
              </c:strCache>
            </c:strRef>
          </c:cat>
          <c:val>
            <c:numRef>
              <c:f>Sheet1!$F$2:$F$5</c:f>
              <c:numCache>
                <c:formatCode>General</c:formatCode>
                <c:ptCount val="4"/>
                <c:pt idx="0">
                  <c:v>695</c:v>
                </c:pt>
                <c:pt idx="1">
                  <c:v>0</c:v>
                </c:pt>
                <c:pt idx="2">
                  <c:v>0</c:v>
                </c:pt>
                <c:pt idx="3">
                  <c:v>774</c:v>
                </c:pt>
              </c:numCache>
            </c:numRef>
          </c:val>
          <c:extLst>
            <c:ext xmlns:c16="http://schemas.microsoft.com/office/drawing/2014/chart" uri="{C3380CC4-5D6E-409C-BE32-E72D297353CC}">
              <c16:uniqueId val="{00000000-313C-40EB-B141-E3979A2189CD}"/>
            </c:ext>
          </c:extLst>
        </c:ser>
        <c:ser>
          <c:idx val="3"/>
          <c:order val="1"/>
          <c:tx>
            <c:strRef>
              <c:f>Sheet1!$E$1</c:f>
              <c:strCache>
                <c:ptCount val="1"/>
                <c:pt idx="0">
                  <c:v>20-39</c:v>
                </c:pt>
              </c:strCache>
            </c:strRef>
          </c:tx>
          <c:spPr>
            <a:solidFill>
              <a:srgbClr val="A02226"/>
            </a:solidFill>
            <a:ln>
              <a:solidFill>
                <a:srgbClr val="FFFFFF"/>
              </a:solidFill>
            </a:ln>
            <a:effectLst/>
          </c:spPr>
          <c:invertIfNegative val="0"/>
          <c:cat>
            <c:strRef>
              <c:f>Sheet1!$A$2:$A$5</c:f>
              <c:strCache>
                <c:ptCount val="4"/>
                <c:pt idx="0">
                  <c:v>Central
city</c:v>
                </c:pt>
                <c:pt idx="1">
                  <c:v>City
fringe</c:v>
                </c:pt>
                <c:pt idx="2">
                  <c:v>Inner</c:v>
                </c:pt>
                <c:pt idx="3">
                  <c:v>Middle</c:v>
                </c:pt>
              </c:strCache>
            </c:strRef>
          </c:cat>
          <c:val>
            <c:numRef>
              <c:f>Sheet1!$E$2:$E$5</c:f>
              <c:numCache>
                <c:formatCode>General</c:formatCode>
                <c:ptCount val="4"/>
                <c:pt idx="0">
                  <c:v>536</c:v>
                </c:pt>
                <c:pt idx="1">
                  <c:v>3843</c:v>
                </c:pt>
                <c:pt idx="2">
                  <c:v>375</c:v>
                </c:pt>
                <c:pt idx="3">
                  <c:v>28</c:v>
                </c:pt>
              </c:numCache>
            </c:numRef>
          </c:val>
          <c:extLst>
            <c:ext xmlns:c16="http://schemas.microsoft.com/office/drawing/2014/chart" uri="{C3380CC4-5D6E-409C-BE32-E72D297353CC}">
              <c16:uniqueId val="{00000001-313C-40EB-B141-E3979A2189CD}"/>
            </c:ext>
          </c:extLst>
        </c:ser>
        <c:ser>
          <c:idx val="2"/>
          <c:order val="2"/>
          <c:tx>
            <c:strRef>
              <c:f>Sheet1!$D$1</c:f>
              <c:strCache>
                <c:ptCount val="1"/>
                <c:pt idx="0">
                  <c:v>10-19</c:v>
                </c:pt>
              </c:strCache>
            </c:strRef>
          </c:tx>
          <c:spPr>
            <a:solidFill>
              <a:srgbClr val="D4582A"/>
            </a:solidFill>
            <a:ln>
              <a:solidFill>
                <a:srgbClr val="FFFFFF"/>
              </a:solidFill>
            </a:ln>
            <a:effectLst/>
          </c:spPr>
          <c:invertIfNegative val="0"/>
          <c:cat>
            <c:strRef>
              <c:f>Sheet1!$A$2:$A$5</c:f>
              <c:strCache>
                <c:ptCount val="4"/>
                <c:pt idx="0">
                  <c:v>Central
city</c:v>
                </c:pt>
                <c:pt idx="1">
                  <c:v>City
fringe</c:v>
                </c:pt>
                <c:pt idx="2">
                  <c:v>Inner</c:v>
                </c:pt>
                <c:pt idx="3">
                  <c:v>Middle</c:v>
                </c:pt>
              </c:strCache>
            </c:strRef>
          </c:cat>
          <c:val>
            <c:numRef>
              <c:f>Sheet1!$D$2:$D$5</c:f>
              <c:numCache>
                <c:formatCode>General</c:formatCode>
                <c:ptCount val="4"/>
                <c:pt idx="0">
                  <c:v>295</c:v>
                </c:pt>
                <c:pt idx="1">
                  <c:v>6285</c:v>
                </c:pt>
                <c:pt idx="2">
                  <c:v>2303</c:v>
                </c:pt>
                <c:pt idx="3">
                  <c:v>1491</c:v>
                </c:pt>
              </c:numCache>
            </c:numRef>
          </c:val>
          <c:extLst>
            <c:ext xmlns:c16="http://schemas.microsoft.com/office/drawing/2014/chart" uri="{C3380CC4-5D6E-409C-BE32-E72D297353CC}">
              <c16:uniqueId val="{00000002-313C-40EB-B141-E3979A2189CD}"/>
            </c:ext>
          </c:extLst>
        </c:ser>
        <c:ser>
          <c:idx val="1"/>
          <c:order val="3"/>
          <c:tx>
            <c:strRef>
              <c:f>Sheet1!$C$1</c:f>
              <c:strCache>
                <c:ptCount val="1"/>
                <c:pt idx="0">
                  <c:v>4-9</c:v>
                </c:pt>
              </c:strCache>
            </c:strRef>
          </c:tx>
          <c:spPr>
            <a:solidFill>
              <a:srgbClr val="F68B33"/>
            </a:solidFill>
            <a:ln>
              <a:solidFill>
                <a:srgbClr val="FFFFFF"/>
              </a:solidFill>
            </a:ln>
            <a:effectLst/>
          </c:spPr>
          <c:invertIfNegative val="0"/>
          <c:cat>
            <c:strRef>
              <c:f>Sheet1!$A$2:$A$5</c:f>
              <c:strCache>
                <c:ptCount val="4"/>
                <c:pt idx="0">
                  <c:v>Central
city</c:v>
                </c:pt>
                <c:pt idx="1">
                  <c:v>City
fringe</c:v>
                </c:pt>
                <c:pt idx="2">
                  <c:v>Inner</c:v>
                </c:pt>
                <c:pt idx="3">
                  <c:v>Middle</c:v>
                </c:pt>
              </c:strCache>
            </c:strRef>
          </c:cat>
          <c:val>
            <c:numRef>
              <c:f>Sheet1!$C$2:$C$5</c:f>
              <c:numCache>
                <c:formatCode>General</c:formatCode>
                <c:ptCount val="4"/>
                <c:pt idx="0">
                  <c:v>112</c:v>
                </c:pt>
                <c:pt idx="1">
                  <c:v>3609</c:v>
                </c:pt>
                <c:pt idx="2">
                  <c:v>3805</c:v>
                </c:pt>
                <c:pt idx="3">
                  <c:v>3945</c:v>
                </c:pt>
              </c:numCache>
            </c:numRef>
          </c:val>
          <c:extLst>
            <c:ext xmlns:c16="http://schemas.microsoft.com/office/drawing/2014/chart" uri="{C3380CC4-5D6E-409C-BE32-E72D297353CC}">
              <c16:uniqueId val="{00000003-313C-40EB-B141-E3979A2189CD}"/>
            </c:ext>
          </c:extLst>
        </c:ser>
        <c:ser>
          <c:idx val="0"/>
          <c:order val="4"/>
          <c:tx>
            <c:strRef>
              <c:f>Sheet1!$B$1</c:f>
              <c:strCache>
                <c:ptCount val="1"/>
                <c:pt idx="0">
                  <c:v>2-3</c:v>
                </c:pt>
              </c:strCache>
            </c:strRef>
          </c:tx>
          <c:spPr>
            <a:solidFill>
              <a:srgbClr val="FFC35A"/>
            </a:solidFill>
            <a:ln>
              <a:solidFill>
                <a:srgbClr val="FFFFFF"/>
              </a:solidFill>
            </a:ln>
            <a:effectLst/>
          </c:spPr>
          <c:invertIfNegative val="0"/>
          <c:cat>
            <c:strRef>
              <c:f>Sheet1!$A$2:$A$5</c:f>
              <c:strCache>
                <c:ptCount val="4"/>
                <c:pt idx="0">
                  <c:v>Central
city</c:v>
                </c:pt>
                <c:pt idx="1">
                  <c:v>City
fringe</c:v>
                </c:pt>
                <c:pt idx="2">
                  <c:v>Inner</c:v>
                </c:pt>
                <c:pt idx="3">
                  <c:v>Middle</c:v>
                </c:pt>
              </c:strCache>
            </c:strRef>
          </c:cat>
          <c:val>
            <c:numRef>
              <c:f>Sheet1!$B$2:$B$5</c:f>
              <c:numCache>
                <c:formatCode>General</c:formatCode>
                <c:ptCount val="4"/>
                <c:pt idx="0">
                  <c:v>10</c:v>
                </c:pt>
                <c:pt idx="1">
                  <c:v>65</c:v>
                </c:pt>
                <c:pt idx="2">
                  <c:v>628</c:v>
                </c:pt>
                <c:pt idx="3">
                  <c:v>797</c:v>
                </c:pt>
              </c:numCache>
            </c:numRef>
          </c:val>
          <c:extLst>
            <c:ext xmlns:c16="http://schemas.microsoft.com/office/drawing/2014/chart" uri="{C3380CC4-5D6E-409C-BE32-E72D297353CC}">
              <c16:uniqueId val="{00000004-313C-40EB-B141-E3979A2189CD}"/>
            </c:ext>
          </c:extLst>
        </c:ser>
        <c:dLbls>
          <c:showLegendKey val="0"/>
          <c:showVal val="0"/>
          <c:showCatName val="0"/>
          <c:showSerName val="0"/>
          <c:showPercent val="0"/>
          <c:showBubbleSize val="0"/>
        </c:dLbls>
        <c:gapWidth val="50"/>
        <c:overlap val="100"/>
        <c:axId val="1804910072"/>
        <c:axId val="1804913560"/>
      </c:barChart>
      <c:dateAx>
        <c:axId val="1804910072"/>
        <c:scaling>
          <c:orientation val="minMax"/>
        </c:scaling>
        <c:delete val="0"/>
        <c:axPos val="b"/>
        <c:numFmt formatCode="General" sourceLinked="0"/>
        <c:majorTickMark val="out"/>
        <c:minorTickMark val="none"/>
        <c:tickLblPos val="nextTo"/>
        <c:spPr>
          <a:ln>
            <a:solidFill>
              <a:srgbClr val="6A737B"/>
            </a:solidFill>
          </a:ln>
        </c:spPr>
        <c:txPr>
          <a:bodyPr/>
          <a:lstStyle/>
          <a:p>
            <a:pPr>
              <a:defRPr sz="1500"/>
            </a:pPr>
            <a:endParaRPr lang="en-US"/>
          </a:p>
        </c:txPr>
        <c:crossAx val="1804913560"/>
        <c:crosses val="autoZero"/>
        <c:auto val="1"/>
        <c:lblOffset val="100"/>
        <c:baseTimeUnit val="years"/>
        <c:majorTimeUnit val="years"/>
        <c:minorTimeUnit val="months"/>
      </c:dateAx>
      <c:valAx>
        <c:axId val="1804913560"/>
        <c:scaling>
          <c:orientation val="minMax"/>
          <c:max val="50000"/>
        </c:scaling>
        <c:delete val="0"/>
        <c:axPos val="l"/>
        <c:majorGridlines>
          <c:spPr>
            <a:ln>
              <a:solidFill>
                <a:srgbClr val="FFFFFF">
                  <a:lumMod val="75000"/>
                </a:srgbClr>
              </a:solidFill>
            </a:ln>
          </c:spPr>
        </c:majorGridlines>
        <c:numFmt formatCode="#,##0" sourceLinked="0"/>
        <c:majorTickMark val="out"/>
        <c:minorTickMark val="none"/>
        <c:tickLblPos val="none"/>
        <c:spPr>
          <a:ln>
            <a:noFill/>
          </a:ln>
        </c:spPr>
        <c:txPr>
          <a:bodyPr/>
          <a:lstStyle/>
          <a:p>
            <a:pPr>
              <a:defRPr sz="1800"/>
            </a:pPr>
            <a:endParaRPr lang="en-US"/>
          </a:p>
        </c:txPr>
        <c:crossAx val="1804910072"/>
        <c:crosses val="autoZero"/>
        <c:crossBetween val="between"/>
        <c:majorUnit val="10000"/>
        <c:dispUnits>
          <c:builtInUnit val="thousands"/>
        </c:dispUnits>
      </c:valAx>
    </c:plotArea>
    <c:plotVisOnly val="1"/>
    <c:dispBlanksAs val="gap"/>
    <c:showDLblsOverMax val="0"/>
  </c:chart>
  <c:txPr>
    <a:bodyPr/>
    <a:lstStyle/>
    <a:p>
      <a:pPr>
        <a:defRPr sz="1800"/>
      </a:pPr>
      <a:endParaRPr lang="en-US"/>
    </a:p>
  </c:txPr>
  <c:externalData r:id="rId2">
    <c:autoUpdate val="0"/>
  </c:externalData>
</c:chartSpace>
</file>

<file path=ppt/charts/chart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barChart>
        <c:barDir val="col"/>
        <c:grouping val="clustered"/>
        <c:varyColors val="0"/>
        <c:ser>
          <c:idx val="0"/>
          <c:order val="0"/>
          <c:tx>
            <c:strRef>
              <c:f>Sheet1!$B$1</c:f>
              <c:strCache>
                <c:ptCount val="1"/>
                <c:pt idx="0">
                  <c:v>pop increase - Sydney</c:v>
                </c:pt>
              </c:strCache>
            </c:strRef>
          </c:tx>
          <c:spPr>
            <a:solidFill>
              <a:schemeClr val="tx2"/>
            </a:solidFill>
            <a:ln w="9525">
              <a:solidFill>
                <a:srgbClr val="FFFFFF"/>
              </a:solidFill>
            </a:ln>
          </c:spPr>
          <c:invertIfNegative val="0"/>
          <c:cat>
            <c:strRef>
              <c:f>Sheet1!$A$2:$A$10</c:f>
              <c:strCache>
                <c:ptCount val="9"/>
                <c:pt idx="0">
                  <c:v>0</c:v>
                </c:pt>
                <c:pt idx="1">
                  <c:v>5</c:v>
                </c:pt>
                <c:pt idx="2">
                  <c:v>10</c:v>
                </c:pt>
                <c:pt idx="3">
                  <c:v>15</c:v>
                </c:pt>
                <c:pt idx="4">
                  <c:v>20</c:v>
                </c:pt>
                <c:pt idx="5">
                  <c:v>25</c:v>
                </c:pt>
                <c:pt idx="6">
                  <c:v>30</c:v>
                </c:pt>
                <c:pt idx="7">
                  <c:v>35</c:v>
                </c:pt>
                <c:pt idx="8">
                  <c:v>40+</c:v>
                </c:pt>
              </c:strCache>
            </c:strRef>
          </c:cat>
          <c:val>
            <c:numRef>
              <c:f>Sheet1!$B$2:$B$10</c:f>
              <c:numCache>
                <c:formatCode>General</c:formatCode>
                <c:ptCount val="9"/>
                <c:pt idx="0">
                  <c:v>86795</c:v>
                </c:pt>
                <c:pt idx="1">
                  <c:v>101046</c:v>
                </c:pt>
                <c:pt idx="2">
                  <c:v>128855</c:v>
                </c:pt>
                <c:pt idx="3">
                  <c:v>113385</c:v>
                </c:pt>
                <c:pt idx="4">
                  <c:v>70012</c:v>
                </c:pt>
                <c:pt idx="5">
                  <c:v>56806</c:v>
                </c:pt>
                <c:pt idx="6">
                  <c:v>62295</c:v>
                </c:pt>
                <c:pt idx="7">
                  <c:v>40687</c:v>
                </c:pt>
                <c:pt idx="8">
                  <c:v>113339</c:v>
                </c:pt>
              </c:numCache>
            </c:numRef>
          </c:val>
          <c:extLst>
            <c:ext xmlns:c16="http://schemas.microsoft.com/office/drawing/2014/chart" uri="{C3380CC4-5D6E-409C-BE32-E72D297353CC}">
              <c16:uniqueId val="{00000004-5A34-4138-B5E6-26F4B8707154}"/>
            </c:ext>
          </c:extLst>
        </c:ser>
        <c:ser>
          <c:idx val="1"/>
          <c:order val="1"/>
          <c:tx>
            <c:strRef>
              <c:f>Sheet1!$C$1</c:f>
              <c:strCache>
                <c:ptCount val="1"/>
                <c:pt idx="0">
                  <c:v>pop increase - Melbourne</c:v>
                </c:pt>
              </c:strCache>
            </c:strRef>
          </c:tx>
          <c:spPr>
            <a:solidFill>
              <a:schemeClr val="accent2"/>
            </a:solidFill>
            <a:ln w="9525">
              <a:solidFill>
                <a:srgbClr val="FFFFFF"/>
              </a:solidFill>
            </a:ln>
          </c:spPr>
          <c:invertIfNegative val="0"/>
          <c:cat>
            <c:strRef>
              <c:f>Sheet1!$A$2:$A$10</c:f>
              <c:strCache>
                <c:ptCount val="9"/>
                <c:pt idx="0">
                  <c:v>0</c:v>
                </c:pt>
                <c:pt idx="1">
                  <c:v>5</c:v>
                </c:pt>
                <c:pt idx="2">
                  <c:v>10</c:v>
                </c:pt>
                <c:pt idx="3">
                  <c:v>15</c:v>
                </c:pt>
                <c:pt idx="4">
                  <c:v>20</c:v>
                </c:pt>
                <c:pt idx="5">
                  <c:v>25</c:v>
                </c:pt>
                <c:pt idx="6">
                  <c:v>30</c:v>
                </c:pt>
                <c:pt idx="7">
                  <c:v>35</c:v>
                </c:pt>
                <c:pt idx="8">
                  <c:v>40+</c:v>
                </c:pt>
              </c:strCache>
            </c:strRef>
          </c:cat>
          <c:val>
            <c:numRef>
              <c:f>Sheet1!$C$2:$C$10</c:f>
              <c:numCache>
                <c:formatCode>General</c:formatCode>
                <c:ptCount val="9"/>
                <c:pt idx="0">
                  <c:v>106252</c:v>
                </c:pt>
                <c:pt idx="1">
                  <c:v>100376</c:v>
                </c:pt>
                <c:pt idx="2">
                  <c:v>99856</c:v>
                </c:pt>
                <c:pt idx="3">
                  <c:v>78531</c:v>
                </c:pt>
                <c:pt idx="4">
                  <c:v>172332</c:v>
                </c:pt>
                <c:pt idx="5">
                  <c:v>138885</c:v>
                </c:pt>
                <c:pt idx="6">
                  <c:v>33307</c:v>
                </c:pt>
                <c:pt idx="7">
                  <c:v>71167</c:v>
                </c:pt>
                <c:pt idx="8">
                  <c:v>163850</c:v>
                </c:pt>
              </c:numCache>
            </c:numRef>
          </c:val>
          <c:extLst>
            <c:ext xmlns:c16="http://schemas.microsoft.com/office/drawing/2014/chart" uri="{C3380CC4-5D6E-409C-BE32-E72D297353CC}">
              <c16:uniqueId val="{00000006-5A34-4138-B5E6-26F4B8707154}"/>
            </c:ext>
          </c:extLst>
        </c:ser>
        <c:dLbls>
          <c:showLegendKey val="0"/>
          <c:showVal val="0"/>
          <c:showCatName val="0"/>
          <c:showSerName val="0"/>
          <c:showPercent val="0"/>
          <c:showBubbleSize val="0"/>
        </c:dLbls>
        <c:gapWidth val="100"/>
        <c:axId val="-2038575096"/>
        <c:axId val="2060683448"/>
      </c:barChart>
      <c:catAx>
        <c:axId val="-2038575096"/>
        <c:scaling>
          <c:orientation val="minMax"/>
        </c:scaling>
        <c:delete val="0"/>
        <c:axPos val="b"/>
        <c:numFmt formatCode="General" sourceLinked="1"/>
        <c:majorTickMark val="none"/>
        <c:minorTickMark val="none"/>
        <c:tickLblPos val="none"/>
        <c:spPr>
          <a:ln>
            <a:solidFill>
              <a:schemeClr val="tx1"/>
            </a:solidFill>
          </a:ln>
        </c:spPr>
        <c:txPr>
          <a:bodyPr/>
          <a:lstStyle/>
          <a:p>
            <a:pPr>
              <a:defRPr sz="2200"/>
            </a:pPr>
            <a:endParaRPr lang="en-US"/>
          </a:p>
        </c:txPr>
        <c:crossAx val="2060683448"/>
        <c:crosses val="autoZero"/>
        <c:auto val="1"/>
        <c:lblAlgn val="ctr"/>
        <c:lblOffset val="100"/>
        <c:noMultiLvlLbl val="0"/>
      </c:catAx>
      <c:valAx>
        <c:axId val="2060683448"/>
        <c:scaling>
          <c:orientation val="minMax"/>
          <c:max val="180000"/>
        </c:scaling>
        <c:delete val="0"/>
        <c:axPos val="l"/>
        <c:majorGridlines>
          <c:spPr>
            <a:ln>
              <a:solidFill>
                <a:srgbClr val="6A737B">
                  <a:lumMod val="40000"/>
                  <a:lumOff val="60000"/>
                </a:srgbClr>
              </a:solidFill>
            </a:ln>
          </c:spPr>
        </c:majorGridlines>
        <c:numFmt formatCode="#,##0" sourceLinked="0"/>
        <c:majorTickMark val="out"/>
        <c:minorTickMark val="none"/>
        <c:tickLblPos val="nextTo"/>
        <c:spPr>
          <a:ln>
            <a:noFill/>
          </a:ln>
        </c:spPr>
        <c:txPr>
          <a:bodyPr/>
          <a:lstStyle/>
          <a:p>
            <a:pPr>
              <a:defRPr sz="2200"/>
            </a:pPr>
            <a:endParaRPr lang="en-US"/>
          </a:p>
        </c:txPr>
        <c:crossAx val="-2038575096"/>
        <c:crosses val="autoZero"/>
        <c:crossBetween val="between"/>
        <c:majorUnit val="30000"/>
      </c:valAx>
    </c:plotArea>
    <c:plotVisOnly val="1"/>
    <c:dispBlanksAs val="gap"/>
    <c:showDLblsOverMax val="0"/>
  </c:chart>
  <c:txPr>
    <a:bodyPr/>
    <a:lstStyle/>
    <a:p>
      <a:pPr>
        <a:defRPr sz="1800"/>
      </a:pPr>
      <a:endParaRPr lang="en-US"/>
    </a:p>
  </c:txPr>
  <c:externalData r:id="rId2">
    <c:autoUpdate val="0"/>
  </c:externalData>
</c:chartSpace>
</file>

<file path=ppt/charts/chart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barChart>
        <c:barDir val="col"/>
        <c:grouping val="clustered"/>
        <c:varyColors val="0"/>
        <c:ser>
          <c:idx val="1"/>
          <c:order val="0"/>
          <c:tx>
            <c:strRef>
              <c:f>Sheet1!$B$1</c:f>
              <c:strCache>
                <c:ptCount val="1"/>
                <c:pt idx="0">
                  <c:v>2006-2016 dwellings built per year</c:v>
                </c:pt>
              </c:strCache>
            </c:strRef>
          </c:tx>
          <c:spPr>
            <a:solidFill>
              <a:srgbClr val="FFC35A"/>
            </a:solidFill>
            <a:ln w="9525">
              <a:solidFill>
                <a:srgbClr val="FFFFFF"/>
              </a:solidFill>
            </a:ln>
          </c:spPr>
          <c:invertIfNegative val="0"/>
          <c:cat>
            <c:strRef>
              <c:f>Sheet1!$A$2:$A$3</c:f>
              <c:strCache>
                <c:ptCount val="2"/>
                <c:pt idx="0">
                  <c:v>Sydney</c:v>
                </c:pt>
                <c:pt idx="1">
                  <c:v>Melbourne</c:v>
                </c:pt>
              </c:strCache>
            </c:strRef>
          </c:cat>
          <c:val>
            <c:numRef>
              <c:f>Sheet1!$B$2:$B$3</c:f>
              <c:numCache>
                <c:formatCode>0.0</c:formatCode>
                <c:ptCount val="2"/>
                <c:pt idx="0">
                  <c:v>14694.812326528272</c:v>
                </c:pt>
                <c:pt idx="1">
                  <c:v>29264.914003739414</c:v>
                </c:pt>
              </c:numCache>
            </c:numRef>
          </c:val>
          <c:extLst>
            <c:ext xmlns:c16="http://schemas.microsoft.com/office/drawing/2014/chart" uri="{C3380CC4-5D6E-409C-BE32-E72D297353CC}">
              <c16:uniqueId val="{00000006-E863-4826-BE0B-3F0E5DB61A77}"/>
            </c:ext>
          </c:extLst>
        </c:ser>
        <c:ser>
          <c:idx val="2"/>
          <c:order val="1"/>
          <c:tx>
            <c:strRef>
              <c:f>Sheet1!$C$1</c:f>
              <c:strCache>
                <c:ptCount val="1"/>
                <c:pt idx="0">
                  <c:v>2011-2016 dwellings built per year</c:v>
                </c:pt>
              </c:strCache>
            </c:strRef>
          </c:tx>
          <c:spPr>
            <a:solidFill>
              <a:srgbClr val="F68B33"/>
            </a:solidFill>
          </c:spPr>
          <c:invertIfNegative val="0"/>
          <c:cat>
            <c:strRef>
              <c:f>Sheet1!$A$2:$A$3</c:f>
              <c:strCache>
                <c:ptCount val="2"/>
                <c:pt idx="0">
                  <c:v>Sydney</c:v>
                </c:pt>
                <c:pt idx="1">
                  <c:v>Melbourne</c:v>
                </c:pt>
              </c:strCache>
            </c:strRef>
          </c:cat>
          <c:val>
            <c:numRef>
              <c:f>Sheet1!$C$2:$C$3</c:f>
              <c:numCache>
                <c:formatCode>0.0</c:formatCode>
                <c:ptCount val="2"/>
                <c:pt idx="0">
                  <c:v>24960.799999999999</c:v>
                </c:pt>
                <c:pt idx="1">
                  <c:v>38236.199999999997</c:v>
                </c:pt>
              </c:numCache>
            </c:numRef>
          </c:val>
          <c:extLst>
            <c:ext xmlns:c16="http://schemas.microsoft.com/office/drawing/2014/chart" uri="{C3380CC4-5D6E-409C-BE32-E72D297353CC}">
              <c16:uniqueId val="{00000000-40C4-4C7C-822D-8182DA984DBF}"/>
            </c:ext>
          </c:extLst>
        </c:ser>
        <c:ser>
          <c:idx val="0"/>
          <c:order val="2"/>
          <c:tx>
            <c:strRef>
              <c:f>Sheet1!$D$1</c:f>
              <c:strCache>
                <c:ptCount val="1"/>
                <c:pt idx="0">
                  <c:v>Dwellings required per year to reach housing target</c:v>
                </c:pt>
              </c:strCache>
            </c:strRef>
          </c:tx>
          <c:spPr>
            <a:solidFill>
              <a:srgbClr val="A02226"/>
            </a:solidFill>
            <a:ln>
              <a:solidFill>
                <a:srgbClr val="FFFFFF"/>
              </a:solidFill>
            </a:ln>
          </c:spPr>
          <c:invertIfNegative val="0"/>
          <c:cat>
            <c:strRef>
              <c:f>Sheet1!$A$2:$A$3</c:f>
              <c:strCache>
                <c:ptCount val="2"/>
                <c:pt idx="0">
                  <c:v>Sydney</c:v>
                </c:pt>
                <c:pt idx="1">
                  <c:v>Melbourne</c:v>
                </c:pt>
              </c:strCache>
            </c:strRef>
          </c:cat>
          <c:val>
            <c:numRef>
              <c:f>Sheet1!$D$2:$D$3</c:f>
              <c:numCache>
                <c:formatCode>0.0</c:formatCode>
                <c:ptCount val="2"/>
                <c:pt idx="0">
                  <c:v>36250</c:v>
                </c:pt>
                <c:pt idx="1">
                  <c:v>43193.251428571428</c:v>
                </c:pt>
              </c:numCache>
            </c:numRef>
          </c:val>
          <c:extLst>
            <c:ext xmlns:c16="http://schemas.microsoft.com/office/drawing/2014/chart" uri="{C3380CC4-5D6E-409C-BE32-E72D297353CC}">
              <c16:uniqueId val="{00000002-CEDE-4C8C-8EA6-A8B224E15207}"/>
            </c:ext>
          </c:extLst>
        </c:ser>
        <c:dLbls>
          <c:showLegendKey val="0"/>
          <c:showVal val="0"/>
          <c:showCatName val="0"/>
          <c:showSerName val="0"/>
          <c:showPercent val="0"/>
          <c:showBubbleSize val="0"/>
        </c:dLbls>
        <c:gapWidth val="49"/>
        <c:overlap val="-11"/>
        <c:axId val="-2043899176"/>
        <c:axId val="-2043915752"/>
      </c:barChart>
      <c:catAx>
        <c:axId val="-2043899176"/>
        <c:scaling>
          <c:orientation val="minMax"/>
        </c:scaling>
        <c:delete val="0"/>
        <c:axPos val="b"/>
        <c:numFmt formatCode="General" sourceLinked="1"/>
        <c:majorTickMark val="none"/>
        <c:minorTickMark val="none"/>
        <c:tickLblPos val="nextTo"/>
        <c:spPr>
          <a:ln>
            <a:solidFill>
              <a:schemeClr val="tx1"/>
            </a:solidFill>
          </a:ln>
        </c:spPr>
        <c:txPr>
          <a:bodyPr/>
          <a:lstStyle/>
          <a:p>
            <a:pPr>
              <a:defRPr sz="2200"/>
            </a:pPr>
            <a:endParaRPr lang="en-US"/>
          </a:p>
        </c:txPr>
        <c:crossAx val="-2043915752"/>
        <c:crosses val="autoZero"/>
        <c:auto val="1"/>
        <c:lblAlgn val="ctr"/>
        <c:lblOffset val="100"/>
        <c:noMultiLvlLbl val="0"/>
      </c:catAx>
      <c:valAx>
        <c:axId val="-2043915752"/>
        <c:scaling>
          <c:orientation val="minMax"/>
          <c:max val="50000"/>
        </c:scaling>
        <c:delete val="0"/>
        <c:axPos val="l"/>
        <c:majorGridlines>
          <c:spPr>
            <a:ln>
              <a:solidFill>
                <a:srgbClr val="6A737B">
                  <a:lumMod val="40000"/>
                  <a:lumOff val="60000"/>
                </a:srgbClr>
              </a:solidFill>
            </a:ln>
          </c:spPr>
        </c:majorGridlines>
        <c:numFmt formatCode="#,##0" sourceLinked="0"/>
        <c:majorTickMark val="out"/>
        <c:minorTickMark val="none"/>
        <c:tickLblPos val="nextTo"/>
        <c:spPr>
          <a:ln>
            <a:noFill/>
          </a:ln>
        </c:spPr>
        <c:txPr>
          <a:bodyPr/>
          <a:lstStyle/>
          <a:p>
            <a:pPr>
              <a:defRPr sz="2200"/>
            </a:pPr>
            <a:endParaRPr lang="en-US"/>
          </a:p>
        </c:txPr>
        <c:crossAx val="-2043899176"/>
        <c:crosses val="autoZero"/>
        <c:crossBetween val="between"/>
        <c:majorUnit val="10000"/>
      </c:valAx>
    </c:plotArea>
    <c:plotVisOnly val="1"/>
    <c:dispBlanksAs val="gap"/>
    <c:showDLblsOverMax val="0"/>
  </c:chart>
  <c:txPr>
    <a:bodyPr/>
    <a:lstStyle/>
    <a:p>
      <a:pPr>
        <a:defRPr sz="1800"/>
      </a:pPr>
      <a:endParaRPr lang="en-US"/>
    </a:p>
  </c:txPr>
  <c:externalData r:id="rId2">
    <c:autoUpdate val="0"/>
  </c:externalData>
</c:chartSpace>
</file>

<file path=ppt/charts/chart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6835046511236197E-2"/>
          <c:y val="4.0503879848142202E-2"/>
          <c:w val="0.88140897888608805"/>
          <c:h val="0.90585549772394802"/>
        </c:manualLayout>
      </c:layout>
      <c:barChart>
        <c:barDir val="col"/>
        <c:grouping val="clustered"/>
        <c:varyColors val="0"/>
        <c:ser>
          <c:idx val="1"/>
          <c:order val="0"/>
          <c:tx>
            <c:strRef>
              <c:f>Sheet1!$B$1</c:f>
              <c:strCache>
                <c:ptCount val="1"/>
                <c:pt idx="0">
                  <c:v>Sydney</c:v>
                </c:pt>
              </c:strCache>
            </c:strRef>
          </c:tx>
          <c:spPr>
            <a:solidFill>
              <a:srgbClr val="621214">
                <a:alpha val="70000"/>
              </a:srgbClr>
            </a:solidFill>
            <a:ln>
              <a:solidFill>
                <a:srgbClr val="FFFFFF"/>
              </a:solidFill>
            </a:ln>
          </c:spPr>
          <c:invertIfNegative val="0"/>
          <c:val>
            <c:numRef>
              <c:f>Sheet1!$B$2:$B$7</c:f>
              <c:numCache>
                <c:formatCode>General</c:formatCode>
                <c:ptCount val="6"/>
                <c:pt idx="0">
                  <c:v>4270</c:v>
                </c:pt>
                <c:pt idx="1">
                  <c:v>3170</c:v>
                </c:pt>
                <c:pt idx="2">
                  <c:v>2210</c:v>
                </c:pt>
                <c:pt idx="3">
                  <c:v>1680</c:v>
                </c:pt>
                <c:pt idx="4">
                  <c:v>1230</c:v>
                </c:pt>
                <c:pt idx="5">
                  <c:v>530</c:v>
                </c:pt>
              </c:numCache>
            </c:numRef>
          </c:val>
          <c:extLst>
            <c:ext xmlns:c16="http://schemas.microsoft.com/office/drawing/2014/chart" uri="{C3380CC4-5D6E-409C-BE32-E72D297353CC}">
              <c16:uniqueId val="{00000000-26FA-4C08-8EA2-B055F830A9B4}"/>
            </c:ext>
          </c:extLst>
        </c:ser>
        <c:ser>
          <c:idx val="15"/>
          <c:order val="1"/>
          <c:tx>
            <c:strRef>
              <c:f>Sheet1!$D$1</c:f>
              <c:strCache>
                <c:ptCount val="1"/>
                <c:pt idx="0">
                  <c:v>Sydney2016</c:v>
                </c:pt>
              </c:strCache>
            </c:strRef>
          </c:tx>
          <c:spPr>
            <a:solidFill>
              <a:srgbClr val="621214"/>
            </a:solidFill>
            <a:ln>
              <a:solidFill>
                <a:srgbClr val="FFFFFF"/>
              </a:solidFill>
            </a:ln>
          </c:spPr>
          <c:invertIfNegative val="0"/>
          <c:val>
            <c:numRef>
              <c:f>Sheet1!$D$2:$D$7</c:f>
              <c:numCache>
                <c:formatCode>0</c:formatCode>
                <c:ptCount val="6"/>
                <c:pt idx="0">
                  <c:v>6845.9081718340076</c:v>
                </c:pt>
                <c:pt idx="1">
                  <c:v>3804.5528083089548</c:v>
                </c:pt>
                <c:pt idx="2">
                  <c:v>3016.7433499848198</c:v>
                </c:pt>
                <c:pt idx="3">
                  <c:v>2218.8107459110706</c:v>
                </c:pt>
                <c:pt idx="4">
                  <c:v>1687.2345843292858</c:v>
                </c:pt>
                <c:pt idx="5">
                  <c:v>826.31185145616962</c:v>
                </c:pt>
              </c:numCache>
            </c:numRef>
          </c:val>
          <c:extLst>
            <c:ext xmlns:c16="http://schemas.microsoft.com/office/drawing/2014/chart" uri="{C3380CC4-5D6E-409C-BE32-E72D297353CC}">
              <c16:uniqueId val="{00000001-26FA-4C08-8EA2-B055F830A9B4}"/>
            </c:ext>
          </c:extLst>
        </c:ser>
        <c:ser>
          <c:idx val="3"/>
          <c:order val="2"/>
          <c:tx>
            <c:strRef>
              <c:f>Sheet1!$E$1</c:f>
              <c:strCache>
                <c:ptCount val="1"/>
                <c:pt idx="0">
                  <c:v>Column</c:v>
                </c:pt>
              </c:strCache>
            </c:strRef>
          </c:tx>
          <c:spPr>
            <a:ln>
              <a:noFill/>
            </a:ln>
          </c:spPr>
          <c:invertIfNegative val="0"/>
          <c:val>
            <c:numRef>
              <c:f>Sheet1!$E$2:$E$7</c:f>
              <c:numCache>
                <c:formatCode>General</c:formatCode>
                <c:ptCount val="6"/>
              </c:numCache>
            </c:numRef>
          </c:val>
          <c:extLst>
            <c:ext xmlns:c16="http://schemas.microsoft.com/office/drawing/2014/chart" uri="{C3380CC4-5D6E-409C-BE32-E72D297353CC}">
              <c16:uniqueId val="{00000002-26FA-4C08-8EA2-B055F830A9B4}"/>
            </c:ext>
          </c:extLst>
        </c:ser>
        <c:ser>
          <c:idx val="4"/>
          <c:order val="3"/>
          <c:tx>
            <c:strRef>
              <c:f>Sheet1!$F$1</c:f>
              <c:strCache>
                <c:ptCount val="1"/>
                <c:pt idx="0">
                  <c:v>Melbourne</c:v>
                </c:pt>
              </c:strCache>
            </c:strRef>
          </c:tx>
          <c:spPr>
            <a:solidFill>
              <a:srgbClr val="A02226">
                <a:alpha val="70000"/>
              </a:srgbClr>
            </a:solidFill>
            <a:ln>
              <a:solidFill>
                <a:srgbClr val="FFFFFF"/>
              </a:solidFill>
            </a:ln>
          </c:spPr>
          <c:invertIfNegative val="0"/>
          <c:val>
            <c:numRef>
              <c:f>Sheet1!$F$2:$F$7</c:f>
              <c:numCache>
                <c:formatCode>General</c:formatCode>
                <c:ptCount val="6"/>
                <c:pt idx="0">
                  <c:v>2470</c:v>
                </c:pt>
                <c:pt idx="1">
                  <c:v>2690</c:v>
                </c:pt>
                <c:pt idx="2">
                  <c:v>1880</c:v>
                </c:pt>
                <c:pt idx="3">
                  <c:v>1370</c:v>
                </c:pt>
                <c:pt idx="4">
                  <c:v>470</c:v>
                </c:pt>
                <c:pt idx="5">
                  <c:v>270</c:v>
                </c:pt>
              </c:numCache>
            </c:numRef>
          </c:val>
          <c:extLst>
            <c:ext xmlns:c16="http://schemas.microsoft.com/office/drawing/2014/chart" uri="{C3380CC4-5D6E-409C-BE32-E72D297353CC}">
              <c16:uniqueId val="{00000003-26FA-4C08-8EA2-B055F830A9B4}"/>
            </c:ext>
          </c:extLst>
        </c:ser>
        <c:ser>
          <c:idx val="16"/>
          <c:order val="4"/>
          <c:tx>
            <c:strRef>
              <c:f>Sheet1!$H$1</c:f>
              <c:strCache>
                <c:ptCount val="1"/>
                <c:pt idx="0">
                  <c:v>Melbourne2016</c:v>
                </c:pt>
              </c:strCache>
            </c:strRef>
          </c:tx>
          <c:spPr>
            <a:solidFill>
              <a:srgbClr val="A02226"/>
            </a:solidFill>
          </c:spPr>
          <c:invertIfNegative val="0"/>
          <c:val>
            <c:numRef>
              <c:f>Sheet1!$H$2:$H$7</c:f>
              <c:numCache>
                <c:formatCode>0</c:formatCode>
                <c:ptCount val="6"/>
                <c:pt idx="0">
                  <c:v>4315.8736135438676</c:v>
                </c:pt>
                <c:pt idx="1">
                  <c:v>3105.087332882556</c:v>
                </c:pt>
                <c:pt idx="2">
                  <c:v>2041.911468516354</c:v>
                </c:pt>
                <c:pt idx="3">
                  <c:v>1680.1766876324705</c:v>
                </c:pt>
                <c:pt idx="4">
                  <c:v>1175.4631619527031</c:v>
                </c:pt>
                <c:pt idx="5">
                  <c:v>656.93290089677691</c:v>
                </c:pt>
              </c:numCache>
            </c:numRef>
          </c:val>
          <c:extLst>
            <c:ext xmlns:c16="http://schemas.microsoft.com/office/drawing/2014/chart" uri="{C3380CC4-5D6E-409C-BE32-E72D297353CC}">
              <c16:uniqueId val="{00000004-26FA-4C08-8EA2-B055F830A9B4}"/>
            </c:ext>
          </c:extLst>
        </c:ser>
        <c:ser>
          <c:idx val="6"/>
          <c:order val="5"/>
          <c:tx>
            <c:strRef>
              <c:f>Sheet1!$I$1</c:f>
              <c:strCache>
                <c:ptCount val="1"/>
                <c:pt idx="0">
                  <c:v>Column5</c:v>
                </c:pt>
              </c:strCache>
            </c:strRef>
          </c:tx>
          <c:invertIfNegative val="0"/>
          <c:val>
            <c:numRef>
              <c:f>Sheet1!$I$2:$I$7</c:f>
              <c:numCache>
                <c:formatCode>General</c:formatCode>
                <c:ptCount val="6"/>
              </c:numCache>
            </c:numRef>
          </c:val>
          <c:extLst>
            <c:ext xmlns:c16="http://schemas.microsoft.com/office/drawing/2014/chart" uri="{C3380CC4-5D6E-409C-BE32-E72D297353CC}">
              <c16:uniqueId val="{00000005-26FA-4C08-8EA2-B055F830A9B4}"/>
            </c:ext>
          </c:extLst>
        </c:ser>
        <c:ser>
          <c:idx val="7"/>
          <c:order val="6"/>
          <c:tx>
            <c:strRef>
              <c:f>Sheet1!$J$1</c:f>
              <c:strCache>
                <c:ptCount val="1"/>
                <c:pt idx="0">
                  <c:v>Brisbane</c:v>
                </c:pt>
              </c:strCache>
            </c:strRef>
          </c:tx>
          <c:spPr>
            <a:solidFill>
              <a:srgbClr val="D4582A">
                <a:alpha val="70000"/>
              </a:srgbClr>
            </a:solidFill>
            <a:ln>
              <a:solidFill>
                <a:srgbClr val="FFFFFF"/>
              </a:solidFill>
            </a:ln>
          </c:spPr>
          <c:invertIfNegative val="0"/>
          <c:val>
            <c:numRef>
              <c:f>Sheet1!$J$2:$J$7</c:f>
              <c:numCache>
                <c:formatCode>General</c:formatCode>
                <c:ptCount val="6"/>
                <c:pt idx="0">
                  <c:v>2210</c:v>
                </c:pt>
                <c:pt idx="1">
                  <c:v>1190</c:v>
                </c:pt>
                <c:pt idx="2">
                  <c:v>500</c:v>
                </c:pt>
                <c:pt idx="3">
                  <c:v>260</c:v>
                </c:pt>
                <c:pt idx="4">
                  <c:v>220</c:v>
                </c:pt>
                <c:pt idx="5">
                  <c:v>160</c:v>
                </c:pt>
              </c:numCache>
            </c:numRef>
          </c:val>
          <c:extLst>
            <c:ext xmlns:c16="http://schemas.microsoft.com/office/drawing/2014/chart" uri="{C3380CC4-5D6E-409C-BE32-E72D297353CC}">
              <c16:uniqueId val="{00000006-26FA-4C08-8EA2-B055F830A9B4}"/>
            </c:ext>
          </c:extLst>
        </c:ser>
        <c:ser>
          <c:idx val="17"/>
          <c:order val="7"/>
          <c:tx>
            <c:strRef>
              <c:f>Sheet1!$L$1</c:f>
              <c:strCache>
                <c:ptCount val="1"/>
                <c:pt idx="0">
                  <c:v>Brisbane2016</c:v>
                </c:pt>
              </c:strCache>
            </c:strRef>
          </c:tx>
          <c:spPr>
            <a:solidFill>
              <a:srgbClr val="D4582A"/>
            </a:solidFill>
          </c:spPr>
          <c:invertIfNegative val="0"/>
          <c:val>
            <c:numRef>
              <c:f>Sheet1!$L$2:$L$7</c:f>
              <c:numCache>
                <c:formatCode>0</c:formatCode>
                <c:ptCount val="6"/>
                <c:pt idx="0">
                  <c:v>3366.2698665251178</c:v>
                </c:pt>
                <c:pt idx="1">
                  <c:v>1600.4858940926895</c:v>
                </c:pt>
                <c:pt idx="2">
                  <c:v>926.59528112521446</c:v>
                </c:pt>
                <c:pt idx="3">
                  <c:v>647.45094365406715</c:v>
                </c:pt>
                <c:pt idx="4">
                  <c:v>596.4947518567393</c:v>
                </c:pt>
                <c:pt idx="5">
                  <c:v>389.58423500026942</c:v>
                </c:pt>
              </c:numCache>
            </c:numRef>
          </c:val>
          <c:extLst>
            <c:ext xmlns:c16="http://schemas.microsoft.com/office/drawing/2014/chart" uri="{C3380CC4-5D6E-409C-BE32-E72D297353CC}">
              <c16:uniqueId val="{00000007-26FA-4C08-8EA2-B055F830A9B4}"/>
            </c:ext>
          </c:extLst>
        </c:ser>
        <c:ser>
          <c:idx val="9"/>
          <c:order val="8"/>
          <c:tx>
            <c:strRef>
              <c:f>Sheet1!$M$1</c:f>
              <c:strCache>
                <c:ptCount val="1"/>
                <c:pt idx="0">
                  <c:v>Column6</c:v>
                </c:pt>
              </c:strCache>
            </c:strRef>
          </c:tx>
          <c:invertIfNegative val="0"/>
          <c:val>
            <c:numRef>
              <c:f>Sheet1!$M$2:$M$7</c:f>
              <c:numCache>
                <c:formatCode>General</c:formatCode>
                <c:ptCount val="6"/>
              </c:numCache>
            </c:numRef>
          </c:val>
          <c:extLst>
            <c:ext xmlns:c16="http://schemas.microsoft.com/office/drawing/2014/chart" uri="{C3380CC4-5D6E-409C-BE32-E72D297353CC}">
              <c16:uniqueId val="{00000008-26FA-4C08-8EA2-B055F830A9B4}"/>
            </c:ext>
          </c:extLst>
        </c:ser>
        <c:ser>
          <c:idx val="10"/>
          <c:order val="9"/>
          <c:tx>
            <c:strRef>
              <c:f>Sheet1!$N$1</c:f>
              <c:strCache>
                <c:ptCount val="1"/>
                <c:pt idx="0">
                  <c:v>Adelaide</c:v>
                </c:pt>
              </c:strCache>
            </c:strRef>
          </c:tx>
          <c:spPr>
            <a:solidFill>
              <a:srgbClr val="F68B33">
                <a:alpha val="70000"/>
              </a:srgbClr>
            </a:solidFill>
            <a:ln>
              <a:solidFill>
                <a:srgbClr val="FFFFFF"/>
              </a:solidFill>
            </a:ln>
          </c:spPr>
          <c:invertIfNegative val="0"/>
          <c:val>
            <c:numRef>
              <c:f>Sheet1!$N$2:$N$7</c:f>
              <c:numCache>
                <c:formatCode>General</c:formatCode>
                <c:ptCount val="6"/>
                <c:pt idx="0">
                  <c:v>1860</c:v>
                </c:pt>
                <c:pt idx="1">
                  <c:v>1420</c:v>
                </c:pt>
                <c:pt idx="2">
                  <c:v>810</c:v>
                </c:pt>
                <c:pt idx="3">
                  <c:v>310</c:v>
                </c:pt>
                <c:pt idx="4">
                  <c:v>260</c:v>
                </c:pt>
                <c:pt idx="5">
                  <c:v>130</c:v>
                </c:pt>
              </c:numCache>
            </c:numRef>
          </c:val>
          <c:extLst>
            <c:ext xmlns:c16="http://schemas.microsoft.com/office/drawing/2014/chart" uri="{C3380CC4-5D6E-409C-BE32-E72D297353CC}">
              <c16:uniqueId val="{00000009-26FA-4C08-8EA2-B055F830A9B4}"/>
            </c:ext>
          </c:extLst>
        </c:ser>
        <c:ser>
          <c:idx val="18"/>
          <c:order val="10"/>
          <c:tx>
            <c:strRef>
              <c:f>Sheet1!$P$1</c:f>
              <c:strCache>
                <c:ptCount val="1"/>
                <c:pt idx="0">
                  <c:v>Adelaide2016</c:v>
                </c:pt>
              </c:strCache>
            </c:strRef>
          </c:tx>
          <c:spPr>
            <a:solidFill>
              <a:srgbClr val="F68B33"/>
            </a:solidFill>
          </c:spPr>
          <c:invertIfNegative val="0"/>
          <c:val>
            <c:numRef>
              <c:f>Sheet1!$P$2:$P$7</c:f>
              <c:numCache>
                <c:formatCode>0</c:formatCode>
                <c:ptCount val="6"/>
                <c:pt idx="0">
                  <c:v>2159.4793009189034</c:v>
                </c:pt>
                <c:pt idx="1">
                  <c:v>1546.7096131636663</c:v>
                </c:pt>
                <c:pt idx="2">
                  <c:v>911.62718459611119</c:v>
                </c:pt>
                <c:pt idx="3">
                  <c:v>577.44125180198478</c:v>
                </c:pt>
              </c:numCache>
            </c:numRef>
          </c:val>
          <c:extLst>
            <c:ext xmlns:c16="http://schemas.microsoft.com/office/drawing/2014/chart" uri="{C3380CC4-5D6E-409C-BE32-E72D297353CC}">
              <c16:uniqueId val="{0000000A-26FA-4C08-8EA2-B055F830A9B4}"/>
            </c:ext>
          </c:extLst>
        </c:ser>
        <c:ser>
          <c:idx val="12"/>
          <c:order val="11"/>
          <c:tx>
            <c:strRef>
              <c:f>Sheet1!$Q$1</c:f>
              <c:strCache>
                <c:ptCount val="1"/>
                <c:pt idx="0">
                  <c:v>Column8</c:v>
                </c:pt>
              </c:strCache>
            </c:strRef>
          </c:tx>
          <c:invertIfNegative val="0"/>
          <c:val>
            <c:numRef>
              <c:f>Sheet1!$Q$2:$Q$7</c:f>
              <c:numCache>
                <c:formatCode>General</c:formatCode>
                <c:ptCount val="6"/>
              </c:numCache>
            </c:numRef>
          </c:val>
          <c:extLst>
            <c:ext xmlns:c16="http://schemas.microsoft.com/office/drawing/2014/chart" uri="{C3380CC4-5D6E-409C-BE32-E72D297353CC}">
              <c16:uniqueId val="{0000000B-26FA-4C08-8EA2-B055F830A9B4}"/>
            </c:ext>
          </c:extLst>
        </c:ser>
        <c:ser>
          <c:idx val="13"/>
          <c:order val="12"/>
          <c:tx>
            <c:strRef>
              <c:f>Sheet1!$R$1</c:f>
              <c:strCache>
                <c:ptCount val="1"/>
                <c:pt idx="0">
                  <c:v>Perth</c:v>
                </c:pt>
              </c:strCache>
            </c:strRef>
          </c:tx>
          <c:spPr>
            <a:solidFill>
              <a:srgbClr val="FFC35A">
                <a:alpha val="70000"/>
              </a:srgbClr>
            </a:solidFill>
            <a:ln>
              <a:solidFill>
                <a:srgbClr val="FFFFFF"/>
              </a:solidFill>
            </a:ln>
          </c:spPr>
          <c:invertIfNegative val="0"/>
          <c:val>
            <c:numRef>
              <c:f>Sheet1!$R$2:$R$7</c:f>
              <c:numCache>
                <c:formatCode>General</c:formatCode>
                <c:ptCount val="6"/>
                <c:pt idx="0">
                  <c:v>1690</c:v>
                </c:pt>
                <c:pt idx="1">
                  <c:v>1300</c:v>
                </c:pt>
                <c:pt idx="2">
                  <c:v>770</c:v>
                </c:pt>
                <c:pt idx="3">
                  <c:v>300</c:v>
                </c:pt>
                <c:pt idx="4">
                  <c:v>160</c:v>
                </c:pt>
                <c:pt idx="5">
                  <c:v>40</c:v>
                </c:pt>
              </c:numCache>
            </c:numRef>
          </c:val>
          <c:extLst>
            <c:ext xmlns:c16="http://schemas.microsoft.com/office/drawing/2014/chart" uri="{C3380CC4-5D6E-409C-BE32-E72D297353CC}">
              <c16:uniqueId val="{0000000C-26FA-4C08-8EA2-B055F830A9B4}"/>
            </c:ext>
          </c:extLst>
        </c:ser>
        <c:ser>
          <c:idx val="19"/>
          <c:order val="13"/>
          <c:tx>
            <c:strRef>
              <c:f>Sheet1!$T$1</c:f>
              <c:strCache>
                <c:ptCount val="1"/>
                <c:pt idx="0">
                  <c:v>Perth2016</c:v>
                </c:pt>
              </c:strCache>
            </c:strRef>
          </c:tx>
          <c:spPr>
            <a:solidFill>
              <a:srgbClr val="FFC35A"/>
            </a:solidFill>
          </c:spPr>
          <c:invertIfNegative val="0"/>
          <c:val>
            <c:numRef>
              <c:f>Sheet1!$T$2:$T$7</c:f>
              <c:numCache>
                <c:formatCode>0</c:formatCode>
                <c:ptCount val="6"/>
                <c:pt idx="0">
                  <c:v>2366.0798055644068</c:v>
                </c:pt>
                <c:pt idx="1">
                  <c:v>1695.4362666636514</c:v>
                </c:pt>
                <c:pt idx="2">
                  <c:v>1332.7529104250416</c:v>
                </c:pt>
                <c:pt idx="3">
                  <c:v>824.02066240578108</c:v>
                </c:pt>
                <c:pt idx="4">
                  <c:v>446.58886598625782</c:v>
                </c:pt>
                <c:pt idx="5">
                  <c:v>210.88521442892338</c:v>
                </c:pt>
              </c:numCache>
            </c:numRef>
          </c:val>
          <c:extLst>
            <c:ext xmlns:c16="http://schemas.microsoft.com/office/drawing/2014/chart" uri="{C3380CC4-5D6E-409C-BE32-E72D297353CC}">
              <c16:uniqueId val="{0000000D-26FA-4C08-8EA2-B055F830A9B4}"/>
            </c:ext>
          </c:extLst>
        </c:ser>
        <c:dLbls>
          <c:showLegendKey val="0"/>
          <c:showVal val="0"/>
          <c:showCatName val="0"/>
          <c:showSerName val="0"/>
          <c:showPercent val="0"/>
          <c:showBubbleSize val="0"/>
        </c:dLbls>
        <c:gapWidth val="150"/>
        <c:axId val="1806064824"/>
        <c:axId val="1806068232"/>
      </c:barChart>
      <c:dateAx>
        <c:axId val="1806064824"/>
        <c:scaling>
          <c:orientation val="minMax"/>
        </c:scaling>
        <c:delete val="0"/>
        <c:axPos val="b"/>
        <c:numFmt formatCode="#,##0" sourceLinked="0"/>
        <c:majorTickMark val="out"/>
        <c:minorTickMark val="none"/>
        <c:tickLblPos val="none"/>
        <c:spPr>
          <a:noFill/>
          <a:ln w="9525" cap="flat" cmpd="sng" algn="ctr">
            <a:solidFill>
              <a:schemeClr val="tx1"/>
            </a:solidFill>
            <a:round/>
          </a:ln>
          <a:effectLst/>
        </c:spPr>
        <c:txPr>
          <a:bodyPr rot="-60000000" vert="horz"/>
          <a:lstStyle/>
          <a:p>
            <a:pPr>
              <a:defRPr sz="1800"/>
            </a:pPr>
            <a:endParaRPr lang="en-US"/>
          </a:p>
        </c:txPr>
        <c:crossAx val="1806068232"/>
        <c:crosses val="autoZero"/>
        <c:auto val="1"/>
        <c:lblOffset val="100"/>
        <c:baseTimeUnit val="months"/>
        <c:majorUnit val="1"/>
        <c:majorTimeUnit val="years"/>
        <c:minorUnit val="1"/>
        <c:minorTimeUnit val="years"/>
      </c:dateAx>
      <c:valAx>
        <c:axId val="1806068232"/>
        <c:scaling>
          <c:orientation val="minMax"/>
          <c:max val="7000"/>
          <c:min val="0"/>
        </c:scaling>
        <c:delete val="0"/>
        <c:axPos val="l"/>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vert="horz"/>
          <a:lstStyle/>
          <a:p>
            <a:pPr>
              <a:defRPr sz="2200"/>
            </a:pPr>
            <a:endParaRPr lang="en-US"/>
          </a:p>
        </c:txPr>
        <c:crossAx val="1806064824"/>
        <c:crosses val="autoZero"/>
        <c:crossBetween val="between"/>
        <c:majorUnit val="1000"/>
      </c:valAx>
      <c:spPr>
        <a:noFill/>
        <a:ln>
          <a:noFill/>
        </a:ln>
        <a:effectLst/>
      </c:spPr>
    </c:plotArea>
    <c:plotVisOnly val="1"/>
    <c:dispBlanksAs val="gap"/>
    <c:showDLblsOverMax val="0"/>
  </c:chart>
  <c:spPr>
    <a:noFill/>
    <a:ln>
      <a:noFill/>
    </a:ln>
    <a:effectLst/>
  </c:spPr>
  <c:txPr>
    <a:bodyPr/>
    <a:lstStyle/>
    <a:p>
      <a:pPr>
        <a:defRPr sz="1800"/>
      </a:pPr>
      <a:endParaRPr lang="en-US"/>
    </a:p>
  </c:txPr>
  <c:externalData r:id="rId2">
    <c:autoUpdate val="0"/>
  </c:externalData>
</c:chartSpace>
</file>

<file path=ppt/charts/chart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1"/>
    <c:plotArea>
      <c:layout>
        <c:manualLayout>
          <c:layoutTarget val="inner"/>
          <c:xMode val="edge"/>
          <c:yMode val="edge"/>
          <c:x val="5.5681313336793901E-2"/>
          <c:y val="2.69021724739937E-2"/>
          <c:w val="0.64984825166114557"/>
          <c:h val="0.88815891988194695"/>
        </c:manualLayout>
      </c:layout>
      <c:lineChart>
        <c:grouping val="standard"/>
        <c:varyColors val="0"/>
        <c:ser>
          <c:idx val="6"/>
          <c:order val="0"/>
          <c:tx>
            <c:strRef>
              <c:f>Sheet1!$B$1</c:f>
              <c:strCache>
                <c:ptCount val="1"/>
                <c:pt idx="0">
                  <c:v>Melb</c:v>
                </c:pt>
              </c:strCache>
            </c:strRef>
          </c:tx>
          <c:spPr>
            <a:ln>
              <a:solidFill>
                <a:schemeClr val="bg2"/>
              </a:solidFill>
            </a:ln>
          </c:spPr>
          <c:marker>
            <c:symbol val="none"/>
          </c:marker>
          <c:dPt>
            <c:idx val="85"/>
            <c:bubble3D val="0"/>
            <c:spPr>
              <a:ln>
                <a:solidFill>
                  <a:schemeClr val="bg2"/>
                </a:solidFill>
                <a:prstDash val="sysDash"/>
              </a:ln>
            </c:spPr>
            <c:extLst>
              <c:ext xmlns:c16="http://schemas.microsoft.com/office/drawing/2014/chart" uri="{C3380CC4-5D6E-409C-BE32-E72D297353CC}">
                <c16:uniqueId val="{00000001-7C45-4353-9185-A1124A1C1C6F}"/>
              </c:ext>
            </c:extLst>
          </c:dPt>
          <c:dPt>
            <c:idx val="86"/>
            <c:bubble3D val="0"/>
            <c:spPr>
              <a:ln>
                <a:solidFill>
                  <a:schemeClr val="bg2"/>
                </a:solidFill>
                <a:prstDash val="sysDot"/>
              </a:ln>
            </c:spPr>
            <c:extLst>
              <c:ext xmlns:c16="http://schemas.microsoft.com/office/drawing/2014/chart" uri="{C3380CC4-5D6E-409C-BE32-E72D297353CC}">
                <c16:uniqueId val="{00000003-7C45-4353-9185-A1124A1C1C6F}"/>
              </c:ext>
            </c:extLst>
          </c:dPt>
          <c:dPt>
            <c:idx val="89"/>
            <c:bubble3D val="0"/>
            <c:spPr>
              <a:ln>
                <a:solidFill>
                  <a:schemeClr val="bg2"/>
                </a:solidFill>
                <a:prstDash val="sysDot"/>
              </a:ln>
            </c:spPr>
            <c:extLst>
              <c:ext xmlns:c16="http://schemas.microsoft.com/office/drawing/2014/chart" uri="{C3380CC4-5D6E-409C-BE32-E72D297353CC}">
                <c16:uniqueId val="{00000005-7C45-4353-9185-A1124A1C1C6F}"/>
              </c:ext>
            </c:extLst>
          </c:dPt>
          <c:dPt>
            <c:idx val="93"/>
            <c:bubble3D val="0"/>
            <c:spPr>
              <a:ln>
                <a:solidFill>
                  <a:schemeClr val="bg2"/>
                </a:solidFill>
                <a:prstDash val="sysDot"/>
              </a:ln>
            </c:spPr>
            <c:extLst>
              <c:ext xmlns:c16="http://schemas.microsoft.com/office/drawing/2014/chart" uri="{C3380CC4-5D6E-409C-BE32-E72D297353CC}">
                <c16:uniqueId val="{00000007-7C45-4353-9185-A1124A1C1C6F}"/>
              </c:ext>
            </c:extLst>
          </c:dPt>
          <c:dPt>
            <c:idx val="97"/>
            <c:bubble3D val="0"/>
            <c:spPr>
              <a:ln>
                <a:solidFill>
                  <a:schemeClr val="bg2"/>
                </a:solidFill>
                <a:prstDash val="sysDot"/>
              </a:ln>
            </c:spPr>
            <c:extLst>
              <c:ext xmlns:c16="http://schemas.microsoft.com/office/drawing/2014/chart" uri="{C3380CC4-5D6E-409C-BE32-E72D297353CC}">
                <c16:uniqueId val="{00000009-7C45-4353-9185-A1124A1C1C6F}"/>
              </c:ext>
            </c:extLst>
          </c:dPt>
          <c:cat>
            <c:numRef>
              <c:f>Sheet1!$A$10:$A$16</c:f>
              <c:numCache>
                <c:formatCode>m/d/yyyy</c:formatCode>
                <c:ptCount val="7"/>
                <c:pt idx="0">
                  <c:v>40179</c:v>
                </c:pt>
                <c:pt idx="1">
                  <c:v>40544</c:v>
                </c:pt>
                <c:pt idx="2">
                  <c:v>40909</c:v>
                </c:pt>
                <c:pt idx="3">
                  <c:v>41275</c:v>
                </c:pt>
                <c:pt idx="4">
                  <c:v>41640</c:v>
                </c:pt>
                <c:pt idx="5">
                  <c:v>42005</c:v>
                </c:pt>
                <c:pt idx="6">
                  <c:v>42370</c:v>
                </c:pt>
              </c:numCache>
            </c:numRef>
          </c:cat>
          <c:val>
            <c:numRef>
              <c:f>Sheet1!$B$10:$B$16</c:f>
              <c:numCache>
                <c:formatCode>0.00</c:formatCode>
                <c:ptCount val="7"/>
                <c:pt idx="0">
                  <c:v>205000</c:v>
                </c:pt>
                <c:pt idx="1">
                  <c:v>219500</c:v>
                </c:pt>
                <c:pt idx="2">
                  <c:v>206500</c:v>
                </c:pt>
                <c:pt idx="3">
                  <c:v>197000</c:v>
                </c:pt>
                <c:pt idx="4">
                  <c:v>210000</c:v>
                </c:pt>
                <c:pt idx="5">
                  <c:v>213000</c:v>
                </c:pt>
                <c:pt idx="6">
                  <c:v>237000</c:v>
                </c:pt>
              </c:numCache>
            </c:numRef>
          </c:val>
          <c:smooth val="0"/>
          <c:extLst>
            <c:ext xmlns:c16="http://schemas.microsoft.com/office/drawing/2014/chart" uri="{C3380CC4-5D6E-409C-BE32-E72D297353CC}">
              <c16:uniqueId val="{0000000A-7C45-4353-9185-A1124A1C1C6F}"/>
            </c:ext>
          </c:extLst>
        </c:ser>
        <c:ser>
          <c:idx val="0"/>
          <c:order val="1"/>
          <c:tx>
            <c:strRef>
              <c:f>Sheet1!$C$1</c:f>
              <c:strCache>
                <c:ptCount val="1"/>
                <c:pt idx="0">
                  <c:v>Brisbane, SEQ</c:v>
                </c:pt>
              </c:strCache>
            </c:strRef>
          </c:tx>
          <c:spPr>
            <a:ln>
              <a:solidFill>
                <a:schemeClr val="accent2"/>
              </a:solidFill>
            </a:ln>
          </c:spPr>
          <c:marker>
            <c:symbol val="none"/>
          </c:marker>
          <c:cat>
            <c:numRef>
              <c:f>Sheet1!$A$10:$A$16</c:f>
              <c:numCache>
                <c:formatCode>m/d/yyyy</c:formatCode>
                <c:ptCount val="7"/>
                <c:pt idx="0">
                  <c:v>40179</c:v>
                </c:pt>
                <c:pt idx="1">
                  <c:v>40544</c:v>
                </c:pt>
                <c:pt idx="2">
                  <c:v>40909</c:v>
                </c:pt>
                <c:pt idx="3">
                  <c:v>41275</c:v>
                </c:pt>
                <c:pt idx="4">
                  <c:v>41640</c:v>
                </c:pt>
                <c:pt idx="5">
                  <c:v>42005</c:v>
                </c:pt>
                <c:pt idx="6">
                  <c:v>42370</c:v>
                </c:pt>
              </c:numCache>
            </c:numRef>
          </c:cat>
          <c:val>
            <c:numRef>
              <c:f>Sheet1!$C$10:$C$16</c:f>
              <c:numCache>
                <c:formatCode>0.00</c:formatCode>
                <c:ptCount val="7"/>
                <c:pt idx="0">
                  <c:v>246750</c:v>
                </c:pt>
                <c:pt idx="1">
                  <c:v>246000</c:v>
                </c:pt>
                <c:pt idx="2">
                  <c:v>241500</c:v>
                </c:pt>
                <c:pt idx="3">
                  <c:v>239000</c:v>
                </c:pt>
                <c:pt idx="4">
                  <c:v>249000</c:v>
                </c:pt>
                <c:pt idx="5">
                  <c:v>259000</c:v>
                </c:pt>
                <c:pt idx="6">
                  <c:v>259000</c:v>
                </c:pt>
              </c:numCache>
            </c:numRef>
          </c:val>
          <c:smooth val="0"/>
          <c:extLst>
            <c:ext xmlns:c16="http://schemas.microsoft.com/office/drawing/2014/chart" uri="{C3380CC4-5D6E-409C-BE32-E72D297353CC}">
              <c16:uniqueId val="{0000000B-7C45-4353-9185-A1124A1C1C6F}"/>
            </c:ext>
          </c:extLst>
        </c:ser>
        <c:ser>
          <c:idx val="1"/>
          <c:order val="2"/>
          <c:tx>
            <c:strRef>
              <c:f>Sheet1!$D$1</c:f>
              <c:strCache>
                <c:ptCount val="1"/>
                <c:pt idx="0">
                  <c:v>Sydney</c:v>
                </c:pt>
              </c:strCache>
            </c:strRef>
          </c:tx>
          <c:spPr>
            <a:ln>
              <a:solidFill>
                <a:schemeClr val="accent3"/>
              </a:solidFill>
            </a:ln>
          </c:spPr>
          <c:marker>
            <c:symbol val="none"/>
          </c:marker>
          <c:cat>
            <c:numRef>
              <c:f>Sheet1!$A$10:$A$16</c:f>
              <c:numCache>
                <c:formatCode>m/d/yyyy</c:formatCode>
                <c:ptCount val="7"/>
                <c:pt idx="0">
                  <c:v>40179</c:v>
                </c:pt>
                <c:pt idx="1">
                  <c:v>40544</c:v>
                </c:pt>
                <c:pt idx="2">
                  <c:v>40909</c:v>
                </c:pt>
                <c:pt idx="3">
                  <c:v>41275</c:v>
                </c:pt>
                <c:pt idx="4">
                  <c:v>41640</c:v>
                </c:pt>
                <c:pt idx="5">
                  <c:v>42005</c:v>
                </c:pt>
                <c:pt idx="6">
                  <c:v>42370</c:v>
                </c:pt>
              </c:numCache>
            </c:numRef>
          </c:cat>
          <c:val>
            <c:numRef>
              <c:f>Sheet1!$D$10:$D$16</c:f>
              <c:numCache>
                <c:formatCode>0</c:formatCode>
                <c:ptCount val="7"/>
                <c:pt idx="0">
                  <c:v>293250</c:v>
                </c:pt>
                <c:pt idx="1">
                  <c:v>294625</c:v>
                </c:pt>
                <c:pt idx="2">
                  <c:v>294875</c:v>
                </c:pt>
                <c:pt idx="3">
                  <c:v>323475</c:v>
                </c:pt>
                <c:pt idx="4">
                  <c:v>345000</c:v>
                </c:pt>
                <c:pt idx="5">
                  <c:v>468000</c:v>
                </c:pt>
                <c:pt idx="6">
                  <c:v>465000</c:v>
                </c:pt>
              </c:numCache>
            </c:numRef>
          </c:val>
          <c:smooth val="0"/>
          <c:extLst>
            <c:ext xmlns:c16="http://schemas.microsoft.com/office/drawing/2014/chart" uri="{C3380CC4-5D6E-409C-BE32-E72D297353CC}">
              <c16:uniqueId val="{0000000C-7C45-4353-9185-A1124A1C1C6F}"/>
            </c:ext>
          </c:extLst>
        </c:ser>
        <c:dLbls>
          <c:showLegendKey val="0"/>
          <c:showVal val="0"/>
          <c:showCatName val="0"/>
          <c:showSerName val="0"/>
          <c:showPercent val="0"/>
          <c:showBubbleSize val="0"/>
        </c:dLbls>
        <c:smooth val="0"/>
        <c:axId val="-2045502008"/>
        <c:axId val="-2045498936"/>
      </c:lineChart>
      <c:catAx>
        <c:axId val="-2045502008"/>
        <c:scaling>
          <c:orientation val="minMax"/>
        </c:scaling>
        <c:delete val="0"/>
        <c:axPos val="b"/>
        <c:numFmt formatCode="yyyy" sourceLinked="0"/>
        <c:majorTickMark val="out"/>
        <c:minorTickMark val="none"/>
        <c:tickLblPos val="low"/>
        <c:txPr>
          <a:bodyPr/>
          <a:lstStyle/>
          <a:p>
            <a:pPr>
              <a:defRPr sz="2200"/>
            </a:pPr>
            <a:endParaRPr lang="en-US"/>
          </a:p>
        </c:txPr>
        <c:crossAx val="-2045498936"/>
        <c:crosses val="autoZero"/>
        <c:auto val="0"/>
        <c:lblAlgn val="ctr"/>
        <c:lblOffset val="100"/>
        <c:tickLblSkip val="2"/>
        <c:tickMarkSkip val="2"/>
        <c:noMultiLvlLbl val="1"/>
      </c:catAx>
      <c:valAx>
        <c:axId val="-2045498936"/>
        <c:scaling>
          <c:orientation val="minMax"/>
          <c:max val="500000"/>
          <c:min val="0"/>
        </c:scaling>
        <c:delete val="0"/>
        <c:axPos val="l"/>
        <c:majorGridlines/>
        <c:numFmt formatCode="&quot;$&quot;#,##0" sourceLinked="0"/>
        <c:majorTickMark val="out"/>
        <c:minorTickMark val="none"/>
        <c:tickLblPos val="nextTo"/>
        <c:spPr>
          <a:ln>
            <a:noFill/>
          </a:ln>
        </c:spPr>
        <c:txPr>
          <a:bodyPr/>
          <a:lstStyle/>
          <a:p>
            <a:pPr>
              <a:defRPr sz="2200"/>
            </a:pPr>
            <a:endParaRPr lang="en-US"/>
          </a:p>
        </c:txPr>
        <c:crossAx val="-2045502008"/>
        <c:crosses val="autoZero"/>
        <c:crossBetween val="midCat"/>
        <c:majorUnit val="100000"/>
        <c:dispUnits>
          <c:builtInUnit val="thousands"/>
        </c:dispUnits>
      </c:valAx>
    </c:plotArea>
    <c:plotVisOnly val="1"/>
    <c:dispBlanksAs val="span"/>
    <c:showDLblsOverMax val="0"/>
  </c:chart>
  <c:txPr>
    <a:bodyPr/>
    <a:lstStyle/>
    <a:p>
      <a:pPr>
        <a:defRPr sz="1800"/>
      </a:pPr>
      <a:endParaRPr lang="en-US"/>
    </a:p>
  </c:txPr>
  <c:externalData r:id="rId1">
    <c:autoUpdate val="0"/>
  </c:externalData>
</c:chartSpace>
</file>

<file path=ppt/charts/chart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1"/>
    <c:plotArea>
      <c:layout>
        <c:manualLayout>
          <c:layoutTarget val="inner"/>
          <c:xMode val="edge"/>
          <c:yMode val="edge"/>
          <c:x val="5.5681313336793901E-2"/>
          <c:y val="2.72142053671862E-2"/>
          <c:w val="0.61248314457435005"/>
          <c:h val="0.89114318475237442"/>
        </c:manualLayout>
      </c:layout>
      <c:lineChart>
        <c:grouping val="standard"/>
        <c:varyColors val="0"/>
        <c:ser>
          <c:idx val="6"/>
          <c:order val="0"/>
          <c:tx>
            <c:strRef>
              <c:f>Sheet1!$B$1</c:f>
              <c:strCache>
                <c:ptCount val="1"/>
                <c:pt idx="0">
                  <c:v>Melb</c:v>
                </c:pt>
              </c:strCache>
            </c:strRef>
          </c:tx>
          <c:spPr>
            <a:ln>
              <a:solidFill>
                <a:schemeClr val="bg2"/>
              </a:solidFill>
            </a:ln>
          </c:spPr>
          <c:marker>
            <c:symbol val="none"/>
          </c:marker>
          <c:dPt>
            <c:idx val="85"/>
            <c:bubble3D val="0"/>
            <c:spPr>
              <a:ln>
                <a:solidFill>
                  <a:schemeClr val="bg2"/>
                </a:solidFill>
                <a:prstDash val="sysDash"/>
              </a:ln>
            </c:spPr>
            <c:extLst>
              <c:ext xmlns:c16="http://schemas.microsoft.com/office/drawing/2014/chart" uri="{C3380CC4-5D6E-409C-BE32-E72D297353CC}">
                <c16:uniqueId val="{00000003-EFEE-4E13-BFFF-E772EFFD5BA1}"/>
              </c:ext>
            </c:extLst>
          </c:dPt>
          <c:dPt>
            <c:idx val="86"/>
            <c:bubble3D val="0"/>
            <c:spPr>
              <a:ln>
                <a:solidFill>
                  <a:schemeClr val="bg2"/>
                </a:solidFill>
                <a:prstDash val="sysDot"/>
              </a:ln>
            </c:spPr>
            <c:extLst>
              <c:ext xmlns:c16="http://schemas.microsoft.com/office/drawing/2014/chart" uri="{C3380CC4-5D6E-409C-BE32-E72D297353CC}">
                <c16:uniqueId val="{00000002-EFEE-4E13-BFFF-E772EFFD5BA1}"/>
              </c:ext>
            </c:extLst>
          </c:dPt>
          <c:dPt>
            <c:idx val="89"/>
            <c:bubble3D val="0"/>
            <c:spPr>
              <a:ln>
                <a:solidFill>
                  <a:schemeClr val="bg2"/>
                </a:solidFill>
                <a:prstDash val="sysDot"/>
              </a:ln>
            </c:spPr>
            <c:extLst>
              <c:ext xmlns:c16="http://schemas.microsoft.com/office/drawing/2014/chart" uri="{C3380CC4-5D6E-409C-BE32-E72D297353CC}">
                <c16:uniqueId val="{00000001-EFEE-4E13-BFFF-E772EFFD5BA1}"/>
              </c:ext>
            </c:extLst>
          </c:dPt>
          <c:dPt>
            <c:idx val="93"/>
            <c:bubble3D val="0"/>
            <c:spPr>
              <a:ln>
                <a:solidFill>
                  <a:schemeClr val="bg2"/>
                </a:solidFill>
                <a:prstDash val="sysDot"/>
              </a:ln>
            </c:spPr>
            <c:extLst>
              <c:ext xmlns:c16="http://schemas.microsoft.com/office/drawing/2014/chart" uri="{C3380CC4-5D6E-409C-BE32-E72D297353CC}">
                <c16:uniqueId val="{00000004-EFEE-4E13-BFFF-E772EFFD5BA1}"/>
              </c:ext>
            </c:extLst>
          </c:dPt>
          <c:dPt>
            <c:idx val="97"/>
            <c:bubble3D val="0"/>
            <c:spPr>
              <a:ln>
                <a:solidFill>
                  <a:schemeClr val="bg2"/>
                </a:solidFill>
                <a:prstDash val="sysDot"/>
              </a:ln>
            </c:spPr>
            <c:extLst>
              <c:ext xmlns:c16="http://schemas.microsoft.com/office/drawing/2014/chart" uri="{C3380CC4-5D6E-409C-BE32-E72D297353CC}">
                <c16:uniqueId val="{00000005-EFEE-4E13-BFFF-E772EFFD5BA1}"/>
              </c:ext>
            </c:extLst>
          </c:dPt>
          <c:cat>
            <c:numRef>
              <c:f>Sheet1!$A$10:$A$16</c:f>
              <c:numCache>
                <c:formatCode>m/d/yyyy</c:formatCode>
                <c:ptCount val="7"/>
                <c:pt idx="0">
                  <c:v>40179</c:v>
                </c:pt>
                <c:pt idx="1">
                  <c:v>40544</c:v>
                </c:pt>
                <c:pt idx="2">
                  <c:v>40909</c:v>
                </c:pt>
                <c:pt idx="3">
                  <c:v>41275</c:v>
                </c:pt>
                <c:pt idx="4">
                  <c:v>41640</c:v>
                </c:pt>
                <c:pt idx="5">
                  <c:v>42005</c:v>
                </c:pt>
                <c:pt idx="6">
                  <c:v>42370</c:v>
                </c:pt>
              </c:numCache>
            </c:numRef>
          </c:cat>
          <c:val>
            <c:numRef>
              <c:f>Sheet1!$B$10:$B$16</c:f>
              <c:numCache>
                <c:formatCode>0.00</c:formatCode>
                <c:ptCount val="7"/>
                <c:pt idx="0">
                  <c:v>432.48945147679319</c:v>
                </c:pt>
                <c:pt idx="1">
                  <c:v>489.95535714285711</c:v>
                </c:pt>
                <c:pt idx="2">
                  <c:v>460.93749999999937</c:v>
                </c:pt>
                <c:pt idx="3">
                  <c:v>440.71588366890381</c:v>
                </c:pt>
                <c:pt idx="4">
                  <c:v>468.75</c:v>
                </c:pt>
                <c:pt idx="5">
                  <c:v>507.14285714285722</c:v>
                </c:pt>
                <c:pt idx="6">
                  <c:v>592.5</c:v>
                </c:pt>
              </c:numCache>
            </c:numRef>
          </c:val>
          <c:smooth val="0"/>
          <c:extLst>
            <c:ext xmlns:c16="http://schemas.microsoft.com/office/drawing/2014/chart" uri="{C3380CC4-5D6E-409C-BE32-E72D297353CC}">
              <c16:uniqueId val="{00000000-9599-41DD-AAC8-25230AAF0E1C}"/>
            </c:ext>
          </c:extLst>
        </c:ser>
        <c:ser>
          <c:idx val="0"/>
          <c:order val="1"/>
          <c:tx>
            <c:strRef>
              <c:f>Sheet1!$C$1</c:f>
              <c:strCache>
                <c:ptCount val="1"/>
                <c:pt idx="0">
                  <c:v>Brisbane, SEQ</c:v>
                </c:pt>
              </c:strCache>
            </c:strRef>
          </c:tx>
          <c:spPr>
            <a:ln>
              <a:solidFill>
                <a:schemeClr val="accent2"/>
              </a:solidFill>
            </a:ln>
          </c:spPr>
          <c:marker>
            <c:symbol val="none"/>
          </c:marker>
          <c:cat>
            <c:numRef>
              <c:f>Sheet1!$A$10:$A$16</c:f>
              <c:numCache>
                <c:formatCode>m/d/yyyy</c:formatCode>
                <c:ptCount val="7"/>
                <c:pt idx="0">
                  <c:v>40179</c:v>
                </c:pt>
                <c:pt idx="1">
                  <c:v>40544</c:v>
                </c:pt>
                <c:pt idx="2">
                  <c:v>40909</c:v>
                </c:pt>
                <c:pt idx="3">
                  <c:v>41275</c:v>
                </c:pt>
                <c:pt idx="4">
                  <c:v>41640</c:v>
                </c:pt>
                <c:pt idx="5">
                  <c:v>42005</c:v>
                </c:pt>
                <c:pt idx="6">
                  <c:v>42370</c:v>
                </c:pt>
              </c:numCache>
            </c:numRef>
          </c:cat>
          <c:val>
            <c:numRef>
              <c:f>Sheet1!$C$10:$C$16</c:f>
              <c:numCache>
                <c:formatCode>0.00</c:formatCode>
                <c:ptCount val="7"/>
                <c:pt idx="0">
                  <c:v>396.06741573033707</c:v>
                </c:pt>
                <c:pt idx="1">
                  <c:v>398.7034035656402</c:v>
                </c:pt>
                <c:pt idx="2">
                  <c:v>400.49751243781049</c:v>
                </c:pt>
                <c:pt idx="3">
                  <c:v>427.54919499105551</c:v>
                </c:pt>
                <c:pt idx="4">
                  <c:v>485.38011695906391</c:v>
                </c:pt>
                <c:pt idx="5">
                  <c:v>534.02061855670104</c:v>
                </c:pt>
                <c:pt idx="6">
                  <c:v>549.8938428874734</c:v>
                </c:pt>
              </c:numCache>
            </c:numRef>
          </c:val>
          <c:smooth val="0"/>
          <c:extLst>
            <c:ext xmlns:c16="http://schemas.microsoft.com/office/drawing/2014/chart" uri="{C3380CC4-5D6E-409C-BE32-E72D297353CC}">
              <c16:uniqueId val="{00000000-EFEE-4E13-BFFF-E772EFFD5BA1}"/>
            </c:ext>
          </c:extLst>
        </c:ser>
        <c:ser>
          <c:idx val="1"/>
          <c:order val="2"/>
          <c:tx>
            <c:strRef>
              <c:f>Sheet1!$D$1</c:f>
              <c:strCache>
                <c:ptCount val="1"/>
                <c:pt idx="0">
                  <c:v>Sydney</c:v>
                </c:pt>
              </c:strCache>
            </c:strRef>
          </c:tx>
          <c:spPr>
            <a:ln>
              <a:solidFill>
                <a:schemeClr val="accent3"/>
              </a:solidFill>
            </a:ln>
          </c:spPr>
          <c:marker>
            <c:symbol val="none"/>
          </c:marker>
          <c:cat>
            <c:numRef>
              <c:f>Sheet1!$A$10:$A$16</c:f>
              <c:numCache>
                <c:formatCode>m/d/yyyy</c:formatCode>
                <c:ptCount val="7"/>
                <c:pt idx="0">
                  <c:v>40179</c:v>
                </c:pt>
                <c:pt idx="1">
                  <c:v>40544</c:v>
                </c:pt>
                <c:pt idx="2">
                  <c:v>40909</c:v>
                </c:pt>
                <c:pt idx="3">
                  <c:v>41275</c:v>
                </c:pt>
                <c:pt idx="4">
                  <c:v>41640</c:v>
                </c:pt>
                <c:pt idx="5">
                  <c:v>42005</c:v>
                </c:pt>
                <c:pt idx="6">
                  <c:v>42370</c:v>
                </c:pt>
              </c:numCache>
            </c:numRef>
          </c:cat>
          <c:val>
            <c:numRef>
              <c:f>Sheet1!$D$10:$D$16</c:f>
              <c:numCache>
                <c:formatCode>0</c:formatCode>
                <c:ptCount val="7"/>
                <c:pt idx="0">
                  <c:v>559.63740458015263</c:v>
                </c:pt>
                <c:pt idx="1">
                  <c:v>591.61646586345296</c:v>
                </c:pt>
                <c:pt idx="2">
                  <c:v>580.46259842519612</c:v>
                </c:pt>
                <c:pt idx="3">
                  <c:v>635.51080550098254</c:v>
                </c:pt>
                <c:pt idx="4">
                  <c:v>738.75802997858705</c:v>
                </c:pt>
                <c:pt idx="5">
                  <c:v>1070.9382151029749</c:v>
                </c:pt>
                <c:pt idx="6">
                  <c:v>1174.242424242424</c:v>
                </c:pt>
              </c:numCache>
            </c:numRef>
          </c:val>
          <c:smooth val="0"/>
          <c:extLst>
            <c:ext xmlns:c16="http://schemas.microsoft.com/office/drawing/2014/chart" uri="{C3380CC4-5D6E-409C-BE32-E72D297353CC}">
              <c16:uniqueId val="{00000000-CD73-43D0-BE94-2F58CB65AEE1}"/>
            </c:ext>
          </c:extLst>
        </c:ser>
        <c:dLbls>
          <c:showLegendKey val="0"/>
          <c:showVal val="0"/>
          <c:showCatName val="0"/>
          <c:showSerName val="0"/>
          <c:showPercent val="0"/>
          <c:showBubbleSize val="0"/>
        </c:dLbls>
        <c:smooth val="0"/>
        <c:axId val="-2045524056"/>
        <c:axId val="-2045520984"/>
      </c:lineChart>
      <c:catAx>
        <c:axId val="-2045524056"/>
        <c:scaling>
          <c:orientation val="minMax"/>
        </c:scaling>
        <c:delete val="0"/>
        <c:axPos val="b"/>
        <c:numFmt formatCode="yyyy" sourceLinked="0"/>
        <c:majorTickMark val="out"/>
        <c:minorTickMark val="none"/>
        <c:tickLblPos val="low"/>
        <c:txPr>
          <a:bodyPr/>
          <a:lstStyle/>
          <a:p>
            <a:pPr>
              <a:defRPr sz="2200"/>
            </a:pPr>
            <a:endParaRPr lang="en-US"/>
          </a:p>
        </c:txPr>
        <c:crossAx val="-2045520984"/>
        <c:crosses val="autoZero"/>
        <c:auto val="0"/>
        <c:lblAlgn val="ctr"/>
        <c:lblOffset val="100"/>
        <c:tickLblSkip val="2"/>
        <c:tickMarkSkip val="2"/>
        <c:noMultiLvlLbl val="1"/>
      </c:catAx>
      <c:valAx>
        <c:axId val="-2045520984"/>
        <c:scaling>
          <c:orientation val="minMax"/>
          <c:max val="1400"/>
          <c:min val="0"/>
        </c:scaling>
        <c:delete val="0"/>
        <c:axPos val="l"/>
        <c:majorGridlines/>
        <c:numFmt formatCode="&quot;$&quot;#,##0" sourceLinked="0"/>
        <c:majorTickMark val="out"/>
        <c:minorTickMark val="none"/>
        <c:tickLblPos val="nextTo"/>
        <c:spPr>
          <a:ln>
            <a:noFill/>
          </a:ln>
        </c:spPr>
        <c:txPr>
          <a:bodyPr/>
          <a:lstStyle/>
          <a:p>
            <a:pPr>
              <a:defRPr sz="2200"/>
            </a:pPr>
            <a:endParaRPr lang="en-US"/>
          </a:p>
        </c:txPr>
        <c:crossAx val="-2045524056"/>
        <c:crosses val="autoZero"/>
        <c:crossBetween val="midCat"/>
        <c:majorUnit val="200"/>
      </c:valAx>
    </c:plotArea>
    <c:plotVisOnly val="1"/>
    <c:dispBlanksAs val="span"/>
    <c:showDLblsOverMax val="0"/>
  </c:chart>
  <c:txPr>
    <a:bodyPr/>
    <a:lstStyle/>
    <a:p>
      <a:pPr>
        <a:defRPr sz="1800"/>
      </a:pPr>
      <a:endParaRPr lang="en-US"/>
    </a:p>
  </c:txPr>
  <c:externalData r:id="rId1">
    <c:autoUpdate val="0"/>
  </c:externalData>
</c:chartSpace>
</file>

<file path=ppt/charts/chart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1"/>
    <c:plotArea>
      <c:layout>
        <c:manualLayout>
          <c:layoutTarget val="inner"/>
          <c:xMode val="edge"/>
          <c:yMode val="edge"/>
          <c:x val="5.5681313336793901E-2"/>
          <c:y val="3.3719257315057802E-2"/>
          <c:w val="0.67662534584348499"/>
          <c:h val="0.87863468455331994"/>
        </c:manualLayout>
      </c:layout>
      <c:lineChart>
        <c:grouping val="standard"/>
        <c:varyColors val="0"/>
        <c:ser>
          <c:idx val="6"/>
          <c:order val="0"/>
          <c:tx>
            <c:strRef>
              <c:f>Sheet1!$B$1</c:f>
              <c:strCache>
                <c:ptCount val="1"/>
                <c:pt idx="0">
                  <c:v>Melb</c:v>
                </c:pt>
              </c:strCache>
            </c:strRef>
          </c:tx>
          <c:spPr>
            <a:ln>
              <a:solidFill>
                <a:schemeClr val="bg2"/>
              </a:solidFill>
            </a:ln>
          </c:spPr>
          <c:marker>
            <c:symbol val="none"/>
          </c:marker>
          <c:dPt>
            <c:idx val="85"/>
            <c:bubble3D val="0"/>
            <c:spPr>
              <a:ln>
                <a:solidFill>
                  <a:schemeClr val="bg2"/>
                </a:solidFill>
                <a:prstDash val="sysDash"/>
              </a:ln>
            </c:spPr>
            <c:extLst>
              <c:ext xmlns:c16="http://schemas.microsoft.com/office/drawing/2014/chart" uri="{C3380CC4-5D6E-409C-BE32-E72D297353CC}">
                <c16:uniqueId val="{00000001-2D6E-4E93-A850-2C4A835902EB}"/>
              </c:ext>
            </c:extLst>
          </c:dPt>
          <c:dPt>
            <c:idx val="86"/>
            <c:bubble3D val="0"/>
            <c:spPr>
              <a:ln>
                <a:solidFill>
                  <a:schemeClr val="bg2"/>
                </a:solidFill>
                <a:prstDash val="sysDot"/>
              </a:ln>
            </c:spPr>
            <c:extLst>
              <c:ext xmlns:c16="http://schemas.microsoft.com/office/drawing/2014/chart" uri="{C3380CC4-5D6E-409C-BE32-E72D297353CC}">
                <c16:uniqueId val="{00000003-2D6E-4E93-A850-2C4A835902EB}"/>
              </c:ext>
            </c:extLst>
          </c:dPt>
          <c:dPt>
            <c:idx val="89"/>
            <c:bubble3D val="0"/>
            <c:spPr>
              <a:ln>
                <a:solidFill>
                  <a:schemeClr val="bg2"/>
                </a:solidFill>
                <a:prstDash val="sysDot"/>
              </a:ln>
            </c:spPr>
            <c:extLst>
              <c:ext xmlns:c16="http://schemas.microsoft.com/office/drawing/2014/chart" uri="{C3380CC4-5D6E-409C-BE32-E72D297353CC}">
                <c16:uniqueId val="{00000005-2D6E-4E93-A850-2C4A835902EB}"/>
              </c:ext>
            </c:extLst>
          </c:dPt>
          <c:dPt>
            <c:idx val="93"/>
            <c:bubble3D val="0"/>
            <c:spPr>
              <a:ln>
                <a:solidFill>
                  <a:schemeClr val="bg2"/>
                </a:solidFill>
                <a:prstDash val="sysDot"/>
              </a:ln>
            </c:spPr>
            <c:extLst>
              <c:ext xmlns:c16="http://schemas.microsoft.com/office/drawing/2014/chart" uri="{C3380CC4-5D6E-409C-BE32-E72D297353CC}">
                <c16:uniqueId val="{00000007-2D6E-4E93-A850-2C4A835902EB}"/>
              </c:ext>
            </c:extLst>
          </c:dPt>
          <c:dPt>
            <c:idx val="97"/>
            <c:bubble3D val="0"/>
            <c:spPr>
              <a:ln>
                <a:solidFill>
                  <a:schemeClr val="bg2"/>
                </a:solidFill>
                <a:prstDash val="sysDot"/>
              </a:ln>
            </c:spPr>
            <c:extLst>
              <c:ext xmlns:c16="http://schemas.microsoft.com/office/drawing/2014/chart" uri="{C3380CC4-5D6E-409C-BE32-E72D297353CC}">
                <c16:uniqueId val="{00000009-2D6E-4E93-A850-2C4A835902EB}"/>
              </c:ext>
            </c:extLst>
          </c:dPt>
          <c:cat>
            <c:numRef>
              <c:f>Sheet1!$A$10:$A$16</c:f>
              <c:numCache>
                <c:formatCode>m/d/yyyy</c:formatCode>
                <c:ptCount val="7"/>
                <c:pt idx="0">
                  <c:v>40179</c:v>
                </c:pt>
                <c:pt idx="1">
                  <c:v>40544</c:v>
                </c:pt>
                <c:pt idx="2">
                  <c:v>40909</c:v>
                </c:pt>
                <c:pt idx="3">
                  <c:v>41275</c:v>
                </c:pt>
                <c:pt idx="4">
                  <c:v>41640</c:v>
                </c:pt>
                <c:pt idx="5">
                  <c:v>42005</c:v>
                </c:pt>
                <c:pt idx="6">
                  <c:v>42370</c:v>
                </c:pt>
              </c:numCache>
            </c:numRef>
          </c:cat>
          <c:val>
            <c:numRef>
              <c:f>Sheet1!$B$10:$B$16</c:f>
              <c:numCache>
                <c:formatCode>0.00</c:formatCode>
                <c:ptCount val="7"/>
                <c:pt idx="0">
                  <c:v>14475</c:v>
                </c:pt>
                <c:pt idx="1">
                  <c:v>10579</c:v>
                </c:pt>
                <c:pt idx="2">
                  <c:v>6439</c:v>
                </c:pt>
                <c:pt idx="3">
                  <c:v>7899</c:v>
                </c:pt>
                <c:pt idx="4">
                  <c:v>12901</c:v>
                </c:pt>
                <c:pt idx="5">
                  <c:v>19827</c:v>
                </c:pt>
                <c:pt idx="6">
                  <c:v>22703</c:v>
                </c:pt>
              </c:numCache>
            </c:numRef>
          </c:val>
          <c:smooth val="0"/>
          <c:extLst>
            <c:ext xmlns:c16="http://schemas.microsoft.com/office/drawing/2014/chart" uri="{C3380CC4-5D6E-409C-BE32-E72D297353CC}">
              <c16:uniqueId val="{0000000A-2D6E-4E93-A850-2C4A835902EB}"/>
            </c:ext>
          </c:extLst>
        </c:ser>
        <c:ser>
          <c:idx val="0"/>
          <c:order val="1"/>
          <c:tx>
            <c:strRef>
              <c:f>Sheet1!$C$1</c:f>
              <c:strCache>
                <c:ptCount val="1"/>
                <c:pt idx="0">
                  <c:v>Brisbane, SEQ</c:v>
                </c:pt>
              </c:strCache>
            </c:strRef>
          </c:tx>
          <c:spPr>
            <a:ln>
              <a:solidFill>
                <a:schemeClr val="accent2"/>
              </a:solidFill>
            </a:ln>
          </c:spPr>
          <c:marker>
            <c:symbol val="none"/>
          </c:marker>
          <c:cat>
            <c:numRef>
              <c:f>Sheet1!$A$10:$A$16</c:f>
              <c:numCache>
                <c:formatCode>m/d/yyyy</c:formatCode>
                <c:ptCount val="7"/>
                <c:pt idx="0">
                  <c:v>40179</c:v>
                </c:pt>
                <c:pt idx="1">
                  <c:v>40544</c:v>
                </c:pt>
                <c:pt idx="2">
                  <c:v>40909</c:v>
                </c:pt>
                <c:pt idx="3">
                  <c:v>41275</c:v>
                </c:pt>
                <c:pt idx="4">
                  <c:v>41640</c:v>
                </c:pt>
                <c:pt idx="5">
                  <c:v>42005</c:v>
                </c:pt>
                <c:pt idx="6">
                  <c:v>42370</c:v>
                </c:pt>
              </c:numCache>
            </c:numRef>
          </c:cat>
          <c:val>
            <c:numRef>
              <c:f>Sheet1!$C$10:$C$16</c:f>
              <c:numCache>
                <c:formatCode>0.00</c:formatCode>
                <c:ptCount val="7"/>
                <c:pt idx="0">
                  <c:v>6908</c:v>
                </c:pt>
                <c:pt idx="1">
                  <c:v>4389</c:v>
                </c:pt>
                <c:pt idx="2">
                  <c:v>4291</c:v>
                </c:pt>
                <c:pt idx="3">
                  <c:v>6988</c:v>
                </c:pt>
                <c:pt idx="4">
                  <c:v>10822</c:v>
                </c:pt>
                <c:pt idx="5">
                  <c:v>11769</c:v>
                </c:pt>
                <c:pt idx="6">
                  <c:v>12252</c:v>
                </c:pt>
              </c:numCache>
            </c:numRef>
          </c:val>
          <c:smooth val="0"/>
          <c:extLst>
            <c:ext xmlns:c16="http://schemas.microsoft.com/office/drawing/2014/chart" uri="{C3380CC4-5D6E-409C-BE32-E72D297353CC}">
              <c16:uniqueId val="{0000000B-2D6E-4E93-A850-2C4A835902EB}"/>
            </c:ext>
          </c:extLst>
        </c:ser>
        <c:ser>
          <c:idx val="1"/>
          <c:order val="2"/>
          <c:tx>
            <c:strRef>
              <c:f>Sheet1!$D$1</c:f>
              <c:strCache>
                <c:ptCount val="1"/>
                <c:pt idx="0">
                  <c:v>Sydney</c:v>
                </c:pt>
              </c:strCache>
            </c:strRef>
          </c:tx>
          <c:spPr>
            <a:ln>
              <a:solidFill>
                <a:schemeClr val="accent3"/>
              </a:solidFill>
            </a:ln>
          </c:spPr>
          <c:marker>
            <c:symbol val="none"/>
          </c:marker>
          <c:cat>
            <c:numRef>
              <c:f>Sheet1!$A$10:$A$16</c:f>
              <c:numCache>
                <c:formatCode>m/d/yyyy</c:formatCode>
                <c:ptCount val="7"/>
                <c:pt idx="0">
                  <c:v>40179</c:v>
                </c:pt>
                <c:pt idx="1">
                  <c:v>40544</c:v>
                </c:pt>
                <c:pt idx="2">
                  <c:v>40909</c:v>
                </c:pt>
                <c:pt idx="3">
                  <c:v>41275</c:v>
                </c:pt>
                <c:pt idx="4">
                  <c:v>41640</c:v>
                </c:pt>
                <c:pt idx="5">
                  <c:v>42005</c:v>
                </c:pt>
                <c:pt idx="6">
                  <c:v>42370</c:v>
                </c:pt>
              </c:numCache>
            </c:numRef>
          </c:cat>
          <c:val>
            <c:numRef>
              <c:f>Sheet1!$D$10:$D$16</c:f>
              <c:numCache>
                <c:formatCode>0</c:formatCode>
                <c:ptCount val="7"/>
                <c:pt idx="0">
                  <c:v>3526</c:v>
                </c:pt>
                <c:pt idx="1">
                  <c:v>3890</c:v>
                </c:pt>
                <c:pt idx="2">
                  <c:v>4640</c:v>
                </c:pt>
                <c:pt idx="3">
                  <c:v>6690</c:v>
                </c:pt>
                <c:pt idx="4">
                  <c:v>8565</c:v>
                </c:pt>
                <c:pt idx="5">
                  <c:v>8359</c:v>
                </c:pt>
                <c:pt idx="6">
                  <c:v>10789</c:v>
                </c:pt>
              </c:numCache>
            </c:numRef>
          </c:val>
          <c:smooth val="0"/>
          <c:extLst>
            <c:ext xmlns:c16="http://schemas.microsoft.com/office/drawing/2014/chart" uri="{C3380CC4-5D6E-409C-BE32-E72D297353CC}">
              <c16:uniqueId val="{0000000C-2D6E-4E93-A850-2C4A835902EB}"/>
            </c:ext>
          </c:extLst>
        </c:ser>
        <c:dLbls>
          <c:showLegendKey val="0"/>
          <c:showVal val="0"/>
          <c:showCatName val="0"/>
          <c:showSerName val="0"/>
          <c:showPercent val="0"/>
          <c:showBubbleSize val="0"/>
        </c:dLbls>
        <c:smooth val="0"/>
        <c:axId val="-2043715400"/>
        <c:axId val="-2043712328"/>
      </c:lineChart>
      <c:catAx>
        <c:axId val="-2043715400"/>
        <c:scaling>
          <c:orientation val="minMax"/>
        </c:scaling>
        <c:delete val="0"/>
        <c:axPos val="b"/>
        <c:numFmt formatCode="yyyy" sourceLinked="0"/>
        <c:majorTickMark val="out"/>
        <c:minorTickMark val="none"/>
        <c:tickLblPos val="low"/>
        <c:txPr>
          <a:bodyPr/>
          <a:lstStyle/>
          <a:p>
            <a:pPr>
              <a:defRPr sz="2200"/>
            </a:pPr>
            <a:endParaRPr lang="en-US"/>
          </a:p>
        </c:txPr>
        <c:crossAx val="-2043712328"/>
        <c:crosses val="autoZero"/>
        <c:auto val="0"/>
        <c:lblAlgn val="ctr"/>
        <c:lblOffset val="100"/>
        <c:tickLblSkip val="2"/>
        <c:tickMarkSkip val="2"/>
        <c:noMultiLvlLbl val="1"/>
      </c:catAx>
      <c:valAx>
        <c:axId val="-2043712328"/>
        <c:scaling>
          <c:orientation val="minMax"/>
          <c:max val="25000"/>
          <c:min val="0"/>
        </c:scaling>
        <c:delete val="0"/>
        <c:axPos val="l"/>
        <c:majorGridlines/>
        <c:numFmt formatCode="#,##0" sourceLinked="0"/>
        <c:majorTickMark val="out"/>
        <c:minorTickMark val="none"/>
        <c:tickLblPos val="nextTo"/>
        <c:spPr>
          <a:ln>
            <a:noFill/>
          </a:ln>
        </c:spPr>
        <c:txPr>
          <a:bodyPr/>
          <a:lstStyle/>
          <a:p>
            <a:pPr>
              <a:defRPr sz="2200"/>
            </a:pPr>
            <a:endParaRPr lang="en-US"/>
          </a:p>
        </c:txPr>
        <c:crossAx val="-2043715400"/>
        <c:crosses val="autoZero"/>
        <c:crossBetween val="midCat"/>
        <c:majorUnit val="5000"/>
        <c:dispUnits>
          <c:builtInUnit val="thousands"/>
        </c:dispUnits>
      </c:valAx>
    </c:plotArea>
    <c:plotVisOnly val="1"/>
    <c:dispBlanksAs val="span"/>
    <c:showDLblsOverMax val="0"/>
  </c:chart>
  <c:txPr>
    <a:bodyPr/>
    <a:lstStyle/>
    <a:p>
      <a:pPr>
        <a:defRPr sz="1800"/>
      </a:pPr>
      <a:endParaRPr lang="en-US"/>
    </a:p>
  </c:txPr>
  <c:externalData r:id="rId1">
    <c:autoUpdate val="0"/>
  </c:externalData>
</c:chartSpace>
</file>

<file path=ppt/charts/chart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0.19575281509592099"/>
          <c:y val="3.3703708618213597E-2"/>
          <c:w val="0.78262358099192197"/>
          <c:h val="0.90296294881349504"/>
        </c:manualLayout>
      </c:layout>
      <c:barChart>
        <c:barDir val="col"/>
        <c:grouping val="stacked"/>
        <c:varyColors val="0"/>
        <c:ser>
          <c:idx val="0"/>
          <c:order val="0"/>
          <c:tx>
            <c:strRef>
              <c:f>Sheet1!$E$1</c:f>
              <c:strCache>
                <c:ptCount val="1"/>
                <c:pt idx="0">
                  <c:v>Construction</c:v>
                </c:pt>
              </c:strCache>
            </c:strRef>
          </c:tx>
          <c:spPr>
            <a:solidFill>
              <a:srgbClr val="621214"/>
            </a:solidFill>
            <a:ln w="9525">
              <a:solidFill>
                <a:srgbClr val="FFFFFF"/>
              </a:solidFill>
            </a:ln>
          </c:spPr>
          <c:invertIfNegative val="0"/>
          <c:cat>
            <c:strRef>
              <c:f>Sheet1!$A$2:$A$6</c:f>
              <c:strCache>
                <c:ptCount val="5"/>
                <c:pt idx="0">
                  <c:v>Sydney</c:v>
                </c:pt>
                <c:pt idx="1">
                  <c:v>Melbourne</c:v>
                </c:pt>
                <c:pt idx="2">
                  <c:v>Brisbane</c:v>
                </c:pt>
                <c:pt idx="3">
                  <c:v>Perth </c:v>
                </c:pt>
                <c:pt idx="4">
                  <c:v>Adelaide</c:v>
                </c:pt>
              </c:strCache>
            </c:strRef>
          </c:cat>
          <c:val>
            <c:numRef>
              <c:f>Sheet1!$E$2:$E$6</c:f>
              <c:numCache>
                <c:formatCode>"$"#,##0_);[Red]\("$"#,##0\)</c:formatCode>
                <c:ptCount val="5"/>
                <c:pt idx="0">
                  <c:v>214024</c:v>
                </c:pt>
                <c:pt idx="1">
                  <c:v>221430</c:v>
                </c:pt>
                <c:pt idx="2">
                  <c:v>201789</c:v>
                </c:pt>
                <c:pt idx="3" formatCode="0.00">
                  <c:v>195831</c:v>
                </c:pt>
                <c:pt idx="4">
                  <c:v>220436</c:v>
                </c:pt>
              </c:numCache>
            </c:numRef>
          </c:val>
          <c:extLst>
            <c:ext xmlns:c16="http://schemas.microsoft.com/office/drawing/2014/chart" uri="{C3380CC4-5D6E-409C-BE32-E72D297353CC}">
              <c16:uniqueId val="{00000004-E863-4826-BE0B-3F0E5DB61A77}"/>
            </c:ext>
          </c:extLst>
        </c:ser>
        <c:ser>
          <c:idx val="1"/>
          <c:order val="1"/>
          <c:tx>
            <c:strRef>
              <c:f>Sheet1!$D$1</c:f>
              <c:strCache>
                <c:ptCount val="1"/>
                <c:pt idx="0">
                  <c:v>Pofessional fees</c:v>
                </c:pt>
              </c:strCache>
            </c:strRef>
          </c:tx>
          <c:spPr>
            <a:solidFill>
              <a:srgbClr val="A02226"/>
            </a:solidFill>
            <a:ln w="9525">
              <a:solidFill>
                <a:srgbClr val="FFFFFF"/>
              </a:solidFill>
            </a:ln>
          </c:spPr>
          <c:invertIfNegative val="0"/>
          <c:cat>
            <c:strRef>
              <c:f>Sheet1!$A$2:$A$6</c:f>
              <c:strCache>
                <c:ptCount val="5"/>
                <c:pt idx="0">
                  <c:v>Sydney</c:v>
                </c:pt>
                <c:pt idx="1">
                  <c:v>Melbourne</c:v>
                </c:pt>
                <c:pt idx="2">
                  <c:v>Brisbane</c:v>
                </c:pt>
                <c:pt idx="3">
                  <c:v>Perth </c:v>
                </c:pt>
                <c:pt idx="4">
                  <c:v>Adelaide</c:v>
                </c:pt>
              </c:strCache>
            </c:strRef>
          </c:cat>
          <c:val>
            <c:numRef>
              <c:f>Sheet1!$D$2:$D$6</c:f>
              <c:numCache>
                <c:formatCode>"$"#,##0_);[Red]\("$"#,##0\)</c:formatCode>
                <c:ptCount val="5"/>
                <c:pt idx="0">
                  <c:v>16000</c:v>
                </c:pt>
                <c:pt idx="1">
                  <c:v>16000</c:v>
                </c:pt>
                <c:pt idx="2">
                  <c:v>13000</c:v>
                </c:pt>
                <c:pt idx="3" formatCode="0.00">
                  <c:v>14000</c:v>
                </c:pt>
                <c:pt idx="4">
                  <c:v>13000</c:v>
                </c:pt>
              </c:numCache>
            </c:numRef>
          </c:val>
          <c:extLst>
            <c:ext xmlns:c16="http://schemas.microsoft.com/office/drawing/2014/chart" uri="{C3380CC4-5D6E-409C-BE32-E72D297353CC}">
              <c16:uniqueId val="{00000006-E863-4826-BE0B-3F0E5DB61A77}"/>
            </c:ext>
          </c:extLst>
        </c:ser>
        <c:ser>
          <c:idx val="2"/>
          <c:order val="2"/>
          <c:tx>
            <c:strRef>
              <c:f>Sheet1!$F$1</c:f>
              <c:strCache>
                <c:ptCount val="1"/>
                <c:pt idx="0">
                  <c:v>Development cost and interest</c:v>
                </c:pt>
              </c:strCache>
            </c:strRef>
          </c:tx>
          <c:spPr>
            <a:solidFill>
              <a:srgbClr val="D4582A"/>
            </a:solidFill>
            <a:ln w="9525">
              <a:solidFill>
                <a:srgbClr val="FFFFFF"/>
              </a:solidFill>
            </a:ln>
          </c:spPr>
          <c:invertIfNegative val="0"/>
          <c:cat>
            <c:strRef>
              <c:f>Sheet1!$A$2:$A$6</c:f>
              <c:strCache>
                <c:ptCount val="5"/>
                <c:pt idx="0">
                  <c:v>Sydney</c:v>
                </c:pt>
                <c:pt idx="1">
                  <c:v>Melbourne</c:v>
                </c:pt>
                <c:pt idx="2">
                  <c:v>Brisbane</c:v>
                </c:pt>
                <c:pt idx="3">
                  <c:v>Perth </c:v>
                </c:pt>
                <c:pt idx="4">
                  <c:v>Adelaide</c:v>
                </c:pt>
              </c:strCache>
            </c:strRef>
          </c:cat>
          <c:val>
            <c:numRef>
              <c:f>Sheet1!$F$2:$F$6</c:f>
              <c:numCache>
                <c:formatCode>"$"#,##0_);[Red]\("$"#,##0\)</c:formatCode>
                <c:ptCount val="5"/>
                <c:pt idx="0">
                  <c:v>81000</c:v>
                </c:pt>
                <c:pt idx="1">
                  <c:v>54000</c:v>
                </c:pt>
                <c:pt idx="2">
                  <c:v>40000</c:v>
                </c:pt>
                <c:pt idx="3">
                  <c:v>39000</c:v>
                </c:pt>
                <c:pt idx="4">
                  <c:v>51000</c:v>
                </c:pt>
              </c:numCache>
            </c:numRef>
          </c:val>
          <c:extLst>
            <c:ext xmlns:c16="http://schemas.microsoft.com/office/drawing/2014/chart" uri="{C3380CC4-5D6E-409C-BE32-E72D297353CC}">
              <c16:uniqueId val="{00000008-E863-4826-BE0B-3F0E5DB61A77}"/>
            </c:ext>
          </c:extLst>
        </c:ser>
        <c:ser>
          <c:idx val="3"/>
          <c:order val="3"/>
          <c:tx>
            <c:strRef>
              <c:f>Sheet1!$G$1</c:f>
              <c:strCache>
                <c:ptCount val="1"/>
                <c:pt idx="0">
                  <c:v>Developers profit</c:v>
                </c:pt>
              </c:strCache>
            </c:strRef>
          </c:tx>
          <c:spPr>
            <a:solidFill>
              <a:srgbClr val="F68B33"/>
            </a:solidFill>
            <a:ln>
              <a:solidFill>
                <a:srgbClr val="FFFFFF"/>
              </a:solidFill>
            </a:ln>
          </c:spPr>
          <c:invertIfNegative val="0"/>
          <c:cat>
            <c:strRef>
              <c:f>Sheet1!$A$2:$A$6</c:f>
              <c:strCache>
                <c:ptCount val="5"/>
                <c:pt idx="0">
                  <c:v>Sydney</c:v>
                </c:pt>
                <c:pt idx="1">
                  <c:v>Melbourne</c:v>
                </c:pt>
                <c:pt idx="2">
                  <c:v>Brisbane</c:v>
                </c:pt>
                <c:pt idx="3">
                  <c:v>Perth </c:v>
                </c:pt>
                <c:pt idx="4">
                  <c:v>Adelaide</c:v>
                </c:pt>
              </c:strCache>
            </c:strRef>
          </c:cat>
          <c:val>
            <c:numRef>
              <c:f>Sheet1!$G$2:$G$6</c:f>
              <c:numCache>
                <c:formatCode>"$"#,##0_);[Red]\("$"#,##0\)</c:formatCode>
                <c:ptCount val="5"/>
                <c:pt idx="0">
                  <c:v>18000</c:v>
                </c:pt>
                <c:pt idx="1">
                  <c:v>44000</c:v>
                </c:pt>
                <c:pt idx="2">
                  <c:v>34000</c:v>
                </c:pt>
                <c:pt idx="3" formatCode="0.00">
                  <c:v>55000</c:v>
                </c:pt>
                <c:pt idx="4">
                  <c:v>21000</c:v>
                </c:pt>
              </c:numCache>
            </c:numRef>
          </c:val>
          <c:extLst>
            <c:ext xmlns:c16="http://schemas.microsoft.com/office/drawing/2014/chart" uri="{C3380CC4-5D6E-409C-BE32-E72D297353CC}">
              <c16:uniqueId val="{00000003-64F6-4EF4-BE66-0EB462C40AB6}"/>
            </c:ext>
          </c:extLst>
        </c:ser>
        <c:ser>
          <c:idx val="4"/>
          <c:order val="4"/>
          <c:tx>
            <c:strRef>
              <c:f>Sheet1!$B$1</c:f>
              <c:strCache>
                <c:ptCount val="1"/>
                <c:pt idx="0">
                  <c:v>Land</c:v>
                </c:pt>
              </c:strCache>
            </c:strRef>
          </c:tx>
          <c:spPr>
            <a:solidFill>
              <a:srgbClr val="FFC35A"/>
            </a:solidFill>
            <a:ln>
              <a:solidFill>
                <a:srgbClr val="FFFFFF"/>
              </a:solidFill>
            </a:ln>
          </c:spPr>
          <c:invertIfNegative val="0"/>
          <c:cat>
            <c:strRef>
              <c:f>Sheet1!$A$2:$A$6</c:f>
              <c:strCache>
                <c:ptCount val="5"/>
                <c:pt idx="0">
                  <c:v>Sydney</c:v>
                </c:pt>
                <c:pt idx="1">
                  <c:v>Melbourne</c:v>
                </c:pt>
                <c:pt idx="2">
                  <c:v>Brisbane</c:v>
                </c:pt>
                <c:pt idx="3">
                  <c:v>Perth </c:v>
                </c:pt>
                <c:pt idx="4">
                  <c:v>Adelaide</c:v>
                </c:pt>
              </c:strCache>
            </c:strRef>
          </c:cat>
          <c:val>
            <c:numRef>
              <c:f>Sheet1!$B$2:$B$6</c:f>
              <c:numCache>
                <c:formatCode>"$"#,##0_);[Red]\("$"#,##0\)</c:formatCode>
                <c:ptCount val="5"/>
                <c:pt idx="0">
                  <c:v>135000</c:v>
                </c:pt>
                <c:pt idx="1">
                  <c:v>55000</c:v>
                </c:pt>
                <c:pt idx="2">
                  <c:v>25000</c:v>
                </c:pt>
                <c:pt idx="3" formatCode="0.00">
                  <c:v>38000</c:v>
                </c:pt>
                <c:pt idx="4">
                  <c:v>55000</c:v>
                </c:pt>
              </c:numCache>
            </c:numRef>
          </c:val>
          <c:extLst>
            <c:ext xmlns:c16="http://schemas.microsoft.com/office/drawing/2014/chart" uri="{C3380CC4-5D6E-409C-BE32-E72D297353CC}">
              <c16:uniqueId val="{00000004-64F6-4EF4-BE66-0EB462C40AB6}"/>
            </c:ext>
          </c:extLst>
        </c:ser>
        <c:ser>
          <c:idx val="5"/>
          <c:order val="5"/>
          <c:tx>
            <c:strRef>
              <c:f>Sheet1!$C$1</c:f>
              <c:strCache>
                <c:ptCount val="1"/>
                <c:pt idx="0">
                  <c:v>Govt taxes and charges</c:v>
                </c:pt>
              </c:strCache>
            </c:strRef>
          </c:tx>
          <c:spPr>
            <a:solidFill>
              <a:srgbClr val="FFE07F"/>
            </a:solidFill>
            <a:ln>
              <a:solidFill>
                <a:srgbClr val="FFFFFF"/>
              </a:solidFill>
            </a:ln>
          </c:spPr>
          <c:invertIfNegative val="0"/>
          <c:cat>
            <c:strRef>
              <c:f>Sheet1!$A$2:$A$6</c:f>
              <c:strCache>
                <c:ptCount val="5"/>
                <c:pt idx="0">
                  <c:v>Sydney</c:v>
                </c:pt>
                <c:pt idx="1">
                  <c:v>Melbourne</c:v>
                </c:pt>
                <c:pt idx="2">
                  <c:v>Brisbane</c:v>
                </c:pt>
                <c:pt idx="3">
                  <c:v>Perth </c:v>
                </c:pt>
                <c:pt idx="4">
                  <c:v>Adelaide</c:v>
                </c:pt>
              </c:strCache>
            </c:strRef>
          </c:cat>
          <c:val>
            <c:numRef>
              <c:f>Sheet1!$C$2:$C$6</c:f>
              <c:numCache>
                <c:formatCode>"$"#,##0_);[Red]\("$"#,##0\)</c:formatCode>
                <c:ptCount val="5"/>
                <c:pt idx="0">
                  <c:v>131000</c:v>
                </c:pt>
                <c:pt idx="1">
                  <c:v>82000</c:v>
                </c:pt>
                <c:pt idx="2">
                  <c:v>69000</c:v>
                </c:pt>
                <c:pt idx="3">
                  <c:v>75000</c:v>
                </c:pt>
                <c:pt idx="4">
                  <c:v>76000</c:v>
                </c:pt>
              </c:numCache>
            </c:numRef>
          </c:val>
          <c:extLst>
            <c:ext xmlns:c16="http://schemas.microsoft.com/office/drawing/2014/chart" uri="{C3380CC4-5D6E-409C-BE32-E72D297353CC}">
              <c16:uniqueId val="{00000005-64F6-4EF4-BE66-0EB462C40AB6}"/>
            </c:ext>
          </c:extLst>
        </c:ser>
        <c:dLbls>
          <c:showLegendKey val="0"/>
          <c:showVal val="0"/>
          <c:showCatName val="0"/>
          <c:showSerName val="0"/>
          <c:showPercent val="0"/>
          <c:showBubbleSize val="0"/>
        </c:dLbls>
        <c:gapWidth val="50"/>
        <c:overlap val="100"/>
        <c:axId val="-2043798504"/>
        <c:axId val="-2043801432"/>
      </c:barChart>
      <c:catAx>
        <c:axId val="-2043798504"/>
        <c:scaling>
          <c:orientation val="minMax"/>
        </c:scaling>
        <c:delete val="0"/>
        <c:axPos val="b"/>
        <c:numFmt formatCode="General" sourceLinked="1"/>
        <c:majorTickMark val="none"/>
        <c:minorTickMark val="none"/>
        <c:tickLblPos val="none"/>
        <c:spPr>
          <a:ln>
            <a:solidFill>
              <a:schemeClr val="tx1"/>
            </a:solidFill>
          </a:ln>
        </c:spPr>
        <c:txPr>
          <a:bodyPr rot="0"/>
          <a:lstStyle/>
          <a:p>
            <a:pPr>
              <a:defRPr sz="2200"/>
            </a:pPr>
            <a:endParaRPr lang="en-US"/>
          </a:p>
        </c:txPr>
        <c:crossAx val="-2043801432"/>
        <c:crosses val="autoZero"/>
        <c:auto val="1"/>
        <c:lblAlgn val="ctr"/>
        <c:lblOffset val="100"/>
        <c:tickLblSkip val="1"/>
        <c:noMultiLvlLbl val="0"/>
      </c:catAx>
      <c:valAx>
        <c:axId val="-2043801432"/>
        <c:scaling>
          <c:orientation val="minMax"/>
          <c:max val="600000"/>
        </c:scaling>
        <c:delete val="0"/>
        <c:axPos val="l"/>
        <c:majorGridlines>
          <c:spPr>
            <a:ln>
              <a:solidFill>
                <a:srgbClr val="6A737B">
                  <a:lumMod val="40000"/>
                  <a:lumOff val="60000"/>
                </a:srgbClr>
              </a:solidFill>
            </a:ln>
          </c:spPr>
        </c:majorGridlines>
        <c:numFmt formatCode="&quot;$&quot;#,##0" sourceLinked="0"/>
        <c:majorTickMark val="out"/>
        <c:minorTickMark val="none"/>
        <c:tickLblPos val="nextTo"/>
        <c:spPr>
          <a:ln>
            <a:noFill/>
          </a:ln>
        </c:spPr>
        <c:txPr>
          <a:bodyPr/>
          <a:lstStyle/>
          <a:p>
            <a:pPr>
              <a:defRPr sz="2200"/>
            </a:pPr>
            <a:endParaRPr lang="en-US"/>
          </a:p>
        </c:txPr>
        <c:crossAx val="-2043798504"/>
        <c:crosses val="autoZero"/>
        <c:crossBetween val="between"/>
      </c:valAx>
    </c:plotArea>
    <c:plotVisOnly val="1"/>
    <c:dispBlanksAs val="gap"/>
    <c:showDLblsOverMax val="0"/>
  </c:chart>
  <c:txPr>
    <a:bodyPr/>
    <a:lstStyle/>
    <a:p>
      <a:pPr>
        <a:defRPr sz="1800"/>
      </a:pPr>
      <a:endParaRPr lang="en-US"/>
    </a:p>
  </c:txPr>
  <c:externalData r:id="rId2">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6.0913089129122702E-2"/>
          <c:y val="2.45668236213731E-2"/>
          <c:w val="0.93908691087087703"/>
          <c:h val="0.89845640128317295"/>
        </c:manualLayout>
      </c:layout>
      <c:lineChart>
        <c:grouping val="standard"/>
        <c:varyColors val="0"/>
        <c:ser>
          <c:idx val="0"/>
          <c:order val="0"/>
          <c:tx>
            <c:strRef>
              <c:f>Sheet1!$B$1</c:f>
              <c:strCache>
                <c:ptCount val="1"/>
                <c:pt idx="0">
                  <c:v>House price index</c:v>
                </c:pt>
              </c:strCache>
            </c:strRef>
          </c:tx>
          <c:spPr>
            <a:ln w="47625">
              <a:solidFill>
                <a:schemeClr val="accent2"/>
              </a:solidFill>
            </a:ln>
          </c:spPr>
          <c:marker>
            <c:symbol val="none"/>
          </c:marker>
          <c:cat>
            <c:numRef>
              <c:f>Sheet1!$A$2:$A$477</c:f>
              <c:numCache>
                <c:formatCode>0.0</c:formatCode>
                <c:ptCount val="476"/>
                <c:pt idx="0">
                  <c:v>1970.00000000001</c:v>
                </c:pt>
                <c:pt idx="1">
                  <c:v>1970.1000000000099</c:v>
                </c:pt>
                <c:pt idx="2">
                  <c:v>1970.20000000001</c:v>
                </c:pt>
                <c:pt idx="3">
                  <c:v>1970.30000000001</c:v>
                </c:pt>
                <c:pt idx="4">
                  <c:v>1970.4000000000101</c:v>
                </c:pt>
                <c:pt idx="5">
                  <c:v>1970.50000000001</c:v>
                </c:pt>
                <c:pt idx="6">
                  <c:v>1970.6000000000099</c:v>
                </c:pt>
                <c:pt idx="7">
                  <c:v>1970.70000000001</c:v>
                </c:pt>
                <c:pt idx="8">
                  <c:v>1970.80000000001</c:v>
                </c:pt>
                <c:pt idx="9">
                  <c:v>1970.9000000000101</c:v>
                </c:pt>
                <c:pt idx="10">
                  <c:v>1971.00000000001</c:v>
                </c:pt>
                <c:pt idx="11">
                  <c:v>1971.1000000000099</c:v>
                </c:pt>
                <c:pt idx="12">
                  <c:v>1971.20000000001</c:v>
                </c:pt>
                <c:pt idx="13">
                  <c:v>1971.30000000001</c:v>
                </c:pt>
                <c:pt idx="14">
                  <c:v>1971.4000000000101</c:v>
                </c:pt>
                <c:pt idx="15">
                  <c:v>1971.50000000001</c:v>
                </c:pt>
                <c:pt idx="16">
                  <c:v>1971.6000000000099</c:v>
                </c:pt>
                <c:pt idx="17">
                  <c:v>1971.70000000001</c:v>
                </c:pt>
                <c:pt idx="18">
                  <c:v>1971.80000000001</c:v>
                </c:pt>
                <c:pt idx="19">
                  <c:v>1971.9000000000101</c:v>
                </c:pt>
                <c:pt idx="20">
                  <c:v>1972.00000000001</c:v>
                </c:pt>
                <c:pt idx="21">
                  <c:v>1972.1000000000099</c:v>
                </c:pt>
                <c:pt idx="22">
                  <c:v>1972.2000000000201</c:v>
                </c:pt>
                <c:pt idx="23">
                  <c:v>1972.30000000002</c:v>
                </c:pt>
                <c:pt idx="24">
                  <c:v>1972.4000000000201</c:v>
                </c:pt>
                <c:pt idx="25">
                  <c:v>1972.50000000002</c:v>
                </c:pt>
                <c:pt idx="26">
                  <c:v>1972.6000000000199</c:v>
                </c:pt>
                <c:pt idx="27">
                  <c:v>1972.7000000000201</c:v>
                </c:pt>
                <c:pt idx="28">
                  <c:v>1972.80000000002</c:v>
                </c:pt>
                <c:pt idx="29">
                  <c:v>1972.9000000000201</c:v>
                </c:pt>
                <c:pt idx="30">
                  <c:v>1973.00000000002</c:v>
                </c:pt>
                <c:pt idx="31">
                  <c:v>1973.1000000000199</c:v>
                </c:pt>
                <c:pt idx="32">
                  <c:v>1973.2000000000201</c:v>
                </c:pt>
                <c:pt idx="33">
                  <c:v>1973.30000000002</c:v>
                </c:pt>
                <c:pt idx="34">
                  <c:v>1973.4000000000201</c:v>
                </c:pt>
                <c:pt idx="35">
                  <c:v>1973.50000000002</c:v>
                </c:pt>
                <c:pt idx="36">
                  <c:v>1973.6000000000199</c:v>
                </c:pt>
                <c:pt idx="37">
                  <c:v>1973.7000000000201</c:v>
                </c:pt>
                <c:pt idx="38">
                  <c:v>1973.80000000002</c:v>
                </c:pt>
                <c:pt idx="39">
                  <c:v>1973.9000000000201</c:v>
                </c:pt>
                <c:pt idx="40">
                  <c:v>1974.00000000002</c:v>
                </c:pt>
                <c:pt idx="41">
                  <c:v>1974.1000000000199</c:v>
                </c:pt>
                <c:pt idx="42">
                  <c:v>1974.2000000000201</c:v>
                </c:pt>
                <c:pt idx="43">
                  <c:v>1974.30000000002</c:v>
                </c:pt>
                <c:pt idx="44">
                  <c:v>1974.4000000000201</c:v>
                </c:pt>
                <c:pt idx="45">
                  <c:v>1974.50000000002</c:v>
                </c:pt>
                <c:pt idx="46">
                  <c:v>1974.6000000000199</c:v>
                </c:pt>
                <c:pt idx="47">
                  <c:v>1974.7000000000201</c:v>
                </c:pt>
                <c:pt idx="48">
                  <c:v>1974.80000000002</c:v>
                </c:pt>
                <c:pt idx="49">
                  <c:v>1974.9000000000201</c:v>
                </c:pt>
                <c:pt idx="50">
                  <c:v>1975.00000000002</c:v>
                </c:pt>
                <c:pt idx="51">
                  <c:v>1975.1000000000199</c:v>
                </c:pt>
                <c:pt idx="52">
                  <c:v>1975.2000000000201</c:v>
                </c:pt>
                <c:pt idx="53">
                  <c:v>1975.30000000002</c:v>
                </c:pt>
                <c:pt idx="54">
                  <c:v>1975.4000000000201</c:v>
                </c:pt>
                <c:pt idx="55">
                  <c:v>1975.50000000002</c:v>
                </c:pt>
                <c:pt idx="56">
                  <c:v>1975.6000000000199</c:v>
                </c:pt>
                <c:pt idx="57">
                  <c:v>1975.7000000000201</c:v>
                </c:pt>
                <c:pt idx="58">
                  <c:v>1975.80000000002</c:v>
                </c:pt>
                <c:pt idx="59">
                  <c:v>1975.9000000000201</c:v>
                </c:pt>
                <c:pt idx="60">
                  <c:v>1976.00000000002</c:v>
                </c:pt>
                <c:pt idx="61">
                  <c:v>1976.1000000000199</c:v>
                </c:pt>
                <c:pt idx="62">
                  <c:v>1976.2000000000201</c:v>
                </c:pt>
                <c:pt idx="63">
                  <c:v>1976.30000000002</c:v>
                </c:pt>
                <c:pt idx="64">
                  <c:v>1976.4000000000201</c:v>
                </c:pt>
                <c:pt idx="65">
                  <c:v>1976.50000000002</c:v>
                </c:pt>
                <c:pt idx="66">
                  <c:v>1976.6000000000199</c:v>
                </c:pt>
                <c:pt idx="67">
                  <c:v>1976.7000000000201</c:v>
                </c:pt>
                <c:pt idx="68">
                  <c:v>1976.80000000002</c:v>
                </c:pt>
                <c:pt idx="69">
                  <c:v>1976.9000000000201</c:v>
                </c:pt>
                <c:pt idx="70">
                  <c:v>1977.00000000002</c:v>
                </c:pt>
                <c:pt idx="71">
                  <c:v>1977.1000000000199</c:v>
                </c:pt>
                <c:pt idx="72">
                  <c:v>1977.2000000000201</c:v>
                </c:pt>
                <c:pt idx="73">
                  <c:v>1977.30000000002</c:v>
                </c:pt>
                <c:pt idx="74">
                  <c:v>1977.4000000000201</c:v>
                </c:pt>
                <c:pt idx="75">
                  <c:v>1977.50000000002</c:v>
                </c:pt>
                <c:pt idx="76">
                  <c:v>1977.6000000000199</c:v>
                </c:pt>
                <c:pt idx="77">
                  <c:v>1977.7000000000201</c:v>
                </c:pt>
                <c:pt idx="78">
                  <c:v>1977.80000000002</c:v>
                </c:pt>
                <c:pt idx="79">
                  <c:v>1977.9000000000201</c:v>
                </c:pt>
                <c:pt idx="80">
                  <c:v>1978.00000000002</c:v>
                </c:pt>
                <c:pt idx="81">
                  <c:v>1978.1000000000199</c:v>
                </c:pt>
                <c:pt idx="82">
                  <c:v>1978.2000000000201</c:v>
                </c:pt>
                <c:pt idx="83">
                  <c:v>1978.30000000002</c:v>
                </c:pt>
                <c:pt idx="84">
                  <c:v>1978.4000000000201</c:v>
                </c:pt>
                <c:pt idx="85">
                  <c:v>1978.50000000002</c:v>
                </c:pt>
                <c:pt idx="86">
                  <c:v>1978.6000000000199</c:v>
                </c:pt>
                <c:pt idx="87">
                  <c:v>1978.7000000000201</c:v>
                </c:pt>
                <c:pt idx="88">
                  <c:v>1978.80000000002</c:v>
                </c:pt>
                <c:pt idx="89">
                  <c:v>1978.9000000000201</c:v>
                </c:pt>
                <c:pt idx="90">
                  <c:v>1979.00000000002</c:v>
                </c:pt>
                <c:pt idx="91">
                  <c:v>1979.1000000000199</c:v>
                </c:pt>
                <c:pt idx="92">
                  <c:v>1979.2000000000201</c:v>
                </c:pt>
                <c:pt idx="93">
                  <c:v>1979.30000000002</c:v>
                </c:pt>
                <c:pt idx="94">
                  <c:v>1979.4000000000201</c:v>
                </c:pt>
                <c:pt idx="95">
                  <c:v>1979.50000000003</c:v>
                </c:pt>
                <c:pt idx="96">
                  <c:v>1979.6000000000299</c:v>
                </c:pt>
                <c:pt idx="97">
                  <c:v>1979.7000000000301</c:v>
                </c:pt>
                <c:pt idx="98">
                  <c:v>1979.80000000003</c:v>
                </c:pt>
                <c:pt idx="99">
                  <c:v>1979.9000000000301</c:v>
                </c:pt>
                <c:pt idx="100">
                  <c:v>1980.00000000003</c:v>
                </c:pt>
                <c:pt idx="101">
                  <c:v>1980.1000000000299</c:v>
                </c:pt>
                <c:pt idx="102">
                  <c:v>1980.2000000000301</c:v>
                </c:pt>
                <c:pt idx="103">
                  <c:v>1980.30000000003</c:v>
                </c:pt>
                <c:pt idx="104">
                  <c:v>1980.4000000000301</c:v>
                </c:pt>
                <c:pt idx="105">
                  <c:v>1980.50000000003</c:v>
                </c:pt>
                <c:pt idx="106">
                  <c:v>1980.6000000000299</c:v>
                </c:pt>
                <c:pt idx="107">
                  <c:v>1980.7000000000301</c:v>
                </c:pt>
                <c:pt idx="108">
                  <c:v>1980.80000000003</c:v>
                </c:pt>
                <c:pt idx="109">
                  <c:v>1980.9000000000301</c:v>
                </c:pt>
                <c:pt idx="110">
                  <c:v>1981.00000000003</c:v>
                </c:pt>
                <c:pt idx="111">
                  <c:v>1981.1000000000299</c:v>
                </c:pt>
                <c:pt idx="112">
                  <c:v>1981.2000000000301</c:v>
                </c:pt>
                <c:pt idx="113">
                  <c:v>1981.30000000003</c:v>
                </c:pt>
                <c:pt idx="114">
                  <c:v>1981.4000000000301</c:v>
                </c:pt>
                <c:pt idx="115">
                  <c:v>1981.50000000003</c:v>
                </c:pt>
                <c:pt idx="116">
                  <c:v>1981.6000000000299</c:v>
                </c:pt>
                <c:pt idx="117">
                  <c:v>1981.7000000000301</c:v>
                </c:pt>
                <c:pt idx="118">
                  <c:v>1981.80000000003</c:v>
                </c:pt>
                <c:pt idx="119">
                  <c:v>1981.9000000000301</c:v>
                </c:pt>
                <c:pt idx="120">
                  <c:v>1982.00000000003</c:v>
                </c:pt>
                <c:pt idx="121">
                  <c:v>1982.1000000000299</c:v>
                </c:pt>
                <c:pt idx="122">
                  <c:v>1982.2000000000301</c:v>
                </c:pt>
                <c:pt idx="123">
                  <c:v>1982.30000000003</c:v>
                </c:pt>
                <c:pt idx="124">
                  <c:v>1982.4000000000301</c:v>
                </c:pt>
                <c:pt idx="125">
                  <c:v>1982.50000000003</c:v>
                </c:pt>
                <c:pt idx="126">
                  <c:v>1982.6000000000299</c:v>
                </c:pt>
                <c:pt idx="127">
                  <c:v>1982.7000000000301</c:v>
                </c:pt>
                <c:pt idx="128">
                  <c:v>1982.80000000003</c:v>
                </c:pt>
                <c:pt idx="129">
                  <c:v>1982.9000000000301</c:v>
                </c:pt>
                <c:pt idx="130">
                  <c:v>1983.00000000003</c:v>
                </c:pt>
                <c:pt idx="131">
                  <c:v>1983.1000000000299</c:v>
                </c:pt>
                <c:pt idx="132">
                  <c:v>1983.2000000000301</c:v>
                </c:pt>
                <c:pt idx="133">
                  <c:v>1983.30000000003</c:v>
                </c:pt>
                <c:pt idx="134">
                  <c:v>1983.4000000000301</c:v>
                </c:pt>
                <c:pt idx="135">
                  <c:v>1983.50000000003</c:v>
                </c:pt>
                <c:pt idx="136">
                  <c:v>1983.6000000000299</c:v>
                </c:pt>
                <c:pt idx="137">
                  <c:v>1983.7000000000301</c:v>
                </c:pt>
                <c:pt idx="138">
                  <c:v>1983.80000000003</c:v>
                </c:pt>
                <c:pt idx="139">
                  <c:v>1983.9000000000301</c:v>
                </c:pt>
                <c:pt idx="140">
                  <c:v>1984.00000000003</c:v>
                </c:pt>
                <c:pt idx="141">
                  <c:v>1984.1000000000299</c:v>
                </c:pt>
                <c:pt idx="142">
                  <c:v>1984.2000000000301</c:v>
                </c:pt>
                <c:pt idx="143">
                  <c:v>1984.30000000003</c:v>
                </c:pt>
                <c:pt idx="144">
                  <c:v>1984.4000000000301</c:v>
                </c:pt>
                <c:pt idx="145">
                  <c:v>1984.50000000003</c:v>
                </c:pt>
                <c:pt idx="146">
                  <c:v>1984.6000000000299</c:v>
                </c:pt>
                <c:pt idx="147">
                  <c:v>1984.7000000000301</c:v>
                </c:pt>
                <c:pt idx="148">
                  <c:v>1984.80000000003</c:v>
                </c:pt>
                <c:pt idx="149">
                  <c:v>1984.9000000000301</c:v>
                </c:pt>
                <c:pt idx="150">
                  <c:v>1985.00000000003</c:v>
                </c:pt>
                <c:pt idx="151">
                  <c:v>1985.1000000000299</c:v>
                </c:pt>
                <c:pt idx="152">
                  <c:v>1985.2000000000301</c:v>
                </c:pt>
                <c:pt idx="153">
                  <c:v>1985.30000000003</c:v>
                </c:pt>
                <c:pt idx="154">
                  <c:v>1985.4000000000301</c:v>
                </c:pt>
                <c:pt idx="155">
                  <c:v>1985.50000000003</c:v>
                </c:pt>
                <c:pt idx="156">
                  <c:v>1985.6000000000299</c:v>
                </c:pt>
                <c:pt idx="157">
                  <c:v>1985.7000000000301</c:v>
                </c:pt>
                <c:pt idx="158">
                  <c:v>1985.80000000003</c:v>
                </c:pt>
                <c:pt idx="159">
                  <c:v>1985.9000000000301</c:v>
                </c:pt>
                <c:pt idx="160">
                  <c:v>1986.00000000003</c:v>
                </c:pt>
                <c:pt idx="161">
                  <c:v>1986.1000000000299</c:v>
                </c:pt>
                <c:pt idx="162">
                  <c:v>1986.2000000000301</c:v>
                </c:pt>
                <c:pt idx="163">
                  <c:v>1986.30000000003</c:v>
                </c:pt>
                <c:pt idx="164">
                  <c:v>1986.4000000000301</c:v>
                </c:pt>
                <c:pt idx="165">
                  <c:v>1986.50000000003</c:v>
                </c:pt>
                <c:pt idx="166">
                  <c:v>1986.6000000000299</c:v>
                </c:pt>
                <c:pt idx="167">
                  <c:v>1986.7000000000301</c:v>
                </c:pt>
                <c:pt idx="168">
                  <c:v>1986.80000000003</c:v>
                </c:pt>
                <c:pt idx="169">
                  <c:v>1986.9000000000401</c:v>
                </c:pt>
                <c:pt idx="170">
                  <c:v>1987.00000000004</c:v>
                </c:pt>
                <c:pt idx="171">
                  <c:v>1987.1000000000399</c:v>
                </c:pt>
                <c:pt idx="172">
                  <c:v>1987.2000000000401</c:v>
                </c:pt>
                <c:pt idx="173">
                  <c:v>1987.30000000004</c:v>
                </c:pt>
                <c:pt idx="174">
                  <c:v>1987.4000000000401</c:v>
                </c:pt>
                <c:pt idx="175">
                  <c:v>1987.50000000004</c:v>
                </c:pt>
                <c:pt idx="176">
                  <c:v>1987.6000000000399</c:v>
                </c:pt>
                <c:pt idx="177">
                  <c:v>1987.7000000000401</c:v>
                </c:pt>
                <c:pt idx="178">
                  <c:v>1987.80000000004</c:v>
                </c:pt>
                <c:pt idx="179">
                  <c:v>1987.9000000000401</c:v>
                </c:pt>
                <c:pt idx="180">
                  <c:v>1988.00000000004</c:v>
                </c:pt>
                <c:pt idx="181">
                  <c:v>1988.1000000000399</c:v>
                </c:pt>
                <c:pt idx="182">
                  <c:v>1988.2000000000401</c:v>
                </c:pt>
                <c:pt idx="183">
                  <c:v>1988.30000000004</c:v>
                </c:pt>
                <c:pt idx="184">
                  <c:v>1988.4000000000401</c:v>
                </c:pt>
                <c:pt idx="185">
                  <c:v>1988.50000000004</c:v>
                </c:pt>
                <c:pt idx="186">
                  <c:v>1988.6000000000399</c:v>
                </c:pt>
                <c:pt idx="187">
                  <c:v>1988.7000000000401</c:v>
                </c:pt>
                <c:pt idx="188">
                  <c:v>1988.80000000004</c:v>
                </c:pt>
                <c:pt idx="189">
                  <c:v>1988.9000000000401</c:v>
                </c:pt>
                <c:pt idx="190">
                  <c:v>1989.00000000004</c:v>
                </c:pt>
                <c:pt idx="191">
                  <c:v>1989.1000000000399</c:v>
                </c:pt>
                <c:pt idx="192">
                  <c:v>1989.2000000000401</c:v>
                </c:pt>
                <c:pt idx="193">
                  <c:v>1989.30000000004</c:v>
                </c:pt>
                <c:pt idx="194">
                  <c:v>1989.4000000000401</c:v>
                </c:pt>
                <c:pt idx="195">
                  <c:v>1989.50000000004</c:v>
                </c:pt>
                <c:pt idx="196">
                  <c:v>1989.6000000000399</c:v>
                </c:pt>
                <c:pt idx="197">
                  <c:v>1989.7000000000401</c:v>
                </c:pt>
                <c:pt idx="198">
                  <c:v>1989.80000000004</c:v>
                </c:pt>
                <c:pt idx="199">
                  <c:v>1989.9000000000401</c:v>
                </c:pt>
                <c:pt idx="200">
                  <c:v>1990.00000000004</c:v>
                </c:pt>
                <c:pt idx="201">
                  <c:v>1990.1000000000399</c:v>
                </c:pt>
                <c:pt idx="202">
                  <c:v>1990.2000000000401</c:v>
                </c:pt>
                <c:pt idx="203">
                  <c:v>1990.30000000004</c:v>
                </c:pt>
                <c:pt idx="204">
                  <c:v>1990.4000000000401</c:v>
                </c:pt>
                <c:pt idx="205">
                  <c:v>1990.50000000004</c:v>
                </c:pt>
                <c:pt idx="206">
                  <c:v>1990.6000000000399</c:v>
                </c:pt>
                <c:pt idx="207">
                  <c:v>1990.7000000000401</c:v>
                </c:pt>
                <c:pt idx="208">
                  <c:v>1990.80000000004</c:v>
                </c:pt>
                <c:pt idx="209">
                  <c:v>1990.9000000000401</c:v>
                </c:pt>
                <c:pt idx="210">
                  <c:v>1991.00000000004</c:v>
                </c:pt>
                <c:pt idx="211">
                  <c:v>1991.1000000000399</c:v>
                </c:pt>
                <c:pt idx="212">
                  <c:v>1991.2000000000401</c:v>
                </c:pt>
                <c:pt idx="213">
                  <c:v>1991.30000000004</c:v>
                </c:pt>
                <c:pt idx="214">
                  <c:v>1991.4000000000401</c:v>
                </c:pt>
                <c:pt idx="215">
                  <c:v>1991.50000000004</c:v>
                </c:pt>
                <c:pt idx="216">
                  <c:v>1991.6000000000399</c:v>
                </c:pt>
                <c:pt idx="217">
                  <c:v>1991.7000000000401</c:v>
                </c:pt>
                <c:pt idx="218">
                  <c:v>1991.80000000004</c:v>
                </c:pt>
                <c:pt idx="219">
                  <c:v>1991.9000000000401</c:v>
                </c:pt>
                <c:pt idx="220">
                  <c:v>1992.00000000004</c:v>
                </c:pt>
                <c:pt idx="221">
                  <c:v>1992.1000000000399</c:v>
                </c:pt>
                <c:pt idx="222">
                  <c:v>1992.2000000000401</c:v>
                </c:pt>
                <c:pt idx="223">
                  <c:v>1992.30000000004</c:v>
                </c:pt>
                <c:pt idx="224">
                  <c:v>1992.4000000000401</c:v>
                </c:pt>
                <c:pt idx="225">
                  <c:v>1992.50000000004</c:v>
                </c:pt>
                <c:pt idx="226">
                  <c:v>1992.6000000000399</c:v>
                </c:pt>
                <c:pt idx="227">
                  <c:v>1992.7000000000401</c:v>
                </c:pt>
                <c:pt idx="228">
                  <c:v>1992.80000000004</c:v>
                </c:pt>
                <c:pt idx="229">
                  <c:v>1992.9000000000401</c:v>
                </c:pt>
                <c:pt idx="230">
                  <c:v>1993.00000000004</c:v>
                </c:pt>
                <c:pt idx="231">
                  <c:v>1993.1000000000399</c:v>
                </c:pt>
                <c:pt idx="232">
                  <c:v>1993.2000000000401</c:v>
                </c:pt>
                <c:pt idx="233">
                  <c:v>1993.30000000004</c:v>
                </c:pt>
                <c:pt idx="234">
                  <c:v>1993.4000000000401</c:v>
                </c:pt>
                <c:pt idx="235">
                  <c:v>1993.50000000004</c:v>
                </c:pt>
                <c:pt idx="236">
                  <c:v>1993.6000000000399</c:v>
                </c:pt>
                <c:pt idx="237">
                  <c:v>1993.7000000000401</c:v>
                </c:pt>
                <c:pt idx="238">
                  <c:v>1993.80000000004</c:v>
                </c:pt>
                <c:pt idx="239">
                  <c:v>1993.9000000000401</c:v>
                </c:pt>
                <c:pt idx="240">
                  <c:v>1994.00000000004</c:v>
                </c:pt>
                <c:pt idx="241">
                  <c:v>1994.1000000000399</c:v>
                </c:pt>
                <c:pt idx="242">
                  <c:v>1994.2000000000501</c:v>
                </c:pt>
                <c:pt idx="243">
                  <c:v>1994.30000000005</c:v>
                </c:pt>
                <c:pt idx="244">
                  <c:v>1994.4000000000501</c:v>
                </c:pt>
                <c:pt idx="245">
                  <c:v>1994.50000000005</c:v>
                </c:pt>
                <c:pt idx="246">
                  <c:v>1994.6000000000499</c:v>
                </c:pt>
                <c:pt idx="247">
                  <c:v>1994.7000000000501</c:v>
                </c:pt>
                <c:pt idx="248">
                  <c:v>1994.80000000005</c:v>
                </c:pt>
                <c:pt idx="249">
                  <c:v>1994.9000000000501</c:v>
                </c:pt>
                <c:pt idx="250">
                  <c:v>1995.00000000005</c:v>
                </c:pt>
                <c:pt idx="251">
                  <c:v>1995.1000000000499</c:v>
                </c:pt>
                <c:pt idx="252">
                  <c:v>1995.2000000000501</c:v>
                </c:pt>
                <c:pt idx="253">
                  <c:v>1995.30000000005</c:v>
                </c:pt>
                <c:pt idx="254">
                  <c:v>1995.4000000000501</c:v>
                </c:pt>
                <c:pt idx="255">
                  <c:v>1995.50000000005</c:v>
                </c:pt>
                <c:pt idx="256">
                  <c:v>1995.6000000000499</c:v>
                </c:pt>
                <c:pt idx="257">
                  <c:v>1995.7000000000501</c:v>
                </c:pt>
                <c:pt idx="258">
                  <c:v>1995.80000000005</c:v>
                </c:pt>
                <c:pt idx="259">
                  <c:v>1995.9000000000501</c:v>
                </c:pt>
                <c:pt idx="260">
                  <c:v>1996.00000000005</c:v>
                </c:pt>
                <c:pt idx="261">
                  <c:v>1996.1000000000499</c:v>
                </c:pt>
                <c:pt idx="262">
                  <c:v>1996.2000000000501</c:v>
                </c:pt>
                <c:pt idx="263">
                  <c:v>1996.30000000005</c:v>
                </c:pt>
                <c:pt idx="264">
                  <c:v>1996.4000000000501</c:v>
                </c:pt>
                <c:pt idx="265">
                  <c:v>1996.50000000005</c:v>
                </c:pt>
                <c:pt idx="266">
                  <c:v>1996.6000000000499</c:v>
                </c:pt>
                <c:pt idx="267">
                  <c:v>1996.7000000000501</c:v>
                </c:pt>
                <c:pt idx="268">
                  <c:v>1996.80000000005</c:v>
                </c:pt>
                <c:pt idx="269">
                  <c:v>1996.9000000000501</c:v>
                </c:pt>
                <c:pt idx="270">
                  <c:v>1997.00000000005</c:v>
                </c:pt>
                <c:pt idx="271">
                  <c:v>1997.1000000000499</c:v>
                </c:pt>
                <c:pt idx="272">
                  <c:v>1997.2000000000501</c:v>
                </c:pt>
                <c:pt idx="273">
                  <c:v>1997.30000000005</c:v>
                </c:pt>
                <c:pt idx="274">
                  <c:v>1997.4000000000501</c:v>
                </c:pt>
                <c:pt idx="275">
                  <c:v>1997.50000000005</c:v>
                </c:pt>
                <c:pt idx="276">
                  <c:v>1997.6000000000499</c:v>
                </c:pt>
                <c:pt idx="277">
                  <c:v>1997.7000000000501</c:v>
                </c:pt>
                <c:pt idx="278">
                  <c:v>1997.80000000005</c:v>
                </c:pt>
                <c:pt idx="279">
                  <c:v>1997.9000000000501</c:v>
                </c:pt>
                <c:pt idx="280">
                  <c:v>1998.00000000005</c:v>
                </c:pt>
                <c:pt idx="281">
                  <c:v>1998.1000000000499</c:v>
                </c:pt>
                <c:pt idx="282">
                  <c:v>1998.2000000000501</c:v>
                </c:pt>
                <c:pt idx="283">
                  <c:v>1998.30000000005</c:v>
                </c:pt>
                <c:pt idx="284">
                  <c:v>1998.4000000000501</c:v>
                </c:pt>
                <c:pt idx="285">
                  <c:v>1998.50000000005</c:v>
                </c:pt>
                <c:pt idx="286">
                  <c:v>1998.6000000000499</c:v>
                </c:pt>
                <c:pt idx="287">
                  <c:v>1998.7000000000501</c:v>
                </c:pt>
                <c:pt idx="288">
                  <c:v>1998.80000000005</c:v>
                </c:pt>
                <c:pt idx="289">
                  <c:v>1998.9000000000501</c:v>
                </c:pt>
                <c:pt idx="290">
                  <c:v>1999.00000000005</c:v>
                </c:pt>
                <c:pt idx="291">
                  <c:v>1999.1000000000499</c:v>
                </c:pt>
                <c:pt idx="292">
                  <c:v>1999.2000000000501</c:v>
                </c:pt>
                <c:pt idx="293">
                  <c:v>1999.30000000005</c:v>
                </c:pt>
                <c:pt idx="294">
                  <c:v>1999.4000000000501</c:v>
                </c:pt>
                <c:pt idx="295">
                  <c:v>1999.50000000005</c:v>
                </c:pt>
                <c:pt idx="296">
                  <c:v>1999.6000000000499</c:v>
                </c:pt>
                <c:pt idx="297">
                  <c:v>1999.7000000000501</c:v>
                </c:pt>
                <c:pt idx="298">
                  <c:v>1999.80000000005</c:v>
                </c:pt>
                <c:pt idx="299">
                  <c:v>1999.9000000000501</c:v>
                </c:pt>
                <c:pt idx="300">
                  <c:v>2000.00000000005</c:v>
                </c:pt>
                <c:pt idx="301">
                  <c:v>2000.1000000000499</c:v>
                </c:pt>
                <c:pt idx="302">
                  <c:v>2000.2000000000501</c:v>
                </c:pt>
                <c:pt idx="303">
                  <c:v>2000.30000000005</c:v>
                </c:pt>
                <c:pt idx="304">
                  <c:v>2000.4000000000501</c:v>
                </c:pt>
                <c:pt idx="305">
                  <c:v>2000.50000000005</c:v>
                </c:pt>
                <c:pt idx="306">
                  <c:v>2000.6000000000499</c:v>
                </c:pt>
                <c:pt idx="307">
                  <c:v>2000.7000000000501</c:v>
                </c:pt>
                <c:pt idx="308">
                  <c:v>2000.80000000005</c:v>
                </c:pt>
                <c:pt idx="309">
                  <c:v>2000.9000000000501</c:v>
                </c:pt>
                <c:pt idx="310">
                  <c:v>2001.00000000005</c:v>
                </c:pt>
                <c:pt idx="311">
                  <c:v>2001.1000000000499</c:v>
                </c:pt>
                <c:pt idx="312">
                  <c:v>2001.2000000000501</c:v>
                </c:pt>
                <c:pt idx="313">
                  <c:v>2001.30000000005</c:v>
                </c:pt>
                <c:pt idx="314">
                  <c:v>2001.4000000000501</c:v>
                </c:pt>
                <c:pt idx="315">
                  <c:v>2001.50000000006</c:v>
                </c:pt>
                <c:pt idx="316">
                  <c:v>2001.6000000000599</c:v>
                </c:pt>
                <c:pt idx="317">
                  <c:v>2001.7000000000601</c:v>
                </c:pt>
                <c:pt idx="318">
                  <c:v>2001.80000000006</c:v>
                </c:pt>
                <c:pt idx="319">
                  <c:v>2001.9000000000599</c:v>
                </c:pt>
                <c:pt idx="320">
                  <c:v>2002.00000000006</c:v>
                </c:pt>
                <c:pt idx="321">
                  <c:v>2002.1000000000599</c:v>
                </c:pt>
                <c:pt idx="322">
                  <c:v>2002.2000000000601</c:v>
                </c:pt>
                <c:pt idx="323">
                  <c:v>2002.30000000006</c:v>
                </c:pt>
                <c:pt idx="324">
                  <c:v>2002.4000000000599</c:v>
                </c:pt>
                <c:pt idx="325">
                  <c:v>2002.50000000006</c:v>
                </c:pt>
                <c:pt idx="326">
                  <c:v>2002.6000000000599</c:v>
                </c:pt>
                <c:pt idx="327">
                  <c:v>2002.7000000000601</c:v>
                </c:pt>
                <c:pt idx="328">
                  <c:v>2002.80000000006</c:v>
                </c:pt>
                <c:pt idx="329">
                  <c:v>2002.9000000000599</c:v>
                </c:pt>
                <c:pt idx="330">
                  <c:v>2003.00000000006</c:v>
                </c:pt>
                <c:pt idx="331">
                  <c:v>2003.1000000000599</c:v>
                </c:pt>
                <c:pt idx="332">
                  <c:v>2003.2000000000601</c:v>
                </c:pt>
                <c:pt idx="333">
                  <c:v>2003.30000000006</c:v>
                </c:pt>
                <c:pt idx="334">
                  <c:v>2003.4000000000599</c:v>
                </c:pt>
                <c:pt idx="335">
                  <c:v>2003.50000000006</c:v>
                </c:pt>
                <c:pt idx="336">
                  <c:v>2003.6000000000599</c:v>
                </c:pt>
                <c:pt idx="337">
                  <c:v>2003.7000000000601</c:v>
                </c:pt>
                <c:pt idx="338">
                  <c:v>2003.80000000006</c:v>
                </c:pt>
                <c:pt idx="339">
                  <c:v>2003.9000000000599</c:v>
                </c:pt>
                <c:pt idx="340">
                  <c:v>2004.00000000006</c:v>
                </c:pt>
                <c:pt idx="341">
                  <c:v>2004.1000000000599</c:v>
                </c:pt>
                <c:pt idx="342">
                  <c:v>2004.2000000000601</c:v>
                </c:pt>
                <c:pt idx="343">
                  <c:v>2004.30000000006</c:v>
                </c:pt>
                <c:pt idx="344">
                  <c:v>2004.4000000000599</c:v>
                </c:pt>
                <c:pt idx="345">
                  <c:v>2004.50000000006</c:v>
                </c:pt>
                <c:pt idx="346">
                  <c:v>2004.6000000000599</c:v>
                </c:pt>
                <c:pt idx="347">
                  <c:v>2004.7000000000601</c:v>
                </c:pt>
                <c:pt idx="348">
                  <c:v>2004.80000000006</c:v>
                </c:pt>
                <c:pt idx="349">
                  <c:v>2004.9000000000599</c:v>
                </c:pt>
                <c:pt idx="350">
                  <c:v>2005.00000000006</c:v>
                </c:pt>
                <c:pt idx="351">
                  <c:v>2005.1000000000599</c:v>
                </c:pt>
                <c:pt idx="352">
                  <c:v>2005.2000000000601</c:v>
                </c:pt>
                <c:pt idx="353">
                  <c:v>2005.30000000006</c:v>
                </c:pt>
                <c:pt idx="354">
                  <c:v>2005.4000000000599</c:v>
                </c:pt>
                <c:pt idx="355">
                  <c:v>2005.50000000006</c:v>
                </c:pt>
                <c:pt idx="356">
                  <c:v>2005.6000000000599</c:v>
                </c:pt>
                <c:pt idx="357">
                  <c:v>2005.7000000000601</c:v>
                </c:pt>
                <c:pt idx="358">
                  <c:v>2005.80000000006</c:v>
                </c:pt>
                <c:pt idx="359">
                  <c:v>2005.9000000000599</c:v>
                </c:pt>
                <c:pt idx="360">
                  <c:v>2006.00000000006</c:v>
                </c:pt>
                <c:pt idx="361">
                  <c:v>2006.1000000000599</c:v>
                </c:pt>
                <c:pt idx="362">
                  <c:v>2006.2000000000601</c:v>
                </c:pt>
                <c:pt idx="363">
                  <c:v>2006.30000000006</c:v>
                </c:pt>
                <c:pt idx="364">
                  <c:v>2006.4000000000599</c:v>
                </c:pt>
                <c:pt idx="365">
                  <c:v>2006.50000000006</c:v>
                </c:pt>
                <c:pt idx="366">
                  <c:v>2006.6000000000599</c:v>
                </c:pt>
                <c:pt idx="367">
                  <c:v>2006.7000000000601</c:v>
                </c:pt>
                <c:pt idx="368">
                  <c:v>2006.80000000006</c:v>
                </c:pt>
                <c:pt idx="369">
                  <c:v>2006.9000000000599</c:v>
                </c:pt>
                <c:pt idx="370">
                  <c:v>2007.00000000006</c:v>
                </c:pt>
                <c:pt idx="371">
                  <c:v>2007.1000000000599</c:v>
                </c:pt>
                <c:pt idx="372">
                  <c:v>2007.2000000000601</c:v>
                </c:pt>
                <c:pt idx="373">
                  <c:v>2007.30000000006</c:v>
                </c:pt>
                <c:pt idx="374">
                  <c:v>2007.4000000000599</c:v>
                </c:pt>
                <c:pt idx="375">
                  <c:v>2007.50000000006</c:v>
                </c:pt>
                <c:pt idx="376">
                  <c:v>2007.6000000000599</c:v>
                </c:pt>
                <c:pt idx="377">
                  <c:v>2007.7000000000601</c:v>
                </c:pt>
                <c:pt idx="378">
                  <c:v>2007.80000000006</c:v>
                </c:pt>
                <c:pt idx="379">
                  <c:v>2007.9000000000599</c:v>
                </c:pt>
                <c:pt idx="380">
                  <c:v>2008.00000000006</c:v>
                </c:pt>
                <c:pt idx="381">
                  <c:v>2008.1000000000599</c:v>
                </c:pt>
                <c:pt idx="382">
                  <c:v>2008.2000000000601</c:v>
                </c:pt>
                <c:pt idx="383">
                  <c:v>2008.30000000006</c:v>
                </c:pt>
                <c:pt idx="384">
                  <c:v>2008.4000000000599</c:v>
                </c:pt>
                <c:pt idx="385">
                  <c:v>2008.50000000006</c:v>
                </c:pt>
                <c:pt idx="386">
                  <c:v>2008.6000000000599</c:v>
                </c:pt>
                <c:pt idx="387">
                  <c:v>2008.7000000000601</c:v>
                </c:pt>
                <c:pt idx="388">
                  <c:v>2008.80000000006</c:v>
                </c:pt>
                <c:pt idx="389">
                  <c:v>2008.9000000000699</c:v>
                </c:pt>
                <c:pt idx="390">
                  <c:v>2009.00000000007</c:v>
                </c:pt>
                <c:pt idx="391">
                  <c:v>2009.1000000000699</c:v>
                </c:pt>
                <c:pt idx="392">
                  <c:v>2009.2000000000701</c:v>
                </c:pt>
                <c:pt idx="393">
                  <c:v>2009.30000000007</c:v>
                </c:pt>
                <c:pt idx="394">
                  <c:v>2009.4000000000699</c:v>
                </c:pt>
                <c:pt idx="395">
                  <c:v>2009.50000000007</c:v>
                </c:pt>
                <c:pt idx="396">
                  <c:v>2009.6000000000699</c:v>
                </c:pt>
                <c:pt idx="397">
                  <c:v>2009.7000000000701</c:v>
                </c:pt>
                <c:pt idx="398">
                  <c:v>2009.80000000007</c:v>
                </c:pt>
                <c:pt idx="399">
                  <c:v>2009.9000000000699</c:v>
                </c:pt>
                <c:pt idx="400">
                  <c:v>2010.00000000007</c:v>
                </c:pt>
                <c:pt idx="401">
                  <c:v>2010.1000000000699</c:v>
                </c:pt>
                <c:pt idx="402">
                  <c:v>2010.2000000000701</c:v>
                </c:pt>
                <c:pt idx="403">
                  <c:v>2010.30000000007</c:v>
                </c:pt>
                <c:pt idx="404">
                  <c:v>2010.4000000000699</c:v>
                </c:pt>
                <c:pt idx="405">
                  <c:v>2010.50000000007</c:v>
                </c:pt>
                <c:pt idx="406">
                  <c:v>2010.6000000000699</c:v>
                </c:pt>
                <c:pt idx="407">
                  <c:v>2010.7000000000701</c:v>
                </c:pt>
                <c:pt idx="408">
                  <c:v>2010.80000000007</c:v>
                </c:pt>
                <c:pt idx="409">
                  <c:v>2010.9000000000699</c:v>
                </c:pt>
                <c:pt idx="410">
                  <c:v>2011.00000000007</c:v>
                </c:pt>
                <c:pt idx="411">
                  <c:v>2011.1000000000699</c:v>
                </c:pt>
                <c:pt idx="412">
                  <c:v>2011.2000000000701</c:v>
                </c:pt>
                <c:pt idx="413">
                  <c:v>2011.30000000007</c:v>
                </c:pt>
                <c:pt idx="414">
                  <c:v>2011.4000000000699</c:v>
                </c:pt>
                <c:pt idx="415">
                  <c:v>2011.50000000007</c:v>
                </c:pt>
                <c:pt idx="416">
                  <c:v>2011.6000000000699</c:v>
                </c:pt>
                <c:pt idx="417">
                  <c:v>2011.7000000000701</c:v>
                </c:pt>
                <c:pt idx="418">
                  <c:v>2011.80000000007</c:v>
                </c:pt>
                <c:pt idx="419">
                  <c:v>2011.9000000000699</c:v>
                </c:pt>
                <c:pt idx="420">
                  <c:v>2012.00000000007</c:v>
                </c:pt>
                <c:pt idx="421">
                  <c:v>2012.1000000000699</c:v>
                </c:pt>
                <c:pt idx="422">
                  <c:v>2012.2000000000701</c:v>
                </c:pt>
                <c:pt idx="423">
                  <c:v>2012.30000000007</c:v>
                </c:pt>
                <c:pt idx="424">
                  <c:v>2012.4000000000699</c:v>
                </c:pt>
                <c:pt idx="425">
                  <c:v>2012.50000000007</c:v>
                </c:pt>
                <c:pt idx="426">
                  <c:v>2012.6000000000699</c:v>
                </c:pt>
                <c:pt idx="427">
                  <c:v>2012.7000000000701</c:v>
                </c:pt>
                <c:pt idx="428">
                  <c:v>2012.80000000007</c:v>
                </c:pt>
                <c:pt idx="429">
                  <c:v>2012.9000000000699</c:v>
                </c:pt>
                <c:pt idx="430">
                  <c:v>2013.00000000007</c:v>
                </c:pt>
                <c:pt idx="431">
                  <c:v>2013.1000000000699</c:v>
                </c:pt>
                <c:pt idx="432">
                  <c:v>2013.2000000000701</c:v>
                </c:pt>
                <c:pt idx="433">
                  <c:v>2013.30000000007</c:v>
                </c:pt>
                <c:pt idx="434">
                  <c:v>2013.4000000000699</c:v>
                </c:pt>
                <c:pt idx="435">
                  <c:v>2013.50000000007</c:v>
                </c:pt>
                <c:pt idx="436">
                  <c:v>2013.6000000000699</c:v>
                </c:pt>
                <c:pt idx="437">
                  <c:v>2013.7000000000701</c:v>
                </c:pt>
                <c:pt idx="438">
                  <c:v>2013.80000000007</c:v>
                </c:pt>
                <c:pt idx="439">
                  <c:v>2013.9000000000699</c:v>
                </c:pt>
                <c:pt idx="440">
                  <c:v>2014.00000000007</c:v>
                </c:pt>
                <c:pt idx="441">
                  <c:v>2014.1000000000699</c:v>
                </c:pt>
                <c:pt idx="442">
                  <c:v>2014.2000000000701</c:v>
                </c:pt>
                <c:pt idx="443">
                  <c:v>2014.30000000007</c:v>
                </c:pt>
                <c:pt idx="444">
                  <c:v>2014.4000000000699</c:v>
                </c:pt>
                <c:pt idx="445">
                  <c:v>2014.50000000007</c:v>
                </c:pt>
                <c:pt idx="446">
                  <c:v>2014.6000000000699</c:v>
                </c:pt>
                <c:pt idx="447">
                  <c:v>2014.7000000000701</c:v>
                </c:pt>
                <c:pt idx="448">
                  <c:v>2014.80000000007</c:v>
                </c:pt>
                <c:pt idx="449">
                  <c:v>2014.9000000000699</c:v>
                </c:pt>
                <c:pt idx="450">
                  <c:v>2015.00000000007</c:v>
                </c:pt>
                <c:pt idx="451">
                  <c:v>2015.1000000000699</c:v>
                </c:pt>
                <c:pt idx="452">
                  <c:v>2015.2000000000701</c:v>
                </c:pt>
                <c:pt idx="453">
                  <c:v>2015.30000000007</c:v>
                </c:pt>
                <c:pt idx="454">
                  <c:v>2015.4000000000699</c:v>
                </c:pt>
                <c:pt idx="455">
                  <c:v>2015.50000000007</c:v>
                </c:pt>
                <c:pt idx="456">
                  <c:v>2015.6000000000699</c:v>
                </c:pt>
                <c:pt idx="457">
                  <c:v>2015.7000000000701</c:v>
                </c:pt>
                <c:pt idx="458">
                  <c:v>2015.80000000007</c:v>
                </c:pt>
                <c:pt idx="459">
                  <c:v>2015.9000000000699</c:v>
                </c:pt>
                <c:pt idx="460">
                  <c:v>2016.00000000007</c:v>
                </c:pt>
                <c:pt idx="461">
                  <c:v>2016.1000000000699</c:v>
                </c:pt>
                <c:pt idx="462">
                  <c:v>2016.2000000000701</c:v>
                </c:pt>
                <c:pt idx="463">
                  <c:v>2016.30000000007</c:v>
                </c:pt>
                <c:pt idx="464">
                  <c:v>2016.4000000000699</c:v>
                </c:pt>
                <c:pt idx="465">
                  <c:v>2016.50000000007</c:v>
                </c:pt>
                <c:pt idx="466">
                  <c:v>2016.6000000000699</c:v>
                </c:pt>
                <c:pt idx="467">
                  <c:v>2016.7000000000701</c:v>
                </c:pt>
                <c:pt idx="468">
                  <c:v>2016.80000000007</c:v>
                </c:pt>
                <c:pt idx="469">
                  <c:v>2016.9000000000699</c:v>
                </c:pt>
                <c:pt idx="470">
                  <c:v>2017.00000000007</c:v>
                </c:pt>
                <c:pt idx="471">
                  <c:v>2017.1000000000699</c:v>
                </c:pt>
                <c:pt idx="472">
                  <c:v>2017.2000000000701</c:v>
                </c:pt>
                <c:pt idx="473">
                  <c:v>2017.30000000007</c:v>
                </c:pt>
                <c:pt idx="474">
                  <c:v>2017.4000000000699</c:v>
                </c:pt>
                <c:pt idx="475">
                  <c:v>2017.50000000007</c:v>
                </c:pt>
              </c:numCache>
            </c:numRef>
          </c:cat>
          <c:val>
            <c:numRef>
              <c:f>Sheet1!$B$2:$B$477</c:f>
              <c:numCache>
                <c:formatCode>General</c:formatCode>
                <c:ptCount val="476"/>
                <c:pt idx="0">
                  <c:v>100</c:v>
                </c:pt>
                <c:pt idx="1">
                  <c:v>101.5842122502936</c:v>
                </c:pt>
                <c:pt idx="2">
                  <c:v>102.37628173608969</c:v>
                </c:pt>
                <c:pt idx="3">
                  <c:v>103.1683512218857</c:v>
                </c:pt>
                <c:pt idx="4">
                  <c:v>103.9604939863834</c:v>
                </c:pt>
                <c:pt idx="5">
                  <c:v>104.7528565869858</c:v>
                </c:pt>
                <c:pt idx="6">
                  <c:v>104.7532229804939</c:v>
                </c:pt>
                <c:pt idx="7">
                  <c:v>104.7535160953004</c:v>
                </c:pt>
                <c:pt idx="8">
                  <c:v>104.7538824888085</c:v>
                </c:pt>
                <c:pt idx="9">
                  <c:v>105.54595197460451</c:v>
                </c:pt>
                <c:pt idx="10">
                  <c:v>105.5466114829191</c:v>
                </c:pt>
                <c:pt idx="11">
                  <c:v>105.5469045977256</c:v>
                </c:pt>
                <c:pt idx="12">
                  <c:v>106.33897408352161</c:v>
                </c:pt>
                <c:pt idx="13">
                  <c:v>107.1311168480192</c:v>
                </c:pt>
                <c:pt idx="14">
                  <c:v>107.1314099628257</c:v>
                </c:pt>
                <c:pt idx="15">
                  <c:v>108.7156222131194</c:v>
                </c:pt>
                <c:pt idx="16">
                  <c:v>108.7159153279258</c:v>
                </c:pt>
                <c:pt idx="17">
                  <c:v>109.5080580924235</c:v>
                </c:pt>
                <c:pt idx="18">
                  <c:v>109.50835120722989</c:v>
                </c:pt>
                <c:pt idx="19">
                  <c:v>109.5086443220364</c:v>
                </c:pt>
                <c:pt idx="20">
                  <c:v>110.3010802013405</c:v>
                </c:pt>
                <c:pt idx="21">
                  <c:v>111.0931496871366</c:v>
                </c:pt>
                <c:pt idx="22">
                  <c:v>111.0934428019431</c:v>
                </c:pt>
                <c:pt idx="23">
                  <c:v>111.8855855664407</c:v>
                </c:pt>
                <c:pt idx="24">
                  <c:v>113.4694314232263</c:v>
                </c:pt>
                <c:pt idx="25">
                  <c:v>116.63719641549901</c:v>
                </c:pt>
                <c:pt idx="26">
                  <c:v>117.4292659012951</c:v>
                </c:pt>
                <c:pt idx="27">
                  <c:v>117.4296322948031</c:v>
                </c:pt>
                <c:pt idx="28">
                  <c:v>118.2217017805991</c:v>
                </c:pt>
                <c:pt idx="29">
                  <c:v>119.80591403089279</c:v>
                </c:pt>
                <c:pt idx="30">
                  <c:v>122.9733126296575</c:v>
                </c:pt>
                <c:pt idx="31">
                  <c:v>125.3489348574326</c:v>
                </c:pt>
                <c:pt idx="32">
                  <c:v>126.9328539929198</c:v>
                </c:pt>
                <c:pt idx="33">
                  <c:v>128.51669984970539</c:v>
                </c:pt>
                <c:pt idx="34">
                  <c:v>130.89268847098859</c:v>
                </c:pt>
                <c:pt idx="35">
                  <c:v>132.4765343277742</c:v>
                </c:pt>
                <c:pt idx="36">
                  <c:v>134.0603801845597</c:v>
                </c:pt>
                <c:pt idx="37">
                  <c:v>135.64429932004691</c:v>
                </c:pt>
                <c:pt idx="38">
                  <c:v>135.64459243485331</c:v>
                </c:pt>
                <c:pt idx="39">
                  <c:v>134.85347557217841</c:v>
                </c:pt>
                <c:pt idx="40">
                  <c:v>134.85376868698489</c:v>
                </c:pt>
                <c:pt idx="41">
                  <c:v>133.27058233851389</c:v>
                </c:pt>
                <c:pt idx="42">
                  <c:v>131.68732271134121</c:v>
                </c:pt>
                <c:pt idx="43">
                  <c:v>130.10406308416859</c:v>
                </c:pt>
                <c:pt idx="44">
                  <c:v>129.31294622149369</c:v>
                </c:pt>
                <c:pt idx="45">
                  <c:v>128.5215362440122</c:v>
                </c:pt>
                <c:pt idx="46">
                  <c:v>127.7300529878291</c:v>
                </c:pt>
                <c:pt idx="47">
                  <c:v>126.9385697316461</c:v>
                </c:pt>
                <c:pt idx="48">
                  <c:v>126.9392292399607</c:v>
                </c:pt>
                <c:pt idx="49">
                  <c:v>126.9395956334687</c:v>
                </c:pt>
                <c:pt idx="50">
                  <c:v>126.9398154695736</c:v>
                </c:pt>
                <c:pt idx="51">
                  <c:v>127.7319582340712</c:v>
                </c:pt>
                <c:pt idx="52">
                  <c:v>127.7323246275793</c:v>
                </c:pt>
                <c:pt idx="53">
                  <c:v>127.73291085719229</c:v>
                </c:pt>
                <c:pt idx="54">
                  <c:v>127.73320397199871</c:v>
                </c:pt>
                <c:pt idx="55">
                  <c:v>127.73357036550679</c:v>
                </c:pt>
                <c:pt idx="56">
                  <c:v>127.7339367590149</c:v>
                </c:pt>
                <c:pt idx="57">
                  <c:v>127.73422987382141</c:v>
                </c:pt>
                <c:pt idx="58">
                  <c:v>127.734889382136</c:v>
                </c:pt>
                <c:pt idx="59">
                  <c:v>127.7351824969424</c:v>
                </c:pt>
                <c:pt idx="60">
                  <c:v>127.7354756117489</c:v>
                </c:pt>
                <c:pt idx="61">
                  <c:v>126.9440656342675</c:v>
                </c:pt>
                <c:pt idx="62">
                  <c:v>126.1525823780844</c:v>
                </c:pt>
                <c:pt idx="63">
                  <c:v>124.5696891444199</c:v>
                </c:pt>
                <c:pt idx="64">
                  <c:v>123.7782058882368</c:v>
                </c:pt>
                <c:pt idx="65">
                  <c:v>122.9867959107553</c:v>
                </c:pt>
                <c:pt idx="66">
                  <c:v>122.19531265457221</c:v>
                </c:pt>
                <c:pt idx="67">
                  <c:v>122.1959721628868</c:v>
                </c:pt>
                <c:pt idx="68">
                  <c:v>122.1962652776933</c:v>
                </c:pt>
                <c:pt idx="69">
                  <c:v>122.1966316712014</c:v>
                </c:pt>
                <c:pt idx="70">
                  <c:v>122.1969247860079</c:v>
                </c:pt>
                <c:pt idx="71">
                  <c:v>122.1972911795159</c:v>
                </c:pt>
                <c:pt idx="72">
                  <c:v>120.6143246671498</c:v>
                </c:pt>
                <c:pt idx="73">
                  <c:v>119.82291468966839</c:v>
                </c:pt>
                <c:pt idx="74">
                  <c:v>119.0313581547836</c:v>
                </c:pt>
                <c:pt idx="75">
                  <c:v>119.0317978269933</c:v>
                </c:pt>
                <c:pt idx="76">
                  <c:v>118.2403145708103</c:v>
                </c:pt>
                <c:pt idx="77">
                  <c:v>118.2409008004232</c:v>
                </c:pt>
                <c:pt idx="78">
                  <c:v>117.4494908229418</c:v>
                </c:pt>
                <c:pt idx="79">
                  <c:v>117.44978393774829</c:v>
                </c:pt>
                <c:pt idx="80">
                  <c:v>117.4501503312563</c:v>
                </c:pt>
                <c:pt idx="81">
                  <c:v>116.6585937963716</c:v>
                </c:pt>
                <c:pt idx="82">
                  <c:v>117.4511029543774</c:v>
                </c:pt>
                <c:pt idx="83">
                  <c:v>117.4513960691839</c:v>
                </c:pt>
                <c:pt idx="84">
                  <c:v>117.451762462692</c:v>
                </c:pt>
                <c:pt idx="85">
                  <c:v>118.24383194848799</c:v>
                </c:pt>
                <c:pt idx="86">
                  <c:v>118.24449145680261</c:v>
                </c:pt>
                <c:pt idx="87">
                  <c:v>119.0365609425986</c:v>
                </c:pt>
                <c:pt idx="88">
                  <c:v>119.0369273361067</c:v>
                </c:pt>
                <c:pt idx="89">
                  <c:v>118.24537080122199</c:v>
                </c:pt>
                <c:pt idx="90">
                  <c:v>117.4539608237405</c:v>
                </c:pt>
                <c:pt idx="91">
                  <c:v>117.4546203320551</c:v>
                </c:pt>
                <c:pt idx="92">
                  <c:v>117.4549134468616</c:v>
                </c:pt>
                <c:pt idx="93">
                  <c:v>118.24705621135919</c:v>
                </c:pt>
                <c:pt idx="94">
                  <c:v>119.0391256971553</c:v>
                </c:pt>
                <c:pt idx="95">
                  <c:v>119.0394920906633</c:v>
                </c:pt>
                <c:pt idx="96">
                  <c:v>119.8318546912658</c:v>
                </c:pt>
                <c:pt idx="97">
                  <c:v>120.6239974557634</c:v>
                </c:pt>
                <c:pt idx="98">
                  <c:v>121.4159936628579</c:v>
                </c:pt>
                <c:pt idx="99">
                  <c:v>121.416360056366</c:v>
                </c:pt>
                <c:pt idx="100">
                  <c:v>122.2085028208636</c:v>
                </c:pt>
                <c:pt idx="101">
                  <c:v>121.417312679487</c:v>
                </c:pt>
                <c:pt idx="102">
                  <c:v>121.4176790729951</c:v>
                </c:pt>
                <c:pt idx="103">
                  <c:v>121.4179721878016</c:v>
                </c:pt>
                <c:pt idx="104">
                  <c:v>120.6265622103201</c:v>
                </c:pt>
                <c:pt idx="105">
                  <c:v>125.37780666587039</c:v>
                </c:pt>
                <c:pt idx="106">
                  <c:v>127.7535021723471</c:v>
                </c:pt>
                <c:pt idx="107">
                  <c:v>128.5455716581431</c:v>
                </c:pt>
                <c:pt idx="108">
                  <c:v>128.54586477294961</c:v>
                </c:pt>
                <c:pt idx="109">
                  <c:v>129.33800753744731</c:v>
                </c:pt>
                <c:pt idx="110">
                  <c:v>127.7550410250811</c:v>
                </c:pt>
                <c:pt idx="111">
                  <c:v>126.963557768898</c:v>
                </c:pt>
                <c:pt idx="112">
                  <c:v>126.17214779141651</c:v>
                </c:pt>
                <c:pt idx="113">
                  <c:v>126.17251418492459</c:v>
                </c:pt>
                <c:pt idx="114">
                  <c:v>124.589254557752</c:v>
                </c:pt>
                <c:pt idx="115">
                  <c:v>123.798137695077</c:v>
                </c:pt>
                <c:pt idx="116">
                  <c:v>123.006654438894</c:v>
                </c:pt>
                <c:pt idx="117">
                  <c:v>122.2152444614125</c:v>
                </c:pt>
                <c:pt idx="118">
                  <c:v>122.21553757621901</c:v>
                </c:pt>
                <c:pt idx="119">
                  <c:v>120.6322779490464</c:v>
                </c:pt>
                <c:pt idx="120">
                  <c:v>119.84108780766979</c:v>
                </c:pt>
                <c:pt idx="121">
                  <c:v>119.04975110888989</c:v>
                </c:pt>
                <c:pt idx="122">
                  <c:v>118.25826785270679</c:v>
                </c:pt>
                <c:pt idx="123">
                  <c:v>116.6750082255342</c:v>
                </c:pt>
                <c:pt idx="124">
                  <c:v>112.71678587890101</c:v>
                </c:pt>
                <c:pt idx="125">
                  <c:v>112.7170789937076</c:v>
                </c:pt>
                <c:pt idx="126">
                  <c:v>113.5092217582052</c:v>
                </c:pt>
                <c:pt idx="127">
                  <c:v>113.5095148730117</c:v>
                </c:pt>
                <c:pt idx="128">
                  <c:v>113.5098812665197</c:v>
                </c:pt>
                <c:pt idx="129">
                  <c:v>113.5104674961327</c:v>
                </c:pt>
                <c:pt idx="130">
                  <c:v>113.51083388964079</c:v>
                </c:pt>
                <c:pt idx="131">
                  <c:v>112.71935063345769</c:v>
                </c:pt>
                <c:pt idx="132">
                  <c:v>112.7197170269658</c:v>
                </c:pt>
                <c:pt idx="133">
                  <c:v>112.72001014177231</c:v>
                </c:pt>
                <c:pt idx="134">
                  <c:v>113.5124460210764</c:v>
                </c:pt>
                <c:pt idx="135">
                  <c:v>114.30451550687241</c:v>
                </c:pt>
                <c:pt idx="136">
                  <c:v>115.88836136365801</c:v>
                </c:pt>
                <c:pt idx="137">
                  <c:v>117.4722804991452</c:v>
                </c:pt>
                <c:pt idx="138">
                  <c:v>118.26434998494121</c:v>
                </c:pt>
                <c:pt idx="139">
                  <c:v>119.8484889565332</c:v>
                </c:pt>
                <c:pt idx="140">
                  <c:v>120.6406317210309</c:v>
                </c:pt>
                <c:pt idx="141">
                  <c:v>121.4327744855286</c:v>
                </c:pt>
                <c:pt idx="142">
                  <c:v>122.2248439713246</c:v>
                </c:pt>
                <c:pt idx="143">
                  <c:v>123.0172798506287</c:v>
                </c:pt>
                <c:pt idx="144">
                  <c:v>123.01757296543509</c:v>
                </c:pt>
                <c:pt idx="145">
                  <c:v>123.0178660802416</c:v>
                </c:pt>
                <c:pt idx="146">
                  <c:v>123.8100088447393</c:v>
                </c:pt>
                <c:pt idx="147">
                  <c:v>124.60207833053521</c:v>
                </c:pt>
                <c:pt idx="148">
                  <c:v>125.3945142098394</c:v>
                </c:pt>
                <c:pt idx="149">
                  <c:v>124.6030309536563</c:v>
                </c:pt>
                <c:pt idx="150">
                  <c:v>124.6033973471644</c:v>
                </c:pt>
                <c:pt idx="151">
                  <c:v>124.603690461971</c:v>
                </c:pt>
                <c:pt idx="152">
                  <c:v>124.6039835767774</c:v>
                </c:pt>
                <c:pt idx="153">
                  <c:v>123.8128667141024</c:v>
                </c:pt>
                <c:pt idx="154">
                  <c:v>123.81315982890889</c:v>
                </c:pt>
                <c:pt idx="155">
                  <c:v>123.813526222417</c:v>
                </c:pt>
                <c:pt idx="156">
                  <c:v>123.0220429662339</c:v>
                </c:pt>
                <c:pt idx="157">
                  <c:v>123.022409359742</c:v>
                </c:pt>
                <c:pt idx="158">
                  <c:v>123.02299558935491</c:v>
                </c:pt>
                <c:pt idx="159">
                  <c:v>123.0232887041614</c:v>
                </c:pt>
                <c:pt idx="160">
                  <c:v>123.0236550976695</c:v>
                </c:pt>
                <c:pt idx="161">
                  <c:v>123.02402149117761</c:v>
                </c:pt>
                <c:pt idx="162">
                  <c:v>122.232831349801</c:v>
                </c:pt>
                <c:pt idx="163">
                  <c:v>122.2331244646075</c:v>
                </c:pt>
                <c:pt idx="164">
                  <c:v>121.44171448712601</c:v>
                </c:pt>
                <c:pt idx="165">
                  <c:v>120.65023123094289</c:v>
                </c:pt>
                <c:pt idx="166">
                  <c:v>120.6505243457494</c:v>
                </c:pt>
                <c:pt idx="167">
                  <c:v>119.8594807617761</c:v>
                </c:pt>
                <c:pt idx="168">
                  <c:v>119.85977387658249</c:v>
                </c:pt>
                <c:pt idx="169">
                  <c:v>119.0682173416978</c:v>
                </c:pt>
                <c:pt idx="170">
                  <c:v>119.0686570139076</c:v>
                </c:pt>
                <c:pt idx="171">
                  <c:v>119.06895012871399</c:v>
                </c:pt>
                <c:pt idx="172">
                  <c:v>119.06960963702861</c:v>
                </c:pt>
                <c:pt idx="173">
                  <c:v>119.86160584412301</c:v>
                </c:pt>
                <c:pt idx="174">
                  <c:v>121.4455982583118</c:v>
                </c:pt>
                <c:pt idx="175">
                  <c:v>122.2376677441079</c:v>
                </c:pt>
                <c:pt idx="176">
                  <c:v>123.0297372299038</c:v>
                </c:pt>
                <c:pt idx="177">
                  <c:v>126.98927859316611</c:v>
                </c:pt>
                <c:pt idx="178">
                  <c:v>129.36490082094119</c:v>
                </c:pt>
                <c:pt idx="179">
                  <c:v>131.74059632741799</c:v>
                </c:pt>
                <c:pt idx="180">
                  <c:v>134.1162185551932</c:v>
                </c:pt>
                <c:pt idx="181">
                  <c:v>136.4918407829683</c:v>
                </c:pt>
                <c:pt idx="182">
                  <c:v>141.24315851722011</c:v>
                </c:pt>
                <c:pt idx="183">
                  <c:v>143.61878074499521</c:v>
                </c:pt>
                <c:pt idx="184">
                  <c:v>149.95321154901649</c:v>
                </c:pt>
                <c:pt idx="185">
                  <c:v>153.12068342648271</c:v>
                </c:pt>
                <c:pt idx="186">
                  <c:v>160.24733027370331</c:v>
                </c:pt>
                <c:pt idx="187">
                  <c:v>161.0393997594993</c:v>
                </c:pt>
                <c:pt idx="188">
                  <c:v>161.83154252399689</c:v>
                </c:pt>
                <c:pt idx="189">
                  <c:v>161.8318356388034</c:v>
                </c:pt>
                <c:pt idx="190">
                  <c:v>161.83212875360999</c:v>
                </c:pt>
                <c:pt idx="191">
                  <c:v>159.4573858702542</c:v>
                </c:pt>
                <c:pt idx="192">
                  <c:v>157.87427280048479</c:v>
                </c:pt>
                <c:pt idx="193">
                  <c:v>157.0827895443017</c:v>
                </c:pt>
                <c:pt idx="194">
                  <c:v>156.291233009417</c:v>
                </c:pt>
                <c:pt idx="195">
                  <c:v>155.49989631063721</c:v>
                </c:pt>
                <c:pt idx="196">
                  <c:v>153.91700307697261</c:v>
                </c:pt>
                <c:pt idx="197">
                  <c:v>153.91729619177909</c:v>
                </c:pt>
                <c:pt idx="198">
                  <c:v>153.12581293559609</c:v>
                </c:pt>
                <c:pt idx="199">
                  <c:v>153.12617932910419</c:v>
                </c:pt>
                <c:pt idx="200">
                  <c:v>152.3346960729211</c:v>
                </c:pt>
                <c:pt idx="201">
                  <c:v>150.75180283925661</c:v>
                </c:pt>
                <c:pt idx="202">
                  <c:v>149.16854321208399</c:v>
                </c:pt>
                <c:pt idx="203">
                  <c:v>149.16890960559201</c:v>
                </c:pt>
                <c:pt idx="204">
                  <c:v>148.37742634940901</c:v>
                </c:pt>
                <c:pt idx="205">
                  <c:v>146.79445983704281</c:v>
                </c:pt>
                <c:pt idx="206">
                  <c:v>146.79482623055091</c:v>
                </c:pt>
                <c:pt idx="207">
                  <c:v>146.79519262405901</c:v>
                </c:pt>
                <c:pt idx="208">
                  <c:v>146.79548573886541</c:v>
                </c:pt>
                <c:pt idx="209">
                  <c:v>147.5875552246614</c:v>
                </c:pt>
                <c:pt idx="210">
                  <c:v>149.1716941962535</c:v>
                </c:pt>
                <c:pt idx="211">
                  <c:v>149.96391023945279</c:v>
                </c:pt>
                <c:pt idx="212">
                  <c:v>150.75597972524881</c:v>
                </c:pt>
                <c:pt idx="213">
                  <c:v>151.5480492110448</c:v>
                </c:pt>
                <c:pt idx="214">
                  <c:v>151.5484156045529</c:v>
                </c:pt>
                <c:pt idx="215">
                  <c:v>150.7572254631763</c:v>
                </c:pt>
                <c:pt idx="216">
                  <c:v>149.96581548569489</c:v>
                </c:pt>
                <c:pt idx="217">
                  <c:v>149.9661086005014</c:v>
                </c:pt>
                <c:pt idx="218">
                  <c:v>149.96647499400939</c:v>
                </c:pt>
                <c:pt idx="219">
                  <c:v>149.9667681088159</c:v>
                </c:pt>
                <c:pt idx="220">
                  <c:v>149.96742761713051</c:v>
                </c:pt>
                <c:pt idx="221">
                  <c:v>149.96772073193699</c:v>
                </c:pt>
                <c:pt idx="222">
                  <c:v>149.9680138467435</c:v>
                </c:pt>
                <c:pt idx="223">
                  <c:v>149.96838024025161</c:v>
                </c:pt>
                <c:pt idx="224">
                  <c:v>150.76081611955561</c:v>
                </c:pt>
                <c:pt idx="225">
                  <c:v>150.7611092343621</c:v>
                </c:pt>
                <c:pt idx="226">
                  <c:v>150.76140234916861</c:v>
                </c:pt>
                <c:pt idx="227">
                  <c:v>150.76176874267671</c:v>
                </c:pt>
                <c:pt idx="228">
                  <c:v>150.76206185748319</c:v>
                </c:pt>
                <c:pt idx="229">
                  <c:v>150.76272136579769</c:v>
                </c:pt>
                <c:pt idx="230">
                  <c:v>150.76294120190261</c:v>
                </c:pt>
                <c:pt idx="231">
                  <c:v>150.7633808741123</c:v>
                </c:pt>
                <c:pt idx="232">
                  <c:v>150.76367398891881</c:v>
                </c:pt>
                <c:pt idx="233">
                  <c:v>151.5557434747148</c:v>
                </c:pt>
                <c:pt idx="234">
                  <c:v>151.55632970432779</c:v>
                </c:pt>
                <c:pt idx="235">
                  <c:v>152.34847246882541</c:v>
                </c:pt>
                <c:pt idx="236">
                  <c:v>152.34883886233351</c:v>
                </c:pt>
                <c:pt idx="237">
                  <c:v>153.1409083481295</c:v>
                </c:pt>
                <c:pt idx="238">
                  <c:v>153.14120146293601</c:v>
                </c:pt>
                <c:pt idx="239">
                  <c:v>153.9336373422401</c:v>
                </c:pt>
                <c:pt idx="240">
                  <c:v>153.93400373574809</c:v>
                </c:pt>
                <c:pt idx="241">
                  <c:v>154.7260732215442</c:v>
                </c:pt>
                <c:pt idx="242">
                  <c:v>154.72636633635071</c:v>
                </c:pt>
                <c:pt idx="243">
                  <c:v>154.72702584466521</c:v>
                </c:pt>
                <c:pt idx="244">
                  <c:v>153.93554258848221</c:v>
                </c:pt>
                <c:pt idx="245">
                  <c:v>153.14413261100071</c:v>
                </c:pt>
                <c:pt idx="246">
                  <c:v>152.35264935481769</c:v>
                </c:pt>
                <c:pt idx="247">
                  <c:v>151.56123937733619</c:v>
                </c:pt>
                <c:pt idx="248">
                  <c:v>151.56182560694921</c:v>
                </c:pt>
                <c:pt idx="249">
                  <c:v>150.7703423507661</c:v>
                </c:pt>
                <c:pt idx="250">
                  <c:v>149.1871560022951</c:v>
                </c:pt>
                <c:pt idx="251">
                  <c:v>149.1875223958032</c:v>
                </c:pt>
                <c:pt idx="252">
                  <c:v>148.39603913962009</c:v>
                </c:pt>
                <c:pt idx="253">
                  <c:v>147.6049222769451</c:v>
                </c:pt>
                <c:pt idx="254">
                  <c:v>146.81343902076199</c:v>
                </c:pt>
                <c:pt idx="255">
                  <c:v>146.8137321355685</c:v>
                </c:pt>
                <c:pt idx="256">
                  <c:v>146.8140985290766</c:v>
                </c:pt>
                <c:pt idx="257">
                  <c:v>146.02261527289349</c:v>
                </c:pt>
                <c:pt idx="258">
                  <c:v>146.0232747812081</c:v>
                </c:pt>
                <c:pt idx="259">
                  <c:v>146.0236411747162</c:v>
                </c:pt>
                <c:pt idx="260">
                  <c:v>146.02393428952271</c:v>
                </c:pt>
                <c:pt idx="261">
                  <c:v>146.0242274043292</c:v>
                </c:pt>
                <c:pt idx="262">
                  <c:v>146.02481363394199</c:v>
                </c:pt>
                <c:pt idx="263">
                  <c:v>146.81695639843969</c:v>
                </c:pt>
                <c:pt idx="264">
                  <c:v>146.81732279194779</c:v>
                </c:pt>
                <c:pt idx="265">
                  <c:v>146.8176159067543</c:v>
                </c:pt>
                <c:pt idx="266">
                  <c:v>146.81790902156081</c:v>
                </c:pt>
                <c:pt idx="267">
                  <c:v>147.61034490086499</c:v>
                </c:pt>
                <c:pt idx="268">
                  <c:v>148.40248766536249</c:v>
                </c:pt>
                <c:pt idx="269">
                  <c:v>149.19455715115851</c:v>
                </c:pt>
                <c:pt idx="270">
                  <c:v>149.98662663695461</c:v>
                </c:pt>
                <c:pt idx="271">
                  <c:v>150.77876940145219</c:v>
                </c:pt>
                <c:pt idx="272">
                  <c:v>153.1546847440338</c:v>
                </c:pt>
                <c:pt idx="273">
                  <c:v>153.9468275085315</c:v>
                </c:pt>
                <c:pt idx="274">
                  <c:v>154.73889699432749</c:v>
                </c:pt>
                <c:pt idx="275">
                  <c:v>156.32274285111311</c:v>
                </c:pt>
                <c:pt idx="276">
                  <c:v>157.11488561561069</c:v>
                </c:pt>
                <c:pt idx="277">
                  <c:v>160.28257732918181</c:v>
                </c:pt>
                <c:pt idx="278">
                  <c:v>161.8664964646691</c:v>
                </c:pt>
                <c:pt idx="279">
                  <c:v>162.658565950465</c:v>
                </c:pt>
                <c:pt idx="280">
                  <c:v>162.65885906527151</c:v>
                </c:pt>
                <c:pt idx="281">
                  <c:v>161.86774220259659</c:v>
                </c:pt>
                <c:pt idx="282">
                  <c:v>161.86803531740301</c:v>
                </c:pt>
                <c:pt idx="283">
                  <c:v>161.8684017109112</c:v>
                </c:pt>
                <c:pt idx="284">
                  <c:v>162.66039791800549</c:v>
                </c:pt>
                <c:pt idx="285">
                  <c:v>163.4526139612048</c:v>
                </c:pt>
                <c:pt idx="286">
                  <c:v>165.03675293279679</c:v>
                </c:pt>
                <c:pt idx="287">
                  <c:v>166.62067206828399</c:v>
                </c:pt>
                <c:pt idx="288">
                  <c:v>167.41274155407999</c:v>
                </c:pt>
                <c:pt idx="289">
                  <c:v>168.20481103987601</c:v>
                </c:pt>
                <c:pt idx="290">
                  <c:v>168.99688052567211</c:v>
                </c:pt>
                <c:pt idx="291">
                  <c:v>170.58109277596569</c:v>
                </c:pt>
                <c:pt idx="292">
                  <c:v>171.37323554046341</c:v>
                </c:pt>
                <c:pt idx="293">
                  <c:v>172.1653050262594</c:v>
                </c:pt>
                <c:pt idx="294">
                  <c:v>175.3327036250241</c:v>
                </c:pt>
                <c:pt idx="295">
                  <c:v>176.91662276051119</c:v>
                </c:pt>
                <c:pt idx="296">
                  <c:v>177.70891208241221</c:v>
                </c:pt>
                <c:pt idx="297">
                  <c:v>178.5010548469098</c:v>
                </c:pt>
                <c:pt idx="298">
                  <c:v>179.29319761140741</c:v>
                </c:pt>
                <c:pt idx="299">
                  <c:v>179.29349072621389</c:v>
                </c:pt>
                <c:pt idx="300">
                  <c:v>179.29385711972199</c:v>
                </c:pt>
                <c:pt idx="301">
                  <c:v>176.9191875150679</c:v>
                </c:pt>
                <c:pt idx="302">
                  <c:v>175.33592788789531</c:v>
                </c:pt>
                <c:pt idx="303">
                  <c:v>175.33622100270179</c:v>
                </c:pt>
                <c:pt idx="304">
                  <c:v>175.33658739620989</c:v>
                </c:pt>
                <c:pt idx="305">
                  <c:v>177.71250273879139</c:v>
                </c:pt>
                <c:pt idx="306">
                  <c:v>178.50464550328911</c:v>
                </c:pt>
                <c:pt idx="307">
                  <c:v>178.50493861809559</c:v>
                </c:pt>
                <c:pt idx="308">
                  <c:v>180.0888577535828</c:v>
                </c:pt>
                <c:pt idx="309">
                  <c:v>181.6727036103683</c:v>
                </c:pt>
                <c:pt idx="310">
                  <c:v>188.00750080789771</c:v>
                </c:pt>
                <c:pt idx="311">
                  <c:v>191.17497268536391</c:v>
                </c:pt>
                <c:pt idx="312">
                  <c:v>193.55059491313909</c:v>
                </c:pt>
                <c:pt idx="313">
                  <c:v>195.9262171409143</c:v>
                </c:pt>
                <c:pt idx="314">
                  <c:v>197.5101362764014</c:v>
                </c:pt>
                <c:pt idx="315">
                  <c:v>201.46960436096199</c:v>
                </c:pt>
                <c:pt idx="316">
                  <c:v>203.05345021774761</c:v>
                </c:pt>
                <c:pt idx="317">
                  <c:v>205.42914572422441</c:v>
                </c:pt>
                <c:pt idx="318">
                  <c:v>208.5965443229891</c:v>
                </c:pt>
                <c:pt idx="319">
                  <c:v>212.55571929274319</c:v>
                </c:pt>
                <c:pt idx="320">
                  <c:v>218.09881339798471</c:v>
                </c:pt>
                <c:pt idx="321">
                  <c:v>221.26621199674929</c:v>
                </c:pt>
                <c:pt idx="322">
                  <c:v>222.85005785353499</c:v>
                </c:pt>
                <c:pt idx="323">
                  <c:v>225.22575336001171</c:v>
                </c:pt>
                <c:pt idx="324">
                  <c:v>229.18522144457231</c:v>
                </c:pt>
                <c:pt idx="325">
                  <c:v>230.76914058005951</c:v>
                </c:pt>
                <c:pt idx="326">
                  <c:v>231.56121006585559</c:v>
                </c:pt>
                <c:pt idx="327">
                  <c:v>233.93683229363069</c:v>
                </c:pt>
                <c:pt idx="328">
                  <c:v>237.10430417109691</c:v>
                </c:pt>
                <c:pt idx="329">
                  <c:v>245.0226541106054</c:v>
                </c:pt>
                <c:pt idx="330">
                  <c:v>249.77353217264749</c:v>
                </c:pt>
                <c:pt idx="331">
                  <c:v>253.73278042110331</c:v>
                </c:pt>
                <c:pt idx="332">
                  <c:v>257.69202866955919</c:v>
                </c:pt>
                <c:pt idx="333">
                  <c:v>260.85942726832388</c:v>
                </c:pt>
                <c:pt idx="334">
                  <c:v>264.81896863158619</c:v>
                </c:pt>
                <c:pt idx="335">
                  <c:v>264.81926174639273</c:v>
                </c:pt>
                <c:pt idx="336">
                  <c:v>265.6113312321886</c:v>
                </c:pt>
                <c:pt idx="337">
                  <c:v>264.02814488371769</c:v>
                </c:pt>
                <c:pt idx="338">
                  <c:v>263.2366616275346</c:v>
                </c:pt>
                <c:pt idx="339">
                  <c:v>260.07021565189092</c:v>
                </c:pt>
                <c:pt idx="340">
                  <c:v>259.27873239570789</c:v>
                </c:pt>
                <c:pt idx="341">
                  <c:v>257.69554604723692</c:v>
                </c:pt>
                <c:pt idx="342">
                  <c:v>257.69583916204328</c:v>
                </c:pt>
                <c:pt idx="343">
                  <c:v>258.48798192654101</c:v>
                </c:pt>
                <c:pt idx="344">
                  <c:v>260.07212089813311</c:v>
                </c:pt>
                <c:pt idx="345">
                  <c:v>260.07248729164121</c:v>
                </c:pt>
                <c:pt idx="346">
                  <c:v>259.28100403545812</c:v>
                </c:pt>
                <c:pt idx="347">
                  <c:v>258.4895940579766</c:v>
                </c:pt>
                <c:pt idx="348">
                  <c:v>257.69840391659989</c:v>
                </c:pt>
                <c:pt idx="349">
                  <c:v>257.6987703101081</c:v>
                </c:pt>
                <c:pt idx="350">
                  <c:v>257.69906342491458</c:v>
                </c:pt>
                <c:pt idx="351">
                  <c:v>256.9075801687315</c:v>
                </c:pt>
                <c:pt idx="352">
                  <c:v>256.11617019125009</c:v>
                </c:pt>
                <c:pt idx="353">
                  <c:v>256.11682969956462</c:v>
                </c:pt>
                <c:pt idx="354">
                  <c:v>257.70067555635029</c:v>
                </c:pt>
                <c:pt idx="355">
                  <c:v>259.28452141313568</c:v>
                </c:pt>
                <c:pt idx="356">
                  <c:v>259.28481452794222</c:v>
                </c:pt>
                <c:pt idx="357">
                  <c:v>260.07695729243989</c:v>
                </c:pt>
                <c:pt idx="358">
                  <c:v>262.45294591372311</c:v>
                </c:pt>
                <c:pt idx="359">
                  <c:v>264.03679177050861</c:v>
                </c:pt>
                <c:pt idx="360">
                  <c:v>265.62063762729429</c:v>
                </c:pt>
                <c:pt idx="361">
                  <c:v>268.78810950476048</c:v>
                </c:pt>
                <c:pt idx="362">
                  <c:v>270.3719553615461</c:v>
                </c:pt>
                <c:pt idx="363">
                  <c:v>273.53972035381901</c:v>
                </c:pt>
                <c:pt idx="364">
                  <c:v>275.12356621060428</c:v>
                </c:pt>
                <c:pt idx="365">
                  <c:v>276.7074120673899</c:v>
                </c:pt>
                <c:pt idx="366">
                  <c:v>277.499481553186</c:v>
                </c:pt>
                <c:pt idx="367">
                  <c:v>280.6672465454588</c:v>
                </c:pt>
                <c:pt idx="368">
                  <c:v>283.83457186552181</c:v>
                </c:pt>
                <c:pt idx="369">
                  <c:v>286.21026737199861</c:v>
                </c:pt>
                <c:pt idx="370">
                  <c:v>289.37773924946481</c:v>
                </c:pt>
                <c:pt idx="371">
                  <c:v>292.54513784822939</c:v>
                </c:pt>
                <c:pt idx="372">
                  <c:v>298.08823195347088</c:v>
                </c:pt>
                <c:pt idx="373">
                  <c:v>301.25563055223552</c:v>
                </c:pt>
                <c:pt idx="374">
                  <c:v>303.63125278001058</c:v>
                </c:pt>
                <c:pt idx="375">
                  <c:v>304.42339554450831</c:v>
                </c:pt>
                <c:pt idx="376">
                  <c:v>304.42368865931479</c:v>
                </c:pt>
                <c:pt idx="377">
                  <c:v>302.8407954256503</c:v>
                </c:pt>
                <c:pt idx="378">
                  <c:v>301.25753579847759</c:v>
                </c:pt>
                <c:pt idx="379">
                  <c:v>298.88257307901711</c:v>
                </c:pt>
                <c:pt idx="380">
                  <c:v>293.34043159689679</c:v>
                </c:pt>
                <c:pt idx="381">
                  <c:v>289.38191613545712</c:v>
                </c:pt>
                <c:pt idx="382">
                  <c:v>283.84014104684479</c:v>
                </c:pt>
                <c:pt idx="383">
                  <c:v>283.0485845119602</c:v>
                </c:pt>
                <c:pt idx="384">
                  <c:v>282.2572478131803</c:v>
                </c:pt>
                <c:pt idx="385">
                  <c:v>280.6739881860077</c:v>
                </c:pt>
                <c:pt idx="386">
                  <c:v>283.04997680729082</c:v>
                </c:pt>
                <c:pt idx="387">
                  <c:v>283.0502699220973</c:v>
                </c:pt>
                <c:pt idx="388">
                  <c:v>285.4258188711708</c:v>
                </c:pt>
                <c:pt idx="389">
                  <c:v>288.59336402733879</c:v>
                </c:pt>
                <c:pt idx="390">
                  <c:v>292.55253899709288</c:v>
                </c:pt>
                <c:pt idx="391">
                  <c:v>298.88733619462232</c:v>
                </c:pt>
                <c:pt idx="392">
                  <c:v>303.63836081406771</c:v>
                </c:pt>
                <c:pt idx="393">
                  <c:v>307.59753578382202</c:v>
                </c:pt>
                <c:pt idx="394">
                  <c:v>313.14019021685368</c:v>
                </c:pt>
                <c:pt idx="395">
                  <c:v>316.30766209431999</c:v>
                </c:pt>
                <c:pt idx="396">
                  <c:v>321.85075619956132</c:v>
                </c:pt>
                <c:pt idx="397">
                  <c:v>324.22637842733639</c:v>
                </c:pt>
                <c:pt idx="398">
                  <c:v>325.01852119183411</c:v>
                </c:pt>
                <c:pt idx="399">
                  <c:v>325.81051739892843</c:v>
                </c:pt>
                <c:pt idx="400">
                  <c:v>325.01910742144702</c:v>
                </c:pt>
                <c:pt idx="405">
                  <c:v>322.83463345455971</c:v>
                </c:pt>
                <c:pt idx="410">
                  <c:v>316.00003719375871</c:v>
                </c:pt>
                <c:pt idx="415">
                  <c:v>303.67384489971943</c:v>
                </c:pt>
                <c:pt idx="420">
                  <c:v>302.76433840019638</c:v>
                </c:pt>
                <c:pt idx="425">
                  <c:v>297.70775757359519</c:v>
                </c:pt>
                <c:pt idx="430">
                  <c:v>304.52918247823419</c:v>
                </c:pt>
                <c:pt idx="435">
                  <c:v>314.96719683550509</c:v>
                </c:pt>
                <c:pt idx="440">
                  <c:v>327.71453280699359</c:v>
                </c:pt>
                <c:pt idx="445">
                  <c:v>334.86817128270292</c:v>
                </c:pt>
                <c:pt idx="450">
                  <c:v>345.79174337963792</c:v>
                </c:pt>
                <c:pt idx="455">
                  <c:v>365.19434497831702</c:v>
                </c:pt>
                <c:pt idx="460">
                  <c:v>364.51930922050133</c:v>
                </c:pt>
                <c:pt idx="465">
                  <c:v>373.23868828466641</c:v>
                </c:pt>
                <c:pt idx="470">
                  <c:v>393.33690672108708</c:v>
                </c:pt>
              </c:numCache>
            </c:numRef>
          </c:val>
          <c:smooth val="0"/>
          <c:extLst>
            <c:ext xmlns:c16="http://schemas.microsoft.com/office/drawing/2014/chart" uri="{C3380CC4-5D6E-409C-BE32-E72D297353CC}">
              <c16:uniqueId val="{00000000-7F73-45B0-960B-61AD96787E34}"/>
            </c:ext>
          </c:extLst>
        </c:ser>
        <c:ser>
          <c:idx val="1"/>
          <c:order val="1"/>
          <c:tx>
            <c:strRef>
              <c:f>Sheet1!$C$1</c:f>
              <c:strCache>
                <c:ptCount val="1"/>
                <c:pt idx="0">
                  <c:v>Earnings index</c:v>
                </c:pt>
              </c:strCache>
            </c:strRef>
          </c:tx>
          <c:spPr>
            <a:ln w="47625">
              <a:solidFill>
                <a:schemeClr val="tx2"/>
              </a:solidFill>
            </a:ln>
          </c:spPr>
          <c:marker>
            <c:symbol val="none"/>
          </c:marker>
          <c:cat>
            <c:numRef>
              <c:f>Sheet1!$A$2:$A$477</c:f>
              <c:numCache>
                <c:formatCode>0.0</c:formatCode>
                <c:ptCount val="476"/>
                <c:pt idx="0">
                  <c:v>1970.00000000001</c:v>
                </c:pt>
                <c:pt idx="1">
                  <c:v>1970.1000000000099</c:v>
                </c:pt>
                <c:pt idx="2">
                  <c:v>1970.20000000001</c:v>
                </c:pt>
                <c:pt idx="3">
                  <c:v>1970.30000000001</c:v>
                </c:pt>
                <c:pt idx="4">
                  <c:v>1970.4000000000101</c:v>
                </c:pt>
                <c:pt idx="5">
                  <c:v>1970.50000000001</c:v>
                </c:pt>
                <c:pt idx="6">
                  <c:v>1970.6000000000099</c:v>
                </c:pt>
                <c:pt idx="7">
                  <c:v>1970.70000000001</c:v>
                </c:pt>
                <c:pt idx="8">
                  <c:v>1970.80000000001</c:v>
                </c:pt>
                <c:pt idx="9">
                  <c:v>1970.9000000000101</c:v>
                </c:pt>
                <c:pt idx="10">
                  <c:v>1971.00000000001</c:v>
                </c:pt>
                <c:pt idx="11">
                  <c:v>1971.1000000000099</c:v>
                </c:pt>
                <c:pt idx="12">
                  <c:v>1971.20000000001</c:v>
                </c:pt>
                <c:pt idx="13">
                  <c:v>1971.30000000001</c:v>
                </c:pt>
                <c:pt idx="14">
                  <c:v>1971.4000000000101</c:v>
                </c:pt>
                <c:pt idx="15">
                  <c:v>1971.50000000001</c:v>
                </c:pt>
                <c:pt idx="16">
                  <c:v>1971.6000000000099</c:v>
                </c:pt>
                <c:pt idx="17">
                  <c:v>1971.70000000001</c:v>
                </c:pt>
                <c:pt idx="18">
                  <c:v>1971.80000000001</c:v>
                </c:pt>
                <c:pt idx="19">
                  <c:v>1971.9000000000101</c:v>
                </c:pt>
                <c:pt idx="20">
                  <c:v>1972.00000000001</c:v>
                </c:pt>
                <c:pt idx="21">
                  <c:v>1972.1000000000099</c:v>
                </c:pt>
                <c:pt idx="22">
                  <c:v>1972.2000000000201</c:v>
                </c:pt>
                <c:pt idx="23">
                  <c:v>1972.30000000002</c:v>
                </c:pt>
                <c:pt idx="24">
                  <c:v>1972.4000000000201</c:v>
                </c:pt>
                <c:pt idx="25">
                  <c:v>1972.50000000002</c:v>
                </c:pt>
                <c:pt idx="26">
                  <c:v>1972.6000000000199</c:v>
                </c:pt>
                <c:pt idx="27">
                  <c:v>1972.7000000000201</c:v>
                </c:pt>
                <c:pt idx="28">
                  <c:v>1972.80000000002</c:v>
                </c:pt>
                <c:pt idx="29">
                  <c:v>1972.9000000000201</c:v>
                </c:pt>
                <c:pt idx="30">
                  <c:v>1973.00000000002</c:v>
                </c:pt>
                <c:pt idx="31">
                  <c:v>1973.1000000000199</c:v>
                </c:pt>
                <c:pt idx="32">
                  <c:v>1973.2000000000201</c:v>
                </c:pt>
                <c:pt idx="33">
                  <c:v>1973.30000000002</c:v>
                </c:pt>
                <c:pt idx="34">
                  <c:v>1973.4000000000201</c:v>
                </c:pt>
                <c:pt idx="35">
                  <c:v>1973.50000000002</c:v>
                </c:pt>
                <c:pt idx="36">
                  <c:v>1973.6000000000199</c:v>
                </c:pt>
                <c:pt idx="37">
                  <c:v>1973.7000000000201</c:v>
                </c:pt>
                <c:pt idx="38">
                  <c:v>1973.80000000002</c:v>
                </c:pt>
                <c:pt idx="39">
                  <c:v>1973.9000000000201</c:v>
                </c:pt>
                <c:pt idx="40">
                  <c:v>1974.00000000002</c:v>
                </c:pt>
                <c:pt idx="41">
                  <c:v>1974.1000000000199</c:v>
                </c:pt>
                <c:pt idx="42">
                  <c:v>1974.2000000000201</c:v>
                </c:pt>
                <c:pt idx="43">
                  <c:v>1974.30000000002</c:v>
                </c:pt>
                <c:pt idx="44">
                  <c:v>1974.4000000000201</c:v>
                </c:pt>
                <c:pt idx="45">
                  <c:v>1974.50000000002</c:v>
                </c:pt>
                <c:pt idx="46">
                  <c:v>1974.6000000000199</c:v>
                </c:pt>
                <c:pt idx="47">
                  <c:v>1974.7000000000201</c:v>
                </c:pt>
                <c:pt idx="48">
                  <c:v>1974.80000000002</c:v>
                </c:pt>
                <c:pt idx="49">
                  <c:v>1974.9000000000201</c:v>
                </c:pt>
                <c:pt idx="50">
                  <c:v>1975.00000000002</c:v>
                </c:pt>
                <c:pt idx="51">
                  <c:v>1975.1000000000199</c:v>
                </c:pt>
                <c:pt idx="52">
                  <c:v>1975.2000000000201</c:v>
                </c:pt>
                <c:pt idx="53">
                  <c:v>1975.30000000002</c:v>
                </c:pt>
                <c:pt idx="54">
                  <c:v>1975.4000000000201</c:v>
                </c:pt>
                <c:pt idx="55">
                  <c:v>1975.50000000002</c:v>
                </c:pt>
                <c:pt idx="56">
                  <c:v>1975.6000000000199</c:v>
                </c:pt>
                <c:pt idx="57">
                  <c:v>1975.7000000000201</c:v>
                </c:pt>
                <c:pt idx="58">
                  <c:v>1975.80000000002</c:v>
                </c:pt>
                <c:pt idx="59">
                  <c:v>1975.9000000000201</c:v>
                </c:pt>
                <c:pt idx="60">
                  <c:v>1976.00000000002</c:v>
                </c:pt>
                <c:pt idx="61">
                  <c:v>1976.1000000000199</c:v>
                </c:pt>
                <c:pt idx="62">
                  <c:v>1976.2000000000201</c:v>
                </c:pt>
                <c:pt idx="63">
                  <c:v>1976.30000000002</c:v>
                </c:pt>
                <c:pt idx="64">
                  <c:v>1976.4000000000201</c:v>
                </c:pt>
                <c:pt idx="65">
                  <c:v>1976.50000000002</c:v>
                </c:pt>
                <c:pt idx="66">
                  <c:v>1976.6000000000199</c:v>
                </c:pt>
                <c:pt idx="67">
                  <c:v>1976.7000000000201</c:v>
                </c:pt>
                <c:pt idx="68">
                  <c:v>1976.80000000002</c:v>
                </c:pt>
                <c:pt idx="69">
                  <c:v>1976.9000000000201</c:v>
                </c:pt>
                <c:pt idx="70">
                  <c:v>1977.00000000002</c:v>
                </c:pt>
                <c:pt idx="71">
                  <c:v>1977.1000000000199</c:v>
                </c:pt>
                <c:pt idx="72">
                  <c:v>1977.2000000000201</c:v>
                </c:pt>
                <c:pt idx="73">
                  <c:v>1977.30000000002</c:v>
                </c:pt>
                <c:pt idx="74">
                  <c:v>1977.4000000000201</c:v>
                </c:pt>
                <c:pt idx="75">
                  <c:v>1977.50000000002</c:v>
                </c:pt>
                <c:pt idx="76">
                  <c:v>1977.6000000000199</c:v>
                </c:pt>
                <c:pt idx="77">
                  <c:v>1977.7000000000201</c:v>
                </c:pt>
                <c:pt idx="78">
                  <c:v>1977.80000000002</c:v>
                </c:pt>
                <c:pt idx="79">
                  <c:v>1977.9000000000201</c:v>
                </c:pt>
                <c:pt idx="80">
                  <c:v>1978.00000000002</c:v>
                </c:pt>
                <c:pt idx="81">
                  <c:v>1978.1000000000199</c:v>
                </c:pt>
                <c:pt idx="82">
                  <c:v>1978.2000000000201</c:v>
                </c:pt>
                <c:pt idx="83">
                  <c:v>1978.30000000002</c:v>
                </c:pt>
                <c:pt idx="84">
                  <c:v>1978.4000000000201</c:v>
                </c:pt>
                <c:pt idx="85">
                  <c:v>1978.50000000002</c:v>
                </c:pt>
                <c:pt idx="86">
                  <c:v>1978.6000000000199</c:v>
                </c:pt>
                <c:pt idx="87">
                  <c:v>1978.7000000000201</c:v>
                </c:pt>
                <c:pt idx="88">
                  <c:v>1978.80000000002</c:v>
                </c:pt>
                <c:pt idx="89">
                  <c:v>1978.9000000000201</c:v>
                </c:pt>
                <c:pt idx="90">
                  <c:v>1979.00000000002</c:v>
                </c:pt>
                <c:pt idx="91">
                  <c:v>1979.1000000000199</c:v>
                </c:pt>
                <c:pt idx="92">
                  <c:v>1979.2000000000201</c:v>
                </c:pt>
                <c:pt idx="93">
                  <c:v>1979.30000000002</c:v>
                </c:pt>
                <c:pt idx="94">
                  <c:v>1979.4000000000201</c:v>
                </c:pt>
                <c:pt idx="95">
                  <c:v>1979.50000000003</c:v>
                </c:pt>
                <c:pt idx="96">
                  <c:v>1979.6000000000299</c:v>
                </c:pt>
                <c:pt idx="97">
                  <c:v>1979.7000000000301</c:v>
                </c:pt>
                <c:pt idx="98">
                  <c:v>1979.80000000003</c:v>
                </c:pt>
                <c:pt idx="99">
                  <c:v>1979.9000000000301</c:v>
                </c:pt>
                <c:pt idx="100">
                  <c:v>1980.00000000003</c:v>
                </c:pt>
                <c:pt idx="101">
                  <c:v>1980.1000000000299</c:v>
                </c:pt>
                <c:pt idx="102">
                  <c:v>1980.2000000000301</c:v>
                </c:pt>
                <c:pt idx="103">
                  <c:v>1980.30000000003</c:v>
                </c:pt>
                <c:pt idx="104">
                  <c:v>1980.4000000000301</c:v>
                </c:pt>
                <c:pt idx="105">
                  <c:v>1980.50000000003</c:v>
                </c:pt>
                <c:pt idx="106">
                  <c:v>1980.6000000000299</c:v>
                </c:pt>
                <c:pt idx="107">
                  <c:v>1980.7000000000301</c:v>
                </c:pt>
                <c:pt idx="108">
                  <c:v>1980.80000000003</c:v>
                </c:pt>
                <c:pt idx="109">
                  <c:v>1980.9000000000301</c:v>
                </c:pt>
                <c:pt idx="110">
                  <c:v>1981.00000000003</c:v>
                </c:pt>
                <c:pt idx="111">
                  <c:v>1981.1000000000299</c:v>
                </c:pt>
                <c:pt idx="112">
                  <c:v>1981.2000000000301</c:v>
                </c:pt>
                <c:pt idx="113">
                  <c:v>1981.30000000003</c:v>
                </c:pt>
                <c:pt idx="114">
                  <c:v>1981.4000000000301</c:v>
                </c:pt>
                <c:pt idx="115">
                  <c:v>1981.50000000003</c:v>
                </c:pt>
                <c:pt idx="116">
                  <c:v>1981.6000000000299</c:v>
                </c:pt>
                <c:pt idx="117">
                  <c:v>1981.7000000000301</c:v>
                </c:pt>
                <c:pt idx="118">
                  <c:v>1981.80000000003</c:v>
                </c:pt>
                <c:pt idx="119">
                  <c:v>1981.9000000000301</c:v>
                </c:pt>
                <c:pt idx="120">
                  <c:v>1982.00000000003</c:v>
                </c:pt>
                <c:pt idx="121">
                  <c:v>1982.1000000000299</c:v>
                </c:pt>
                <c:pt idx="122">
                  <c:v>1982.2000000000301</c:v>
                </c:pt>
                <c:pt idx="123">
                  <c:v>1982.30000000003</c:v>
                </c:pt>
                <c:pt idx="124">
                  <c:v>1982.4000000000301</c:v>
                </c:pt>
                <c:pt idx="125">
                  <c:v>1982.50000000003</c:v>
                </c:pt>
                <c:pt idx="126">
                  <c:v>1982.6000000000299</c:v>
                </c:pt>
                <c:pt idx="127">
                  <c:v>1982.7000000000301</c:v>
                </c:pt>
                <c:pt idx="128">
                  <c:v>1982.80000000003</c:v>
                </c:pt>
                <c:pt idx="129">
                  <c:v>1982.9000000000301</c:v>
                </c:pt>
                <c:pt idx="130">
                  <c:v>1983.00000000003</c:v>
                </c:pt>
                <c:pt idx="131">
                  <c:v>1983.1000000000299</c:v>
                </c:pt>
                <c:pt idx="132">
                  <c:v>1983.2000000000301</c:v>
                </c:pt>
                <c:pt idx="133">
                  <c:v>1983.30000000003</c:v>
                </c:pt>
                <c:pt idx="134">
                  <c:v>1983.4000000000301</c:v>
                </c:pt>
                <c:pt idx="135">
                  <c:v>1983.50000000003</c:v>
                </c:pt>
                <c:pt idx="136">
                  <c:v>1983.6000000000299</c:v>
                </c:pt>
                <c:pt idx="137">
                  <c:v>1983.7000000000301</c:v>
                </c:pt>
                <c:pt idx="138">
                  <c:v>1983.80000000003</c:v>
                </c:pt>
                <c:pt idx="139">
                  <c:v>1983.9000000000301</c:v>
                </c:pt>
                <c:pt idx="140">
                  <c:v>1984.00000000003</c:v>
                </c:pt>
                <c:pt idx="141">
                  <c:v>1984.1000000000299</c:v>
                </c:pt>
                <c:pt idx="142">
                  <c:v>1984.2000000000301</c:v>
                </c:pt>
                <c:pt idx="143">
                  <c:v>1984.30000000003</c:v>
                </c:pt>
                <c:pt idx="144">
                  <c:v>1984.4000000000301</c:v>
                </c:pt>
                <c:pt idx="145">
                  <c:v>1984.50000000003</c:v>
                </c:pt>
                <c:pt idx="146">
                  <c:v>1984.6000000000299</c:v>
                </c:pt>
                <c:pt idx="147">
                  <c:v>1984.7000000000301</c:v>
                </c:pt>
                <c:pt idx="148">
                  <c:v>1984.80000000003</c:v>
                </c:pt>
                <c:pt idx="149">
                  <c:v>1984.9000000000301</c:v>
                </c:pt>
                <c:pt idx="150">
                  <c:v>1985.00000000003</c:v>
                </c:pt>
                <c:pt idx="151">
                  <c:v>1985.1000000000299</c:v>
                </c:pt>
                <c:pt idx="152">
                  <c:v>1985.2000000000301</c:v>
                </c:pt>
                <c:pt idx="153">
                  <c:v>1985.30000000003</c:v>
                </c:pt>
                <c:pt idx="154">
                  <c:v>1985.4000000000301</c:v>
                </c:pt>
                <c:pt idx="155">
                  <c:v>1985.50000000003</c:v>
                </c:pt>
                <c:pt idx="156">
                  <c:v>1985.6000000000299</c:v>
                </c:pt>
                <c:pt idx="157">
                  <c:v>1985.7000000000301</c:v>
                </c:pt>
                <c:pt idx="158">
                  <c:v>1985.80000000003</c:v>
                </c:pt>
                <c:pt idx="159">
                  <c:v>1985.9000000000301</c:v>
                </c:pt>
                <c:pt idx="160">
                  <c:v>1986.00000000003</c:v>
                </c:pt>
                <c:pt idx="161">
                  <c:v>1986.1000000000299</c:v>
                </c:pt>
                <c:pt idx="162">
                  <c:v>1986.2000000000301</c:v>
                </c:pt>
                <c:pt idx="163">
                  <c:v>1986.30000000003</c:v>
                </c:pt>
                <c:pt idx="164">
                  <c:v>1986.4000000000301</c:v>
                </c:pt>
                <c:pt idx="165">
                  <c:v>1986.50000000003</c:v>
                </c:pt>
                <c:pt idx="166">
                  <c:v>1986.6000000000299</c:v>
                </c:pt>
                <c:pt idx="167">
                  <c:v>1986.7000000000301</c:v>
                </c:pt>
                <c:pt idx="168">
                  <c:v>1986.80000000003</c:v>
                </c:pt>
                <c:pt idx="169">
                  <c:v>1986.9000000000401</c:v>
                </c:pt>
                <c:pt idx="170">
                  <c:v>1987.00000000004</c:v>
                </c:pt>
                <c:pt idx="171">
                  <c:v>1987.1000000000399</c:v>
                </c:pt>
                <c:pt idx="172">
                  <c:v>1987.2000000000401</c:v>
                </c:pt>
                <c:pt idx="173">
                  <c:v>1987.30000000004</c:v>
                </c:pt>
                <c:pt idx="174">
                  <c:v>1987.4000000000401</c:v>
                </c:pt>
                <c:pt idx="175">
                  <c:v>1987.50000000004</c:v>
                </c:pt>
                <c:pt idx="176">
                  <c:v>1987.6000000000399</c:v>
                </c:pt>
                <c:pt idx="177">
                  <c:v>1987.7000000000401</c:v>
                </c:pt>
                <c:pt idx="178">
                  <c:v>1987.80000000004</c:v>
                </c:pt>
                <c:pt idx="179">
                  <c:v>1987.9000000000401</c:v>
                </c:pt>
                <c:pt idx="180">
                  <c:v>1988.00000000004</c:v>
                </c:pt>
                <c:pt idx="181">
                  <c:v>1988.1000000000399</c:v>
                </c:pt>
                <c:pt idx="182">
                  <c:v>1988.2000000000401</c:v>
                </c:pt>
                <c:pt idx="183">
                  <c:v>1988.30000000004</c:v>
                </c:pt>
                <c:pt idx="184">
                  <c:v>1988.4000000000401</c:v>
                </c:pt>
                <c:pt idx="185">
                  <c:v>1988.50000000004</c:v>
                </c:pt>
                <c:pt idx="186">
                  <c:v>1988.6000000000399</c:v>
                </c:pt>
                <c:pt idx="187">
                  <c:v>1988.7000000000401</c:v>
                </c:pt>
                <c:pt idx="188">
                  <c:v>1988.80000000004</c:v>
                </c:pt>
                <c:pt idx="189">
                  <c:v>1988.9000000000401</c:v>
                </c:pt>
                <c:pt idx="190">
                  <c:v>1989.00000000004</c:v>
                </c:pt>
                <c:pt idx="191">
                  <c:v>1989.1000000000399</c:v>
                </c:pt>
                <c:pt idx="192">
                  <c:v>1989.2000000000401</c:v>
                </c:pt>
                <c:pt idx="193">
                  <c:v>1989.30000000004</c:v>
                </c:pt>
                <c:pt idx="194">
                  <c:v>1989.4000000000401</c:v>
                </c:pt>
                <c:pt idx="195">
                  <c:v>1989.50000000004</c:v>
                </c:pt>
                <c:pt idx="196">
                  <c:v>1989.6000000000399</c:v>
                </c:pt>
                <c:pt idx="197">
                  <c:v>1989.7000000000401</c:v>
                </c:pt>
                <c:pt idx="198">
                  <c:v>1989.80000000004</c:v>
                </c:pt>
                <c:pt idx="199">
                  <c:v>1989.9000000000401</c:v>
                </c:pt>
                <c:pt idx="200">
                  <c:v>1990.00000000004</c:v>
                </c:pt>
                <c:pt idx="201">
                  <c:v>1990.1000000000399</c:v>
                </c:pt>
                <c:pt idx="202">
                  <c:v>1990.2000000000401</c:v>
                </c:pt>
                <c:pt idx="203">
                  <c:v>1990.30000000004</c:v>
                </c:pt>
                <c:pt idx="204">
                  <c:v>1990.4000000000401</c:v>
                </c:pt>
                <c:pt idx="205">
                  <c:v>1990.50000000004</c:v>
                </c:pt>
                <c:pt idx="206">
                  <c:v>1990.6000000000399</c:v>
                </c:pt>
                <c:pt idx="207">
                  <c:v>1990.7000000000401</c:v>
                </c:pt>
                <c:pt idx="208">
                  <c:v>1990.80000000004</c:v>
                </c:pt>
                <c:pt idx="209">
                  <c:v>1990.9000000000401</c:v>
                </c:pt>
                <c:pt idx="210">
                  <c:v>1991.00000000004</c:v>
                </c:pt>
                <c:pt idx="211">
                  <c:v>1991.1000000000399</c:v>
                </c:pt>
                <c:pt idx="212">
                  <c:v>1991.2000000000401</c:v>
                </c:pt>
                <c:pt idx="213">
                  <c:v>1991.30000000004</c:v>
                </c:pt>
                <c:pt idx="214">
                  <c:v>1991.4000000000401</c:v>
                </c:pt>
                <c:pt idx="215">
                  <c:v>1991.50000000004</c:v>
                </c:pt>
                <c:pt idx="216">
                  <c:v>1991.6000000000399</c:v>
                </c:pt>
                <c:pt idx="217">
                  <c:v>1991.7000000000401</c:v>
                </c:pt>
                <c:pt idx="218">
                  <c:v>1991.80000000004</c:v>
                </c:pt>
                <c:pt idx="219">
                  <c:v>1991.9000000000401</c:v>
                </c:pt>
                <c:pt idx="220">
                  <c:v>1992.00000000004</c:v>
                </c:pt>
                <c:pt idx="221">
                  <c:v>1992.1000000000399</c:v>
                </c:pt>
                <c:pt idx="222">
                  <c:v>1992.2000000000401</c:v>
                </c:pt>
                <c:pt idx="223">
                  <c:v>1992.30000000004</c:v>
                </c:pt>
                <c:pt idx="224">
                  <c:v>1992.4000000000401</c:v>
                </c:pt>
                <c:pt idx="225">
                  <c:v>1992.50000000004</c:v>
                </c:pt>
                <c:pt idx="226">
                  <c:v>1992.6000000000399</c:v>
                </c:pt>
                <c:pt idx="227">
                  <c:v>1992.7000000000401</c:v>
                </c:pt>
                <c:pt idx="228">
                  <c:v>1992.80000000004</c:v>
                </c:pt>
                <c:pt idx="229">
                  <c:v>1992.9000000000401</c:v>
                </c:pt>
                <c:pt idx="230">
                  <c:v>1993.00000000004</c:v>
                </c:pt>
                <c:pt idx="231">
                  <c:v>1993.1000000000399</c:v>
                </c:pt>
                <c:pt idx="232">
                  <c:v>1993.2000000000401</c:v>
                </c:pt>
                <c:pt idx="233">
                  <c:v>1993.30000000004</c:v>
                </c:pt>
                <c:pt idx="234">
                  <c:v>1993.4000000000401</c:v>
                </c:pt>
                <c:pt idx="235">
                  <c:v>1993.50000000004</c:v>
                </c:pt>
                <c:pt idx="236">
                  <c:v>1993.6000000000399</c:v>
                </c:pt>
                <c:pt idx="237">
                  <c:v>1993.7000000000401</c:v>
                </c:pt>
                <c:pt idx="238">
                  <c:v>1993.80000000004</c:v>
                </c:pt>
                <c:pt idx="239">
                  <c:v>1993.9000000000401</c:v>
                </c:pt>
                <c:pt idx="240">
                  <c:v>1994.00000000004</c:v>
                </c:pt>
                <c:pt idx="241">
                  <c:v>1994.1000000000399</c:v>
                </c:pt>
                <c:pt idx="242">
                  <c:v>1994.2000000000501</c:v>
                </c:pt>
                <c:pt idx="243">
                  <c:v>1994.30000000005</c:v>
                </c:pt>
                <c:pt idx="244">
                  <c:v>1994.4000000000501</c:v>
                </c:pt>
                <c:pt idx="245">
                  <c:v>1994.50000000005</c:v>
                </c:pt>
                <c:pt idx="246">
                  <c:v>1994.6000000000499</c:v>
                </c:pt>
                <c:pt idx="247">
                  <c:v>1994.7000000000501</c:v>
                </c:pt>
                <c:pt idx="248">
                  <c:v>1994.80000000005</c:v>
                </c:pt>
                <c:pt idx="249">
                  <c:v>1994.9000000000501</c:v>
                </c:pt>
                <c:pt idx="250">
                  <c:v>1995.00000000005</c:v>
                </c:pt>
                <c:pt idx="251">
                  <c:v>1995.1000000000499</c:v>
                </c:pt>
                <c:pt idx="252">
                  <c:v>1995.2000000000501</c:v>
                </c:pt>
                <c:pt idx="253">
                  <c:v>1995.30000000005</c:v>
                </c:pt>
                <c:pt idx="254">
                  <c:v>1995.4000000000501</c:v>
                </c:pt>
                <c:pt idx="255">
                  <c:v>1995.50000000005</c:v>
                </c:pt>
                <c:pt idx="256">
                  <c:v>1995.6000000000499</c:v>
                </c:pt>
                <c:pt idx="257">
                  <c:v>1995.7000000000501</c:v>
                </c:pt>
                <c:pt idx="258">
                  <c:v>1995.80000000005</c:v>
                </c:pt>
                <c:pt idx="259">
                  <c:v>1995.9000000000501</c:v>
                </c:pt>
                <c:pt idx="260">
                  <c:v>1996.00000000005</c:v>
                </c:pt>
                <c:pt idx="261">
                  <c:v>1996.1000000000499</c:v>
                </c:pt>
                <c:pt idx="262">
                  <c:v>1996.2000000000501</c:v>
                </c:pt>
                <c:pt idx="263">
                  <c:v>1996.30000000005</c:v>
                </c:pt>
                <c:pt idx="264">
                  <c:v>1996.4000000000501</c:v>
                </c:pt>
                <c:pt idx="265">
                  <c:v>1996.50000000005</c:v>
                </c:pt>
                <c:pt idx="266">
                  <c:v>1996.6000000000499</c:v>
                </c:pt>
                <c:pt idx="267">
                  <c:v>1996.7000000000501</c:v>
                </c:pt>
                <c:pt idx="268">
                  <c:v>1996.80000000005</c:v>
                </c:pt>
                <c:pt idx="269">
                  <c:v>1996.9000000000501</c:v>
                </c:pt>
                <c:pt idx="270">
                  <c:v>1997.00000000005</c:v>
                </c:pt>
                <c:pt idx="271">
                  <c:v>1997.1000000000499</c:v>
                </c:pt>
                <c:pt idx="272">
                  <c:v>1997.2000000000501</c:v>
                </c:pt>
                <c:pt idx="273">
                  <c:v>1997.30000000005</c:v>
                </c:pt>
                <c:pt idx="274">
                  <c:v>1997.4000000000501</c:v>
                </c:pt>
                <c:pt idx="275">
                  <c:v>1997.50000000005</c:v>
                </c:pt>
                <c:pt idx="276">
                  <c:v>1997.6000000000499</c:v>
                </c:pt>
                <c:pt idx="277">
                  <c:v>1997.7000000000501</c:v>
                </c:pt>
                <c:pt idx="278">
                  <c:v>1997.80000000005</c:v>
                </c:pt>
                <c:pt idx="279">
                  <c:v>1997.9000000000501</c:v>
                </c:pt>
                <c:pt idx="280">
                  <c:v>1998.00000000005</c:v>
                </c:pt>
                <c:pt idx="281">
                  <c:v>1998.1000000000499</c:v>
                </c:pt>
                <c:pt idx="282">
                  <c:v>1998.2000000000501</c:v>
                </c:pt>
                <c:pt idx="283">
                  <c:v>1998.30000000005</c:v>
                </c:pt>
                <c:pt idx="284">
                  <c:v>1998.4000000000501</c:v>
                </c:pt>
                <c:pt idx="285">
                  <c:v>1998.50000000005</c:v>
                </c:pt>
                <c:pt idx="286">
                  <c:v>1998.6000000000499</c:v>
                </c:pt>
                <c:pt idx="287">
                  <c:v>1998.7000000000501</c:v>
                </c:pt>
                <c:pt idx="288">
                  <c:v>1998.80000000005</c:v>
                </c:pt>
                <c:pt idx="289">
                  <c:v>1998.9000000000501</c:v>
                </c:pt>
                <c:pt idx="290">
                  <c:v>1999.00000000005</c:v>
                </c:pt>
                <c:pt idx="291">
                  <c:v>1999.1000000000499</c:v>
                </c:pt>
                <c:pt idx="292">
                  <c:v>1999.2000000000501</c:v>
                </c:pt>
                <c:pt idx="293">
                  <c:v>1999.30000000005</c:v>
                </c:pt>
                <c:pt idx="294">
                  <c:v>1999.4000000000501</c:v>
                </c:pt>
                <c:pt idx="295">
                  <c:v>1999.50000000005</c:v>
                </c:pt>
                <c:pt idx="296">
                  <c:v>1999.6000000000499</c:v>
                </c:pt>
                <c:pt idx="297">
                  <c:v>1999.7000000000501</c:v>
                </c:pt>
                <c:pt idx="298">
                  <c:v>1999.80000000005</c:v>
                </c:pt>
                <c:pt idx="299">
                  <c:v>1999.9000000000501</c:v>
                </c:pt>
                <c:pt idx="300">
                  <c:v>2000.00000000005</c:v>
                </c:pt>
                <c:pt idx="301">
                  <c:v>2000.1000000000499</c:v>
                </c:pt>
                <c:pt idx="302">
                  <c:v>2000.2000000000501</c:v>
                </c:pt>
                <c:pt idx="303">
                  <c:v>2000.30000000005</c:v>
                </c:pt>
                <c:pt idx="304">
                  <c:v>2000.4000000000501</c:v>
                </c:pt>
                <c:pt idx="305">
                  <c:v>2000.50000000005</c:v>
                </c:pt>
                <c:pt idx="306">
                  <c:v>2000.6000000000499</c:v>
                </c:pt>
                <c:pt idx="307">
                  <c:v>2000.7000000000501</c:v>
                </c:pt>
                <c:pt idx="308">
                  <c:v>2000.80000000005</c:v>
                </c:pt>
                <c:pt idx="309">
                  <c:v>2000.9000000000501</c:v>
                </c:pt>
                <c:pt idx="310">
                  <c:v>2001.00000000005</c:v>
                </c:pt>
                <c:pt idx="311">
                  <c:v>2001.1000000000499</c:v>
                </c:pt>
                <c:pt idx="312">
                  <c:v>2001.2000000000501</c:v>
                </c:pt>
                <c:pt idx="313">
                  <c:v>2001.30000000005</c:v>
                </c:pt>
                <c:pt idx="314">
                  <c:v>2001.4000000000501</c:v>
                </c:pt>
                <c:pt idx="315">
                  <c:v>2001.50000000006</c:v>
                </c:pt>
                <c:pt idx="316">
                  <c:v>2001.6000000000599</c:v>
                </c:pt>
                <c:pt idx="317">
                  <c:v>2001.7000000000601</c:v>
                </c:pt>
                <c:pt idx="318">
                  <c:v>2001.80000000006</c:v>
                </c:pt>
                <c:pt idx="319">
                  <c:v>2001.9000000000599</c:v>
                </c:pt>
                <c:pt idx="320">
                  <c:v>2002.00000000006</c:v>
                </c:pt>
                <c:pt idx="321">
                  <c:v>2002.1000000000599</c:v>
                </c:pt>
                <c:pt idx="322">
                  <c:v>2002.2000000000601</c:v>
                </c:pt>
                <c:pt idx="323">
                  <c:v>2002.30000000006</c:v>
                </c:pt>
                <c:pt idx="324">
                  <c:v>2002.4000000000599</c:v>
                </c:pt>
                <c:pt idx="325">
                  <c:v>2002.50000000006</c:v>
                </c:pt>
                <c:pt idx="326">
                  <c:v>2002.6000000000599</c:v>
                </c:pt>
                <c:pt idx="327">
                  <c:v>2002.7000000000601</c:v>
                </c:pt>
                <c:pt idx="328">
                  <c:v>2002.80000000006</c:v>
                </c:pt>
                <c:pt idx="329">
                  <c:v>2002.9000000000599</c:v>
                </c:pt>
                <c:pt idx="330">
                  <c:v>2003.00000000006</c:v>
                </c:pt>
                <c:pt idx="331">
                  <c:v>2003.1000000000599</c:v>
                </c:pt>
                <c:pt idx="332">
                  <c:v>2003.2000000000601</c:v>
                </c:pt>
                <c:pt idx="333">
                  <c:v>2003.30000000006</c:v>
                </c:pt>
                <c:pt idx="334">
                  <c:v>2003.4000000000599</c:v>
                </c:pt>
                <c:pt idx="335">
                  <c:v>2003.50000000006</c:v>
                </c:pt>
                <c:pt idx="336">
                  <c:v>2003.6000000000599</c:v>
                </c:pt>
                <c:pt idx="337">
                  <c:v>2003.7000000000601</c:v>
                </c:pt>
                <c:pt idx="338">
                  <c:v>2003.80000000006</c:v>
                </c:pt>
                <c:pt idx="339">
                  <c:v>2003.9000000000599</c:v>
                </c:pt>
                <c:pt idx="340">
                  <c:v>2004.00000000006</c:v>
                </c:pt>
                <c:pt idx="341">
                  <c:v>2004.1000000000599</c:v>
                </c:pt>
                <c:pt idx="342">
                  <c:v>2004.2000000000601</c:v>
                </c:pt>
                <c:pt idx="343">
                  <c:v>2004.30000000006</c:v>
                </c:pt>
                <c:pt idx="344">
                  <c:v>2004.4000000000599</c:v>
                </c:pt>
                <c:pt idx="345">
                  <c:v>2004.50000000006</c:v>
                </c:pt>
                <c:pt idx="346">
                  <c:v>2004.6000000000599</c:v>
                </c:pt>
                <c:pt idx="347">
                  <c:v>2004.7000000000601</c:v>
                </c:pt>
                <c:pt idx="348">
                  <c:v>2004.80000000006</c:v>
                </c:pt>
                <c:pt idx="349">
                  <c:v>2004.9000000000599</c:v>
                </c:pt>
                <c:pt idx="350">
                  <c:v>2005.00000000006</c:v>
                </c:pt>
                <c:pt idx="351">
                  <c:v>2005.1000000000599</c:v>
                </c:pt>
                <c:pt idx="352">
                  <c:v>2005.2000000000601</c:v>
                </c:pt>
                <c:pt idx="353">
                  <c:v>2005.30000000006</c:v>
                </c:pt>
                <c:pt idx="354">
                  <c:v>2005.4000000000599</c:v>
                </c:pt>
                <c:pt idx="355">
                  <c:v>2005.50000000006</c:v>
                </c:pt>
                <c:pt idx="356">
                  <c:v>2005.6000000000599</c:v>
                </c:pt>
                <c:pt idx="357">
                  <c:v>2005.7000000000601</c:v>
                </c:pt>
                <c:pt idx="358">
                  <c:v>2005.80000000006</c:v>
                </c:pt>
                <c:pt idx="359">
                  <c:v>2005.9000000000599</c:v>
                </c:pt>
                <c:pt idx="360">
                  <c:v>2006.00000000006</c:v>
                </c:pt>
                <c:pt idx="361">
                  <c:v>2006.1000000000599</c:v>
                </c:pt>
                <c:pt idx="362">
                  <c:v>2006.2000000000601</c:v>
                </c:pt>
                <c:pt idx="363">
                  <c:v>2006.30000000006</c:v>
                </c:pt>
                <c:pt idx="364">
                  <c:v>2006.4000000000599</c:v>
                </c:pt>
                <c:pt idx="365">
                  <c:v>2006.50000000006</c:v>
                </c:pt>
                <c:pt idx="366">
                  <c:v>2006.6000000000599</c:v>
                </c:pt>
                <c:pt idx="367">
                  <c:v>2006.7000000000601</c:v>
                </c:pt>
                <c:pt idx="368">
                  <c:v>2006.80000000006</c:v>
                </c:pt>
                <c:pt idx="369">
                  <c:v>2006.9000000000599</c:v>
                </c:pt>
                <c:pt idx="370">
                  <c:v>2007.00000000006</c:v>
                </c:pt>
                <c:pt idx="371">
                  <c:v>2007.1000000000599</c:v>
                </c:pt>
                <c:pt idx="372">
                  <c:v>2007.2000000000601</c:v>
                </c:pt>
                <c:pt idx="373">
                  <c:v>2007.30000000006</c:v>
                </c:pt>
                <c:pt idx="374">
                  <c:v>2007.4000000000599</c:v>
                </c:pt>
                <c:pt idx="375">
                  <c:v>2007.50000000006</c:v>
                </c:pt>
                <c:pt idx="376">
                  <c:v>2007.6000000000599</c:v>
                </c:pt>
                <c:pt idx="377">
                  <c:v>2007.7000000000601</c:v>
                </c:pt>
                <c:pt idx="378">
                  <c:v>2007.80000000006</c:v>
                </c:pt>
                <c:pt idx="379">
                  <c:v>2007.9000000000599</c:v>
                </c:pt>
                <c:pt idx="380">
                  <c:v>2008.00000000006</c:v>
                </c:pt>
                <c:pt idx="381">
                  <c:v>2008.1000000000599</c:v>
                </c:pt>
                <c:pt idx="382">
                  <c:v>2008.2000000000601</c:v>
                </c:pt>
                <c:pt idx="383">
                  <c:v>2008.30000000006</c:v>
                </c:pt>
                <c:pt idx="384">
                  <c:v>2008.4000000000599</c:v>
                </c:pt>
                <c:pt idx="385">
                  <c:v>2008.50000000006</c:v>
                </c:pt>
                <c:pt idx="386">
                  <c:v>2008.6000000000599</c:v>
                </c:pt>
                <c:pt idx="387">
                  <c:v>2008.7000000000601</c:v>
                </c:pt>
                <c:pt idx="388">
                  <c:v>2008.80000000006</c:v>
                </c:pt>
                <c:pt idx="389">
                  <c:v>2008.9000000000699</c:v>
                </c:pt>
                <c:pt idx="390">
                  <c:v>2009.00000000007</c:v>
                </c:pt>
                <c:pt idx="391">
                  <c:v>2009.1000000000699</c:v>
                </c:pt>
                <c:pt idx="392">
                  <c:v>2009.2000000000701</c:v>
                </c:pt>
                <c:pt idx="393">
                  <c:v>2009.30000000007</c:v>
                </c:pt>
                <c:pt idx="394">
                  <c:v>2009.4000000000699</c:v>
                </c:pt>
                <c:pt idx="395">
                  <c:v>2009.50000000007</c:v>
                </c:pt>
                <c:pt idx="396">
                  <c:v>2009.6000000000699</c:v>
                </c:pt>
                <c:pt idx="397">
                  <c:v>2009.7000000000701</c:v>
                </c:pt>
                <c:pt idx="398">
                  <c:v>2009.80000000007</c:v>
                </c:pt>
                <c:pt idx="399">
                  <c:v>2009.9000000000699</c:v>
                </c:pt>
                <c:pt idx="400">
                  <c:v>2010.00000000007</c:v>
                </c:pt>
                <c:pt idx="401">
                  <c:v>2010.1000000000699</c:v>
                </c:pt>
                <c:pt idx="402">
                  <c:v>2010.2000000000701</c:v>
                </c:pt>
                <c:pt idx="403">
                  <c:v>2010.30000000007</c:v>
                </c:pt>
                <c:pt idx="404">
                  <c:v>2010.4000000000699</c:v>
                </c:pt>
                <c:pt idx="405">
                  <c:v>2010.50000000007</c:v>
                </c:pt>
                <c:pt idx="406">
                  <c:v>2010.6000000000699</c:v>
                </c:pt>
                <c:pt idx="407">
                  <c:v>2010.7000000000701</c:v>
                </c:pt>
                <c:pt idx="408">
                  <c:v>2010.80000000007</c:v>
                </c:pt>
                <c:pt idx="409">
                  <c:v>2010.9000000000699</c:v>
                </c:pt>
                <c:pt idx="410">
                  <c:v>2011.00000000007</c:v>
                </c:pt>
                <c:pt idx="411">
                  <c:v>2011.1000000000699</c:v>
                </c:pt>
                <c:pt idx="412">
                  <c:v>2011.2000000000701</c:v>
                </c:pt>
                <c:pt idx="413">
                  <c:v>2011.30000000007</c:v>
                </c:pt>
                <c:pt idx="414">
                  <c:v>2011.4000000000699</c:v>
                </c:pt>
                <c:pt idx="415">
                  <c:v>2011.50000000007</c:v>
                </c:pt>
                <c:pt idx="416">
                  <c:v>2011.6000000000699</c:v>
                </c:pt>
                <c:pt idx="417">
                  <c:v>2011.7000000000701</c:v>
                </c:pt>
                <c:pt idx="418">
                  <c:v>2011.80000000007</c:v>
                </c:pt>
                <c:pt idx="419">
                  <c:v>2011.9000000000699</c:v>
                </c:pt>
                <c:pt idx="420">
                  <c:v>2012.00000000007</c:v>
                </c:pt>
                <c:pt idx="421">
                  <c:v>2012.1000000000699</c:v>
                </c:pt>
                <c:pt idx="422">
                  <c:v>2012.2000000000701</c:v>
                </c:pt>
                <c:pt idx="423">
                  <c:v>2012.30000000007</c:v>
                </c:pt>
                <c:pt idx="424">
                  <c:v>2012.4000000000699</c:v>
                </c:pt>
                <c:pt idx="425">
                  <c:v>2012.50000000007</c:v>
                </c:pt>
                <c:pt idx="426">
                  <c:v>2012.6000000000699</c:v>
                </c:pt>
                <c:pt idx="427">
                  <c:v>2012.7000000000701</c:v>
                </c:pt>
                <c:pt idx="428">
                  <c:v>2012.80000000007</c:v>
                </c:pt>
                <c:pt idx="429">
                  <c:v>2012.9000000000699</c:v>
                </c:pt>
                <c:pt idx="430">
                  <c:v>2013.00000000007</c:v>
                </c:pt>
                <c:pt idx="431">
                  <c:v>2013.1000000000699</c:v>
                </c:pt>
                <c:pt idx="432">
                  <c:v>2013.2000000000701</c:v>
                </c:pt>
                <c:pt idx="433">
                  <c:v>2013.30000000007</c:v>
                </c:pt>
                <c:pt idx="434">
                  <c:v>2013.4000000000699</c:v>
                </c:pt>
                <c:pt idx="435">
                  <c:v>2013.50000000007</c:v>
                </c:pt>
                <c:pt idx="436">
                  <c:v>2013.6000000000699</c:v>
                </c:pt>
                <c:pt idx="437">
                  <c:v>2013.7000000000701</c:v>
                </c:pt>
                <c:pt idx="438">
                  <c:v>2013.80000000007</c:v>
                </c:pt>
                <c:pt idx="439">
                  <c:v>2013.9000000000699</c:v>
                </c:pt>
                <c:pt idx="440">
                  <c:v>2014.00000000007</c:v>
                </c:pt>
                <c:pt idx="441">
                  <c:v>2014.1000000000699</c:v>
                </c:pt>
                <c:pt idx="442">
                  <c:v>2014.2000000000701</c:v>
                </c:pt>
                <c:pt idx="443">
                  <c:v>2014.30000000007</c:v>
                </c:pt>
                <c:pt idx="444">
                  <c:v>2014.4000000000699</c:v>
                </c:pt>
                <c:pt idx="445">
                  <c:v>2014.50000000007</c:v>
                </c:pt>
                <c:pt idx="446">
                  <c:v>2014.6000000000699</c:v>
                </c:pt>
                <c:pt idx="447">
                  <c:v>2014.7000000000701</c:v>
                </c:pt>
                <c:pt idx="448">
                  <c:v>2014.80000000007</c:v>
                </c:pt>
                <c:pt idx="449">
                  <c:v>2014.9000000000699</c:v>
                </c:pt>
                <c:pt idx="450">
                  <c:v>2015.00000000007</c:v>
                </c:pt>
                <c:pt idx="451">
                  <c:v>2015.1000000000699</c:v>
                </c:pt>
                <c:pt idx="452">
                  <c:v>2015.2000000000701</c:v>
                </c:pt>
                <c:pt idx="453">
                  <c:v>2015.30000000007</c:v>
                </c:pt>
                <c:pt idx="454">
                  <c:v>2015.4000000000699</c:v>
                </c:pt>
                <c:pt idx="455">
                  <c:v>2015.50000000007</c:v>
                </c:pt>
                <c:pt idx="456">
                  <c:v>2015.6000000000699</c:v>
                </c:pt>
                <c:pt idx="457">
                  <c:v>2015.7000000000701</c:v>
                </c:pt>
                <c:pt idx="458">
                  <c:v>2015.80000000007</c:v>
                </c:pt>
                <c:pt idx="459">
                  <c:v>2015.9000000000699</c:v>
                </c:pt>
                <c:pt idx="460">
                  <c:v>2016.00000000007</c:v>
                </c:pt>
                <c:pt idx="461">
                  <c:v>2016.1000000000699</c:v>
                </c:pt>
                <c:pt idx="462">
                  <c:v>2016.2000000000701</c:v>
                </c:pt>
                <c:pt idx="463">
                  <c:v>2016.30000000007</c:v>
                </c:pt>
                <c:pt idx="464">
                  <c:v>2016.4000000000699</c:v>
                </c:pt>
                <c:pt idx="465">
                  <c:v>2016.50000000007</c:v>
                </c:pt>
                <c:pt idx="466">
                  <c:v>2016.6000000000699</c:v>
                </c:pt>
                <c:pt idx="467">
                  <c:v>2016.7000000000701</c:v>
                </c:pt>
                <c:pt idx="468">
                  <c:v>2016.80000000007</c:v>
                </c:pt>
                <c:pt idx="469">
                  <c:v>2016.9000000000699</c:v>
                </c:pt>
                <c:pt idx="470">
                  <c:v>2017.00000000007</c:v>
                </c:pt>
                <c:pt idx="471">
                  <c:v>2017.1000000000699</c:v>
                </c:pt>
                <c:pt idx="472">
                  <c:v>2017.2000000000701</c:v>
                </c:pt>
                <c:pt idx="473">
                  <c:v>2017.30000000007</c:v>
                </c:pt>
                <c:pt idx="474">
                  <c:v>2017.4000000000699</c:v>
                </c:pt>
                <c:pt idx="475">
                  <c:v>2017.50000000007</c:v>
                </c:pt>
              </c:numCache>
            </c:numRef>
          </c:cat>
          <c:val>
            <c:numRef>
              <c:f>Sheet1!$C$2:$C$477</c:f>
              <c:numCache>
                <c:formatCode>General</c:formatCode>
                <c:ptCount val="476"/>
                <c:pt idx="0">
                  <c:v>100</c:v>
                </c:pt>
                <c:pt idx="1">
                  <c:v>101.6097027422055</c:v>
                </c:pt>
                <c:pt idx="2">
                  <c:v>101.6100005733249</c:v>
                </c:pt>
                <c:pt idx="3">
                  <c:v>102.4147402577579</c:v>
                </c:pt>
                <c:pt idx="4">
                  <c:v>102.4151870044369</c:v>
                </c:pt>
                <c:pt idx="5">
                  <c:v>103.22037343554901</c:v>
                </c:pt>
                <c:pt idx="6">
                  <c:v>104.0251875777618</c:v>
                </c:pt>
                <c:pt idx="7">
                  <c:v>104.8300017199747</c:v>
                </c:pt>
                <c:pt idx="8">
                  <c:v>104.8303740088739</c:v>
                </c:pt>
                <c:pt idx="9">
                  <c:v>105.63518815108669</c:v>
                </c:pt>
                <c:pt idx="10">
                  <c:v>105.63585827110521</c:v>
                </c:pt>
                <c:pt idx="11">
                  <c:v>105.6361561022245</c:v>
                </c:pt>
                <c:pt idx="12">
                  <c:v>105.636379475564</c:v>
                </c:pt>
                <c:pt idx="13">
                  <c:v>106.4413425333366</c:v>
                </c:pt>
                <c:pt idx="14">
                  <c:v>106.44164036445591</c:v>
                </c:pt>
                <c:pt idx="15">
                  <c:v>106.4423104844744</c:v>
                </c:pt>
                <c:pt idx="16">
                  <c:v>107.2471246266873</c:v>
                </c:pt>
                <c:pt idx="17">
                  <c:v>108.05201322668</c:v>
                </c:pt>
                <c:pt idx="18">
                  <c:v>108.0523110577993</c:v>
                </c:pt>
                <c:pt idx="19">
                  <c:v>108.85712520001221</c:v>
                </c:pt>
                <c:pt idx="20">
                  <c:v>109.6623116311242</c:v>
                </c:pt>
                <c:pt idx="21">
                  <c:v>109.66260946224359</c:v>
                </c:pt>
                <c:pt idx="22">
                  <c:v>109.66298175114279</c:v>
                </c:pt>
                <c:pt idx="23">
                  <c:v>110.4677958933556</c:v>
                </c:pt>
                <c:pt idx="24">
                  <c:v>111.27298232446761</c:v>
                </c:pt>
                <c:pt idx="25">
                  <c:v>111.2732056978072</c:v>
                </c:pt>
                <c:pt idx="26">
                  <c:v>111.2736524444861</c:v>
                </c:pt>
                <c:pt idx="27">
                  <c:v>111.2739502756054</c:v>
                </c:pt>
                <c:pt idx="28">
                  <c:v>111.2742481067248</c:v>
                </c:pt>
                <c:pt idx="29">
                  <c:v>111.2749182267433</c:v>
                </c:pt>
                <c:pt idx="30">
                  <c:v>111.2752905156424</c:v>
                </c:pt>
                <c:pt idx="31">
                  <c:v>111.27558834676179</c:v>
                </c:pt>
                <c:pt idx="32">
                  <c:v>111.27588617788111</c:v>
                </c:pt>
                <c:pt idx="33">
                  <c:v>111.2761840090005</c:v>
                </c:pt>
                <c:pt idx="34">
                  <c:v>111.276854129019</c:v>
                </c:pt>
                <c:pt idx="35">
                  <c:v>111.2772264179181</c:v>
                </c:pt>
                <c:pt idx="36">
                  <c:v>112.08204056013101</c:v>
                </c:pt>
                <c:pt idx="37">
                  <c:v>112.0823383912503</c:v>
                </c:pt>
                <c:pt idx="38">
                  <c:v>112.0827106801495</c:v>
                </c:pt>
                <c:pt idx="39">
                  <c:v>112.083380800168</c:v>
                </c:pt>
                <c:pt idx="40">
                  <c:v>112.0836786312873</c:v>
                </c:pt>
                <c:pt idx="41">
                  <c:v>112.08390200462679</c:v>
                </c:pt>
                <c:pt idx="42">
                  <c:v>112.8888650623993</c:v>
                </c:pt>
                <c:pt idx="43">
                  <c:v>113.6936792046122</c:v>
                </c:pt>
                <c:pt idx="44">
                  <c:v>115.30338194681779</c:v>
                </c:pt>
                <c:pt idx="45">
                  <c:v>116.1081960890306</c:v>
                </c:pt>
                <c:pt idx="46">
                  <c:v>116.9130102312435</c:v>
                </c:pt>
                <c:pt idx="47">
                  <c:v>117.7178988312362</c:v>
                </c:pt>
                <c:pt idx="48">
                  <c:v>118.5230852623483</c:v>
                </c:pt>
                <c:pt idx="49">
                  <c:v>119.32789940456109</c:v>
                </c:pt>
                <c:pt idx="50">
                  <c:v>120.132713546774</c:v>
                </c:pt>
                <c:pt idx="51">
                  <c:v>120.9375276889869</c:v>
                </c:pt>
                <c:pt idx="52">
                  <c:v>121.7424162889796</c:v>
                </c:pt>
                <c:pt idx="53">
                  <c:v>121.7430864089981</c:v>
                </c:pt>
                <c:pt idx="54">
                  <c:v>121.74338424011739</c:v>
                </c:pt>
                <c:pt idx="55">
                  <c:v>121.74368207123671</c:v>
                </c:pt>
                <c:pt idx="56">
                  <c:v>121.7439799023561</c:v>
                </c:pt>
                <c:pt idx="57">
                  <c:v>121.7443521912552</c:v>
                </c:pt>
                <c:pt idx="58">
                  <c:v>121.7450223112737</c:v>
                </c:pt>
                <c:pt idx="59">
                  <c:v>122.54983645348661</c:v>
                </c:pt>
                <c:pt idx="60">
                  <c:v>122.5501342846059</c:v>
                </c:pt>
                <c:pt idx="61">
                  <c:v>122.5505065735051</c:v>
                </c:pt>
                <c:pt idx="62">
                  <c:v>122.5508044046244</c:v>
                </c:pt>
                <c:pt idx="63">
                  <c:v>122.5514000668631</c:v>
                </c:pt>
                <c:pt idx="64">
                  <c:v>121.74733050244851</c:v>
                </c:pt>
                <c:pt idx="65">
                  <c:v>120.9431120224743</c:v>
                </c:pt>
                <c:pt idx="66">
                  <c:v>120.94340985359359</c:v>
                </c:pt>
                <c:pt idx="67">
                  <c:v>120.94407997361211</c:v>
                </c:pt>
                <c:pt idx="68">
                  <c:v>120.94445226251131</c:v>
                </c:pt>
                <c:pt idx="69">
                  <c:v>120.9447500936306</c:v>
                </c:pt>
                <c:pt idx="70">
                  <c:v>120.94504792475</c:v>
                </c:pt>
                <c:pt idx="71">
                  <c:v>121.74993652474269</c:v>
                </c:pt>
                <c:pt idx="72">
                  <c:v>122.5550484980749</c:v>
                </c:pt>
                <c:pt idx="73">
                  <c:v>122.555420786974</c:v>
                </c:pt>
                <c:pt idx="74">
                  <c:v>122.55571861809339</c:v>
                </c:pt>
                <c:pt idx="75">
                  <c:v>122.5559419914329</c:v>
                </c:pt>
                <c:pt idx="76">
                  <c:v>122.55638873811191</c:v>
                </c:pt>
                <c:pt idx="77">
                  <c:v>122.5570588581304</c:v>
                </c:pt>
                <c:pt idx="78">
                  <c:v>122.5573566892497</c:v>
                </c:pt>
                <c:pt idx="79">
                  <c:v>123.3620963736827</c:v>
                </c:pt>
                <c:pt idx="80">
                  <c:v>123.36254312036171</c:v>
                </c:pt>
                <c:pt idx="81">
                  <c:v>123.362840951481</c:v>
                </c:pt>
                <c:pt idx="82">
                  <c:v>123.3635110714995</c:v>
                </c:pt>
                <c:pt idx="83">
                  <c:v>123.3638089026189</c:v>
                </c:pt>
                <c:pt idx="84">
                  <c:v>123.3641811915181</c:v>
                </c:pt>
                <c:pt idx="85">
                  <c:v>123.3644790226374</c:v>
                </c:pt>
                <c:pt idx="86">
                  <c:v>123.36507468487611</c:v>
                </c:pt>
                <c:pt idx="87">
                  <c:v>123.36544697377521</c:v>
                </c:pt>
                <c:pt idx="88">
                  <c:v>123.3657448048945</c:v>
                </c:pt>
                <c:pt idx="89">
                  <c:v>122.5616007827002</c:v>
                </c:pt>
                <c:pt idx="90">
                  <c:v>122.56189861381949</c:v>
                </c:pt>
                <c:pt idx="91">
                  <c:v>122.56256873383801</c:v>
                </c:pt>
                <c:pt idx="92">
                  <c:v>122.5628665649574</c:v>
                </c:pt>
                <c:pt idx="93">
                  <c:v>122.5632388538565</c:v>
                </c:pt>
                <c:pt idx="94">
                  <c:v>122.563462227196</c:v>
                </c:pt>
                <c:pt idx="95">
                  <c:v>122.563908973875</c:v>
                </c:pt>
                <c:pt idx="96">
                  <c:v>122.5645046361137</c:v>
                </c:pt>
                <c:pt idx="97">
                  <c:v>122.5648769250128</c:v>
                </c:pt>
                <c:pt idx="98">
                  <c:v>121.7606584450386</c:v>
                </c:pt>
                <c:pt idx="99">
                  <c:v>121.760956276158</c:v>
                </c:pt>
                <c:pt idx="100">
                  <c:v>121.7613285650571</c:v>
                </c:pt>
                <c:pt idx="101">
                  <c:v>122.5664405383893</c:v>
                </c:pt>
                <c:pt idx="102">
                  <c:v>122.5668128272885</c:v>
                </c:pt>
                <c:pt idx="103">
                  <c:v>123.37162696950131</c:v>
                </c:pt>
                <c:pt idx="104">
                  <c:v>123.37199925840051</c:v>
                </c:pt>
                <c:pt idx="105">
                  <c:v>124.1771112317327</c:v>
                </c:pt>
                <c:pt idx="106">
                  <c:v>124.9819253739456</c:v>
                </c:pt>
                <c:pt idx="107">
                  <c:v>124.9822976628447</c:v>
                </c:pt>
                <c:pt idx="108">
                  <c:v>125.78711180505761</c:v>
                </c:pt>
                <c:pt idx="109">
                  <c:v>125.78748409395671</c:v>
                </c:pt>
                <c:pt idx="110">
                  <c:v>126.5926705250688</c:v>
                </c:pt>
                <c:pt idx="111">
                  <c:v>126.59296835618809</c:v>
                </c:pt>
                <c:pt idx="112">
                  <c:v>126.59326618730751</c:v>
                </c:pt>
                <c:pt idx="113">
                  <c:v>126.59363847620661</c:v>
                </c:pt>
                <c:pt idx="114">
                  <c:v>126.5939363073259</c:v>
                </c:pt>
                <c:pt idx="115">
                  <c:v>126.5946064273445</c:v>
                </c:pt>
                <c:pt idx="116">
                  <c:v>127.39942056955729</c:v>
                </c:pt>
                <c:pt idx="117">
                  <c:v>128.2042347117702</c:v>
                </c:pt>
                <c:pt idx="118">
                  <c:v>129.00912331176289</c:v>
                </c:pt>
                <c:pt idx="119">
                  <c:v>129.8139374539758</c:v>
                </c:pt>
                <c:pt idx="120">
                  <c:v>131.42364019618131</c:v>
                </c:pt>
                <c:pt idx="121">
                  <c:v>131.42393802730069</c:v>
                </c:pt>
                <c:pt idx="122">
                  <c:v>132.22882662729339</c:v>
                </c:pt>
                <c:pt idx="123">
                  <c:v>132.22912445841271</c:v>
                </c:pt>
                <c:pt idx="124">
                  <c:v>132.22979457843121</c:v>
                </c:pt>
                <c:pt idx="125">
                  <c:v>132.23009240955051</c:v>
                </c:pt>
                <c:pt idx="126">
                  <c:v>132.23039024066989</c:v>
                </c:pt>
                <c:pt idx="127">
                  <c:v>132.23076252956901</c:v>
                </c:pt>
                <c:pt idx="128">
                  <c:v>131.42646959181499</c:v>
                </c:pt>
                <c:pt idx="129">
                  <c:v>130.62269785851981</c:v>
                </c:pt>
                <c:pt idx="130">
                  <c:v>129.81847937854559</c:v>
                </c:pt>
                <c:pt idx="131">
                  <c:v>129.81885166744479</c:v>
                </c:pt>
                <c:pt idx="132">
                  <c:v>129.81914949856409</c:v>
                </c:pt>
                <c:pt idx="133">
                  <c:v>129.8195217874632</c:v>
                </c:pt>
                <c:pt idx="134">
                  <c:v>129.820117449702</c:v>
                </c:pt>
                <c:pt idx="135">
                  <c:v>130.6250060496946</c:v>
                </c:pt>
                <c:pt idx="136">
                  <c:v>131.4298201919074</c:v>
                </c:pt>
                <c:pt idx="137">
                  <c:v>133.03915064521391</c:v>
                </c:pt>
                <c:pt idx="138">
                  <c:v>133.8440392452066</c:v>
                </c:pt>
                <c:pt idx="139">
                  <c:v>137.0627001518194</c:v>
                </c:pt>
                <c:pt idx="140">
                  <c:v>137.06307244071851</c:v>
                </c:pt>
                <c:pt idx="141">
                  <c:v>137.06337027183781</c:v>
                </c:pt>
                <c:pt idx="142">
                  <c:v>137.06366810295719</c:v>
                </c:pt>
                <c:pt idx="143">
                  <c:v>137.06433822297569</c:v>
                </c:pt>
                <c:pt idx="144">
                  <c:v>137.06471051187481</c:v>
                </c:pt>
                <c:pt idx="145">
                  <c:v>137.0650083429943</c:v>
                </c:pt>
                <c:pt idx="146">
                  <c:v>137.06530617411349</c:v>
                </c:pt>
                <c:pt idx="147">
                  <c:v>137.06567846301269</c:v>
                </c:pt>
                <c:pt idx="148">
                  <c:v>136.26175781415779</c:v>
                </c:pt>
                <c:pt idx="149">
                  <c:v>136.26213010305699</c:v>
                </c:pt>
                <c:pt idx="150">
                  <c:v>135.45791162308279</c:v>
                </c:pt>
                <c:pt idx="151">
                  <c:v>135.45828391198199</c:v>
                </c:pt>
                <c:pt idx="152">
                  <c:v>134.65406543200771</c:v>
                </c:pt>
                <c:pt idx="153">
                  <c:v>134.65473555202621</c:v>
                </c:pt>
                <c:pt idx="154">
                  <c:v>134.65503338314559</c:v>
                </c:pt>
                <c:pt idx="155">
                  <c:v>134.65533121426489</c:v>
                </c:pt>
                <c:pt idx="156">
                  <c:v>134.65570350316401</c:v>
                </c:pt>
                <c:pt idx="157">
                  <c:v>134.65600133428339</c:v>
                </c:pt>
                <c:pt idx="158">
                  <c:v>133.85215514320839</c:v>
                </c:pt>
                <c:pt idx="159">
                  <c:v>133.85245297432769</c:v>
                </c:pt>
                <c:pt idx="160">
                  <c:v>133.85282526322689</c:v>
                </c:pt>
                <c:pt idx="161">
                  <c:v>133.85312309434619</c:v>
                </c:pt>
                <c:pt idx="162">
                  <c:v>133.85371875658481</c:v>
                </c:pt>
                <c:pt idx="163">
                  <c:v>133.0495747343904</c:v>
                </c:pt>
                <c:pt idx="164">
                  <c:v>132.24543071219611</c:v>
                </c:pt>
                <c:pt idx="165">
                  <c:v>132.24572854331541</c:v>
                </c:pt>
                <c:pt idx="166">
                  <c:v>131.44151006334121</c:v>
                </c:pt>
                <c:pt idx="167">
                  <c:v>130.63766387226619</c:v>
                </c:pt>
                <c:pt idx="168">
                  <c:v>130.6380361611653</c:v>
                </c:pt>
                <c:pt idx="169">
                  <c:v>130.63833399228469</c:v>
                </c:pt>
                <c:pt idx="170">
                  <c:v>130.63863182340401</c:v>
                </c:pt>
                <c:pt idx="171">
                  <c:v>130.63900411230321</c:v>
                </c:pt>
                <c:pt idx="172">
                  <c:v>130.63959977454181</c:v>
                </c:pt>
                <c:pt idx="173">
                  <c:v>130.63997206344101</c:v>
                </c:pt>
                <c:pt idx="174">
                  <c:v>130.6402698945603</c:v>
                </c:pt>
                <c:pt idx="175">
                  <c:v>129.83612587236601</c:v>
                </c:pt>
                <c:pt idx="176">
                  <c:v>129.83642370348531</c:v>
                </c:pt>
                <c:pt idx="177">
                  <c:v>129.83709382350381</c:v>
                </c:pt>
                <c:pt idx="178">
                  <c:v>129.8373916546231</c:v>
                </c:pt>
                <c:pt idx="179">
                  <c:v>129.8377639435223</c:v>
                </c:pt>
                <c:pt idx="180">
                  <c:v>129.83798731686181</c:v>
                </c:pt>
                <c:pt idx="181">
                  <c:v>129.8387318946601</c:v>
                </c:pt>
                <c:pt idx="182">
                  <c:v>129.8390297257794</c:v>
                </c:pt>
                <c:pt idx="183">
                  <c:v>129.8394020146786</c:v>
                </c:pt>
                <c:pt idx="184">
                  <c:v>129.83969984579801</c:v>
                </c:pt>
                <c:pt idx="185">
                  <c:v>129.83999767691719</c:v>
                </c:pt>
                <c:pt idx="186">
                  <c:v>129.84066779693569</c:v>
                </c:pt>
                <c:pt idx="187">
                  <c:v>129.8409656280551</c:v>
                </c:pt>
                <c:pt idx="188">
                  <c:v>129.8413379169543</c:v>
                </c:pt>
                <c:pt idx="189">
                  <c:v>129.8416357480736</c:v>
                </c:pt>
                <c:pt idx="190">
                  <c:v>129.84200803697269</c:v>
                </c:pt>
                <c:pt idx="191">
                  <c:v>129.84252924143161</c:v>
                </c:pt>
                <c:pt idx="192">
                  <c:v>129.03845967701699</c:v>
                </c:pt>
                <c:pt idx="193">
                  <c:v>129.0387575081364</c:v>
                </c:pt>
                <c:pt idx="194">
                  <c:v>129.0390553392557</c:v>
                </c:pt>
                <c:pt idx="195">
                  <c:v>128.23491131706129</c:v>
                </c:pt>
                <c:pt idx="196">
                  <c:v>128.23558143707979</c:v>
                </c:pt>
                <c:pt idx="197">
                  <c:v>128.23587926819911</c:v>
                </c:pt>
                <c:pt idx="198">
                  <c:v>128.23617709931841</c:v>
                </c:pt>
                <c:pt idx="199">
                  <c:v>128.23654938821761</c:v>
                </c:pt>
                <c:pt idx="200">
                  <c:v>129.04166136154981</c:v>
                </c:pt>
                <c:pt idx="201">
                  <c:v>129.04203365044901</c:v>
                </c:pt>
                <c:pt idx="202">
                  <c:v>129.04233148156831</c:v>
                </c:pt>
                <c:pt idx="203">
                  <c:v>129.04270377046751</c:v>
                </c:pt>
                <c:pt idx="204">
                  <c:v>129.04300160158681</c:v>
                </c:pt>
                <c:pt idx="205">
                  <c:v>129.84818803269891</c:v>
                </c:pt>
                <c:pt idx="206">
                  <c:v>130.65300217491171</c:v>
                </c:pt>
                <c:pt idx="207">
                  <c:v>130.65322554825121</c:v>
                </c:pt>
                <c:pt idx="208">
                  <c:v>130.6536722949302</c:v>
                </c:pt>
                <c:pt idx="209">
                  <c:v>130.6539701260495</c:v>
                </c:pt>
                <c:pt idx="210">
                  <c:v>130.654640246068</c:v>
                </c:pt>
                <c:pt idx="211">
                  <c:v>131.45937993050109</c:v>
                </c:pt>
                <c:pt idx="212">
                  <c:v>131.4598266771801</c:v>
                </c:pt>
                <c:pt idx="213">
                  <c:v>132.26464081939301</c:v>
                </c:pt>
                <c:pt idx="214">
                  <c:v>132.26493865051231</c:v>
                </c:pt>
                <c:pt idx="215">
                  <c:v>133.07012508162441</c:v>
                </c:pt>
                <c:pt idx="216">
                  <c:v>133.8748647660573</c:v>
                </c:pt>
                <c:pt idx="217">
                  <c:v>133.8753115127364</c:v>
                </c:pt>
                <c:pt idx="218">
                  <c:v>134.68012565494931</c:v>
                </c:pt>
                <c:pt idx="219">
                  <c:v>134.68049794384839</c:v>
                </c:pt>
                <c:pt idx="220">
                  <c:v>134.6810191483072</c:v>
                </c:pt>
                <c:pt idx="221">
                  <c:v>134.68146589498619</c:v>
                </c:pt>
                <c:pt idx="222">
                  <c:v>134.68176372610549</c:v>
                </c:pt>
                <c:pt idx="223">
                  <c:v>134.68206155722501</c:v>
                </c:pt>
                <c:pt idx="224">
                  <c:v>134.6827316772434</c:v>
                </c:pt>
                <c:pt idx="225">
                  <c:v>134.68310396614251</c:v>
                </c:pt>
                <c:pt idx="226">
                  <c:v>134.68340179726189</c:v>
                </c:pt>
                <c:pt idx="227">
                  <c:v>134.68369962838119</c:v>
                </c:pt>
                <c:pt idx="228">
                  <c:v>134.6839974595006</c:v>
                </c:pt>
                <c:pt idx="229">
                  <c:v>134.68466757951899</c:v>
                </c:pt>
                <c:pt idx="230">
                  <c:v>134.68503986841819</c:v>
                </c:pt>
                <c:pt idx="231">
                  <c:v>134.6852632417577</c:v>
                </c:pt>
                <c:pt idx="232">
                  <c:v>135.49015184175039</c:v>
                </c:pt>
                <c:pt idx="233">
                  <c:v>135.49052413064959</c:v>
                </c:pt>
                <c:pt idx="234">
                  <c:v>135.49119425066809</c:v>
                </c:pt>
                <c:pt idx="235">
                  <c:v>135.4914176240076</c:v>
                </c:pt>
                <c:pt idx="236">
                  <c:v>135.4917899129068</c:v>
                </c:pt>
                <c:pt idx="237">
                  <c:v>136.2966785128994</c:v>
                </c:pt>
                <c:pt idx="238">
                  <c:v>136.2969763440187</c:v>
                </c:pt>
                <c:pt idx="239">
                  <c:v>136.2976464640372</c:v>
                </c:pt>
                <c:pt idx="240">
                  <c:v>137.10246060625011</c:v>
                </c:pt>
                <c:pt idx="241">
                  <c:v>137.10283289514931</c:v>
                </c:pt>
                <c:pt idx="242">
                  <c:v>137.1031307262686</c:v>
                </c:pt>
                <c:pt idx="243">
                  <c:v>137.1038008462871</c:v>
                </c:pt>
                <c:pt idx="244">
                  <c:v>137.1040986774064</c:v>
                </c:pt>
                <c:pt idx="245">
                  <c:v>137.10439650852581</c:v>
                </c:pt>
                <c:pt idx="246">
                  <c:v>137.1047687974249</c:v>
                </c:pt>
                <c:pt idx="247">
                  <c:v>137.10506662854431</c:v>
                </c:pt>
                <c:pt idx="248">
                  <c:v>137.1057367485628</c:v>
                </c:pt>
                <c:pt idx="249">
                  <c:v>137.1060345796821</c:v>
                </c:pt>
                <c:pt idx="250">
                  <c:v>137.1064068685813</c:v>
                </c:pt>
                <c:pt idx="251">
                  <c:v>137.10670469970049</c:v>
                </c:pt>
                <c:pt idx="252">
                  <c:v>137.1070769885998</c:v>
                </c:pt>
                <c:pt idx="253">
                  <c:v>137.1076726508384</c:v>
                </c:pt>
                <c:pt idx="254">
                  <c:v>137.1080449397376</c:v>
                </c:pt>
                <c:pt idx="255">
                  <c:v>137.10834277085689</c:v>
                </c:pt>
                <c:pt idx="256">
                  <c:v>137.9131569130698</c:v>
                </c:pt>
                <c:pt idx="257">
                  <c:v>137.91352920196891</c:v>
                </c:pt>
                <c:pt idx="258">
                  <c:v>137.91412486420759</c:v>
                </c:pt>
                <c:pt idx="259">
                  <c:v>138.71901346420029</c:v>
                </c:pt>
                <c:pt idx="260">
                  <c:v>138.71931129531961</c:v>
                </c:pt>
                <c:pt idx="261">
                  <c:v>138.7196835842187</c:v>
                </c:pt>
                <c:pt idx="262">
                  <c:v>139.52479555755099</c:v>
                </c:pt>
                <c:pt idx="263">
                  <c:v>139.52516784645019</c:v>
                </c:pt>
                <c:pt idx="264">
                  <c:v>140.32998198866309</c:v>
                </c:pt>
                <c:pt idx="265">
                  <c:v>140.33027981978239</c:v>
                </c:pt>
                <c:pt idx="266">
                  <c:v>141.13516841977511</c:v>
                </c:pt>
                <c:pt idx="267">
                  <c:v>141.94028039310729</c:v>
                </c:pt>
                <c:pt idx="268">
                  <c:v>141.9406526820064</c:v>
                </c:pt>
                <c:pt idx="269">
                  <c:v>142.74546682421931</c:v>
                </c:pt>
                <c:pt idx="270">
                  <c:v>142.74583911311839</c:v>
                </c:pt>
                <c:pt idx="271">
                  <c:v>143.55065325533141</c:v>
                </c:pt>
                <c:pt idx="272">
                  <c:v>145.1603559975369</c:v>
                </c:pt>
                <c:pt idx="273">
                  <c:v>145.9651701397498</c:v>
                </c:pt>
                <c:pt idx="274">
                  <c:v>145.96546797086921</c:v>
                </c:pt>
                <c:pt idx="275">
                  <c:v>145.9658402597683</c:v>
                </c:pt>
                <c:pt idx="276">
                  <c:v>146.77065440198109</c:v>
                </c:pt>
                <c:pt idx="277">
                  <c:v>147.57576637531341</c:v>
                </c:pt>
                <c:pt idx="278">
                  <c:v>147.57613866421249</c:v>
                </c:pt>
                <c:pt idx="279">
                  <c:v>147.57651095311169</c:v>
                </c:pt>
                <c:pt idx="280">
                  <c:v>148.3813250953246</c:v>
                </c:pt>
                <c:pt idx="281">
                  <c:v>149.18651152643659</c:v>
                </c:pt>
                <c:pt idx="282">
                  <c:v>149.186809357556</c:v>
                </c:pt>
                <c:pt idx="283">
                  <c:v>149.1871071886753</c:v>
                </c:pt>
                <c:pt idx="284">
                  <c:v>149.18747947757441</c:v>
                </c:pt>
                <c:pt idx="285">
                  <c:v>149.1877773086938</c:v>
                </c:pt>
                <c:pt idx="286">
                  <c:v>149.99296373980579</c:v>
                </c:pt>
                <c:pt idx="287">
                  <c:v>149.99326157092511</c:v>
                </c:pt>
                <c:pt idx="288">
                  <c:v>150.79815017091781</c:v>
                </c:pt>
                <c:pt idx="289">
                  <c:v>150.79844800203719</c:v>
                </c:pt>
                <c:pt idx="290">
                  <c:v>150.79874583315649</c:v>
                </c:pt>
                <c:pt idx="291">
                  <c:v>150.79941595317499</c:v>
                </c:pt>
                <c:pt idx="292">
                  <c:v>150.79971378429431</c:v>
                </c:pt>
                <c:pt idx="293">
                  <c:v>150.80008607319351</c:v>
                </c:pt>
                <c:pt idx="294">
                  <c:v>150.80038390431281</c:v>
                </c:pt>
                <c:pt idx="295">
                  <c:v>150.80075619321201</c:v>
                </c:pt>
                <c:pt idx="296">
                  <c:v>151.60586816654421</c:v>
                </c:pt>
                <c:pt idx="297">
                  <c:v>151.60624045544341</c:v>
                </c:pt>
                <c:pt idx="298">
                  <c:v>152.41098013987639</c:v>
                </c:pt>
                <c:pt idx="299">
                  <c:v>152.41127797099571</c:v>
                </c:pt>
                <c:pt idx="300">
                  <c:v>151.60750623770051</c:v>
                </c:pt>
                <c:pt idx="301">
                  <c:v>150.8033622155061</c:v>
                </c:pt>
                <c:pt idx="302">
                  <c:v>149.99914373553199</c:v>
                </c:pt>
                <c:pt idx="303">
                  <c:v>149.9994415666512</c:v>
                </c:pt>
                <c:pt idx="304">
                  <c:v>149.9998138555504</c:v>
                </c:pt>
                <c:pt idx="305">
                  <c:v>150.0004839755689</c:v>
                </c:pt>
                <c:pt idx="306">
                  <c:v>150.0007818066882</c:v>
                </c:pt>
                <c:pt idx="307">
                  <c:v>150.00107963780749</c:v>
                </c:pt>
                <c:pt idx="308">
                  <c:v>150.00145192670669</c:v>
                </c:pt>
                <c:pt idx="309">
                  <c:v>150.8062660689196</c:v>
                </c:pt>
                <c:pt idx="310">
                  <c:v>151.61145250003159</c:v>
                </c:pt>
                <c:pt idx="311">
                  <c:v>152.41626664224449</c:v>
                </c:pt>
                <c:pt idx="312">
                  <c:v>152.41656447336379</c:v>
                </c:pt>
                <c:pt idx="313">
                  <c:v>153.22145307335651</c:v>
                </c:pt>
                <c:pt idx="314">
                  <c:v>153.22167644669611</c:v>
                </c:pt>
                <c:pt idx="315">
                  <c:v>153.22242102449439</c:v>
                </c:pt>
                <c:pt idx="316">
                  <c:v>154.02723516670719</c:v>
                </c:pt>
                <c:pt idx="317">
                  <c:v>154.02760745560639</c:v>
                </c:pt>
                <c:pt idx="318">
                  <c:v>154.02783082894601</c:v>
                </c:pt>
                <c:pt idx="319">
                  <c:v>154.02857540674421</c:v>
                </c:pt>
                <c:pt idx="320">
                  <c:v>154.83338954895709</c:v>
                </c:pt>
                <c:pt idx="321">
                  <c:v>154.8337618378562</c:v>
                </c:pt>
                <c:pt idx="322">
                  <c:v>154.83398521119571</c:v>
                </c:pt>
                <c:pt idx="323">
                  <c:v>155.6388738111884</c:v>
                </c:pt>
                <c:pt idx="324">
                  <c:v>155.6395439312069</c:v>
                </c:pt>
                <c:pt idx="325">
                  <c:v>155.63984176232631</c:v>
                </c:pt>
                <c:pt idx="326">
                  <c:v>155.6402140512254</c:v>
                </c:pt>
                <c:pt idx="327">
                  <c:v>155.64051188234481</c:v>
                </c:pt>
                <c:pt idx="328">
                  <c:v>156.4453260245576</c:v>
                </c:pt>
                <c:pt idx="329">
                  <c:v>158.85954507785681</c:v>
                </c:pt>
                <c:pt idx="330">
                  <c:v>159.6643592200696</c:v>
                </c:pt>
                <c:pt idx="331">
                  <c:v>159.6646570511889</c:v>
                </c:pt>
                <c:pt idx="332">
                  <c:v>159.66502934008821</c:v>
                </c:pt>
                <c:pt idx="333">
                  <c:v>159.6654016289873</c:v>
                </c:pt>
                <c:pt idx="334">
                  <c:v>160.4705136023195</c:v>
                </c:pt>
                <c:pt idx="335">
                  <c:v>160.47081143343891</c:v>
                </c:pt>
                <c:pt idx="336">
                  <c:v>160.471183722338</c:v>
                </c:pt>
                <c:pt idx="337">
                  <c:v>160.47148155345741</c:v>
                </c:pt>
                <c:pt idx="338">
                  <c:v>160.47215167347579</c:v>
                </c:pt>
                <c:pt idx="339">
                  <c:v>160.47252396237499</c:v>
                </c:pt>
                <c:pt idx="340">
                  <c:v>160.47282179349429</c:v>
                </c:pt>
                <c:pt idx="341">
                  <c:v>160.47311962461359</c:v>
                </c:pt>
                <c:pt idx="342">
                  <c:v>161.27800822460631</c:v>
                </c:pt>
                <c:pt idx="343">
                  <c:v>162.08312019793851</c:v>
                </c:pt>
                <c:pt idx="344">
                  <c:v>162.08349248683771</c:v>
                </c:pt>
                <c:pt idx="345">
                  <c:v>162.88830662905059</c:v>
                </c:pt>
                <c:pt idx="346">
                  <c:v>162.88867891794979</c:v>
                </c:pt>
                <c:pt idx="347">
                  <c:v>163.69349306016261</c:v>
                </c:pt>
                <c:pt idx="348">
                  <c:v>164.49860503349481</c:v>
                </c:pt>
                <c:pt idx="349">
                  <c:v>165.30349363348751</c:v>
                </c:pt>
                <c:pt idx="350">
                  <c:v>165.3037914646068</c:v>
                </c:pt>
                <c:pt idx="351">
                  <c:v>165.304163753506</c:v>
                </c:pt>
                <c:pt idx="352">
                  <c:v>165.30446158462539</c:v>
                </c:pt>
                <c:pt idx="353">
                  <c:v>165.30513170464391</c:v>
                </c:pt>
                <c:pt idx="354">
                  <c:v>165.30542953576321</c:v>
                </c:pt>
                <c:pt idx="355">
                  <c:v>165.30580182466241</c:v>
                </c:pt>
                <c:pt idx="356">
                  <c:v>165.30609965578171</c:v>
                </c:pt>
                <c:pt idx="357">
                  <c:v>165.30639748690101</c:v>
                </c:pt>
                <c:pt idx="358">
                  <c:v>165.3070676069195</c:v>
                </c:pt>
                <c:pt idx="359">
                  <c:v>165.3073654380388</c:v>
                </c:pt>
                <c:pt idx="360">
                  <c:v>164.5031469580646</c:v>
                </c:pt>
                <c:pt idx="361">
                  <c:v>164.5035192469638</c:v>
                </c:pt>
                <c:pt idx="362">
                  <c:v>164.50418936698219</c:v>
                </c:pt>
                <c:pt idx="363">
                  <c:v>164.50441274032181</c:v>
                </c:pt>
                <c:pt idx="364">
                  <c:v>165.30937579809429</c:v>
                </c:pt>
                <c:pt idx="365">
                  <c:v>166.11418994030711</c:v>
                </c:pt>
                <c:pt idx="366">
                  <c:v>166.1144877714265</c:v>
                </c:pt>
                <c:pt idx="367">
                  <c:v>167.7241905136321</c:v>
                </c:pt>
                <c:pt idx="368">
                  <c:v>167.72448834475139</c:v>
                </c:pt>
                <c:pt idx="369">
                  <c:v>168.52937694474409</c:v>
                </c:pt>
                <c:pt idx="370">
                  <c:v>168.52967477586341</c:v>
                </c:pt>
                <c:pt idx="371">
                  <c:v>169.33456337585611</c:v>
                </c:pt>
                <c:pt idx="372">
                  <c:v>169.335084580315</c:v>
                </c:pt>
                <c:pt idx="373">
                  <c:v>169.33553132699399</c:v>
                </c:pt>
                <c:pt idx="374">
                  <c:v>169.33582915811331</c:v>
                </c:pt>
                <c:pt idx="375">
                  <c:v>169.3361269892327</c:v>
                </c:pt>
                <c:pt idx="376">
                  <c:v>169.33649927813181</c:v>
                </c:pt>
                <c:pt idx="377">
                  <c:v>169.33716939815031</c:v>
                </c:pt>
                <c:pt idx="378">
                  <c:v>169.33746722926961</c:v>
                </c:pt>
                <c:pt idx="379">
                  <c:v>168.53324874929541</c:v>
                </c:pt>
                <c:pt idx="380">
                  <c:v>168.53362103819461</c:v>
                </c:pt>
                <c:pt idx="381">
                  <c:v>168.53429115821311</c:v>
                </c:pt>
                <c:pt idx="382">
                  <c:v>169.33910530042601</c:v>
                </c:pt>
                <c:pt idx="383">
                  <c:v>170.1439194426388</c:v>
                </c:pt>
                <c:pt idx="384">
                  <c:v>170.94880804263161</c:v>
                </c:pt>
                <c:pt idx="385">
                  <c:v>171.75354772706461</c:v>
                </c:pt>
                <c:pt idx="386">
                  <c:v>173.36332492704989</c:v>
                </c:pt>
                <c:pt idx="387">
                  <c:v>174.16813906926279</c:v>
                </c:pt>
                <c:pt idx="388">
                  <c:v>174.9729532114757</c:v>
                </c:pt>
                <c:pt idx="389">
                  <c:v>174.97332550037481</c:v>
                </c:pt>
                <c:pt idx="390">
                  <c:v>175.7781396425878</c:v>
                </c:pt>
                <c:pt idx="391">
                  <c:v>175.77880976260619</c:v>
                </c:pt>
                <c:pt idx="392">
                  <c:v>175.77910759372551</c:v>
                </c:pt>
                <c:pt idx="393">
                  <c:v>176.58399619371821</c:v>
                </c:pt>
                <c:pt idx="394">
                  <c:v>177.3888103359312</c:v>
                </c:pt>
                <c:pt idx="395">
                  <c:v>178.19355002036411</c:v>
                </c:pt>
                <c:pt idx="396">
                  <c:v>178.99881090925601</c:v>
                </c:pt>
                <c:pt idx="397">
                  <c:v>178.99910874037539</c:v>
                </c:pt>
                <c:pt idx="398">
                  <c:v>178.99948102927451</c:v>
                </c:pt>
                <c:pt idx="399">
                  <c:v>178.99970440261399</c:v>
                </c:pt>
                <c:pt idx="400">
                  <c:v>179.00044898041239</c:v>
                </c:pt>
                <c:pt idx="405">
                  <c:v>179.54416345493439</c:v>
                </c:pt>
                <c:pt idx="410">
                  <c:v>181.07002966181491</c:v>
                </c:pt>
                <c:pt idx="415">
                  <c:v>180.9635202709166</c:v>
                </c:pt>
                <c:pt idx="420">
                  <c:v>183.37739454216731</c:v>
                </c:pt>
                <c:pt idx="425">
                  <c:v>184.8990438927394</c:v>
                </c:pt>
                <c:pt idx="430">
                  <c:v>188.3116949007991</c:v>
                </c:pt>
                <c:pt idx="435">
                  <c:v>190.1789500227417</c:v>
                </c:pt>
                <c:pt idx="440">
                  <c:v>188.6633454389158</c:v>
                </c:pt>
                <c:pt idx="445">
                  <c:v>188.9254042078656</c:v>
                </c:pt>
                <c:pt idx="450">
                  <c:v>190.6405737350953</c:v>
                </c:pt>
                <c:pt idx="455">
                  <c:v>189.82526567703249</c:v>
                </c:pt>
                <c:pt idx="460">
                  <c:v>190.45779993617899</c:v>
                </c:pt>
                <c:pt idx="465">
                  <c:v>192.07083383397691</c:v>
                </c:pt>
                <c:pt idx="470">
                  <c:v>191.80274551973369</c:v>
                </c:pt>
              </c:numCache>
            </c:numRef>
          </c:val>
          <c:smooth val="0"/>
          <c:extLst>
            <c:ext xmlns:c16="http://schemas.microsoft.com/office/drawing/2014/chart" uri="{C3380CC4-5D6E-409C-BE32-E72D297353CC}">
              <c16:uniqueId val="{00000001-7F73-45B0-960B-61AD96787E34}"/>
            </c:ext>
          </c:extLst>
        </c:ser>
        <c:dLbls>
          <c:showLegendKey val="0"/>
          <c:showVal val="0"/>
          <c:showCatName val="0"/>
          <c:showSerName val="0"/>
          <c:showPercent val="0"/>
          <c:showBubbleSize val="0"/>
        </c:dLbls>
        <c:smooth val="0"/>
        <c:axId val="-2042750936"/>
        <c:axId val="-2055440072"/>
      </c:lineChart>
      <c:catAx>
        <c:axId val="-2042750936"/>
        <c:scaling>
          <c:orientation val="minMax"/>
        </c:scaling>
        <c:delete val="0"/>
        <c:axPos val="b"/>
        <c:numFmt formatCode="yyyy" sourceLinked="0"/>
        <c:majorTickMark val="out"/>
        <c:minorTickMark val="none"/>
        <c:tickLblPos val="none"/>
        <c:spPr>
          <a:ln>
            <a:solidFill>
              <a:srgbClr val="000000"/>
            </a:solidFill>
          </a:ln>
        </c:spPr>
        <c:txPr>
          <a:bodyPr/>
          <a:lstStyle/>
          <a:p>
            <a:pPr>
              <a:defRPr sz="2200"/>
            </a:pPr>
            <a:endParaRPr lang="en-US"/>
          </a:p>
        </c:txPr>
        <c:crossAx val="-2055440072"/>
        <c:crosses val="autoZero"/>
        <c:auto val="0"/>
        <c:lblAlgn val="ctr"/>
        <c:lblOffset val="100"/>
        <c:tickLblSkip val="50"/>
        <c:tickMarkSkip val="50"/>
        <c:noMultiLvlLbl val="0"/>
      </c:catAx>
      <c:valAx>
        <c:axId val="-2055440072"/>
        <c:scaling>
          <c:orientation val="minMax"/>
          <c:max val="400"/>
        </c:scaling>
        <c:delete val="0"/>
        <c:axPos val="l"/>
        <c:majorGridlines>
          <c:spPr>
            <a:ln>
              <a:solidFill>
                <a:schemeClr val="bg1">
                  <a:lumMod val="75000"/>
                </a:schemeClr>
              </a:solidFill>
            </a:ln>
          </c:spPr>
        </c:majorGridlines>
        <c:numFmt formatCode="General" sourceLinked="1"/>
        <c:majorTickMark val="out"/>
        <c:minorTickMark val="none"/>
        <c:tickLblPos val="nextTo"/>
        <c:spPr>
          <a:ln>
            <a:noFill/>
          </a:ln>
        </c:spPr>
        <c:txPr>
          <a:bodyPr/>
          <a:lstStyle/>
          <a:p>
            <a:pPr>
              <a:defRPr sz="2200"/>
            </a:pPr>
            <a:endParaRPr lang="en-US"/>
          </a:p>
        </c:txPr>
        <c:crossAx val="-2042750936"/>
        <c:crossesAt val="1"/>
        <c:crossBetween val="midCat"/>
      </c:valAx>
      <c:spPr>
        <a:ln>
          <a:noFill/>
        </a:ln>
      </c:spPr>
    </c:plotArea>
    <c:plotVisOnly val="1"/>
    <c:dispBlanksAs val="span"/>
    <c:showDLblsOverMax val="0"/>
  </c:chart>
  <c:spPr>
    <a:ln>
      <a:noFill/>
    </a:ln>
  </c:spPr>
  <c:txPr>
    <a:bodyPr/>
    <a:lstStyle/>
    <a:p>
      <a:pPr>
        <a:defRPr sz="1800"/>
      </a:pPr>
      <a:endParaRPr lang="en-US"/>
    </a:p>
  </c:txPr>
  <c:externalData r:id="rId1">
    <c:autoUpdate val="0"/>
  </c:externalData>
</c:chartSpace>
</file>

<file path=ppt/charts/chart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6.2801529276974605E-2"/>
          <c:y val="3.2013852435112303E-2"/>
          <c:w val="0.89054816287910399"/>
          <c:h val="0.890807070692195"/>
        </c:manualLayout>
      </c:layout>
      <c:lineChart>
        <c:grouping val="standard"/>
        <c:varyColors val="0"/>
        <c:ser>
          <c:idx val="0"/>
          <c:order val="0"/>
          <c:tx>
            <c:strRef>
              <c:f>Sheet1!$C$1</c:f>
              <c:strCache>
                <c:ptCount val="1"/>
                <c:pt idx="0">
                  <c:v>25-34</c:v>
                </c:pt>
              </c:strCache>
            </c:strRef>
          </c:tx>
          <c:spPr>
            <a:ln w="44450">
              <a:solidFill>
                <a:srgbClr val="621214"/>
              </a:solidFill>
            </a:ln>
          </c:spPr>
          <c:marker>
            <c:symbol val="circle"/>
            <c:size val="9"/>
            <c:spPr>
              <a:solidFill>
                <a:srgbClr val="FFFFFF"/>
              </a:solidFill>
              <a:ln w="31750">
                <a:solidFill>
                  <a:srgbClr val="621214"/>
                </a:solidFill>
              </a:ln>
            </c:spPr>
          </c:marker>
          <c:cat>
            <c:numRef>
              <c:f>Sheet1!$A$2:$A$9</c:f>
              <c:numCache>
                <c:formatCode>General</c:formatCode>
                <c:ptCount val="8"/>
                <c:pt idx="0">
                  <c:v>1981</c:v>
                </c:pt>
                <c:pt idx="1">
                  <c:v>1986</c:v>
                </c:pt>
                <c:pt idx="2">
                  <c:v>1991</c:v>
                </c:pt>
                <c:pt idx="3">
                  <c:v>1996</c:v>
                </c:pt>
                <c:pt idx="4">
                  <c:v>2001</c:v>
                </c:pt>
                <c:pt idx="5">
                  <c:v>2006</c:v>
                </c:pt>
                <c:pt idx="6">
                  <c:v>2011</c:v>
                </c:pt>
                <c:pt idx="7">
                  <c:v>2016</c:v>
                </c:pt>
              </c:numCache>
            </c:numRef>
          </c:cat>
          <c:val>
            <c:numRef>
              <c:f>Sheet1!$C$2:$C$9</c:f>
              <c:numCache>
                <c:formatCode>General</c:formatCode>
                <c:ptCount val="8"/>
                <c:pt idx="0">
                  <c:v>61</c:v>
                </c:pt>
                <c:pt idx="1">
                  <c:v>58</c:v>
                </c:pt>
                <c:pt idx="2">
                  <c:v>56</c:v>
                </c:pt>
                <c:pt idx="3">
                  <c:v>52</c:v>
                </c:pt>
                <c:pt idx="4">
                  <c:v>51</c:v>
                </c:pt>
                <c:pt idx="5">
                  <c:v>51</c:v>
                </c:pt>
                <c:pt idx="6">
                  <c:v>47</c:v>
                </c:pt>
                <c:pt idx="7">
                  <c:v>44.450625392477214</c:v>
                </c:pt>
              </c:numCache>
            </c:numRef>
          </c:val>
          <c:smooth val="0"/>
          <c:extLst>
            <c:ext xmlns:c16="http://schemas.microsoft.com/office/drawing/2014/chart" uri="{C3380CC4-5D6E-409C-BE32-E72D297353CC}">
              <c16:uniqueId val="{00000004-E303-476E-B1D1-34916A464221}"/>
            </c:ext>
          </c:extLst>
        </c:ser>
        <c:ser>
          <c:idx val="1"/>
          <c:order val="1"/>
          <c:tx>
            <c:strRef>
              <c:f>Sheet1!$D$1</c:f>
              <c:strCache>
                <c:ptCount val="1"/>
                <c:pt idx="0">
                  <c:v>35-44</c:v>
                </c:pt>
              </c:strCache>
            </c:strRef>
          </c:tx>
          <c:spPr>
            <a:ln w="44450">
              <a:solidFill>
                <a:srgbClr val="A02226"/>
              </a:solidFill>
            </a:ln>
          </c:spPr>
          <c:marker>
            <c:symbol val="circle"/>
            <c:size val="9"/>
            <c:spPr>
              <a:solidFill>
                <a:srgbClr val="FFFFFF"/>
              </a:solidFill>
              <a:ln w="31750">
                <a:solidFill>
                  <a:srgbClr val="A02226"/>
                </a:solidFill>
              </a:ln>
            </c:spPr>
          </c:marker>
          <c:cat>
            <c:numRef>
              <c:f>Sheet1!$A$2:$A$9</c:f>
              <c:numCache>
                <c:formatCode>General</c:formatCode>
                <c:ptCount val="8"/>
                <c:pt idx="0">
                  <c:v>1981</c:v>
                </c:pt>
                <c:pt idx="1">
                  <c:v>1986</c:v>
                </c:pt>
                <c:pt idx="2">
                  <c:v>1991</c:v>
                </c:pt>
                <c:pt idx="3">
                  <c:v>1996</c:v>
                </c:pt>
                <c:pt idx="4">
                  <c:v>2001</c:v>
                </c:pt>
                <c:pt idx="5">
                  <c:v>2006</c:v>
                </c:pt>
                <c:pt idx="6">
                  <c:v>2011</c:v>
                </c:pt>
                <c:pt idx="7">
                  <c:v>2016</c:v>
                </c:pt>
              </c:numCache>
            </c:numRef>
          </c:cat>
          <c:val>
            <c:numRef>
              <c:f>Sheet1!$D$2:$D$9</c:f>
              <c:numCache>
                <c:formatCode>General</c:formatCode>
                <c:ptCount val="8"/>
                <c:pt idx="0">
                  <c:v>75</c:v>
                </c:pt>
                <c:pt idx="1">
                  <c:v>74</c:v>
                </c:pt>
                <c:pt idx="2">
                  <c:v>74</c:v>
                </c:pt>
                <c:pt idx="3">
                  <c:v>70</c:v>
                </c:pt>
                <c:pt idx="4">
                  <c:v>69</c:v>
                </c:pt>
                <c:pt idx="5">
                  <c:v>69</c:v>
                </c:pt>
                <c:pt idx="6">
                  <c:v>64</c:v>
                </c:pt>
                <c:pt idx="7">
                  <c:v>62.066074365618832</c:v>
                </c:pt>
              </c:numCache>
            </c:numRef>
          </c:val>
          <c:smooth val="0"/>
          <c:extLst>
            <c:ext xmlns:c16="http://schemas.microsoft.com/office/drawing/2014/chart" uri="{C3380CC4-5D6E-409C-BE32-E72D297353CC}">
              <c16:uniqueId val="{00000006-E303-476E-B1D1-34916A464221}"/>
            </c:ext>
          </c:extLst>
        </c:ser>
        <c:ser>
          <c:idx val="2"/>
          <c:order val="2"/>
          <c:tx>
            <c:strRef>
              <c:f>Sheet1!$E$1</c:f>
              <c:strCache>
                <c:ptCount val="1"/>
                <c:pt idx="0">
                  <c:v>45-54</c:v>
                </c:pt>
              </c:strCache>
            </c:strRef>
          </c:tx>
          <c:spPr>
            <a:ln w="44450">
              <a:solidFill>
                <a:srgbClr val="D4582A"/>
              </a:solidFill>
            </a:ln>
          </c:spPr>
          <c:marker>
            <c:symbol val="circle"/>
            <c:size val="9"/>
            <c:spPr>
              <a:solidFill>
                <a:srgbClr val="FFFFFF"/>
              </a:solidFill>
              <a:ln w="31750">
                <a:solidFill>
                  <a:srgbClr val="D4582A"/>
                </a:solidFill>
              </a:ln>
            </c:spPr>
          </c:marker>
          <c:cat>
            <c:numRef>
              <c:f>Sheet1!$A$2:$A$9</c:f>
              <c:numCache>
                <c:formatCode>General</c:formatCode>
                <c:ptCount val="8"/>
                <c:pt idx="0">
                  <c:v>1981</c:v>
                </c:pt>
                <c:pt idx="1">
                  <c:v>1986</c:v>
                </c:pt>
                <c:pt idx="2">
                  <c:v>1991</c:v>
                </c:pt>
                <c:pt idx="3">
                  <c:v>1996</c:v>
                </c:pt>
                <c:pt idx="4">
                  <c:v>2001</c:v>
                </c:pt>
                <c:pt idx="5">
                  <c:v>2006</c:v>
                </c:pt>
                <c:pt idx="6">
                  <c:v>2011</c:v>
                </c:pt>
                <c:pt idx="7">
                  <c:v>2016</c:v>
                </c:pt>
              </c:numCache>
            </c:numRef>
          </c:cat>
          <c:val>
            <c:numRef>
              <c:f>Sheet1!$E$2:$E$9</c:f>
              <c:numCache>
                <c:formatCode>General</c:formatCode>
                <c:ptCount val="8"/>
                <c:pt idx="0">
                  <c:v>79</c:v>
                </c:pt>
                <c:pt idx="1">
                  <c:v>79</c:v>
                </c:pt>
                <c:pt idx="2">
                  <c:v>81</c:v>
                </c:pt>
                <c:pt idx="3">
                  <c:v>79</c:v>
                </c:pt>
                <c:pt idx="4">
                  <c:v>78</c:v>
                </c:pt>
                <c:pt idx="5">
                  <c:v>78</c:v>
                </c:pt>
                <c:pt idx="6">
                  <c:v>73</c:v>
                </c:pt>
                <c:pt idx="7">
                  <c:v>71.617990833919905</c:v>
                </c:pt>
              </c:numCache>
            </c:numRef>
          </c:val>
          <c:smooth val="0"/>
          <c:extLst>
            <c:ext xmlns:c16="http://schemas.microsoft.com/office/drawing/2014/chart" uri="{C3380CC4-5D6E-409C-BE32-E72D297353CC}">
              <c16:uniqueId val="{00000008-E303-476E-B1D1-34916A464221}"/>
            </c:ext>
          </c:extLst>
        </c:ser>
        <c:ser>
          <c:idx val="3"/>
          <c:order val="3"/>
          <c:tx>
            <c:strRef>
              <c:f>Sheet1!$F$1</c:f>
              <c:strCache>
                <c:ptCount val="1"/>
                <c:pt idx="0">
                  <c:v>55-64</c:v>
                </c:pt>
              </c:strCache>
            </c:strRef>
          </c:tx>
          <c:spPr>
            <a:ln w="44450" cmpd="sng">
              <a:solidFill>
                <a:srgbClr val="F68B33"/>
              </a:solidFill>
              <a:prstDash val="solid"/>
            </a:ln>
          </c:spPr>
          <c:marker>
            <c:symbol val="circle"/>
            <c:size val="9"/>
            <c:spPr>
              <a:solidFill>
                <a:srgbClr val="FFFFFF"/>
              </a:solidFill>
              <a:ln w="31750">
                <a:solidFill>
                  <a:srgbClr val="F68B33"/>
                </a:solidFill>
              </a:ln>
            </c:spPr>
          </c:marker>
          <c:dPt>
            <c:idx val="7"/>
            <c:bubble3D val="0"/>
            <c:extLst>
              <c:ext xmlns:c16="http://schemas.microsoft.com/office/drawing/2014/chart" uri="{C3380CC4-5D6E-409C-BE32-E72D297353CC}">
                <c16:uniqueId val="{00000006-F9C3-4D07-9021-BB93264F547A}"/>
              </c:ext>
            </c:extLst>
          </c:dPt>
          <c:cat>
            <c:numRef>
              <c:f>Sheet1!$A$2:$A$9</c:f>
              <c:numCache>
                <c:formatCode>General</c:formatCode>
                <c:ptCount val="8"/>
                <c:pt idx="0">
                  <c:v>1981</c:v>
                </c:pt>
                <c:pt idx="1">
                  <c:v>1986</c:v>
                </c:pt>
                <c:pt idx="2">
                  <c:v>1991</c:v>
                </c:pt>
                <c:pt idx="3">
                  <c:v>1996</c:v>
                </c:pt>
                <c:pt idx="4">
                  <c:v>2001</c:v>
                </c:pt>
                <c:pt idx="5">
                  <c:v>2006</c:v>
                </c:pt>
                <c:pt idx="6">
                  <c:v>2011</c:v>
                </c:pt>
                <c:pt idx="7">
                  <c:v>2016</c:v>
                </c:pt>
              </c:numCache>
            </c:numRef>
          </c:cat>
          <c:val>
            <c:numRef>
              <c:f>Sheet1!$F$2:$F$9</c:f>
              <c:numCache>
                <c:formatCode>General</c:formatCode>
                <c:ptCount val="8"/>
                <c:pt idx="0">
                  <c:v>81</c:v>
                </c:pt>
                <c:pt idx="1">
                  <c:v>82</c:v>
                </c:pt>
                <c:pt idx="2">
                  <c:v>84</c:v>
                </c:pt>
                <c:pt idx="3">
                  <c:v>83</c:v>
                </c:pt>
                <c:pt idx="4">
                  <c:v>82</c:v>
                </c:pt>
                <c:pt idx="5">
                  <c:v>82</c:v>
                </c:pt>
                <c:pt idx="6">
                  <c:v>79</c:v>
                </c:pt>
                <c:pt idx="7">
                  <c:v>77.870685360472564</c:v>
                </c:pt>
              </c:numCache>
            </c:numRef>
          </c:val>
          <c:smooth val="0"/>
          <c:extLst>
            <c:ext xmlns:c16="http://schemas.microsoft.com/office/drawing/2014/chart" uri="{C3380CC4-5D6E-409C-BE32-E72D297353CC}">
              <c16:uniqueId val="{00000003-F9C3-4D07-9021-BB93264F547A}"/>
            </c:ext>
          </c:extLst>
        </c:ser>
        <c:ser>
          <c:idx val="4"/>
          <c:order val="4"/>
          <c:tx>
            <c:strRef>
              <c:f>Sheet1!$G$1</c:f>
              <c:strCache>
                <c:ptCount val="1"/>
                <c:pt idx="0">
                  <c:v>65+</c:v>
                </c:pt>
              </c:strCache>
            </c:strRef>
          </c:tx>
          <c:spPr>
            <a:ln w="44450" cmpd="sng">
              <a:solidFill>
                <a:srgbClr val="FFC35A"/>
              </a:solidFill>
              <a:prstDash val="solid"/>
            </a:ln>
          </c:spPr>
          <c:marker>
            <c:symbol val="circle"/>
            <c:size val="9"/>
            <c:spPr>
              <a:solidFill>
                <a:srgbClr val="FFFFFF"/>
              </a:solidFill>
              <a:ln w="31750">
                <a:solidFill>
                  <a:srgbClr val="FFC35A"/>
                </a:solidFill>
              </a:ln>
            </c:spPr>
          </c:marker>
          <c:cat>
            <c:numRef>
              <c:f>Sheet1!$A$2:$A$9</c:f>
              <c:numCache>
                <c:formatCode>General</c:formatCode>
                <c:ptCount val="8"/>
                <c:pt idx="0">
                  <c:v>1981</c:v>
                </c:pt>
                <c:pt idx="1">
                  <c:v>1986</c:v>
                </c:pt>
                <c:pt idx="2">
                  <c:v>1991</c:v>
                </c:pt>
                <c:pt idx="3">
                  <c:v>1996</c:v>
                </c:pt>
                <c:pt idx="4">
                  <c:v>2001</c:v>
                </c:pt>
                <c:pt idx="5">
                  <c:v>2006</c:v>
                </c:pt>
                <c:pt idx="6">
                  <c:v>2011</c:v>
                </c:pt>
                <c:pt idx="7">
                  <c:v>2016</c:v>
                </c:pt>
              </c:numCache>
            </c:numRef>
          </c:cat>
          <c:val>
            <c:numRef>
              <c:f>Sheet1!$G$2:$G$9</c:f>
              <c:numCache>
                <c:formatCode>General</c:formatCode>
                <c:ptCount val="8"/>
                <c:pt idx="0">
                  <c:v>78</c:v>
                </c:pt>
                <c:pt idx="1">
                  <c:v>80</c:v>
                </c:pt>
                <c:pt idx="2">
                  <c:v>84</c:v>
                </c:pt>
                <c:pt idx="3">
                  <c:v>82</c:v>
                </c:pt>
                <c:pt idx="4">
                  <c:v>82</c:v>
                </c:pt>
                <c:pt idx="5">
                  <c:v>82</c:v>
                </c:pt>
                <c:pt idx="6">
                  <c:v>79</c:v>
                </c:pt>
                <c:pt idx="7">
                  <c:v>81.775193322853681</c:v>
                </c:pt>
              </c:numCache>
            </c:numRef>
          </c:val>
          <c:smooth val="0"/>
          <c:extLst>
            <c:ext xmlns:c16="http://schemas.microsoft.com/office/drawing/2014/chart" uri="{C3380CC4-5D6E-409C-BE32-E72D297353CC}">
              <c16:uniqueId val="{00000004-F9C3-4D07-9021-BB93264F547A}"/>
            </c:ext>
          </c:extLst>
        </c:ser>
        <c:dLbls>
          <c:showLegendKey val="0"/>
          <c:showVal val="0"/>
          <c:showCatName val="0"/>
          <c:showSerName val="0"/>
          <c:showPercent val="0"/>
          <c:showBubbleSize val="0"/>
        </c:dLbls>
        <c:marker val="1"/>
        <c:smooth val="0"/>
        <c:axId val="-2044027896"/>
        <c:axId val="-2044062056"/>
      </c:lineChart>
      <c:catAx>
        <c:axId val="-2044027896"/>
        <c:scaling>
          <c:orientation val="minMax"/>
        </c:scaling>
        <c:delete val="0"/>
        <c:axPos val="b"/>
        <c:numFmt formatCode="General" sourceLinked="1"/>
        <c:majorTickMark val="out"/>
        <c:minorTickMark val="none"/>
        <c:tickLblPos val="nextTo"/>
        <c:spPr>
          <a:ln>
            <a:solidFill>
              <a:schemeClr val="tx1"/>
            </a:solidFill>
          </a:ln>
        </c:spPr>
        <c:txPr>
          <a:bodyPr/>
          <a:lstStyle/>
          <a:p>
            <a:pPr>
              <a:defRPr sz="2200"/>
            </a:pPr>
            <a:endParaRPr lang="en-US"/>
          </a:p>
        </c:txPr>
        <c:crossAx val="-2044062056"/>
        <c:crosses val="autoZero"/>
        <c:auto val="1"/>
        <c:lblAlgn val="ctr"/>
        <c:lblOffset val="100"/>
        <c:noMultiLvlLbl val="0"/>
      </c:catAx>
      <c:valAx>
        <c:axId val="-2044062056"/>
        <c:scaling>
          <c:orientation val="minMax"/>
          <c:min val="40"/>
        </c:scaling>
        <c:delete val="0"/>
        <c:axPos val="l"/>
        <c:majorGridlines>
          <c:spPr>
            <a:ln>
              <a:solidFill>
                <a:srgbClr val="6A737B">
                  <a:lumMod val="40000"/>
                  <a:lumOff val="60000"/>
                </a:srgbClr>
              </a:solidFill>
            </a:ln>
          </c:spPr>
        </c:majorGridlines>
        <c:numFmt formatCode="General" sourceLinked="1"/>
        <c:majorTickMark val="out"/>
        <c:minorTickMark val="none"/>
        <c:tickLblPos val="nextTo"/>
        <c:spPr>
          <a:ln>
            <a:noFill/>
          </a:ln>
        </c:spPr>
        <c:txPr>
          <a:bodyPr/>
          <a:lstStyle/>
          <a:p>
            <a:pPr>
              <a:defRPr sz="2200"/>
            </a:pPr>
            <a:endParaRPr lang="en-US"/>
          </a:p>
        </c:txPr>
        <c:crossAx val="-2044027896"/>
        <c:crosses val="autoZero"/>
        <c:crossBetween val="midCat"/>
        <c:majorUnit val="10"/>
      </c:valAx>
    </c:plotArea>
    <c:plotVisOnly val="1"/>
    <c:dispBlanksAs val="gap"/>
    <c:showDLblsOverMax val="0"/>
  </c:chart>
  <c:txPr>
    <a:bodyPr/>
    <a:lstStyle/>
    <a:p>
      <a:pPr>
        <a:defRPr sz="1800"/>
      </a:pPr>
      <a:endParaRPr lang="en-US"/>
    </a:p>
  </c:txPr>
  <c:externalData r:id="rId2">
    <c:autoUpdate val="0"/>
  </c:externalData>
</c:chartSpace>
</file>

<file path=ppt/charts/chart4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5.6269129035015499E-2"/>
          <c:y val="3.5769143043336601E-2"/>
          <c:w val="0.75615104478530804"/>
          <c:h val="0.87246366894754002"/>
        </c:manualLayout>
      </c:layout>
      <c:barChart>
        <c:barDir val="col"/>
        <c:grouping val="stacked"/>
        <c:varyColors val="0"/>
        <c:ser>
          <c:idx val="2"/>
          <c:order val="0"/>
          <c:tx>
            <c:strRef>
              <c:f>Sheet1!$E$1</c:f>
              <c:strCache>
                <c:ptCount val="1"/>
                <c:pt idx="0">
                  <c:v>Minimum</c:v>
                </c:pt>
              </c:strCache>
            </c:strRef>
          </c:tx>
          <c:spPr>
            <a:noFill/>
            <a:ln>
              <a:noFill/>
            </a:ln>
          </c:spPr>
          <c:invertIfNegative val="0"/>
          <c:cat>
            <c:strRef>
              <c:f>Sheet1!$A$2:$A$6</c:f>
              <c:strCache>
                <c:ptCount val="5"/>
                <c:pt idx="0">
                  <c:v>1</c:v>
                </c:pt>
                <c:pt idx="1">
                  <c:v>2</c:v>
                </c:pt>
                <c:pt idx="2">
                  <c:v>3</c:v>
                </c:pt>
                <c:pt idx="3">
                  <c:v>4</c:v>
                </c:pt>
                <c:pt idx="4">
                  <c:v>5</c:v>
                </c:pt>
              </c:strCache>
            </c:strRef>
          </c:cat>
          <c:val>
            <c:numRef>
              <c:f>Sheet1!$E$2:$E$6</c:f>
              <c:numCache>
                <c:formatCode>General</c:formatCode>
                <c:ptCount val="5"/>
                <c:pt idx="0">
                  <c:v>22.739527097437829</c:v>
                </c:pt>
                <c:pt idx="1">
                  <c:v>34.070912672357188</c:v>
                </c:pt>
                <c:pt idx="2">
                  <c:v>45.575058516092462</c:v>
                </c:pt>
                <c:pt idx="3">
                  <c:v>49.577598292496191</c:v>
                </c:pt>
                <c:pt idx="4">
                  <c:v>55.127346264133934</c:v>
                </c:pt>
              </c:numCache>
            </c:numRef>
          </c:val>
          <c:extLst>
            <c:ext xmlns:c16="http://schemas.microsoft.com/office/drawing/2014/chart" uri="{C3380CC4-5D6E-409C-BE32-E72D297353CC}">
              <c16:uniqueId val="{00000000-99E9-4C82-B997-83E5171AB24C}"/>
            </c:ext>
          </c:extLst>
        </c:ser>
        <c:ser>
          <c:idx val="1"/>
          <c:order val="1"/>
          <c:tx>
            <c:strRef>
              <c:f>Sheet1!$D$1</c:f>
              <c:strCache>
                <c:ptCount val="1"/>
                <c:pt idx="0">
                  <c:v>gap-arrow</c:v>
                </c:pt>
              </c:strCache>
            </c:strRef>
          </c:tx>
          <c:spPr>
            <a:blipFill>
              <a:blip xmlns:r="http://schemas.openxmlformats.org/officeDocument/2006/relationships" r:embed="rId2"/>
              <a:stretch>
                <a:fillRect/>
              </a:stretch>
            </a:blipFill>
            <a:ln w="3175">
              <a:noFill/>
            </a:ln>
          </c:spPr>
          <c:invertIfNegative val="0"/>
          <c:dPt>
            <c:idx val="0"/>
            <c:invertIfNegative val="0"/>
            <c:bubble3D val="0"/>
            <c:spPr>
              <a:blipFill>
                <a:blip xmlns:r="http://schemas.openxmlformats.org/officeDocument/2006/relationships" r:embed="rId3"/>
                <a:stretch>
                  <a:fillRect/>
                </a:stretch>
              </a:blipFill>
              <a:ln w="3175">
                <a:noFill/>
              </a:ln>
            </c:spPr>
            <c:extLst>
              <c:ext xmlns:c16="http://schemas.microsoft.com/office/drawing/2014/chart" uri="{C3380CC4-5D6E-409C-BE32-E72D297353CC}">
                <c16:uniqueId val="{00000002-99E9-4C82-B997-83E5171AB24C}"/>
              </c:ext>
            </c:extLst>
          </c:dPt>
          <c:dPt>
            <c:idx val="1"/>
            <c:invertIfNegative val="0"/>
            <c:bubble3D val="0"/>
            <c:spPr>
              <a:blipFill>
                <a:blip xmlns:r="http://schemas.openxmlformats.org/officeDocument/2006/relationships" r:embed="rId4"/>
                <a:stretch>
                  <a:fillRect/>
                </a:stretch>
              </a:blipFill>
              <a:ln w="3175">
                <a:noFill/>
              </a:ln>
            </c:spPr>
            <c:extLst>
              <c:ext xmlns:c16="http://schemas.microsoft.com/office/drawing/2014/chart" uri="{C3380CC4-5D6E-409C-BE32-E72D297353CC}">
                <c16:uniqueId val="{00000004-99E9-4C82-B997-83E5171AB24C}"/>
              </c:ext>
            </c:extLst>
          </c:dPt>
          <c:dPt>
            <c:idx val="2"/>
            <c:invertIfNegative val="0"/>
            <c:bubble3D val="0"/>
            <c:spPr>
              <a:blipFill>
                <a:blip xmlns:r="http://schemas.openxmlformats.org/officeDocument/2006/relationships" r:embed="rId5"/>
                <a:stretch>
                  <a:fillRect/>
                </a:stretch>
              </a:blipFill>
              <a:ln w="3175">
                <a:noFill/>
              </a:ln>
            </c:spPr>
            <c:extLst>
              <c:ext xmlns:c16="http://schemas.microsoft.com/office/drawing/2014/chart" uri="{C3380CC4-5D6E-409C-BE32-E72D297353CC}">
                <c16:uniqueId val="{00000006-99E9-4C82-B997-83E5171AB24C}"/>
              </c:ext>
            </c:extLst>
          </c:dPt>
          <c:dPt>
            <c:idx val="3"/>
            <c:invertIfNegative val="0"/>
            <c:bubble3D val="0"/>
            <c:spPr>
              <a:blipFill>
                <a:blip xmlns:r="http://schemas.openxmlformats.org/officeDocument/2006/relationships" r:embed="rId6"/>
                <a:stretch>
                  <a:fillRect/>
                </a:stretch>
              </a:blipFill>
              <a:ln w="3175">
                <a:noFill/>
              </a:ln>
            </c:spPr>
            <c:extLst>
              <c:ext xmlns:c16="http://schemas.microsoft.com/office/drawing/2014/chart" uri="{C3380CC4-5D6E-409C-BE32-E72D297353CC}">
                <c16:uniqueId val="{00000008-99E9-4C82-B997-83E5171AB24C}"/>
              </c:ext>
            </c:extLst>
          </c:dPt>
          <c:dPt>
            <c:idx val="4"/>
            <c:invertIfNegative val="0"/>
            <c:bubble3D val="0"/>
            <c:spPr>
              <a:blipFill>
                <a:blip xmlns:r="http://schemas.openxmlformats.org/officeDocument/2006/relationships" r:embed="rId7"/>
                <a:stretch>
                  <a:fillRect/>
                </a:stretch>
              </a:blipFill>
              <a:ln w="3175">
                <a:noFill/>
              </a:ln>
            </c:spPr>
            <c:extLst>
              <c:ext xmlns:c16="http://schemas.microsoft.com/office/drawing/2014/chart" uri="{C3380CC4-5D6E-409C-BE32-E72D297353CC}">
                <c16:uniqueId val="{0000000A-99E9-4C82-B997-83E5171AB24C}"/>
              </c:ext>
            </c:extLst>
          </c:dPt>
          <c:dPt>
            <c:idx val="35"/>
            <c:invertIfNegative val="0"/>
            <c:bubble3D val="0"/>
            <c:extLst>
              <c:ext xmlns:c16="http://schemas.microsoft.com/office/drawing/2014/chart" uri="{C3380CC4-5D6E-409C-BE32-E72D297353CC}">
                <c16:uniqueId val="{0000000B-99E9-4C82-B997-83E5171AB24C}"/>
              </c:ext>
            </c:extLst>
          </c:dPt>
          <c:cat>
            <c:strRef>
              <c:f>Sheet1!$A$2:$A$6</c:f>
              <c:strCache>
                <c:ptCount val="5"/>
                <c:pt idx="0">
                  <c:v>1</c:v>
                </c:pt>
                <c:pt idx="1">
                  <c:v>2</c:v>
                </c:pt>
                <c:pt idx="2">
                  <c:v>3</c:v>
                </c:pt>
                <c:pt idx="3">
                  <c:v>4</c:v>
                </c:pt>
                <c:pt idx="4">
                  <c:v>5</c:v>
                </c:pt>
              </c:strCache>
            </c:strRef>
          </c:cat>
          <c:val>
            <c:numRef>
              <c:f>Sheet1!$D$2:$D$6</c:f>
              <c:numCache>
                <c:formatCode>General</c:formatCode>
                <c:ptCount val="5"/>
                <c:pt idx="0">
                  <c:v>39.960472902562174</c:v>
                </c:pt>
                <c:pt idx="1">
                  <c:v>17.929087327642812</c:v>
                </c:pt>
                <c:pt idx="2">
                  <c:v>16.724941483907536</c:v>
                </c:pt>
                <c:pt idx="3">
                  <c:v>15.522401707503818</c:v>
                </c:pt>
                <c:pt idx="4">
                  <c:v>7.3726537358660664</c:v>
                </c:pt>
              </c:numCache>
            </c:numRef>
          </c:val>
          <c:extLst>
            <c:ext xmlns:c16="http://schemas.microsoft.com/office/drawing/2014/chart" uri="{C3380CC4-5D6E-409C-BE32-E72D297353CC}">
              <c16:uniqueId val="{0000000C-99E9-4C82-B997-83E5171AB24C}"/>
            </c:ext>
          </c:extLst>
        </c:ser>
        <c:dLbls>
          <c:showLegendKey val="0"/>
          <c:showVal val="0"/>
          <c:showCatName val="0"/>
          <c:showSerName val="0"/>
          <c:showPercent val="0"/>
          <c:showBubbleSize val="0"/>
        </c:dLbls>
        <c:gapWidth val="150"/>
        <c:overlap val="100"/>
        <c:axId val="-2021078120"/>
        <c:axId val="-2020847064"/>
      </c:barChart>
      <c:scatterChart>
        <c:scatterStyle val="lineMarker"/>
        <c:varyColors val="0"/>
        <c:ser>
          <c:idx val="0"/>
          <c:order val="2"/>
          <c:tx>
            <c:strRef>
              <c:f>Sheet1!$B$1</c:f>
              <c:strCache>
                <c:ptCount val="1"/>
                <c:pt idx="0">
                  <c:v>1981</c:v>
                </c:pt>
              </c:strCache>
            </c:strRef>
          </c:tx>
          <c:spPr>
            <a:ln w="28575">
              <a:noFill/>
            </a:ln>
          </c:spPr>
          <c:marker>
            <c:symbol val="circle"/>
            <c:size val="9"/>
            <c:spPr>
              <a:solidFill>
                <a:srgbClr val="FFFFFF"/>
              </a:solidFill>
              <a:ln w="38100">
                <a:solidFill>
                  <a:srgbClr val="621214"/>
                </a:solidFill>
              </a:ln>
            </c:spPr>
          </c:marker>
          <c:dPt>
            <c:idx val="0"/>
            <c:bubble3D val="0"/>
            <c:extLst>
              <c:ext xmlns:c16="http://schemas.microsoft.com/office/drawing/2014/chart" uri="{C3380CC4-5D6E-409C-BE32-E72D297353CC}">
                <c16:uniqueId val="{0000000D-99E9-4C82-B997-83E5171AB24C}"/>
              </c:ext>
            </c:extLst>
          </c:dPt>
          <c:dPt>
            <c:idx val="1"/>
            <c:marker>
              <c:spPr>
                <a:solidFill>
                  <a:srgbClr val="FFFFFF"/>
                </a:solidFill>
                <a:ln w="38100">
                  <a:solidFill>
                    <a:srgbClr val="A02226"/>
                  </a:solidFill>
                </a:ln>
              </c:spPr>
            </c:marker>
            <c:bubble3D val="0"/>
            <c:extLst>
              <c:ext xmlns:c16="http://schemas.microsoft.com/office/drawing/2014/chart" uri="{C3380CC4-5D6E-409C-BE32-E72D297353CC}">
                <c16:uniqueId val="{00000011-ACF4-4185-AFEA-569963C369BB}"/>
              </c:ext>
            </c:extLst>
          </c:dPt>
          <c:dPt>
            <c:idx val="2"/>
            <c:marker>
              <c:spPr>
                <a:solidFill>
                  <a:srgbClr val="FFFFFF"/>
                </a:solidFill>
                <a:ln w="38100">
                  <a:solidFill>
                    <a:srgbClr val="D4582A"/>
                  </a:solidFill>
                </a:ln>
              </c:spPr>
            </c:marker>
            <c:bubble3D val="0"/>
            <c:extLst>
              <c:ext xmlns:c16="http://schemas.microsoft.com/office/drawing/2014/chart" uri="{C3380CC4-5D6E-409C-BE32-E72D297353CC}">
                <c16:uniqueId val="{00000014-ACF4-4185-AFEA-569963C369BB}"/>
              </c:ext>
            </c:extLst>
          </c:dPt>
          <c:dPt>
            <c:idx val="3"/>
            <c:marker>
              <c:spPr>
                <a:solidFill>
                  <a:srgbClr val="FFFFFF"/>
                </a:solidFill>
                <a:ln w="38100">
                  <a:solidFill>
                    <a:srgbClr val="F68B33"/>
                  </a:solidFill>
                </a:ln>
              </c:spPr>
            </c:marker>
            <c:bubble3D val="0"/>
            <c:extLst>
              <c:ext xmlns:c16="http://schemas.microsoft.com/office/drawing/2014/chart" uri="{C3380CC4-5D6E-409C-BE32-E72D297353CC}">
                <c16:uniqueId val="{00000013-ACF4-4185-AFEA-569963C369BB}"/>
              </c:ext>
            </c:extLst>
          </c:dPt>
          <c:dPt>
            <c:idx val="4"/>
            <c:marker>
              <c:spPr>
                <a:solidFill>
                  <a:srgbClr val="FFFFFF"/>
                </a:solidFill>
                <a:ln w="38100">
                  <a:solidFill>
                    <a:srgbClr val="FFC35A"/>
                  </a:solidFill>
                </a:ln>
              </c:spPr>
            </c:marker>
            <c:bubble3D val="0"/>
            <c:extLst>
              <c:ext xmlns:c16="http://schemas.microsoft.com/office/drawing/2014/chart" uri="{C3380CC4-5D6E-409C-BE32-E72D297353CC}">
                <c16:uniqueId val="{00000012-ACF4-4185-AFEA-569963C369BB}"/>
              </c:ext>
            </c:extLst>
          </c:dPt>
          <c:dPt>
            <c:idx val="35"/>
            <c:bubble3D val="0"/>
            <c:extLst>
              <c:ext xmlns:c16="http://schemas.microsoft.com/office/drawing/2014/chart" uri="{C3380CC4-5D6E-409C-BE32-E72D297353CC}">
                <c16:uniqueId val="{0000000E-99E9-4C82-B997-83E5171AB24C}"/>
              </c:ext>
            </c:extLst>
          </c:dPt>
          <c:xVal>
            <c:strRef>
              <c:f>Sheet1!$A$2:$A$6</c:f>
              <c:strCache>
                <c:ptCount val="5"/>
                <c:pt idx="0">
                  <c:v>1</c:v>
                </c:pt>
                <c:pt idx="1">
                  <c:v>2</c:v>
                </c:pt>
                <c:pt idx="2">
                  <c:v>3</c:v>
                </c:pt>
                <c:pt idx="3">
                  <c:v>4</c:v>
                </c:pt>
                <c:pt idx="4">
                  <c:v>5</c:v>
                </c:pt>
              </c:strCache>
            </c:strRef>
          </c:xVal>
          <c:yVal>
            <c:numRef>
              <c:f>Sheet1!$B$2:$B$6</c:f>
              <c:numCache>
                <c:formatCode>General</c:formatCode>
                <c:ptCount val="5"/>
                <c:pt idx="0">
                  <c:v>62.7</c:v>
                </c:pt>
                <c:pt idx="1">
                  <c:v>52</c:v>
                </c:pt>
                <c:pt idx="2">
                  <c:v>62.3</c:v>
                </c:pt>
                <c:pt idx="3">
                  <c:v>65.100000000000009</c:v>
                </c:pt>
                <c:pt idx="4">
                  <c:v>62.5</c:v>
                </c:pt>
              </c:numCache>
            </c:numRef>
          </c:yVal>
          <c:smooth val="0"/>
          <c:extLst>
            <c:ext xmlns:c16="http://schemas.microsoft.com/office/drawing/2014/chart" uri="{C3380CC4-5D6E-409C-BE32-E72D297353CC}">
              <c16:uniqueId val="{0000000F-99E9-4C82-B997-83E5171AB24C}"/>
            </c:ext>
          </c:extLst>
        </c:ser>
        <c:ser>
          <c:idx val="4"/>
          <c:order val="3"/>
          <c:tx>
            <c:strRef>
              <c:f>Sheet1!$C$1</c:f>
              <c:strCache>
                <c:ptCount val="1"/>
                <c:pt idx="0">
                  <c:v>2016</c:v>
                </c:pt>
              </c:strCache>
            </c:strRef>
          </c:tx>
          <c:spPr>
            <a:ln w="28575">
              <a:noFill/>
            </a:ln>
          </c:spPr>
          <c:marker>
            <c:symbol val="x"/>
            <c:size val="9"/>
            <c:spPr>
              <a:noFill/>
              <a:ln w="22225">
                <a:solidFill>
                  <a:srgbClr val="A02226"/>
                </a:solidFill>
              </a:ln>
            </c:spPr>
          </c:marker>
          <c:dPt>
            <c:idx val="0"/>
            <c:marker>
              <c:spPr>
                <a:noFill/>
                <a:ln w="22225">
                  <a:solidFill>
                    <a:srgbClr val="621214"/>
                  </a:solidFill>
                </a:ln>
              </c:spPr>
            </c:marker>
            <c:bubble3D val="0"/>
            <c:extLst>
              <c:ext xmlns:c16="http://schemas.microsoft.com/office/drawing/2014/chart" uri="{C3380CC4-5D6E-409C-BE32-E72D297353CC}">
                <c16:uniqueId val="{00000010-99E9-4C82-B997-83E5171AB24C}"/>
              </c:ext>
            </c:extLst>
          </c:dPt>
          <c:dPt>
            <c:idx val="2"/>
            <c:marker>
              <c:spPr>
                <a:noFill/>
                <a:ln w="22225">
                  <a:solidFill>
                    <a:srgbClr val="D4582A"/>
                  </a:solidFill>
                </a:ln>
              </c:spPr>
            </c:marker>
            <c:bubble3D val="0"/>
            <c:extLst>
              <c:ext xmlns:c16="http://schemas.microsoft.com/office/drawing/2014/chart" uri="{C3380CC4-5D6E-409C-BE32-E72D297353CC}">
                <c16:uniqueId val="{00000016-ACF4-4185-AFEA-569963C369BB}"/>
              </c:ext>
            </c:extLst>
          </c:dPt>
          <c:dPt>
            <c:idx val="3"/>
            <c:marker>
              <c:spPr>
                <a:noFill/>
                <a:ln w="22225">
                  <a:solidFill>
                    <a:srgbClr val="F68B33"/>
                  </a:solidFill>
                </a:ln>
              </c:spPr>
            </c:marker>
            <c:bubble3D val="0"/>
            <c:extLst>
              <c:ext xmlns:c16="http://schemas.microsoft.com/office/drawing/2014/chart" uri="{C3380CC4-5D6E-409C-BE32-E72D297353CC}">
                <c16:uniqueId val="{00000017-ACF4-4185-AFEA-569963C369BB}"/>
              </c:ext>
            </c:extLst>
          </c:dPt>
          <c:dPt>
            <c:idx val="4"/>
            <c:marker>
              <c:spPr>
                <a:noFill/>
                <a:ln w="22225">
                  <a:solidFill>
                    <a:srgbClr val="FFC35A"/>
                  </a:solidFill>
                </a:ln>
              </c:spPr>
            </c:marker>
            <c:bubble3D val="0"/>
            <c:extLst>
              <c:ext xmlns:c16="http://schemas.microsoft.com/office/drawing/2014/chart" uri="{C3380CC4-5D6E-409C-BE32-E72D297353CC}">
                <c16:uniqueId val="{00000018-ACF4-4185-AFEA-569963C369BB}"/>
              </c:ext>
            </c:extLst>
          </c:dPt>
          <c:dPt>
            <c:idx val="9"/>
            <c:bubble3D val="0"/>
            <c:extLst>
              <c:ext xmlns:c16="http://schemas.microsoft.com/office/drawing/2014/chart" uri="{C3380CC4-5D6E-409C-BE32-E72D297353CC}">
                <c16:uniqueId val="{00000011-99E9-4C82-B997-83E5171AB24C}"/>
              </c:ext>
            </c:extLst>
          </c:dPt>
          <c:dPt>
            <c:idx val="21"/>
            <c:bubble3D val="0"/>
            <c:extLst>
              <c:ext xmlns:c16="http://schemas.microsoft.com/office/drawing/2014/chart" uri="{C3380CC4-5D6E-409C-BE32-E72D297353CC}">
                <c16:uniqueId val="{00000012-99E9-4C82-B997-83E5171AB24C}"/>
              </c:ext>
            </c:extLst>
          </c:dPt>
          <c:dPt>
            <c:idx val="35"/>
            <c:bubble3D val="0"/>
            <c:extLst>
              <c:ext xmlns:c16="http://schemas.microsoft.com/office/drawing/2014/chart" uri="{C3380CC4-5D6E-409C-BE32-E72D297353CC}">
                <c16:uniqueId val="{00000013-99E9-4C82-B997-83E5171AB24C}"/>
              </c:ext>
            </c:extLst>
          </c:dPt>
          <c:xVal>
            <c:strRef>
              <c:f>Sheet1!$A$2:$A$6</c:f>
              <c:strCache>
                <c:ptCount val="5"/>
                <c:pt idx="0">
                  <c:v>1</c:v>
                </c:pt>
                <c:pt idx="1">
                  <c:v>2</c:v>
                </c:pt>
                <c:pt idx="2">
                  <c:v>3</c:v>
                </c:pt>
                <c:pt idx="3">
                  <c:v>4</c:v>
                </c:pt>
                <c:pt idx="4">
                  <c:v>5</c:v>
                </c:pt>
              </c:strCache>
            </c:strRef>
          </c:xVal>
          <c:yVal>
            <c:numRef>
              <c:f>Sheet1!$C$2:$C$6</c:f>
              <c:numCache>
                <c:formatCode>General</c:formatCode>
                <c:ptCount val="5"/>
                <c:pt idx="0">
                  <c:v>22.739527097437829</c:v>
                </c:pt>
                <c:pt idx="1">
                  <c:v>34.070912672357188</c:v>
                </c:pt>
                <c:pt idx="2">
                  <c:v>45.575058516092462</c:v>
                </c:pt>
                <c:pt idx="3">
                  <c:v>49.577598292496191</c:v>
                </c:pt>
                <c:pt idx="4">
                  <c:v>55.127346264133934</c:v>
                </c:pt>
              </c:numCache>
            </c:numRef>
          </c:yVal>
          <c:smooth val="0"/>
          <c:extLst>
            <c:ext xmlns:c16="http://schemas.microsoft.com/office/drawing/2014/chart" uri="{C3380CC4-5D6E-409C-BE32-E72D297353CC}">
              <c16:uniqueId val="{00000014-99E9-4C82-B997-83E5171AB24C}"/>
            </c:ext>
          </c:extLst>
        </c:ser>
        <c:dLbls>
          <c:showLegendKey val="0"/>
          <c:showVal val="0"/>
          <c:showCatName val="0"/>
          <c:showSerName val="0"/>
          <c:showPercent val="0"/>
          <c:showBubbleSize val="0"/>
        </c:dLbls>
        <c:axId val="-2021078120"/>
        <c:axId val="-2020847064"/>
      </c:scatterChart>
      <c:dateAx>
        <c:axId val="-2021078120"/>
        <c:scaling>
          <c:orientation val="minMax"/>
          <c:max val="5"/>
          <c:min val="1"/>
        </c:scaling>
        <c:delete val="0"/>
        <c:axPos val="b"/>
        <c:numFmt formatCode="yyyy" sourceLinked="0"/>
        <c:majorTickMark val="out"/>
        <c:minorTickMark val="none"/>
        <c:tickLblPos val="nextTo"/>
        <c:spPr>
          <a:ln>
            <a:solidFill>
              <a:schemeClr val="tx1"/>
            </a:solidFill>
          </a:ln>
        </c:spPr>
        <c:txPr>
          <a:bodyPr/>
          <a:lstStyle/>
          <a:p>
            <a:pPr>
              <a:defRPr sz="2200"/>
            </a:pPr>
            <a:endParaRPr lang="en-US"/>
          </a:p>
        </c:txPr>
        <c:crossAx val="-2020847064"/>
        <c:crossesAt val="0"/>
        <c:auto val="0"/>
        <c:lblOffset val="100"/>
        <c:baseTimeUnit val="years"/>
        <c:majorUnit val="1"/>
        <c:majorTimeUnit val="years"/>
      </c:dateAx>
      <c:valAx>
        <c:axId val="-2020847064"/>
        <c:scaling>
          <c:orientation val="minMax"/>
          <c:max val="90"/>
          <c:min val="20"/>
        </c:scaling>
        <c:delete val="0"/>
        <c:axPos val="l"/>
        <c:majorGridlines>
          <c:spPr>
            <a:ln>
              <a:solidFill>
                <a:srgbClr val="6A737B">
                  <a:lumMod val="40000"/>
                  <a:lumOff val="60000"/>
                </a:srgbClr>
              </a:solidFill>
            </a:ln>
          </c:spPr>
        </c:majorGridlines>
        <c:numFmt formatCode="General" sourceLinked="0"/>
        <c:majorTickMark val="out"/>
        <c:minorTickMark val="none"/>
        <c:tickLblPos val="nextTo"/>
        <c:spPr>
          <a:ln>
            <a:noFill/>
          </a:ln>
        </c:spPr>
        <c:txPr>
          <a:bodyPr/>
          <a:lstStyle/>
          <a:p>
            <a:pPr>
              <a:defRPr sz="2200"/>
            </a:pPr>
            <a:endParaRPr lang="en-US"/>
          </a:p>
        </c:txPr>
        <c:crossAx val="-2021078120"/>
        <c:crosses val="autoZero"/>
        <c:crossBetween val="between"/>
        <c:majorUnit val="10"/>
      </c:valAx>
    </c:plotArea>
    <c:plotVisOnly val="1"/>
    <c:dispBlanksAs val="gap"/>
    <c:showDLblsOverMax val="0"/>
  </c:chart>
  <c:txPr>
    <a:bodyPr/>
    <a:lstStyle/>
    <a:p>
      <a:pPr>
        <a:defRPr sz="1800"/>
      </a:pPr>
      <a:endParaRPr lang="en-US"/>
    </a:p>
  </c:txPr>
  <c:externalData r:id="rId8">
    <c:autoUpdate val="0"/>
  </c:externalData>
</c:chartSpace>
</file>

<file path=ppt/charts/chart4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5.6269129035015499E-2"/>
          <c:y val="3.5769143043336601E-2"/>
          <c:w val="0.94284280094876483"/>
          <c:h val="0.87246366894754002"/>
        </c:manualLayout>
      </c:layout>
      <c:barChart>
        <c:barDir val="col"/>
        <c:grouping val="stacked"/>
        <c:varyColors val="0"/>
        <c:ser>
          <c:idx val="2"/>
          <c:order val="0"/>
          <c:tx>
            <c:strRef>
              <c:f>Sheet1!$E$1</c:f>
              <c:strCache>
                <c:ptCount val="1"/>
                <c:pt idx="0">
                  <c:v>Minimum</c:v>
                </c:pt>
              </c:strCache>
            </c:strRef>
          </c:tx>
          <c:spPr>
            <a:noFill/>
            <a:ln>
              <a:noFill/>
            </a:ln>
          </c:spPr>
          <c:invertIfNegative val="0"/>
          <c:cat>
            <c:strRef>
              <c:f>Sheet1!$A$2:$A$6</c:f>
              <c:strCache>
                <c:ptCount val="5"/>
                <c:pt idx="0">
                  <c:v>1</c:v>
                </c:pt>
                <c:pt idx="1">
                  <c:v>2</c:v>
                </c:pt>
                <c:pt idx="2">
                  <c:v>3</c:v>
                </c:pt>
                <c:pt idx="3">
                  <c:v>4</c:v>
                </c:pt>
                <c:pt idx="4">
                  <c:v>5</c:v>
                </c:pt>
              </c:strCache>
            </c:strRef>
          </c:cat>
          <c:val>
            <c:numRef>
              <c:f>Sheet1!$E$2:$E$6</c:f>
              <c:numCache>
                <c:formatCode>General</c:formatCode>
                <c:ptCount val="5"/>
                <c:pt idx="0">
                  <c:v>36.842772976621212</c:v>
                </c:pt>
                <c:pt idx="1">
                  <c:v>52.753778081781846</c:v>
                </c:pt>
                <c:pt idx="2">
                  <c:v>65.898323896042498</c:v>
                </c:pt>
                <c:pt idx="3">
                  <c:v>69.972865326330151</c:v>
                </c:pt>
                <c:pt idx="4">
                  <c:v>71.969656678190034</c:v>
                </c:pt>
              </c:numCache>
            </c:numRef>
          </c:val>
          <c:extLst>
            <c:ext xmlns:c16="http://schemas.microsoft.com/office/drawing/2014/chart" uri="{C3380CC4-5D6E-409C-BE32-E72D297353CC}">
              <c16:uniqueId val="{00000000-7663-4D04-8ED9-019A266B5515}"/>
            </c:ext>
          </c:extLst>
        </c:ser>
        <c:ser>
          <c:idx val="1"/>
          <c:order val="1"/>
          <c:tx>
            <c:strRef>
              <c:f>Sheet1!$D$1</c:f>
              <c:strCache>
                <c:ptCount val="1"/>
                <c:pt idx="0">
                  <c:v>gap-arrow</c:v>
                </c:pt>
              </c:strCache>
            </c:strRef>
          </c:tx>
          <c:spPr>
            <a:blipFill>
              <a:blip xmlns:r="http://schemas.openxmlformats.org/officeDocument/2006/relationships" r:embed="rId2"/>
              <a:stretch>
                <a:fillRect/>
              </a:stretch>
            </a:blipFill>
            <a:ln w="3175">
              <a:noFill/>
            </a:ln>
          </c:spPr>
          <c:invertIfNegative val="0"/>
          <c:dPt>
            <c:idx val="0"/>
            <c:invertIfNegative val="0"/>
            <c:bubble3D val="0"/>
            <c:spPr>
              <a:blipFill>
                <a:blip xmlns:r="http://schemas.openxmlformats.org/officeDocument/2006/relationships" r:embed="rId3"/>
                <a:stretch>
                  <a:fillRect/>
                </a:stretch>
              </a:blipFill>
              <a:ln w="3175">
                <a:noFill/>
              </a:ln>
            </c:spPr>
            <c:extLst>
              <c:ext xmlns:c16="http://schemas.microsoft.com/office/drawing/2014/chart" uri="{C3380CC4-5D6E-409C-BE32-E72D297353CC}">
                <c16:uniqueId val="{00000002-7663-4D04-8ED9-019A266B5515}"/>
              </c:ext>
            </c:extLst>
          </c:dPt>
          <c:dPt>
            <c:idx val="1"/>
            <c:invertIfNegative val="0"/>
            <c:bubble3D val="0"/>
            <c:spPr>
              <a:blipFill>
                <a:blip xmlns:r="http://schemas.openxmlformats.org/officeDocument/2006/relationships" r:embed="rId4"/>
                <a:stretch>
                  <a:fillRect/>
                </a:stretch>
              </a:blipFill>
              <a:ln w="3175">
                <a:noFill/>
              </a:ln>
            </c:spPr>
            <c:extLst>
              <c:ext xmlns:c16="http://schemas.microsoft.com/office/drawing/2014/chart" uri="{C3380CC4-5D6E-409C-BE32-E72D297353CC}">
                <c16:uniqueId val="{00000004-7663-4D04-8ED9-019A266B5515}"/>
              </c:ext>
            </c:extLst>
          </c:dPt>
          <c:dPt>
            <c:idx val="2"/>
            <c:invertIfNegative val="0"/>
            <c:bubble3D val="0"/>
            <c:spPr>
              <a:blipFill>
                <a:blip xmlns:r="http://schemas.openxmlformats.org/officeDocument/2006/relationships" r:embed="rId5"/>
                <a:stretch>
                  <a:fillRect/>
                </a:stretch>
              </a:blipFill>
              <a:ln w="3175">
                <a:noFill/>
              </a:ln>
            </c:spPr>
            <c:extLst>
              <c:ext xmlns:c16="http://schemas.microsoft.com/office/drawing/2014/chart" uri="{C3380CC4-5D6E-409C-BE32-E72D297353CC}">
                <c16:uniqueId val="{00000006-7663-4D04-8ED9-019A266B5515}"/>
              </c:ext>
            </c:extLst>
          </c:dPt>
          <c:dPt>
            <c:idx val="3"/>
            <c:invertIfNegative val="0"/>
            <c:bubble3D val="0"/>
            <c:spPr>
              <a:blipFill>
                <a:blip xmlns:r="http://schemas.openxmlformats.org/officeDocument/2006/relationships" r:embed="rId6"/>
                <a:stretch>
                  <a:fillRect/>
                </a:stretch>
              </a:blipFill>
              <a:ln w="3175">
                <a:noFill/>
              </a:ln>
            </c:spPr>
            <c:extLst>
              <c:ext xmlns:c16="http://schemas.microsoft.com/office/drawing/2014/chart" uri="{C3380CC4-5D6E-409C-BE32-E72D297353CC}">
                <c16:uniqueId val="{00000008-7663-4D04-8ED9-019A266B5515}"/>
              </c:ext>
            </c:extLst>
          </c:dPt>
          <c:dPt>
            <c:idx val="4"/>
            <c:invertIfNegative val="0"/>
            <c:bubble3D val="0"/>
            <c:spPr>
              <a:blipFill>
                <a:blip xmlns:r="http://schemas.openxmlformats.org/officeDocument/2006/relationships" r:embed="rId7"/>
                <a:stretch>
                  <a:fillRect/>
                </a:stretch>
              </a:blipFill>
              <a:ln w="3175">
                <a:noFill/>
              </a:ln>
            </c:spPr>
            <c:extLst>
              <c:ext xmlns:c16="http://schemas.microsoft.com/office/drawing/2014/chart" uri="{C3380CC4-5D6E-409C-BE32-E72D297353CC}">
                <c16:uniqueId val="{0000000A-7663-4D04-8ED9-019A266B5515}"/>
              </c:ext>
            </c:extLst>
          </c:dPt>
          <c:dPt>
            <c:idx val="35"/>
            <c:invertIfNegative val="0"/>
            <c:bubble3D val="0"/>
            <c:extLst>
              <c:ext xmlns:c16="http://schemas.microsoft.com/office/drawing/2014/chart" uri="{C3380CC4-5D6E-409C-BE32-E72D297353CC}">
                <c16:uniqueId val="{0000000B-7663-4D04-8ED9-019A266B5515}"/>
              </c:ext>
            </c:extLst>
          </c:dPt>
          <c:cat>
            <c:strRef>
              <c:f>Sheet1!$A$2:$A$6</c:f>
              <c:strCache>
                <c:ptCount val="5"/>
                <c:pt idx="0">
                  <c:v>1</c:v>
                </c:pt>
                <c:pt idx="1">
                  <c:v>2</c:v>
                </c:pt>
                <c:pt idx="2">
                  <c:v>3</c:v>
                </c:pt>
                <c:pt idx="3">
                  <c:v>4</c:v>
                </c:pt>
                <c:pt idx="4">
                  <c:v>5</c:v>
                </c:pt>
              </c:strCache>
            </c:strRef>
          </c:cat>
          <c:val>
            <c:numRef>
              <c:f>Sheet1!$D$2:$D$6</c:f>
              <c:numCache>
                <c:formatCode>General</c:formatCode>
                <c:ptCount val="5"/>
                <c:pt idx="0">
                  <c:v>30.257227023378796</c:v>
                </c:pt>
                <c:pt idx="1">
                  <c:v>12.746221918218154</c:v>
                </c:pt>
                <c:pt idx="2">
                  <c:v>10.101676103957502</c:v>
                </c:pt>
                <c:pt idx="3">
                  <c:v>9.8271346736698604</c:v>
                </c:pt>
                <c:pt idx="4">
                  <c:v>7.9303433218099713</c:v>
                </c:pt>
              </c:numCache>
            </c:numRef>
          </c:val>
          <c:extLst>
            <c:ext xmlns:c16="http://schemas.microsoft.com/office/drawing/2014/chart" uri="{C3380CC4-5D6E-409C-BE32-E72D297353CC}">
              <c16:uniqueId val="{0000000C-7663-4D04-8ED9-019A266B5515}"/>
            </c:ext>
          </c:extLst>
        </c:ser>
        <c:dLbls>
          <c:showLegendKey val="0"/>
          <c:showVal val="0"/>
          <c:showCatName val="0"/>
          <c:showSerName val="0"/>
          <c:showPercent val="0"/>
          <c:showBubbleSize val="0"/>
        </c:dLbls>
        <c:gapWidth val="150"/>
        <c:overlap val="100"/>
        <c:axId val="-2021078120"/>
        <c:axId val="-2020847064"/>
      </c:barChart>
      <c:scatterChart>
        <c:scatterStyle val="lineMarker"/>
        <c:varyColors val="0"/>
        <c:ser>
          <c:idx val="0"/>
          <c:order val="2"/>
          <c:tx>
            <c:strRef>
              <c:f>Sheet1!$B$1</c:f>
              <c:strCache>
                <c:ptCount val="1"/>
                <c:pt idx="0">
                  <c:v>1981</c:v>
                </c:pt>
              </c:strCache>
            </c:strRef>
          </c:tx>
          <c:spPr>
            <a:ln w="28575">
              <a:noFill/>
            </a:ln>
          </c:spPr>
          <c:marker>
            <c:symbol val="circle"/>
            <c:size val="9"/>
            <c:spPr>
              <a:solidFill>
                <a:srgbClr val="FFFFFF"/>
              </a:solidFill>
              <a:ln w="38100">
                <a:solidFill>
                  <a:srgbClr val="F68B33"/>
                </a:solidFill>
              </a:ln>
            </c:spPr>
          </c:marker>
          <c:dPt>
            <c:idx val="0"/>
            <c:marker>
              <c:spPr>
                <a:solidFill>
                  <a:srgbClr val="FFFFFF"/>
                </a:solidFill>
                <a:ln w="38100">
                  <a:solidFill>
                    <a:srgbClr val="621214"/>
                  </a:solidFill>
                </a:ln>
              </c:spPr>
            </c:marker>
            <c:bubble3D val="0"/>
            <c:extLst>
              <c:ext xmlns:c16="http://schemas.microsoft.com/office/drawing/2014/chart" uri="{C3380CC4-5D6E-409C-BE32-E72D297353CC}">
                <c16:uniqueId val="{0000000D-7663-4D04-8ED9-019A266B5515}"/>
              </c:ext>
            </c:extLst>
          </c:dPt>
          <c:dPt>
            <c:idx val="1"/>
            <c:marker>
              <c:spPr>
                <a:solidFill>
                  <a:srgbClr val="FFFFFF"/>
                </a:solidFill>
                <a:ln w="38100">
                  <a:solidFill>
                    <a:srgbClr val="A02226"/>
                  </a:solidFill>
                </a:ln>
              </c:spPr>
            </c:marker>
            <c:bubble3D val="0"/>
            <c:extLst>
              <c:ext xmlns:c16="http://schemas.microsoft.com/office/drawing/2014/chart" uri="{C3380CC4-5D6E-409C-BE32-E72D297353CC}">
                <c16:uniqueId val="{00000015-93E7-45A0-A557-68356EDE2A4C}"/>
              </c:ext>
            </c:extLst>
          </c:dPt>
          <c:dPt>
            <c:idx val="2"/>
            <c:marker>
              <c:spPr>
                <a:solidFill>
                  <a:srgbClr val="FFFFFF"/>
                </a:solidFill>
                <a:ln w="38100">
                  <a:solidFill>
                    <a:srgbClr val="D4582A"/>
                  </a:solidFill>
                </a:ln>
              </c:spPr>
            </c:marker>
            <c:bubble3D val="0"/>
            <c:extLst>
              <c:ext xmlns:c16="http://schemas.microsoft.com/office/drawing/2014/chart" uri="{C3380CC4-5D6E-409C-BE32-E72D297353CC}">
                <c16:uniqueId val="{00000016-93E7-45A0-A557-68356EDE2A4C}"/>
              </c:ext>
            </c:extLst>
          </c:dPt>
          <c:dPt>
            <c:idx val="4"/>
            <c:marker>
              <c:spPr>
                <a:solidFill>
                  <a:srgbClr val="FFFFFF"/>
                </a:solidFill>
                <a:ln w="38100">
                  <a:solidFill>
                    <a:srgbClr val="FFC35A"/>
                  </a:solidFill>
                </a:ln>
              </c:spPr>
            </c:marker>
            <c:bubble3D val="0"/>
            <c:extLst>
              <c:ext xmlns:c16="http://schemas.microsoft.com/office/drawing/2014/chart" uri="{C3380CC4-5D6E-409C-BE32-E72D297353CC}">
                <c16:uniqueId val="{00000018-93E7-45A0-A557-68356EDE2A4C}"/>
              </c:ext>
            </c:extLst>
          </c:dPt>
          <c:dPt>
            <c:idx val="35"/>
            <c:bubble3D val="0"/>
            <c:extLst>
              <c:ext xmlns:c16="http://schemas.microsoft.com/office/drawing/2014/chart" uri="{C3380CC4-5D6E-409C-BE32-E72D297353CC}">
                <c16:uniqueId val="{0000000E-7663-4D04-8ED9-019A266B5515}"/>
              </c:ext>
            </c:extLst>
          </c:dPt>
          <c:xVal>
            <c:strRef>
              <c:f>Sheet1!$A$2:$A$6</c:f>
              <c:strCache>
                <c:ptCount val="5"/>
                <c:pt idx="0">
                  <c:v>1</c:v>
                </c:pt>
                <c:pt idx="1">
                  <c:v>2</c:v>
                </c:pt>
                <c:pt idx="2">
                  <c:v>3</c:v>
                </c:pt>
                <c:pt idx="3">
                  <c:v>4</c:v>
                </c:pt>
                <c:pt idx="4">
                  <c:v>5</c:v>
                </c:pt>
              </c:strCache>
            </c:strRef>
          </c:xVal>
          <c:yVal>
            <c:numRef>
              <c:f>Sheet1!$B$2:$B$6</c:f>
              <c:numCache>
                <c:formatCode>General</c:formatCode>
                <c:ptCount val="5"/>
                <c:pt idx="0">
                  <c:v>67.100000000000009</c:v>
                </c:pt>
                <c:pt idx="1">
                  <c:v>65.5</c:v>
                </c:pt>
                <c:pt idx="2">
                  <c:v>76</c:v>
                </c:pt>
                <c:pt idx="3">
                  <c:v>79.800000000000011</c:v>
                </c:pt>
                <c:pt idx="4">
                  <c:v>79.900000000000006</c:v>
                </c:pt>
              </c:numCache>
            </c:numRef>
          </c:yVal>
          <c:smooth val="0"/>
          <c:extLst>
            <c:ext xmlns:c16="http://schemas.microsoft.com/office/drawing/2014/chart" uri="{C3380CC4-5D6E-409C-BE32-E72D297353CC}">
              <c16:uniqueId val="{0000000F-7663-4D04-8ED9-019A266B5515}"/>
            </c:ext>
          </c:extLst>
        </c:ser>
        <c:ser>
          <c:idx val="4"/>
          <c:order val="3"/>
          <c:tx>
            <c:strRef>
              <c:f>Sheet1!$C$1</c:f>
              <c:strCache>
                <c:ptCount val="1"/>
                <c:pt idx="0">
                  <c:v>2016</c:v>
                </c:pt>
              </c:strCache>
            </c:strRef>
          </c:tx>
          <c:spPr>
            <a:ln w="28575">
              <a:noFill/>
            </a:ln>
          </c:spPr>
          <c:marker>
            <c:symbol val="x"/>
            <c:size val="9"/>
            <c:spPr>
              <a:noFill/>
              <a:ln w="22225">
                <a:solidFill>
                  <a:srgbClr val="A02226"/>
                </a:solidFill>
              </a:ln>
            </c:spPr>
          </c:marker>
          <c:dPt>
            <c:idx val="0"/>
            <c:marker>
              <c:spPr>
                <a:noFill/>
                <a:ln w="22225">
                  <a:solidFill>
                    <a:srgbClr val="621214"/>
                  </a:solidFill>
                </a:ln>
              </c:spPr>
            </c:marker>
            <c:bubble3D val="0"/>
            <c:extLst>
              <c:ext xmlns:c16="http://schemas.microsoft.com/office/drawing/2014/chart" uri="{C3380CC4-5D6E-409C-BE32-E72D297353CC}">
                <c16:uniqueId val="{00000010-7663-4D04-8ED9-019A266B5515}"/>
              </c:ext>
            </c:extLst>
          </c:dPt>
          <c:dPt>
            <c:idx val="2"/>
            <c:marker>
              <c:spPr>
                <a:noFill/>
                <a:ln w="22225">
                  <a:solidFill>
                    <a:srgbClr val="D4582A"/>
                  </a:solidFill>
                </a:ln>
              </c:spPr>
            </c:marker>
            <c:bubble3D val="0"/>
            <c:extLst>
              <c:ext xmlns:c16="http://schemas.microsoft.com/office/drawing/2014/chart" uri="{C3380CC4-5D6E-409C-BE32-E72D297353CC}">
                <c16:uniqueId val="{00000012-93E7-45A0-A557-68356EDE2A4C}"/>
              </c:ext>
            </c:extLst>
          </c:dPt>
          <c:dPt>
            <c:idx val="3"/>
            <c:marker>
              <c:spPr>
                <a:noFill/>
                <a:ln w="22225">
                  <a:solidFill>
                    <a:srgbClr val="F68B33"/>
                  </a:solidFill>
                </a:ln>
              </c:spPr>
            </c:marker>
            <c:bubble3D val="0"/>
            <c:extLst>
              <c:ext xmlns:c16="http://schemas.microsoft.com/office/drawing/2014/chart" uri="{C3380CC4-5D6E-409C-BE32-E72D297353CC}">
                <c16:uniqueId val="{00000013-93E7-45A0-A557-68356EDE2A4C}"/>
              </c:ext>
            </c:extLst>
          </c:dPt>
          <c:dPt>
            <c:idx val="4"/>
            <c:marker>
              <c:spPr>
                <a:noFill/>
                <a:ln w="22225">
                  <a:solidFill>
                    <a:srgbClr val="FFC35A"/>
                  </a:solidFill>
                </a:ln>
              </c:spPr>
            </c:marker>
            <c:bubble3D val="0"/>
            <c:extLst>
              <c:ext xmlns:c16="http://schemas.microsoft.com/office/drawing/2014/chart" uri="{C3380CC4-5D6E-409C-BE32-E72D297353CC}">
                <c16:uniqueId val="{00000014-93E7-45A0-A557-68356EDE2A4C}"/>
              </c:ext>
            </c:extLst>
          </c:dPt>
          <c:dPt>
            <c:idx val="9"/>
            <c:bubble3D val="0"/>
            <c:extLst>
              <c:ext xmlns:c16="http://schemas.microsoft.com/office/drawing/2014/chart" uri="{C3380CC4-5D6E-409C-BE32-E72D297353CC}">
                <c16:uniqueId val="{00000011-7663-4D04-8ED9-019A266B5515}"/>
              </c:ext>
            </c:extLst>
          </c:dPt>
          <c:dPt>
            <c:idx val="21"/>
            <c:bubble3D val="0"/>
            <c:extLst>
              <c:ext xmlns:c16="http://schemas.microsoft.com/office/drawing/2014/chart" uri="{C3380CC4-5D6E-409C-BE32-E72D297353CC}">
                <c16:uniqueId val="{00000012-7663-4D04-8ED9-019A266B5515}"/>
              </c:ext>
            </c:extLst>
          </c:dPt>
          <c:dPt>
            <c:idx val="35"/>
            <c:bubble3D val="0"/>
            <c:extLst>
              <c:ext xmlns:c16="http://schemas.microsoft.com/office/drawing/2014/chart" uri="{C3380CC4-5D6E-409C-BE32-E72D297353CC}">
                <c16:uniqueId val="{00000013-7663-4D04-8ED9-019A266B5515}"/>
              </c:ext>
            </c:extLst>
          </c:dPt>
          <c:xVal>
            <c:strRef>
              <c:f>Sheet1!$A$2:$A$6</c:f>
              <c:strCache>
                <c:ptCount val="5"/>
                <c:pt idx="0">
                  <c:v>1</c:v>
                </c:pt>
                <c:pt idx="1">
                  <c:v>2</c:v>
                </c:pt>
                <c:pt idx="2">
                  <c:v>3</c:v>
                </c:pt>
                <c:pt idx="3">
                  <c:v>4</c:v>
                </c:pt>
                <c:pt idx="4">
                  <c:v>5</c:v>
                </c:pt>
              </c:strCache>
            </c:strRef>
          </c:xVal>
          <c:yVal>
            <c:numRef>
              <c:f>Sheet1!$C$2:$C$6</c:f>
              <c:numCache>
                <c:formatCode>General</c:formatCode>
                <c:ptCount val="5"/>
                <c:pt idx="0">
                  <c:v>36.842772976621212</c:v>
                </c:pt>
                <c:pt idx="1">
                  <c:v>52.753778081781846</c:v>
                </c:pt>
                <c:pt idx="2">
                  <c:v>65.898323896042498</c:v>
                </c:pt>
                <c:pt idx="3">
                  <c:v>69.972865326330151</c:v>
                </c:pt>
                <c:pt idx="4">
                  <c:v>71.969656678190034</c:v>
                </c:pt>
              </c:numCache>
            </c:numRef>
          </c:yVal>
          <c:smooth val="0"/>
          <c:extLst>
            <c:ext xmlns:c16="http://schemas.microsoft.com/office/drawing/2014/chart" uri="{C3380CC4-5D6E-409C-BE32-E72D297353CC}">
              <c16:uniqueId val="{00000014-7663-4D04-8ED9-019A266B5515}"/>
            </c:ext>
          </c:extLst>
        </c:ser>
        <c:dLbls>
          <c:showLegendKey val="0"/>
          <c:showVal val="0"/>
          <c:showCatName val="0"/>
          <c:showSerName val="0"/>
          <c:showPercent val="0"/>
          <c:showBubbleSize val="0"/>
        </c:dLbls>
        <c:axId val="-2021078120"/>
        <c:axId val="-2020847064"/>
      </c:scatterChart>
      <c:dateAx>
        <c:axId val="-2021078120"/>
        <c:scaling>
          <c:orientation val="minMax"/>
          <c:max val="5"/>
          <c:min val="1"/>
        </c:scaling>
        <c:delete val="0"/>
        <c:axPos val="b"/>
        <c:numFmt formatCode="yyyy" sourceLinked="0"/>
        <c:majorTickMark val="out"/>
        <c:minorTickMark val="none"/>
        <c:tickLblPos val="nextTo"/>
        <c:spPr>
          <a:ln>
            <a:solidFill>
              <a:schemeClr val="tx1"/>
            </a:solidFill>
          </a:ln>
        </c:spPr>
        <c:txPr>
          <a:bodyPr/>
          <a:lstStyle/>
          <a:p>
            <a:pPr>
              <a:defRPr sz="2200"/>
            </a:pPr>
            <a:endParaRPr lang="en-US"/>
          </a:p>
        </c:txPr>
        <c:crossAx val="-2020847064"/>
        <c:crossesAt val="0"/>
        <c:auto val="0"/>
        <c:lblOffset val="100"/>
        <c:baseTimeUnit val="years"/>
        <c:majorUnit val="1"/>
        <c:majorTimeUnit val="years"/>
      </c:dateAx>
      <c:valAx>
        <c:axId val="-2020847064"/>
        <c:scaling>
          <c:orientation val="minMax"/>
          <c:max val="90"/>
          <c:min val="20"/>
        </c:scaling>
        <c:delete val="0"/>
        <c:axPos val="l"/>
        <c:majorGridlines>
          <c:spPr>
            <a:ln>
              <a:solidFill>
                <a:srgbClr val="6A737B">
                  <a:lumMod val="40000"/>
                  <a:lumOff val="60000"/>
                </a:srgbClr>
              </a:solidFill>
            </a:ln>
          </c:spPr>
        </c:majorGridlines>
        <c:numFmt formatCode="General" sourceLinked="0"/>
        <c:majorTickMark val="out"/>
        <c:minorTickMark val="none"/>
        <c:tickLblPos val="none"/>
        <c:spPr>
          <a:ln>
            <a:noFill/>
          </a:ln>
        </c:spPr>
        <c:txPr>
          <a:bodyPr/>
          <a:lstStyle/>
          <a:p>
            <a:pPr>
              <a:defRPr sz="2200"/>
            </a:pPr>
            <a:endParaRPr lang="en-US"/>
          </a:p>
        </c:txPr>
        <c:crossAx val="-2021078120"/>
        <c:crosses val="autoZero"/>
        <c:crossBetween val="between"/>
        <c:majorUnit val="10"/>
      </c:valAx>
    </c:plotArea>
    <c:plotVisOnly val="1"/>
    <c:dispBlanksAs val="gap"/>
    <c:showDLblsOverMax val="0"/>
  </c:chart>
  <c:txPr>
    <a:bodyPr/>
    <a:lstStyle/>
    <a:p>
      <a:pPr>
        <a:defRPr sz="1800"/>
      </a:pPr>
      <a:endParaRPr lang="en-US"/>
    </a:p>
  </c:txPr>
  <c:externalData r:id="rId8">
    <c:autoUpdate val="0"/>
  </c:externalData>
</c:chartSpace>
</file>

<file path=ppt/charts/chart4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5.6269129035015499E-2"/>
          <c:y val="3.5769143043336601E-2"/>
          <c:w val="0.94373098034239744"/>
          <c:h val="0.87246366894754002"/>
        </c:manualLayout>
      </c:layout>
      <c:barChart>
        <c:barDir val="col"/>
        <c:grouping val="stacked"/>
        <c:varyColors val="0"/>
        <c:ser>
          <c:idx val="2"/>
          <c:order val="0"/>
          <c:tx>
            <c:strRef>
              <c:f>Sheet1!$E$1</c:f>
              <c:strCache>
                <c:ptCount val="1"/>
                <c:pt idx="0">
                  <c:v>Minimum</c:v>
                </c:pt>
              </c:strCache>
            </c:strRef>
          </c:tx>
          <c:spPr>
            <a:noFill/>
            <a:ln>
              <a:noFill/>
            </a:ln>
          </c:spPr>
          <c:invertIfNegative val="0"/>
          <c:cat>
            <c:strRef>
              <c:f>Sheet1!$A$2:$A$6</c:f>
              <c:strCache>
                <c:ptCount val="5"/>
                <c:pt idx="0">
                  <c:v>1</c:v>
                </c:pt>
                <c:pt idx="1">
                  <c:v>2</c:v>
                </c:pt>
                <c:pt idx="2">
                  <c:v>3</c:v>
                </c:pt>
                <c:pt idx="3">
                  <c:v>4</c:v>
                </c:pt>
                <c:pt idx="4">
                  <c:v>5</c:v>
                </c:pt>
              </c:strCache>
            </c:strRef>
          </c:cat>
          <c:val>
            <c:numRef>
              <c:f>Sheet1!$E$2:$E$6</c:f>
              <c:numCache>
                <c:formatCode>General</c:formatCode>
                <c:ptCount val="5"/>
                <c:pt idx="0">
                  <c:v>47.747613149486</c:v>
                </c:pt>
                <c:pt idx="1">
                  <c:v>61.573284549316298</c:v>
                </c:pt>
                <c:pt idx="2">
                  <c:v>73.537755972696246</c:v>
                </c:pt>
                <c:pt idx="3">
                  <c:v>78.582376753058696</c:v>
                </c:pt>
                <c:pt idx="4">
                  <c:v>82.09964249702081</c:v>
                </c:pt>
              </c:numCache>
            </c:numRef>
          </c:val>
          <c:extLst>
            <c:ext xmlns:c16="http://schemas.microsoft.com/office/drawing/2014/chart" uri="{C3380CC4-5D6E-409C-BE32-E72D297353CC}">
              <c16:uniqueId val="{00000000-D4B5-4099-B05A-87C0A87A170D}"/>
            </c:ext>
          </c:extLst>
        </c:ser>
        <c:ser>
          <c:idx val="1"/>
          <c:order val="1"/>
          <c:tx>
            <c:strRef>
              <c:f>Sheet1!$D$1</c:f>
              <c:strCache>
                <c:ptCount val="1"/>
                <c:pt idx="0">
                  <c:v>gap-arrow</c:v>
                </c:pt>
              </c:strCache>
            </c:strRef>
          </c:tx>
          <c:spPr>
            <a:blipFill>
              <a:blip xmlns:r="http://schemas.openxmlformats.org/officeDocument/2006/relationships" r:embed="rId2"/>
              <a:stretch>
                <a:fillRect/>
              </a:stretch>
            </a:blipFill>
            <a:ln w="3175">
              <a:noFill/>
            </a:ln>
          </c:spPr>
          <c:invertIfNegative val="0"/>
          <c:dPt>
            <c:idx val="0"/>
            <c:invertIfNegative val="0"/>
            <c:bubble3D val="0"/>
            <c:spPr>
              <a:blipFill>
                <a:blip xmlns:r="http://schemas.openxmlformats.org/officeDocument/2006/relationships" r:embed="rId3"/>
                <a:stretch>
                  <a:fillRect/>
                </a:stretch>
              </a:blipFill>
              <a:ln w="3175">
                <a:noFill/>
              </a:ln>
            </c:spPr>
            <c:extLst>
              <c:ext xmlns:c16="http://schemas.microsoft.com/office/drawing/2014/chart" uri="{C3380CC4-5D6E-409C-BE32-E72D297353CC}">
                <c16:uniqueId val="{00000002-D4B5-4099-B05A-87C0A87A170D}"/>
              </c:ext>
            </c:extLst>
          </c:dPt>
          <c:dPt>
            <c:idx val="1"/>
            <c:invertIfNegative val="0"/>
            <c:bubble3D val="0"/>
            <c:spPr>
              <a:blipFill>
                <a:blip xmlns:r="http://schemas.openxmlformats.org/officeDocument/2006/relationships" r:embed="rId4"/>
                <a:stretch>
                  <a:fillRect/>
                </a:stretch>
              </a:blipFill>
              <a:ln w="3175">
                <a:noFill/>
              </a:ln>
            </c:spPr>
            <c:extLst>
              <c:ext xmlns:c16="http://schemas.microsoft.com/office/drawing/2014/chart" uri="{C3380CC4-5D6E-409C-BE32-E72D297353CC}">
                <c16:uniqueId val="{00000004-D4B5-4099-B05A-87C0A87A170D}"/>
              </c:ext>
            </c:extLst>
          </c:dPt>
          <c:dPt>
            <c:idx val="2"/>
            <c:invertIfNegative val="0"/>
            <c:bubble3D val="0"/>
            <c:spPr>
              <a:blipFill>
                <a:blip xmlns:r="http://schemas.openxmlformats.org/officeDocument/2006/relationships" r:embed="rId5"/>
                <a:stretch>
                  <a:fillRect/>
                </a:stretch>
              </a:blipFill>
              <a:ln w="3175">
                <a:noFill/>
              </a:ln>
            </c:spPr>
            <c:extLst>
              <c:ext xmlns:c16="http://schemas.microsoft.com/office/drawing/2014/chart" uri="{C3380CC4-5D6E-409C-BE32-E72D297353CC}">
                <c16:uniqueId val="{00000006-D4B5-4099-B05A-87C0A87A170D}"/>
              </c:ext>
            </c:extLst>
          </c:dPt>
          <c:dPt>
            <c:idx val="3"/>
            <c:invertIfNegative val="0"/>
            <c:bubble3D val="0"/>
            <c:spPr>
              <a:blipFill>
                <a:blip xmlns:r="http://schemas.openxmlformats.org/officeDocument/2006/relationships" r:embed="rId6"/>
                <a:stretch>
                  <a:fillRect/>
                </a:stretch>
              </a:blipFill>
              <a:ln w="3175">
                <a:noFill/>
              </a:ln>
            </c:spPr>
            <c:extLst>
              <c:ext xmlns:c16="http://schemas.microsoft.com/office/drawing/2014/chart" uri="{C3380CC4-5D6E-409C-BE32-E72D297353CC}">
                <c16:uniqueId val="{00000008-D4B5-4099-B05A-87C0A87A170D}"/>
              </c:ext>
            </c:extLst>
          </c:dPt>
          <c:dPt>
            <c:idx val="4"/>
            <c:invertIfNegative val="0"/>
            <c:bubble3D val="0"/>
            <c:spPr>
              <a:blipFill>
                <a:blip xmlns:r="http://schemas.openxmlformats.org/officeDocument/2006/relationships" r:embed="rId7"/>
                <a:stretch>
                  <a:fillRect/>
                </a:stretch>
              </a:blipFill>
              <a:ln w="3175">
                <a:noFill/>
              </a:ln>
            </c:spPr>
            <c:extLst>
              <c:ext xmlns:c16="http://schemas.microsoft.com/office/drawing/2014/chart" uri="{C3380CC4-5D6E-409C-BE32-E72D297353CC}">
                <c16:uniqueId val="{0000000A-D4B5-4099-B05A-87C0A87A170D}"/>
              </c:ext>
            </c:extLst>
          </c:dPt>
          <c:dPt>
            <c:idx val="35"/>
            <c:invertIfNegative val="0"/>
            <c:bubble3D val="0"/>
            <c:extLst>
              <c:ext xmlns:c16="http://schemas.microsoft.com/office/drawing/2014/chart" uri="{C3380CC4-5D6E-409C-BE32-E72D297353CC}">
                <c16:uniqueId val="{0000000B-D4B5-4099-B05A-87C0A87A170D}"/>
              </c:ext>
            </c:extLst>
          </c:dPt>
          <c:cat>
            <c:strRef>
              <c:f>Sheet1!$A$2:$A$6</c:f>
              <c:strCache>
                <c:ptCount val="5"/>
                <c:pt idx="0">
                  <c:v>1</c:v>
                </c:pt>
                <c:pt idx="1">
                  <c:v>2</c:v>
                </c:pt>
                <c:pt idx="2">
                  <c:v>3</c:v>
                </c:pt>
                <c:pt idx="3">
                  <c:v>4</c:v>
                </c:pt>
                <c:pt idx="4">
                  <c:v>5</c:v>
                </c:pt>
              </c:strCache>
            </c:strRef>
          </c:cat>
          <c:val>
            <c:numRef>
              <c:f>Sheet1!$D$2:$D$6</c:f>
              <c:numCache>
                <c:formatCode>General</c:formatCode>
                <c:ptCount val="5"/>
                <c:pt idx="0">
                  <c:v>22.152386850513992</c:v>
                </c:pt>
                <c:pt idx="1">
                  <c:v>10.726715450683699</c:v>
                </c:pt>
                <c:pt idx="2">
                  <c:v>3.8622440273037597</c:v>
                </c:pt>
                <c:pt idx="3">
                  <c:v>3.9176232469413037</c:v>
                </c:pt>
                <c:pt idx="4">
                  <c:v>5.5003575029791847</c:v>
                </c:pt>
              </c:numCache>
            </c:numRef>
          </c:val>
          <c:extLst>
            <c:ext xmlns:c16="http://schemas.microsoft.com/office/drawing/2014/chart" uri="{C3380CC4-5D6E-409C-BE32-E72D297353CC}">
              <c16:uniqueId val="{0000000C-D4B5-4099-B05A-87C0A87A170D}"/>
            </c:ext>
          </c:extLst>
        </c:ser>
        <c:dLbls>
          <c:showLegendKey val="0"/>
          <c:showVal val="0"/>
          <c:showCatName val="0"/>
          <c:showSerName val="0"/>
          <c:showPercent val="0"/>
          <c:showBubbleSize val="0"/>
        </c:dLbls>
        <c:gapWidth val="150"/>
        <c:overlap val="100"/>
        <c:axId val="-2021078120"/>
        <c:axId val="-2020847064"/>
      </c:barChart>
      <c:scatterChart>
        <c:scatterStyle val="lineMarker"/>
        <c:varyColors val="0"/>
        <c:ser>
          <c:idx val="0"/>
          <c:order val="2"/>
          <c:tx>
            <c:strRef>
              <c:f>Sheet1!$B$1</c:f>
              <c:strCache>
                <c:ptCount val="1"/>
                <c:pt idx="0">
                  <c:v>1981</c:v>
                </c:pt>
              </c:strCache>
            </c:strRef>
          </c:tx>
          <c:spPr>
            <a:ln w="28575">
              <a:noFill/>
            </a:ln>
          </c:spPr>
          <c:marker>
            <c:symbol val="circle"/>
            <c:size val="9"/>
            <c:spPr>
              <a:solidFill>
                <a:srgbClr val="FFFFFF"/>
              </a:solidFill>
              <a:ln w="38100">
                <a:solidFill>
                  <a:srgbClr val="F68B33"/>
                </a:solidFill>
              </a:ln>
            </c:spPr>
          </c:marker>
          <c:dPt>
            <c:idx val="0"/>
            <c:marker>
              <c:spPr>
                <a:solidFill>
                  <a:srgbClr val="FFFFFF"/>
                </a:solidFill>
                <a:ln w="38100">
                  <a:solidFill>
                    <a:srgbClr val="621214"/>
                  </a:solidFill>
                </a:ln>
              </c:spPr>
            </c:marker>
            <c:bubble3D val="0"/>
            <c:extLst>
              <c:ext xmlns:c16="http://schemas.microsoft.com/office/drawing/2014/chart" uri="{C3380CC4-5D6E-409C-BE32-E72D297353CC}">
                <c16:uniqueId val="{0000000D-D4B5-4099-B05A-87C0A87A170D}"/>
              </c:ext>
            </c:extLst>
          </c:dPt>
          <c:dPt>
            <c:idx val="1"/>
            <c:marker>
              <c:spPr>
                <a:solidFill>
                  <a:srgbClr val="FFFFFF"/>
                </a:solidFill>
                <a:ln w="38100">
                  <a:solidFill>
                    <a:srgbClr val="A02226"/>
                  </a:solidFill>
                </a:ln>
              </c:spPr>
            </c:marker>
            <c:bubble3D val="0"/>
            <c:extLst>
              <c:ext xmlns:c16="http://schemas.microsoft.com/office/drawing/2014/chart" uri="{C3380CC4-5D6E-409C-BE32-E72D297353CC}">
                <c16:uniqueId val="{00000011-3837-4E30-96B1-BBB2D81E7135}"/>
              </c:ext>
            </c:extLst>
          </c:dPt>
          <c:dPt>
            <c:idx val="2"/>
            <c:marker>
              <c:spPr>
                <a:solidFill>
                  <a:srgbClr val="FFFFFF"/>
                </a:solidFill>
                <a:ln w="38100">
                  <a:solidFill>
                    <a:srgbClr val="D4582A"/>
                  </a:solidFill>
                </a:ln>
              </c:spPr>
            </c:marker>
            <c:bubble3D val="0"/>
            <c:extLst>
              <c:ext xmlns:c16="http://schemas.microsoft.com/office/drawing/2014/chart" uri="{C3380CC4-5D6E-409C-BE32-E72D297353CC}">
                <c16:uniqueId val="{00000012-3837-4E30-96B1-BBB2D81E7135}"/>
              </c:ext>
            </c:extLst>
          </c:dPt>
          <c:dPt>
            <c:idx val="4"/>
            <c:marker>
              <c:spPr>
                <a:solidFill>
                  <a:srgbClr val="FFFFFF"/>
                </a:solidFill>
                <a:ln w="38100">
                  <a:solidFill>
                    <a:srgbClr val="FFC35A"/>
                  </a:solidFill>
                </a:ln>
              </c:spPr>
            </c:marker>
            <c:bubble3D val="0"/>
            <c:extLst>
              <c:ext xmlns:c16="http://schemas.microsoft.com/office/drawing/2014/chart" uri="{C3380CC4-5D6E-409C-BE32-E72D297353CC}">
                <c16:uniqueId val="{00000014-3837-4E30-96B1-BBB2D81E7135}"/>
              </c:ext>
            </c:extLst>
          </c:dPt>
          <c:dPt>
            <c:idx val="35"/>
            <c:bubble3D val="0"/>
            <c:extLst>
              <c:ext xmlns:c16="http://schemas.microsoft.com/office/drawing/2014/chart" uri="{C3380CC4-5D6E-409C-BE32-E72D297353CC}">
                <c16:uniqueId val="{0000000E-D4B5-4099-B05A-87C0A87A170D}"/>
              </c:ext>
            </c:extLst>
          </c:dPt>
          <c:xVal>
            <c:strRef>
              <c:f>Sheet1!$A$2:$A$6</c:f>
              <c:strCache>
                <c:ptCount val="5"/>
                <c:pt idx="0">
                  <c:v>1</c:v>
                </c:pt>
                <c:pt idx="1">
                  <c:v>2</c:v>
                </c:pt>
                <c:pt idx="2">
                  <c:v>3</c:v>
                </c:pt>
                <c:pt idx="3">
                  <c:v>4</c:v>
                </c:pt>
                <c:pt idx="4">
                  <c:v>5</c:v>
                </c:pt>
              </c:strCache>
            </c:strRef>
          </c:xVal>
          <c:yVal>
            <c:numRef>
              <c:f>Sheet1!$B$2:$B$6</c:f>
              <c:numCache>
                <c:formatCode>General</c:formatCode>
                <c:ptCount val="5"/>
                <c:pt idx="0">
                  <c:v>69.899999999999991</c:v>
                </c:pt>
                <c:pt idx="1">
                  <c:v>72.3</c:v>
                </c:pt>
                <c:pt idx="2">
                  <c:v>77.400000000000006</c:v>
                </c:pt>
                <c:pt idx="3">
                  <c:v>82.5</c:v>
                </c:pt>
                <c:pt idx="4">
                  <c:v>87.6</c:v>
                </c:pt>
              </c:numCache>
            </c:numRef>
          </c:yVal>
          <c:smooth val="0"/>
          <c:extLst>
            <c:ext xmlns:c16="http://schemas.microsoft.com/office/drawing/2014/chart" uri="{C3380CC4-5D6E-409C-BE32-E72D297353CC}">
              <c16:uniqueId val="{0000000F-D4B5-4099-B05A-87C0A87A170D}"/>
            </c:ext>
          </c:extLst>
        </c:ser>
        <c:ser>
          <c:idx val="4"/>
          <c:order val="3"/>
          <c:tx>
            <c:strRef>
              <c:f>Sheet1!$C$1</c:f>
              <c:strCache>
                <c:ptCount val="1"/>
                <c:pt idx="0">
                  <c:v>2016</c:v>
                </c:pt>
              </c:strCache>
            </c:strRef>
          </c:tx>
          <c:spPr>
            <a:ln w="28575">
              <a:noFill/>
            </a:ln>
          </c:spPr>
          <c:marker>
            <c:symbol val="x"/>
            <c:size val="9"/>
            <c:spPr>
              <a:noFill/>
              <a:ln w="22225">
                <a:solidFill>
                  <a:srgbClr val="A02226"/>
                </a:solidFill>
              </a:ln>
            </c:spPr>
          </c:marker>
          <c:dPt>
            <c:idx val="0"/>
            <c:marker>
              <c:spPr>
                <a:noFill/>
                <a:ln w="22225">
                  <a:solidFill>
                    <a:srgbClr val="621214"/>
                  </a:solidFill>
                </a:ln>
              </c:spPr>
            </c:marker>
            <c:bubble3D val="0"/>
            <c:extLst>
              <c:ext xmlns:c16="http://schemas.microsoft.com/office/drawing/2014/chart" uri="{C3380CC4-5D6E-409C-BE32-E72D297353CC}">
                <c16:uniqueId val="{00000010-D4B5-4099-B05A-87C0A87A170D}"/>
              </c:ext>
            </c:extLst>
          </c:dPt>
          <c:dPt>
            <c:idx val="2"/>
            <c:marker>
              <c:spPr>
                <a:noFill/>
                <a:ln w="22225">
                  <a:solidFill>
                    <a:srgbClr val="D4582A"/>
                  </a:solidFill>
                </a:ln>
              </c:spPr>
            </c:marker>
            <c:bubble3D val="0"/>
            <c:extLst>
              <c:ext xmlns:c16="http://schemas.microsoft.com/office/drawing/2014/chart" uri="{C3380CC4-5D6E-409C-BE32-E72D297353CC}">
                <c16:uniqueId val="{00000016-3837-4E30-96B1-BBB2D81E7135}"/>
              </c:ext>
            </c:extLst>
          </c:dPt>
          <c:dPt>
            <c:idx val="3"/>
            <c:marker>
              <c:spPr>
                <a:noFill/>
                <a:ln w="22225">
                  <a:solidFill>
                    <a:srgbClr val="F68B33"/>
                  </a:solidFill>
                </a:ln>
              </c:spPr>
            </c:marker>
            <c:bubble3D val="0"/>
            <c:extLst>
              <c:ext xmlns:c16="http://schemas.microsoft.com/office/drawing/2014/chart" uri="{C3380CC4-5D6E-409C-BE32-E72D297353CC}">
                <c16:uniqueId val="{00000017-3837-4E30-96B1-BBB2D81E7135}"/>
              </c:ext>
            </c:extLst>
          </c:dPt>
          <c:dPt>
            <c:idx val="4"/>
            <c:marker>
              <c:spPr>
                <a:noFill/>
                <a:ln w="22225">
                  <a:solidFill>
                    <a:srgbClr val="FFC35A"/>
                  </a:solidFill>
                </a:ln>
              </c:spPr>
            </c:marker>
            <c:bubble3D val="0"/>
            <c:extLst>
              <c:ext xmlns:c16="http://schemas.microsoft.com/office/drawing/2014/chart" uri="{C3380CC4-5D6E-409C-BE32-E72D297353CC}">
                <c16:uniqueId val="{00000018-3837-4E30-96B1-BBB2D81E7135}"/>
              </c:ext>
            </c:extLst>
          </c:dPt>
          <c:dPt>
            <c:idx val="9"/>
            <c:bubble3D val="0"/>
            <c:extLst>
              <c:ext xmlns:c16="http://schemas.microsoft.com/office/drawing/2014/chart" uri="{C3380CC4-5D6E-409C-BE32-E72D297353CC}">
                <c16:uniqueId val="{00000011-D4B5-4099-B05A-87C0A87A170D}"/>
              </c:ext>
            </c:extLst>
          </c:dPt>
          <c:dPt>
            <c:idx val="21"/>
            <c:bubble3D val="0"/>
            <c:extLst>
              <c:ext xmlns:c16="http://schemas.microsoft.com/office/drawing/2014/chart" uri="{C3380CC4-5D6E-409C-BE32-E72D297353CC}">
                <c16:uniqueId val="{00000012-D4B5-4099-B05A-87C0A87A170D}"/>
              </c:ext>
            </c:extLst>
          </c:dPt>
          <c:dPt>
            <c:idx val="35"/>
            <c:bubble3D val="0"/>
            <c:extLst>
              <c:ext xmlns:c16="http://schemas.microsoft.com/office/drawing/2014/chart" uri="{C3380CC4-5D6E-409C-BE32-E72D297353CC}">
                <c16:uniqueId val="{00000013-D4B5-4099-B05A-87C0A87A170D}"/>
              </c:ext>
            </c:extLst>
          </c:dPt>
          <c:xVal>
            <c:strRef>
              <c:f>Sheet1!$A$2:$A$6</c:f>
              <c:strCache>
                <c:ptCount val="5"/>
                <c:pt idx="0">
                  <c:v>1</c:v>
                </c:pt>
                <c:pt idx="1">
                  <c:v>2</c:v>
                </c:pt>
                <c:pt idx="2">
                  <c:v>3</c:v>
                </c:pt>
                <c:pt idx="3">
                  <c:v>4</c:v>
                </c:pt>
                <c:pt idx="4">
                  <c:v>5</c:v>
                </c:pt>
              </c:strCache>
            </c:strRef>
          </c:xVal>
          <c:yVal>
            <c:numRef>
              <c:f>Sheet1!$C$2:$C$6</c:f>
              <c:numCache>
                <c:formatCode>General</c:formatCode>
                <c:ptCount val="5"/>
                <c:pt idx="0">
                  <c:v>47.747613149486</c:v>
                </c:pt>
                <c:pt idx="1">
                  <c:v>61.573284549316298</c:v>
                </c:pt>
                <c:pt idx="2">
                  <c:v>73.537755972696246</c:v>
                </c:pt>
                <c:pt idx="3">
                  <c:v>78.582376753058696</c:v>
                </c:pt>
                <c:pt idx="4">
                  <c:v>82.09964249702081</c:v>
                </c:pt>
              </c:numCache>
            </c:numRef>
          </c:yVal>
          <c:smooth val="0"/>
          <c:extLst>
            <c:ext xmlns:c16="http://schemas.microsoft.com/office/drawing/2014/chart" uri="{C3380CC4-5D6E-409C-BE32-E72D297353CC}">
              <c16:uniqueId val="{00000014-D4B5-4099-B05A-87C0A87A170D}"/>
            </c:ext>
          </c:extLst>
        </c:ser>
        <c:dLbls>
          <c:showLegendKey val="0"/>
          <c:showVal val="0"/>
          <c:showCatName val="0"/>
          <c:showSerName val="0"/>
          <c:showPercent val="0"/>
          <c:showBubbleSize val="0"/>
        </c:dLbls>
        <c:axId val="-2021078120"/>
        <c:axId val="-2020847064"/>
      </c:scatterChart>
      <c:dateAx>
        <c:axId val="-2021078120"/>
        <c:scaling>
          <c:orientation val="minMax"/>
          <c:max val="5"/>
          <c:min val="1"/>
        </c:scaling>
        <c:delete val="0"/>
        <c:axPos val="b"/>
        <c:numFmt formatCode="yyyy" sourceLinked="0"/>
        <c:majorTickMark val="out"/>
        <c:minorTickMark val="none"/>
        <c:tickLblPos val="nextTo"/>
        <c:spPr>
          <a:ln>
            <a:solidFill>
              <a:schemeClr val="tx1"/>
            </a:solidFill>
          </a:ln>
        </c:spPr>
        <c:txPr>
          <a:bodyPr/>
          <a:lstStyle/>
          <a:p>
            <a:pPr>
              <a:defRPr sz="2200"/>
            </a:pPr>
            <a:endParaRPr lang="en-US"/>
          </a:p>
        </c:txPr>
        <c:crossAx val="-2020847064"/>
        <c:crossesAt val="0"/>
        <c:auto val="0"/>
        <c:lblOffset val="100"/>
        <c:baseTimeUnit val="years"/>
        <c:majorUnit val="1"/>
        <c:majorTimeUnit val="years"/>
      </c:dateAx>
      <c:valAx>
        <c:axId val="-2020847064"/>
        <c:scaling>
          <c:orientation val="minMax"/>
          <c:max val="90"/>
          <c:min val="20"/>
        </c:scaling>
        <c:delete val="0"/>
        <c:axPos val="l"/>
        <c:majorGridlines>
          <c:spPr>
            <a:ln>
              <a:solidFill>
                <a:srgbClr val="6A737B">
                  <a:lumMod val="40000"/>
                  <a:lumOff val="60000"/>
                </a:srgbClr>
              </a:solidFill>
            </a:ln>
          </c:spPr>
        </c:majorGridlines>
        <c:numFmt formatCode="General" sourceLinked="0"/>
        <c:majorTickMark val="out"/>
        <c:minorTickMark val="none"/>
        <c:tickLblPos val="none"/>
        <c:spPr>
          <a:ln>
            <a:noFill/>
          </a:ln>
        </c:spPr>
        <c:txPr>
          <a:bodyPr/>
          <a:lstStyle/>
          <a:p>
            <a:pPr>
              <a:defRPr sz="2200"/>
            </a:pPr>
            <a:endParaRPr lang="en-US"/>
          </a:p>
        </c:txPr>
        <c:crossAx val="-2021078120"/>
        <c:crosses val="autoZero"/>
        <c:crossBetween val="between"/>
        <c:majorUnit val="10"/>
      </c:valAx>
    </c:plotArea>
    <c:plotVisOnly val="1"/>
    <c:dispBlanksAs val="gap"/>
    <c:showDLblsOverMax val="0"/>
  </c:chart>
  <c:txPr>
    <a:bodyPr/>
    <a:lstStyle/>
    <a:p>
      <a:pPr>
        <a:defRPr sz="1800"/>
      </a:pPr>
      <a:endParaRPr lang="en-US"/>
    </a:p>
  </c:txPr>
  <c:externalData r:id="rId8">
    <c:autoUpdate val="0"/>
  </c:externalData>
</c:chartSpace>
</file>

<file path=ppt/charts/chart4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5.6269129035015499E-2"/>
          <c:y val="3.5769143043336601E-2"/>
          <c:w val="0.88692113636129621"/>
          <c:h val="0.87246366894754002"/>
        </c:manualLayout>
      </c:layout>
      <c:barChart>
        <c:barDir val="col"/>
        <c:grouping val="stacked"/>
        <c:varyColors val="0"/>
        <c:ser>
          <c:idx val="2"/>
          <c:order val="0"/>
          <c:tx>
            <c:strRef>
              <c:f>Sheet1!$E$1</c:f>
              <c:strCache>
                <c:ptCount val="1"/>
                <c:pt idx="0">
                  <c:v>Minimum</c:v>
                </c:pt>
              </c:strCache>
            </c:strRef>
          </c:tx>
          <c:spPr>
            <a:noFill/>
            <a:ln>
              <a:noFill/>
            </a:ln>
          </c:spPr>
          <c:invertIfNegative val="0"/>
          <c:cat>
            <c:strRef>
              <c:f>Sheet1!$A$2:$A$6</c:f>
              <c:strCache>
                <c:ptCount val="5"/>
                <c:pt idx="0">
                  <c:v>1</c:v>
                </c:pt>
                <c:pt idx="1">
                  <c:v>2</c:v>
                </c:pt>
                <c:pt idx="2">
                  <c:v>3</c:v>
                </c:pt>
                <c:pt idx="3">
                  <c:v>4</c:v>
                </c:pt>
                <c:pt idx="4">
                  <c:v>5</c:v>
                </c:pt>
              </c:strCache>
            </c:strRef>
          </c:cat>
          <c:val>
            <c:numRef>
              <c:f>Sheet1!$E$2:$E$6</c:f>
              <c:numCache>
                <c:formatCode>General</c:formatCode>
                <c:ptCount val="5"/>
                <c:pt idx="0">
                  <c:v>60.49354890837494</c:v>
                </c:pt>
                <c:pt idx="1">
                  <c:v>70.817749415173893</c:v>
                </c:pt>
                <c:pt idx="2">
                  <c:v>80.523848088316782</c:v>
                </c:pt>
                <c:pt idx="3">
                  <c:v>84.133692853117623</c:v>
                </c:pt>
                <c:pt idx="4">
                  <c:v>87.825859452671239</c:v>
                </c:pt>
              </c:numCache>
            </c:numRef>
          </c:val>
          <c:extLst>
            <c:ext xmlns:c16="http://schemas.microsoft.com/office/drawing/2014/chart" uri="{C3380CC4-5D6E-409C-BE32-E72D297353CC}">
              <c16:uniqueId val="{00000000-6285-4C36-A56C-6DEBCE357B11}"/>
            </c:ext>
          </c:extLst>
        </c:ser>
        <c:ser>
          <c:idx val="1"/>
          <c:order val="1"/>
          <c:tx>
            <c:strRef>
              <c:f>Sheet1!$D$1</c:f>
              <c:strCache>
                <c:ptCount val="1"/>
                <c:pt idx="0">
                  <c:v>gap-arrow</c:v>
                </c:pt>
              </c:strCache>
            </c:strRef>
          </c:tx>
          <c:spPr>
            <a:blipFill>
              <a:blip xmlns:r="http://schemas.openxmlformats.org/officeDocument/2006/relationships" r:embed="rId2"/>
              <a:stretch>
                <a:fillRect/>
              </a:stretch>
            </a:blipFill>
            <a:ln w="3175">
              <a:noFill/>
            </a:ln>
          </c:spPr>
          <c:invertIfNegative val="0"/>
          <c:dPt>
            <c:idx val="0"/>
            <c:invertIfNegative val="0"/>
            <c:bubble3D val="0"/>
            <c:spPr>
              <a:blipFill>
                <a:blip xmlns:r="http://schemas.openxmlformats.org/officeDocument/2006/relationships" r:embed="rId3"/>
                <a:stretch>
                  <a:fillRect/>
                </a:stretch>
              </a:blipFill>
              <a:ln w="3175">
                <a:noFill/>
              </a:ln>
            </c:spPr>
            <c:extLst>
              <c:ext xmlns:c16="http://schemas.microsoft.com/office/drawing/2014/chart" uri="{C3380CC4-5D6E-409C-BE32-E72D297353CC}">
                <c16:uniqueId val="{00000002-6285-4C36-A56C-6DEBCE357B11}"/>
              </c:ext>
            </c:extLst>
          </c:dPt>
          <c:dPt>
            <c:idx val="1"/>
            <c:invertIfNegative val="0"/>
            <c:bubble3D val="0"/>
            <c:spPr>
              <a:blipFill>
                <a:blip xmlns:r="http://schemas.openxmlformats.org/officeDocument/2006/relationships" r:embed="rId4"/>
                <a:stretch>
                  <a:fillRect/>
                </a:stretch>
              </a:blipFill>
              <a:ln w="3175">
                <a:noFill/>
              </a:ln>
            </c:spPr>
            <c:extLst>
              <c:ext xmlns:c16="http://schemas.microsoft.com/office/drawing/2014/chart" uri="{C3380CC4-5D6E-409C-BE32-E72D297353CC}">
                <c16:uniqueId val="{00000004-6285-4C36-A56C-6DEBCE357B11}"/>
              </c:ext>
            </c:extLst>
          </c:dPt>
          <c:dPt>
            <c:idx val="2"/>
            <c:invertIfNegative val="0"/>
            <c:bubble3D val="0"/>
            <c:spPr>
              <a:blipFill>
                <a:blip xmlns:r="http://schemas.openxmlformats.org/officeDocument/2006/relationships" r:embed="rId5"/>
                <a:stretch>
                  <a:fillRect/>
                </a:stretch>
              </a:blipFill>
              <a:ln w="3175">
                <a:noFill/>
              </a:ln>
            </c:spPr>
            <c:extLst>
              <c:ext xmlns:c16="http://schemas.microsoft.com/office/drawing/2014/chart" uri="{C3380CC4-5D6E-409C-BE32-E72D297353CC}">
                <c16:uniqueId val="{00000006-6285-4C36-A56C-6DEBCE357B11}"/>
              </c:ext>
            </c:extLst>
          </c:dPt>
          <c:dPt>
            <c:idx val="3"/>
            <c:invertIfNegative val="0"/>
            <c:bubble3D val="0"/>
            <c:spPr>
              <a:blipFill>
                <a:blip xmlns:r="http://schemas.openxmlformats.org/officeDocument/2006/relationships" r:embed="rId6"/>
                <a:stretch>
                  <a:fillRect/>
                </a:stretch>
              </a:blipFill>
              <a:ln w="3175">
                <a:noFill/>
              </a:ln>
            </c:spPr>
            <c:extLst>
              <c:ext xmlns:c16="http://schemas.microsoft.com/office/drawing/2014/chart" uri="{C3380CC4-5D6E-409C-BE32-E72D297353CC}">
                <c16:uniqueId val="{00000008-6285-4C36-A56C-6DEBCE357B11}"/>
              </c:ext>
            </c:extLst>
          </c:dPt>
          <c:dPt>
            <c:idx val="4"/>
            <c:invertIfNegative val="0"/>
            <c:bubble3D val="0"/>
            <c:spPr>
              <a:blipFill>
                <a:blip xmlns:r="http://schemas.openxmlformats.org/officeDocument/2006/relationships" r:embed="rId7"/>
                <a:stretch>
                  <a:fillRect/>
                </a:stretch>
              </a:blipFill>
              <a:ln w="3175">
                <a:noFill/>
              </a:ln>
            </c:spPr>
            <c:extLst>
              <c:ext xmlns:c16="http://schemas.microsoft.com/office/drawing/2014/chart" uri="{C3380CC4-5D6E-409C-BE32-E72D297353CC}">
                <c16:uniqueId val="{0000000A-6285-4C36-A56C-6DEBCE357B11}"/>
              </c:ext>
            </c:extLst>
          </c:dPt>
          <c:dPt>
            <c:idx val="35"/>
            <c:invertIfNegative val="0"/>
            <c:bubble3D val="0"/>
            <c:extLst>
              <c:ext xmlns:c16="http://schemas.microsoft.com/office/drawing/2014/chart" uri="{C3380CC4-5D6E-409C-BE32-E72D297353CC}">
                <c16:uniqueId val="{0000000B-6285-4C36-A56C-6DEBCE357B11}"/>
              </c:ext>
            </c:extLst>
          </c:dPt>
          <c:cat>
            <c:strRef>
              <c:f>Sheet1!$A$2:$A$6</c:f>
              <c:strCache>
                <c:ptCount val="5"/>
                <c:pt idx="0">
                  <c:v>1</c:v>
                </c:pt>
                <c:pt idx="1">
                  <c:v>2</c:v>
                </c:pt>
                <c:pt idx="2">
                  <c:v>3</c:v>
                </c:pt>
                <c:pt idx="3">
                  <c:v>4</c:v>
                </c:pt>
                <c:pt idx="4">
                  <c:v>5</c:v>
                </c:pt>
              </c:strCache>
            </c:strRef>
          </c:cat>
          <c:val>
            <c:numRef>
              <c:f>Sheet1!$D$2:$D$6</c:f>
              <c:numCache>
                <c:formatCode>General</c:formatCode>
                <c:ptCount val="5"/>
                <c:pt idx="0">
                  <c:v>16.106451091625054</c:v>
                </c:pt>
                <c:pt idx="1">
                  <c:v>7.6822505848261073</c:v>
                </c:pt>
                <c:pt idx="2">
                  <c:v>1.8761519116832091</c:v>
                </c:pt>
                <c:pt idx="3">
                  <c:v>2.266307146882383</c:v>
                </c:pt>
                <c:pt idx="4">
                  <c:v>0.47414054732875854</c:v>
                </c:pt>
              </c:numCache>
            </c:numRef>
          </c:val>
          <c:extLst>
            <c:ext xmlns:c16="http://schemas.microsoft.com/office/drawing/2014/chart" uri="{C3380CC4-5D6E-409C-BE32-E72D297353CC}">
              <c16:uniqueId val="{0000000C-6285-4C36-A56C-6DEBCE357B11}"/>
            </c:ext>
          </c:extLst>
        </c:ser>
        <c:dLbls>
          <c:showLegendKey val="0"/>
          <c:showVal val="0"/>
          <c:showCatName val="0"/>
          <c:showSerName val="0"/>
          <c:showPercent val="0"/>
          <c:showBubbleSize val="0"/>
        </c:dLbls>
        <c:gapWidth val="150"/>
        <c:overlap val="100"/>
        <c:axId val="-2021078120"/>
        <c:axId val="-2020847064"/>
      </c:barChart>
      <c:scatterChart>
        <c:scatterStyle val="lineMarker"/>
        <c:varyColors val="0"/>
        <c:ser>
          <c:idx val="0"/>
          <c:order val="2"/>
          <c:tx>
            <c:strRef>
              <c:f>Sheet1!$B$1</c:f>
              <c:strCache>
                <c:ptCount val="1"/>
                <c:pt idx="0">
                  <c:v>1981</c:v>
                </c:pt>
              </c:strCache>
            </c:strRef>
          </c:tx>
          <c:spPr>
            <a:ln w="28575">
              <a:noFill/>
            </a:ln>
          </c:spPr>
          <c:marker>
            <c:symbol val="circle"/>
            <c:size val="9"/>
            <c:spPr>
              <a:solidFill>
                <a:srgbClr val="FFFFFF"/>
              </a:solidFill>
              <a:ln w="38100">
                <a:solidFill>
                  <a:srgbClr val="F68B33"/>
                </a:solidFill>
              </a:ln>
            </c:spPr>
          </c:marker>
          <c:dPt>
            <c:idx val="0"/>
            <c:marker>
              <c:spPr>
                <a:solidFill>
                  <a:srgbClr val="FFFFFF"/>
                </a:solidFill>
                <a:ln w="38100">
                  <a:solidFill>
                    <a:srgbClr val="621214"/>
                  </a:solidFill>
                </a:ln>
              </c:spPr>
            </c:marker>
            <c:bubble3D val="0"/>
            <c:extLst>
              <c:ext xmlns:c16="http://schemas.microsoft.com/office/drawing/2014/chart" uri="{C3380CC4-5D6E-409C-BE32-E72D297353CC}">
                <c16:uniqueId val="{0000000D-6285-4C36-A56C-6DEBCE357B11}"/>
              </c:ext>
            </c:extLst>
          </c:dPt>
          <c:dPt>
            <c:idx val="1"/>
            <c:marker>
              <c:spPr>
                <a:solidFill>
                  <a:srgbClr val="FFFFFF"/>
                </a:solidFill>
                <a:ln w="38100">
                  <a:solidFill>
                    <a:srgbClr val="A02226"/>
                  </a:solidFill>
                </a:ln>
              </c:spPr>
            </c:marker>
            <c:bubble3D val="0"/>
            <c:extLst>
              <c:ext xmlns:c16="http://schemas.microsoft.com/office/drawing/2014/chart" uri="{C3380CC4-5D6E-409C-BE32-E72D297353CC}">
                <c16:uniqueId val="{00000015-CFDC-4CC6-8642-6BE18048CF7C}"/>
              </c:ext>
            </c:extLst>
          </c:dPt>
          <c:dPt>
            <c:idx val="2"/>
            <c:marker>
              <c:spPr>
                <a:solidFill>
                  <a:srgbClr val="FFFFFF"/>
                </a:solidFill>
                <a:ln w="38100">
                  <a:solidFill>
                    <a:srgbClr val="D4582A"/>
                  </a:solidFill>
                </a:ln>
              </c:spPr>
            </c:marker>
            <c:bubble3D val="0"/>
            <c:extLst>
              <c:ext xmlns:c16="http://schemas.microsoft.com/office/drawing/2014/chart" uri="{C3380CC4-5D6E-409C-BE32-E72D297353CC}">
                <c16:uniqueId val="{00000016-CFDC-4CC6-8642-6BE18048CF7C}"/>
              </c:ext>
            </c:extLst>
          </c:dPt>
          <c:dPt>
            <c:idx val="4"/>
            <c:marker>
              <c:spPr>
                <a:solidFill>
                  <a:srgbClr val="FFFFFF"/>
                </a:solidFill>
                <a:ln w="38100">
                  <a:solidFill>
                    <a:srgbClr val="FFC35A"/>
                  </a:solidFill>
                </a:ln>
              </c:spPr>
            </c:marker>
            <c:bubble3D val="0"/>
            <c:extLst>
              <c:ext xmlns:c16="http://schemas.microsoft.com/office/drawing/2014/chart" uri="{C3380CC4-5D6E-409C-BE32-E72D297353CC}">
                <c16:uniqueId val="{00000018-CFDC-4CC6-8642-6BE18048CF7C}"/>
              </c:ext>
            </c:extLst>
          </c:dPt>
          <c:dPt>
            <c:idx val="35"/>
            <c:bubble3D val="0"/>
            <c:extLst>
              <c:ext xmlns:c16="http://schemas.microsoft.com/office/drawing/2014/chart" uri="{C3380CC4-5D6E-409C-BE32-E72D297353CC}">
                <c16:uniqueId val="{0000000E-6285-4C36-A56C-6DEBCE357B11}"/>
              </c:ext>
            </c:extLst>
          </c:dPt>
          <c:xVal>
            <c:strRef>
              <c:f>Sheet1!$A$2:$A$6</c:f>
              <c:strCache>
                <c:ptCount val="5"/>
                <c:pt idx="0">
                  <c:v>1</c:v>
                </c:pt>
                <c:pt idx="1">
                  <c:v>2</c:v>
                </c:pt>
                <c:pt idx="2">
                  <c:v>3</c:v>
                </c:pt>
                <c:pt idx="3">
                  <c:v>4</c:v>
                </c:pt>
                <c:pt idx="4">
                  <c:v>5</c:v>
                </c:pt>
              </c:strCache>
            </c:strRef>
          </c:xVal>
          <c:yVal>
            <c:numRef>
              <c:f>Sheet1!$B$2:$B$6</c:f>
              <c:numCache>
                <c:formatCode>General</c:formatCode>
                <c:ptCount val="5"/>
                <c:pt idx="0">
                  <c:v>76.599999999999994</c:v>
                </c:pt>
                <c:pt idx="1">
                  <c:v>78.5</c:v>
                </c:pt>
                <c:pt idx="2">
                  <c:v>82.399999999999991</c:v>
                </c:pt>
                <c:pt idx="3">
                  <c:v>86.4</c:v>
                </c:pt>
                <c:pt idx="4">
                  <c:v>88.3</c:v>
                </c:pt>
              </c:numCache>
            </c:numRef>
          </c:yVal>
          <c:smooth val="0"/>
          <c:extLst>
            <c:ext xmlns:c16="http://schemas.microsoft.com/office/drawing/2014/chart" uri="{C3380CC4-5D6E-409C-BE32-E72D297353CC}">
              <c16:uniqueId val="{0000000F-6285-4C36-A56C-6DEBCE357B11}"/>
            </c:ext>
          </c:extLst>
        </c:ser>
        <c:ser>
          <c:idx val="4"/>
          <c:order val="3"/>
          <c:tx>
            <c:strRef>
              <c:f>Sheet1!$C$1</c:f>
              <c:strCache>
                <c:ptCount val="1"/>
                <c:pt idx="0">
                  <c:v>2016</c:v>
                </c:pt>
              </c:strCache>
            </c:strRef>
          </c:tx>
          <c:spPr>
            <a:ln w="28575">
              <a:noFill/>
            </a:ln>
          </c:spPr>
          <c:marker>
            <c:symbol val="x"/>
            <c:size val="9"/>
            <c:spPr>
              <a:noFill/>
              <a:ln w="22225">
                <a:solidFill>
                  <a:srgbClr val="A02226"/>
                </a:solidFill>
              </a:ln>
            </c:spPr>
          </c:marker>
          <c:dPt>
            <c:idx val="0"/>
            <c:marker>
              <c:spPr>
                <a:noFill/>
                <a:ln w="22225">
                  <a:solidFill>
                    <a:srgbClr val="621214"/>
                  </a:solidFill>
                </a:ln>
              </c:spPr>
            </c:marker>
            <c:bubble3D val="0"/>
            <c:extLst>
              <c:ext xmlns:c16="http://schemas.microsoft.com/office/drawing/2014/chart" uri="{C3380CC4-5D6E-409C-BE32-E72D297353CC}">
                <c16:uniqueId val="{00000010-6285-4C36-A56C-6DEBCE357B11}"/>
              </c:ext>
            </c:extLst>
          </c:dPt>
          <c:dPt>
            <c:idx val="2"/>
            <c:marker>
              <c:spPr>
                <a:noFill/>
                <a:ln w="22225">
                  <a:solidFill>
                    <a:srgbClr val="D4582A"/>
                  </a:solidFill>
                </a:ln>
              </c:spPr>
            </c:marker>
            <c:bubble3D val="0"/>
            <c:extLst>
              <c:ext xmlns:c16="http://schemas.microsoft.com/office/drawing/2014/chart" uri="{C3380CC4-5D6E-409C-BE32-E72D297353CC}">
                <c16:uniqueId val="{00000012-CFDC-4CC6-8642-6BE18048CF7C}"/>
              </c:ext>
            </c:extLst>
          </c:dPt>
          <c:dPt>
            <c:idx val="3"/>
            <c:marker>
              <c:spPr>
                <a:noFill/>
                <a:ln w="22225">
                  <a:solidFill>
                    <a:srgbClr val="F68B33"/>
                  </a:solidFill>
                </a:ln>
              </c:spPr>
            </c:marker>
            <c:bubble3D val="0"/>
            <c:extLst>
              <c:ext xmlns:c16="http://schemas.microsoft.com/office/drawing/2014/chart" uri="{C3380CC4-5D6E-409C-BE32-E72D297353CC}">
                <c16:uniqueId val="{00000013-CFDC-4CC6-8642-6BE18048CF7C}"/>
              </c:ext>
            </c:extLst>
          </c:dPt>
          <c:dPt>
            <c:idx val="4"/>
            <c:marker>
              <c:spPr>
                <a:noFill/>
                <a:ln w="22225">
                  <a:solidFill>
                    <a:srgbClr val="FFC35A"/>
                  </a:solidFill>
                </a:ln>
              </c:spPr>
            </c:marker>
            <c:bubble3D val="0"/>
            <c:extLst>
              <c:ext xmlns:c16="http://schemas.microsoft.com/office/drawing/2014/chart" uri="{C3380CC4-5D6E-409C-BE32-E72D297353CC}">
                <c16:uniqueId val="{00000014-CFDC-4CC6-8642-6BE18048CF7C}"/>
              </c:ext>
            </c:extLst>
          </c:dPt>
          <c:dPt>
            <c:idx val="9"/>
            <c:bubble3D val="0"/>
            <c:extLst>
              <c:ext xmlns:c16="http://schemas.microsoft.com/office/drawing/2014/chart" uri="{C3380CC4-5D6E-409C-BE32-E72D297353CC}">
                <c16:uniqueId val="{00000011-6285-4C36-A56C-6DEBCE357B11}"/>
              </c:ext>
            </c:extLst>
          </c:dPt>
          <c:dPt>
            <c:idx val="21"/>
            <c:bubble3D val="0"/>
            <c:extLst>
              <c:ext xmlns:c16="http://schemas.microsoft.com/office/drawing/2014/chart" uri="{C3380CC4-5D6E-409C-BE32-E72D297353CC}">
                <c16:uniqueId val="{00000012-6285-4C36-A56C-6DEBCE357B11}"/>
              </c:ext>
            </c:extLst>
          </c:dPt>
          <c:dPt>
            <c:idx val="35"/>
            <c:bubble3D val="0"/>
            <c:extLst>
              <c:ext xmlns:c16="http://schemas.microsoft.com/office/drawing/2014/chart" uri="{C3380CC4-5D6E-409C-BE32-E72D297353CC}">
                <c16:uniqueId val="{00000013-6285-4C36-A56C-6DEBCE357B11}"/>
              </c:ext>
            </c:extLst>
          </c:dPt>
          <c:xVal>
            <c:strRef>
              <c:f>Sheet1!$A$2:$A$6</c:f>
              <c:strCache>
                <c:ptCount val="5"/>
                <c:pt idx="0">
                  <c:v>1</c:v>
                </c:pt>
                <c:pt idx="1">
                  <c:v>2</c:v>
                </c:pt>
                <c:pt idx="2">
                  <c:v>3</c:v>
                </c:pt>
                <c:pt idx="3">
                  <c:v>4</c:v>
                </c:pt>
                <c:pt idx="4">
                  <c:v>5</c:v>
                </c:pt>
              </c:strCache>
            </c:strRef>
          </c:xVal>
          <c:yVal>
            <c:numRef>
              <c:f>Sheet1!$C$2:$C$6</c:f>
              <c:numCache>
                <c:formatCode>General</c:formatCode>
                <c:ptCount val="5"/>
                <c:pt idx="0">
                  <c:v>60.49354890837494</c:v>
                </c:pt>
                <c:pt idx="1">
                  <c:v>70.817749415173893</c:v>
                </c:pt>
                <c:pt idx="2">
                  <c:v>80.523848088316782</c:v>
                </c:pt>
                <c:pt idx="3">
                  <c:v>84.133692853117623</c:v>
                </c:pt>
                <c:pt idx="4">
                  <c:v>87.825859452671239</c:v>
                </c:pt>
              </c:numCache>
            </c:numRef>
          </c:yVal>
          <c:smooth val="0"/>
          <c:extLst>
            <c:ext xmlns:c16="http://schemas.microsoft.com/office/drawing/2014/chart" uri="{C3380CC4-5D6E-409C-BE32-E72D297353CC}">
              <c16:uniqueId val="{00000014-6285-4C36-A56C-6DEBCE357B11}"/>
            </c:ext>
          </c:extLst>
        </c:ser>
        <c:dLbls>
          <c:showLegendKey val="0"/>
          <c:showVal val="0"/>
          <c:showCatName val="0"/>
          <c:showSerName val="0"/>
          <c:showPercent val="0"/>
          <c:showBubbleSize val="0"/>
        </c:dLbls>
        <c:axId val="-2021078120"/>
        <c:axId val="-2020847064"/>
      </c:scatterChart>
      <c:dateAx>
        <c:axId val="-2021078120"/>
        <c:scaling>
          <c:orientation val="minMax"/>
          <c:max val="5"/>
          <c:min val="1"/>
        </c:scaling>
        <c:delete val="0"/>
        <c:axPos val="b"/>
        <c:numFmt formatCode="yyyy" sourceLinked="0"/>
        <c:majorTickMark val="out"/>
        <c:minorTickMark val="none"/>
        <c:tickLblPos val="nextTo"/>
        <c:spPr>
          <a:ln>
            <a:solidFill>
              <a:schemeClr val="tx1"/>
            </a:solidFill>
          </a:ln>
        </c:spPr>
        <c:txPr>
          <a:bodyPr/>
          <a:lstStyle/>
          <a:p>
            <a:pPr>
              <a:defRPr sz="2200"/>
            </a:pPr>
            <a:endParaRPr lang="en-US"/>
          </a:p>
        </c:txPr>
        <c:crossAx val="-2020847064"/>
        <c:crossesAt val="0"/>
        <c:auto val="0"/>
        <c:lblOffset val="100"/>
        <c:baseTimeUnit val="years"/>
        <c:majorUnit val="1"/>
        <c:majorTimeUnit val="years"/>
      </c:dateAx>
      <c:valAx>
        <c:axId val="-2020847064"/>
        <c:scaling>
          <c:orientation val="minMax"/>
          <c:max val="90"/>
          <c:min val="20"/>
        </c:scaling>
        <c:delete val="0"/>
        <c:axPos val="l"/>
        <c:majorGridlines>
          <c:spPr>
            <a:ln>
              <a:solidFill>
                <a:srgbClr val="6A737B">
                  <a:lumMod val="40000"/>
                  <a:lumOff val="60000"/>
                </a:srgbClr>
              </a:solidFill>
            </a:ln>
          </c:spPr>
        </c:majorGridlines>
        <c:numFmt formatCode="General" sourceLinked="0"/>
        <c:majorTickMark val="out"/>
        <c:minorTickMark val="none"/>
        <c:tickLblPos val="none"/>
        <c:spPr>
          <a:ln>
            <a:noFill/>
          </a:ln>
        </c:spPr>
        <c:txPr>
          <a:bodyPr/>
          <a:lstStyle/>
          <a:p>
            <a:pPr>
              <a:defRPr sz="2200"/>
            </a:pPr>
            <a:endParaRPr lang="en-US"/>
          </a:p>
        </c:txPr>
        <c:crossAx val="-2021078120"/>
        <c:crosses val="autoZero"/>
        <c:crossBetween val="between"/>
        <c:majorUnit val="10"/>
      </c:valAx>
    </c:plotArea>
    <c:plotVisOnly val="1"/>
    <c:dispBlanksAs val="gap"/>
    <c:showDLblsOverMax val="0"/>
  </c:chart>
  <c:txPr>
    <a:bodyPr/>
    <a:lstStyle/>
    <a:p>
      <a:pPr>
        <a:defRPr sz="1800"/>
      </a:pPr>
      <a:endParaRPr lang="en-US"/>
    </a:p>
  </c:txPr>
  <c:externalData r:id="rId8">
    <c:autoUpdate val="0"/>
  </c:externalData>
</c:chartSpace>
</file>

<file path=ppt/charts/chart4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manualLayout>
          <c:layoutTarget val="inner"/>
          <c:xMode val="edge"/>
          <c:yMode val="edge"/>
          <c:x val="8.38514033593519E-2"/>
          <c:y val="4.0917475037386901E-2"/>
          <c:w val="0.86496592130648797"/>
          <c:h val="0.84779469233012605"/>
        </c:manualLayout>
      </c:layout>
      <c:barChart>
        <c:barDir val="col"/>
        <c:grouping val="stacked"/>
        <c:varyColors val="0"/>
        <c:ser>
          <c:idx val="0"/>
          <c:order val="0"/>
          <c:tx>
            <c:strRef>
              <c:f>Sheet1!$A$2</c:f>
              <c:strCache>
                <c:ptCount val="1"/>
                <c:pt idx="0">
                  <c:v>social/public</c:v>
                </c:pt>
              </c:strCache>
            </c:strRef>
          </c:tx>
          <c:spPr>
            <a:solidFill>
              <a:schemeClr val="tx2"/>
            </a:solidFill>
            <a:ln>
              <a:solidFill>
                <a:schemeClr val="bg1"/>
              </a:solidFill>
            </a:ln>
            <a:effectLst/>
          </c:spPr>
          <c:invertIfNegative val="0"/>
          <c:cat>
            <c:strRef>
              <c:f>Sheet1!$B$1:$C$1</c:f>
              <c:strCache>
                <c:ptCount val="2"/>
                <c:pt idx="0">
                  <c:v>Over 65s</c:v>
                </c:pt>
                <c:pt idx="1">
                  <c:v>All households</c:v>
                </c:pt>
              </c:strCache>
            </c:strRef>
          </c:cat>
          <c:val>
            <c:numRef>
              <c:f>Sheet1!$B$2:$C$2</c:f>
              <c:numCache>
                <c:formatCode>General</c:formatCode>
                <c:ptCount val="2"/>
                <c:pt idx="0">
                  <c:v>5</c:v>
                </c:pt>
                <c:pt idx="1">
                  <c:v>4</c:v>
                </c:pt>
              </c:numCache>
            </c:numRef>
          </c:val>
          <c:extLst>
            <c:ext xmlns:c16="http://schemas.microsoft.com/office/drawing/2014/chart" uri="{C3380CC4-5D6E-409C-BE32-E72D297353CC}">
              <c16:uniqueId val="{00000000-152A-4BBA-B56F-0099160F8F1B}"/>
            </c:ext>
          </c:extLst>
        </c:ser>
        <c:ser>
          <c:idx val="1"/>
          <c:order val="1"/>
          <c:tx>
            <c:strRef>
              <c:f>Sheet1!$A$3</c:f>
              <c:strCache>
                <c:ptCount val="1"/>
                <c:pt idx="0">
                  <c:v>private renter</c:v>
                </c:pt>
              </c:strCache>
            </c:strRef>
          </c:tx>
          <c:spPr>
            <a:solidFill>
              <a:schemeClr val="accent1"/>
            </a:solidFill>
            <a:ln>
              <a:solidFill>
                <a:schemeClr val="bg1"/>
              </a:solidFill>
            </a:ln>
            <a:effectLst/>
          </c:spPr>
          <c:invertIfNegative val="0"/>
          <c:cat>
            <c:strRef>
              <c:f>Sheet1!$B$1:$C$1</c:f>
              <c:strCache>
                <c:ptCount val="2"/>
                <c:pt idx="0">
                  <c:v>Over 65s</c:v>
                </c:pt>
                <c:pt idx="1">
                  <c:v>All households</c:v>
                </c:pt>
              </c:strCache>
            </c:strRef>
          </c:cat>
          <c:val>
            <c:numRef>
              <c:f>Sheet1!$B$3:$C$3</c:f>
              <c:numCache>
                <c:formatCode>General</c:formatCode>
                <c:ptCount val="2"/>
                <c:pt idx="0">
                  <c:v>6</c:v>
                </c:pt>
                <c:pt idx="1">
                  <c:v>24</c:v>
                </c:pt>
              </c:numCache>
            </c:numRef>
          </c:val>
          <c:extLst>
            <c:ext xmlns:c16="http://schemas.microsoft.com/office/drawing/2014/chart" uri="{C3380CC4-5D6E-409C-BE32-E72D297353CC}">
              <c16:uniqueId val="{00000001-152A-4BBA-B56F-0099160F8F1B}"/>
            </c:ext>
          </c:extLst>
        </c:ser>
        <c:ser>
          <c:idx val="2"/>
          <c:order val="2"/>
          <c:tx>
            <c:strRef>
              <c:f>Sheet1!$A$4</c:f>
              <c:strCache>
                <c:ptCount val="1"/>
                <c:pt idx="0">
                  <c:v>other</c:v>
                </c:pt>
              </c:strCache>
            </c:strRef>
          </c:tx>
          <c:spPr>
            <a:solidFill>
              <a:schemeClr val="accent2"/>
            </a:solidFill>
            <a:ln>
              <a:solidFill>
                <a:schemeClr val="bg1"/>
              </a:solidFill>
            </a:ln>
            <a:effectLst/>
          </c:spPr>
          <c:invertIfNegative val="0"/>
          <c:cat>
            <c:strRef>
              <c:f>Sheet1!$B$1:$C$1</c:f>
              <c:strCache>
                <c:ptCount val="2"/>
                <c:pt idx="0">
                  <c:v>Over 65s</c:v>
                </c:pt>
                <c:pt idx="1">
                  <c:v>All households</c:v>
                </c:pt>
              </c:strCache>
            </c:strRef>
          </c:cat>
          <c:val>
            <c:numRef>
              <c:f>Sheet1!$B$4:$C$4</c:f>
              <c:numCache>
                <c:formatCode>General</c:formatCode>
                <c:ptCount val="2"/>
                <c:pt idx="0">
                  <c:v>4</c:v>
                </c:pt>
                <c:pt idx="1">
                  <c:v>5</c:v>
                </c:pt>
              </c:numCache>
            </c:numRef>
          </c:val>
          <c:extLst>
            <c:ext xmlns:c16="http://schemas.microsoft.com/office/drawing/2014/chart" uri="{C3380CC4-5D6E-409C-BE32-E72D297353CC}">
              <c16:uniqueId val="{00000002-152A-4BBA-B56F-0099160F8F1B}"/>
            </c:ext>
          </c:extLst>
        </c:ser>
        <c:dLbls>
          <c:showLegendKey val="0"/>
          <c:showVal val="0"/>
          <c:showCatName val="0"/>
          <c:showSerName val="0"/>
          <c:showPercent val="0"/>
          <c:showBubbleSize val="0"/>
        </c:dLbls>
        <c:gapWidth val="60"/>
        <c:overlap val="100"/>
        <c:axId val="-2044556856"/>
        <c:axId val="-2044557880"/>
      </c:barChart>
      <c:catAx>
        <c:axId val="-2044556856"/>
        <c:scaling>
          <c:orientation val="minMax"/>
        </c:scaling>
        <c:delete val="0"/>
        <c:axPos val="b"/>
        <c:numFmt formatCode="General" sourceLinked="0"/>
        <c:majorTickMark val="none"/>
        <c:minorTickMark val="none"/>
        <c:tickLblPos val="low"/>
        <c:txPr>
          <a:bodyPr/>
          <a:lstStyle/>
          <a:p>
            <a:pPr>
              <a:defRPr sz="2200"/>
            </a:pPr>
            <a:endParaRPr lang="en-US"/>
          </a:p>
        </c:txPr>
        <c:crossAx val="-2044557880"/>
        <c:crosses val="autoZero"/>
        <c:auto val="1"/>
        <c:lblAlgn val="ctr"/>
        <c:lblOffset val="100"/>
        <c:noMultiLvlLbl val="0"/>
      </c:catAx>
      <c:valAx>
        <c:axId val="-2044557880"/>
        <c:scaling>
          <c:orientation val="minMax"/>
          <c:min val="0"/>
        </c:scaling>
        <c:delete val="0"/>
        <c:axPos val="l"/>
        <c:majorGridlines>
          <c:spPr>
            <a:ln>
              <a:solidFill>
                <a:schemeClr val="accent6">
                  <a:lumMod val="40000"/>
                  <a:lumOff val="60000"/>
                </a:schemeClr>
              </a:solidFill>
            </a:ln>
          </c:spPr>
        </c:majorGridlines>
        <c:numFmt formatCode="#,##0" sourceLinked="0"/>
        <c:majorTickMark val="out"/>
        <c:minorTickMark val="none"/>
        <c:tickLblPos val="nextTo"/>
        <c:spPr>
          <a:ln>
            <a:noFill/>
          </a:ln>
        </c:spPr>
        <c:txPr>
          <a:bodyPr/>
          <a:lstStyle/>
          <a:p>
            <a:pPr>
              <a:defRPr sz="2200"/>
            </a:pPr>
            <a:endParaRPr lang="en-US"/>
          </a:p>
        </c:txPr>
        <c:crossAx val="-2044556856"/>
        <c:crosses val="autoZero"/>
        <c:crossBetween val="between"/>
      </c:valAx>
    </c:plotArea>
    <c:plotVisOnly val="1"/>
    <c:dispBlanksAs val="gap"/>
    <c:showDLblsOverMax val="0"/>
  </c:chart>
  <c:txPr>
    <a:bodyPr/>
    <a:lstStyle/>
    <a:p>
      <a:pPr>
        <a:defRPr sz="1800"/>
      </a:pPr>
      <a:endParaRPr lang="en-US"/>
    </a:p>
  </c:txPr>
  <c:externalData r:id="rId1">
    <c:autoUpdate val="0"/>
  </c:externalData>
</c:chartSpace>
</file>

<file path=ppt/charts/chart4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lineChart>
        <c:grouping val="standard"/>
        <c:varyColors val="0"/>
        <c:ser>
          <c:idx val="0"/>
          <c:order val="0"/>
          <c:tx>
            <c:strRef>
              <c:f>Sheet1!$C$1</c:f>
              <c:strCache>
                <c:ptCount val="1"/>
                <c:pt idx="0">
                  <c:v>25–34</c:v>
                </c:pt>
              </c:strCache>
            </c:strRef>
          </c:tx>
          <c:spPr>
            <a:ln w="44450">
              <a:solidFill>
                <a:srgbClr val="621214"/>
              </a:solidFill>
            </a:ln>
          </c:spPr>
          <c:marker>
            <c:symbol val="none"/>
          </c:marker>
          <c:cat>
            <c:numRef>
              <c:f>Sheet1!$A$2:$A$12</c:f>
              <c:numCache>
                <c:formatCode>General</c:formatCode>
                <c:ptCount val="11"/>
                <c:pt idx="0">
                  <c:v>1996</c:v>
                </c:pt>
                <c:pt idx="1">
                  <c:v>1998</c:v>
                </c:pt>
                <c:pt idx="2">
                  <c:v>2001</c:v>
                </c:pt>
                <c:pt idx="3">
                  <c:v>2003</c:v>
                </c:pt>
                <c:pt idx="4">
                  <c:v>2004</c:v>
                </c:pt>
                <c:pt idx="5">
                  <c:v>2006</c:v>
                </c:pt>
                <c:pt idx="6">
                  <c:v>2008</c:v>
                </c:pt>
                <c:pt idx="7">
                  <c:v>2010</c:v>
                </c:pt>
                <c:pt idx="8">
                  <c:v>2012</c:v>
                </c:pt>
                <c:pt idx="9">
                  <c:v>2014</c:v>
                </c:pt>
                <c:pt idx="10">
                  <c:v>2016</c:v>
                </c:pt>
              </c:numCache>
            </c:numRef>
          </c:cat>
          <c:val>
            <c:numRef>
              <c:f>Sheet1!$C$2:$C$12</c:f>
              <c:numCache>
                <c:formatCode>0.0</c:formatCode>
                <c:ptCount val="11"/>
                <c:pt idx="0">
                  <c:v>11.1</c:v>
                </c:pt>
                <c:pt idx="1">
                  <c:v>7.1</c:v>
                </c:pt>
                <c:pt idx="2">
                  <c:v>7.2</c:v>
                </c:pt>
                <c:pt idx="3">
                  <c:v>6.8</c:v>
                </c:pt>
                <c:pt idx="4">
                  <c:v>5</c:v>
                </c:pt>
                <c:pt idx="5">
                  <c:v>6.5</c:v>
                </c:pt>
                <c:pt idx="6">
                  <c:v>3.4</c:v>
                </c:pt>
                <c:pt idx="7">
                  <c:v>3.3</c:v>
                </c:pt>
                <c:pt idx="8">
                  <c:v>1.8</c:v>
                </c:pt>
                <c:pt idx="9">
                  <c:v>2.7</c:v>
                </c:pt>
                <c:pt idx="10">
                  <c:v>1.5</c:v>
                </c:pt>
              </c:numCache>
            </c:numRef>
          </c:val>
          <c:smooth val="0"/>
          <c:extLst>
            <c:ext xmlns:c16="http://schemas.microsoft.com/office/drawing/2014/chart" uri="{C3380CC4-5D6E-409C-BE32-E72D297353CC}">
              <c16:uniqueId val="{00000001-E150-4F2B-8E74-DF6F6F7ADF3C}"/>
            </c:ext>
          </c:extLst>
        </c:ser>
        <c:ser>
          <c:idx val="1"/>
          <c:order val="1"/>
          <c:tx>
            <c:strRef>
              <c:f>Sheet1!$D$1</c:f>
              <c:strCache>
                <c:ptCount val="1"/>
                <c:pt idx="0">
                  <c:v>35–44</c:v>
                </c:pt>
              </c:strCache>
            </c:strRef>
          </c:tx>
          <c:spPr>
            <a:ln w="44450">
              <a:solidFill>
                <a:srgbClr val="A02226"/>
              </a:solidFill>
            </a:ln>
          </c:spPr>
          <c:marker>
            <c:symbol val="none"/>
          </c:marker>
          <c:cat>
            <c:numRef>
              <c:f>Sheet1!$A$2:$A$12</c:f>
              <c:numCache>
                <c:formatCode>General</c:formatCode>
                <c:ptCount val="11"/>
                <c:pt idx="0">
                  <c:v>1996</c:v>
                </c:pt>
                <c:pt idx="1">
                  <c:v>1998</c:v>
                </c:pt>
                <c:pt idx="2">
                  <c:v>2001</c:v>
                </c:pt>
                <c:pt idx="3">
                  <c:v>2003</c:v>
                </c:pt>
                <c:pt idx="4">
                  <c:v>2004</c:v>
                </c:pt>
                <c:pt idx="5">
                  <c:v>2006</c:v>
                </c:pt>
                <c:pt idx="6">
                  <c:v>2008</c:v>
                </c:pt>
                <c:pt idx="7">
                  <c:v>2010</c:v>
                </c:pt>
                <c:pt idx="8">
                  <c:v>2012</c:v>
                </c:pt>
                <c:pt idx="9">
                  <c:v>2014</c:v>
                </c:pt>
                <c:pt idx="10">
                  <c:v>2016</c:v>
                </c:pt>
              </c:numCache>
            </c:numRef>
          </c:cat>
          <c:val>
            <c:numRef>
              <c:f>Sheet1!$D$2:$D$13</c:f>
              <c:numCache>
                <c:formatCode>0.0</c:formatCode>
                <c:ptCount val="11"/>
                <c:pt idx="0">
                  <c:v>23.9</c:v>
                </c:pt>
                <c:pt idx="1">
                  <c:v>21.4</c:v>
                </c:pt>
                <c:pt idx="2">
                  <c:v>17.100000000000001</c:v>
                </c:pt>
                <c:pt idx="3">
                  <c:v>14.5</c:v>
                </c:pt>
                <c:pt idx="4">
                  <c:v>13.4</c:v>
                </c:pt>
                <c:pt idx="5">
                  <c:v>12.4</c:v>
                </c:pt>
                <c:pt idx="6">
                  <c:v>10.8</c:v>
                </c:pt>
                <c:pt idx="7">
                  <c:v>9.3000000000000007</c:v>
                </c:pt>
                <c:pt idx="8">
                  <c:v>6.8</c:v>
                </c:pt>
                <c:pt idx="9">
                  <c:v>7.4</c:v>
                </c:pt>
                <c:pt idx="10">
                  <c:v>6.5</c:v>
                </c:pt>
              </c:numCache>
            </c:numRef>
          </c:val>
          <c:smooth val="0"/>
          <c:extLst>
            <c:ext xmlns:c16="http://schemas.microsoft.com/office/drawing/2014/chart" uri="{C3380CC4-5D6E-409C-BE32-E72D297353CC}">
              <c16:uniqueId val="{00000012-4F23-4FE9-972F-963D8C1ED466}"/>
            </c:ext>
          </c:extLst>
        </c:ser>
        <c:ser>
          <c:idx val="2"/>
          <c:order val="2"/>
          <c:tx>
            <c:strRef>
              <c:f>Sheet1!$E$1</c:f>
              <c:strCache>
                <c:ptCount val="1"/>
                <c:pt idx="0">
                  <c:v>45–54</c:v>
                </c:pt>
              </c:strCache>
            </c:strRef>
          </c:tx>
          <c:spPr>
            <a:ln w="44450">
              <a:solidFill>
                <a:srgbClr val="D4582A"/>
              </a:solidFill>
            </a:ln>
          </c:spPr>
          <c:marker>
            <c:symbol val="none"/>
          </c:marker>
          <c:cat>
            <c:numRef>
              <c:f>Sheet1!$A$2:$A$12</c:f>
              <c:numCache>
                <c:formatCode>General</c:formatCode>
                <c:ptCount val="11"/>
                <c:pt idx="0">
                  <c:v>1996</c:v>
                </c:pt>
                <c:pt idx="1">
                  <c:v>1998</c:v>
                </c:pt>
                <c:pt idx="2">
                  <c:v>2001</c:v>
                </c:pt>
                <c:pt idx="3">
                  <c:v>2003</c:v>
                </c:pt>
                <c:pt idx="4">
                  <c:v>2004</c:v>
                </c:pt>
                <c:pt idx="5">
                  <c:v>2006</c:v>
                </c:pt>
                <c:pt idx="6">
                  <c:v>2008</c:v>
                </c:pt>
                <c:pt idx="7">
                  <c:v>2010</c:v>
                </c:pt>
                <c:pt idx="8">
                  <c:v>2012</c:v>
                </c:pt>
                <c:pt idx="9">
                  <c:v>2014</c:v>
                </c:pt>
                <c:pt idx="10">
                  <c:v>2016</c:v>
                </c:pt>
              </c:numCache>
            </c:numRef>
          </c:cat>
          <c:val>
            <c:numRef>
              <c:f>Sheet1!$E$2:$E$12</c:f>
              <c:numCache>
                <c:formatCode>0.0</c:formatCode>
                <c:ptCount val="11"/>
                <c:pt idx="0">
                  <c:v>48.5</c:v>
                </c:pt>
                <c:pt idx="1">
                  <c:v>42.8</c:v>
                </c:pt>
                <c:pt idx="2">
                  <c:v>38.799999999999997</c:v>
                </c:pt>
                <c:pt idx="3">
                  <c:v>33.6</c:v>
                </c:pt>
                <c:pt idx="4">
                  <c:v>31.4</c:v>
                </c:pt>
                <c:pt idx="5">
                  <c:v>29.3</c:v>
                </c:pt>
                <c:pt idx="6">
                  <c:v>24.2</c:v>
                </c:pt>
                <c:pt idx="7">
                  <c:v>23.9</c:v>
                </c:pt>
                <c:pt idx="8">
                  <c:v>22.1</c:v>
                </c:pt>
                <c:pt idx="9">
                  <c:v>21</c:v>
                </c:pt>
                <c:pt idx="10">
                  <c:v>16.600000000000001</c:v>
                </c:pt>
              </c:numCache>
            </c:numRef>
          </c:val>
          <c:smooth val="0"/>
          <c:extLst>
            <c:ext xmlns:c16="http://schemas.microsoft.com/office/drawing/2014/chart" uri="{C3380CC4-5D6E-409C-BE32-E72D297353CC}">
              <c16:uniqueId val="{00000013-4F23-4FE9-972F-963D8C1ED466}"/>
            </c:ext>
          </c:extLst>
        </c:ser>
        <c:ser>
          <c:idx val="3"/>
          <c:order val="3"/>
          <c:tx>
            <c:strRef>
              <c:f>Sheet1!$F$1</c:f>
              <c:strCache>
                <c:ptCount val="1"/>
                <c:pt idx="0">
                  <c:v>55–64</c:v>
                </c:pt>
              </c:strCache>
            </c:strRef>
          </c:tx>
          <c:spPr>
            <a:ln w="44450">
              <a:solidFill>
                <a:srgbClr val="F68B33"/>
              </a:solidFill>
            </a:ln>
          </c:spPr>
          <c:marker>
            <c:symbol val="none"/>
          </c:marker>
          <c:cat>
            <c:numRef>
              <c:f>Sheet1!$A$2:$A$12</c:f>
              <c:numCache>
                <c:formatCode>General</c:formatCode>
                <c:ptCount val="11"/>
                <c:pt idx="0">
                  <c:v>1996</c:v>
                </c:pt>
                <c:pt idx="1">
                  <c:v>1998</c:v>
                </c:pt>
                <c:pt idx="2">
                  <c:v>2001</c:v>
                </c:pt>
                <c:pt idx="3">
                  <c:v>2003</c:v>
                </c:pt>
                <c:pt idx="4">
                  <c:v>2004</c:v>
                </c:pt>
                <c:pt idx="5">
                  <c:v>2006</c:v>
                </c:pt>
                <c:pt idx="6">
                  <c:v>2008</c:v>
                </c:pt>
                <c:pt idx="7">
                  <c:v>2010</c:v>
                </c:pt>
                <c:pt idx="8">
                  <c:v>2012</c:v>
                </c:pt>
                <c:pt idx="9">
                  <c:v>2014</c:v>
                </c:pt>
                <c:pt idx="10">
                  <c:v>2016</c:v>
                </c:pt>
              </c:numCache>
            </c:numRef>
          </c:cat>
          <c:val>
            <c:numRef>
              <c:f>Sheet1!$F$2:$F$12</c:f>
              <c:numCache>
                <c:formatCode>0.0</c:formatCode>
                <c:ptCount val="11"/>
                <c:pt idx="0">
                  <c:v>72.2</c:v>
                </c:pt>
                <c:pt idx="1">
                  <c:v>68.2</c:v>
                </c:pt>
                <c:pt idx="2">
                  <c:v>63.9</c:v>
                </c:pt>
                <c:pt idx="3">
                  <c:v>62</c:v>
                </c:pt>
                <c:pt idx="4">
                  <c:v>58.6</c:v>
                </c:pt>
                <c:pt idx="5">
                  <c:v>53.7</c:v>
                </c:pt>
                <c:pt idx="6">
                  <c:v>52.8</c:v>
                </c:pt>
                <c:pt idx="7">
                  <c:v>50.3</c:v>
                </c:pt>
                <c:pt idx="8">
                  <c:v>45</c:v>
                </c:pt>
                <c:pt idx="9">
                  <c:v>44.6</c:v>
                </c:pt>
                <c:pt idx="10">
                  <c:v>41.6</c:v>
                </c:pt>
              </c:numCache>
            </c:numRef>
          </c:val>
          <c:smooth val="0"/>
          <c:extLst>
            <c:ext xmlns:c16="http://schemas.microsoft.com/office/drawing/2014/chart" uri="{C3380CC4-5D6E-409C-BE32-E72D297353CC}">
              <c16:uniqueId val="{00000014-4F23-4FE9-972F-963D8C1ED466}"/>
            </c:ext>
          </c:extLst>
        </c:ser>
        <c:ser>
          <c:idx val="4"/>
          <c:order val="4"/>
          <c:tx>
            <c:strRef>
              <c:f>Sheet1!$G$1</c:f>
              <c:strCache>
                <c:ptCount val="1"/>
                <c:pt idx="0">
                  <c:v>65+</c:v>
                </c:pt>
              </c:strCache>
            </c:strRef>
          </c:tx>
          <c:spPr>
            <a:ln w="44450">
              <a:solidFill>
                <a:srgbClr val="FFC35A"/>
              </a:solidFill>
            </a:ln>
          </c:spPr>
          <c:marker>
            <c:symbol val="none"/>
          </c:marker>
          <c:cat>
            <c:numRef>
              <c:f>Sheet1!$A$2:$A$12</c:f>
              <c:numCache>
                <c:formatCode>General</c:formatCode>
                <c:ptCount val="11"/>
                <c:pt idx="0">
                  <c:v>1996</c:v>
                </c:pt>
                <c:pt idx="1">
                  <c:v>1998</c:v>
                </c:pt>
                <c:pt idx="2">
                  <c:v>2001</c:v>
                </c:pt>
                <c:pt idx="3">
                  <c:v>2003</c:v>
                </c:pt>
                <c:pt idx="4">
                  <c:v>2004</c:v>
                </c:pt>
                <c:pt idx="5">
                  <c:v>2006</c:v>
                </c:pt>
                <c:pt idx="6">
                  <c:v>2008</c:v>
                </c:pt>
                <c:pt idx="7">
                  <c:v>2010</c:v>
                </c:pt>
                <c:pt idx="8">
                  <c:v>2012</c:v>
                </c:pt>
                <c:pt idx="9">
                  <c:v>2014</c:v>
                </c:pt>
                <c:pt idx="10">
                  <c:v>2016</c:v>
                </c:pt>
              </c:numCache>
            </c:numRef>
          </c:cat>
          <c:val>
            <c:numRef>
              <c:f>Sheet1!$G$2:$G$12</c:f>
              <c:numCache>
                <c:formatCode>0.00</c:formatCode>
                <c:ptCount val="11"/>
                <c:pt idx="0">
                  <c:v>81.900000000000006</c:v>
                </c:pt>
                <c:pt idx="1">
                  <c:v>82.4</c:v>
                </c:pt>
                <c:pt idx="2">
                  <c:v>80.7</c:v>
                </c:pt>
                <c:pt idx="3">
                  <c:v>80.2</c:v>
                </c:pt>
                <c:pt idx="4">
                  <c:v>79.2</c:v>
                </c:pt>
                <c:pt idx="5">
                  <c:v>79.243410196229448</c:v>
                </c:pt>
                <c:pt idx="6">
                  <c:v>77.809102543247832</c:v>
                </c:pt>
                <c:pt idx="7">
                  <c:v>78.102102520009694</c:v>
                </c:pt>
                <c:pt idx="8">
                  <c:v>76.402102520009691</c:v>
                </c:pt>
                <c:pt idx="9">
                  <c:v>76.3</c:v>
                </c:pt>
                <c:pt idx="10">
                  <c:v>75.5</c:v>
                </c:pt>
              </c:numCache>
            </c:numRef>
          </c:val>
          <c:smooth val="0"/>
          <c:extLst>
            <c:ext xmlns:c16="http://schemas.microsoft.com/office/drawing/2014/chart" uri="{C3380CC4-5D6E-409C-BE32-E72D297353CC}">
              <c16:uniqueId val="{00000015-4F23-4FE9-972F-963D8C1ED466}"/>
            </c:ext>
          </c:extLst>
        </c:ser>
        <c:dLbls>
          <c:showLegendKey val="0"/>
          <c:showVal val="0"/>
          <c:showCatName val="0"/>
          <c:showSerName val="0"/>
          <c:showPercent val="0"/>
          <c:showBubbleSize val="0"/>
        </c:dLbls>
        <c:smooth val="0"/>
        <c:axId val="-2041626968"/>
        <c:axId val="-2041623544"/>
      </c:lineChart>
      <c:catAx>
        <c:axId val="-2041626968"/>
        <c:scaling>
          <c:orientation val="minMax"/>
        </c:scaling>
        <c:delete val="0"/>
        <c:axPos val="b"/>
        <c:numFmt formatCode="General" sourceLinked="1"/>
        <c:majorTickMark val="out"/>
        <c:minorTickMark val="none"/>
        <c:tickLblPos val="nextTo"/>
        <c:spPr>
          <a:ln>
            <a:solidFill>
              <a:srgbClr val="000000"/>
            </a:solidFill>
          </a:ln>
        </c:spPr>
        <c:txPr>
          <a:bodyPr/>
          <a:lstStyle/>
          <a:p>
            <a:pPr>
              <a:defRPr sz="2000"/>
            </a:pPr>
            <a:endParaRPr lang="en-US"/>
          </a:p>
        </c:txPr>
        <c:crossAx val="-2041623544"/>
        <c:crosses val="autoZero"/>
        <c:auto val="1"/>
        <c:lblAlgn val="ctr"/>
        <c:lblOffset val="100"/>
        <c:noMultiLvlLbl val="0"/>
      </c:catAx>
      <c:valAx>
        <c:axId val="-2041623544"/>
        <c:scaling>
          <c:orientation val="minMax"/>
          <c:max val="90"/>
        </c:scaling>
        <c:delete val="0"/>
        <c:axPos val="l"/>
        <c:majorGridlines>
          <c:spPr>
            <a:ln>
              <a:solidFill>
                <a:srgbClr val="6A737B">
                  <a:lumMod val="40000"/>
                  <a:lumOff val="60000"/>
                </a:srgbClr>
              </a:solidFill>
            </a:ln>
          </c:spPr>
        </c:majorGridlines>
        <c:numFmt formatCode="0" sourceLinked="0"/>
        <c:majorTickMark val="out"/>
        <c:minorTickMark val="none"/>
        <c:tickLblPos val="nextTo"/>
        <c:spPr>
          <a:ln>
            <a:noFill/>
          </a:ln>
        </c:spPr>
        <c:txPr>
          <a:bodyPr/>
          <a:lstStyle/>
          <a:p>
            <a:pPr>
              <a:defRPr sz="2200"/>
            </a:pPr>
            <a:endParaRPr lang="en-US"/>
          </a:p>
        </c:txPr>
        <c:crossAx val="-2041626968"/>
        <c:crosses val="autoZero"/>
        <c:crossBetween val="midCat"/>
      </c:valAx>
    </c:plotArea>
    <c:plotVisOnly val="1"/>
    <c:dispBlanksAs val="gap"/>
    <c:showDLblsOverMax val="0"/>
  </c:chart>
  <c:txPr>
    <a:bodyPr/>
    <a:lstStyle/>
    <a:p>
      <a:pPr>
        <a:defRPr sz="1800"/>
      </a:pPr>
      <a:endParaRPr lang="en-US"/>
    </a:p>
  </c:txPr>
  <c:externalData r:id="rId2">
    <c:autoUpdate val="0"/>
  </c:externalData>
</c:chartSpace>
</file>

<file path=ppt/charts/chart4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6.02076066751603E-2"/>
          <c:y val="3.0748433827312401E-2"/>
          <c:w val="0.89672789740804904"/>
          <c:h val="0.94938485584994503"/>
        </c:manualLayout>
      </c:layout>
      <c:barChart>
        <c:barDir val="col"/>
        <c:grouping val="stacked"/>
        <c:varyColors val="0"/>
        <c:ser>
          <c:idx val="3"/>
          <c:order val="0"/>
          <c:tx>
            <c:strRef>
              <c:f>Sheet1!$A$5</c:f>
              <c:strCache>
                <c:ptCount val="1"/>
                <c:pt idx="0">
                  <c:v>Dissatisfied or Very dissatisfied</c:v>
                </c:pt>
              </c:strCache>
            </c:strRef>
          </c:tx>
          <c:spPr>
            <a:solidFill>
              <a:srgbClr val="621214"/>
            </a:solidFill>
            <a:ln>
              <a:solidFill>
                <a:srgbClr val="FFFFFF"/>
              </a:solidFill>
            </a:ln>
            <a:effectLst/>
          </c:spPr>
          <c:invertIfNegative val="0"/>
          <c:cat>
            <c:strRef>
              <c:f>Sheet1!$B$1:$E$1</c:f>
              <c:strCache>
                <c:ptCount val="4"/>
                <c:pt idx="0">
                  <c:v>Owner without a mortgage</c:v>
                </c:pt>
                <c:pt idx="1">
                  <c:v>Owner with a mortgage</c:v>
                </c:pt>
                <c:pt idx="2">
                  <c:v>Renter - public</c:v>
                </c:pt>
                <c:pt idx="3">
                  <c:v>Renter - private</c:v>
                </c:pt>
              </c:strCache>
            </c:strRef>
          </c:cat>
          <c:val>
            <c:numRef>
              <c:f>Sheet1!$B$5:$E$5</c:f>
              <c:numCache>
                <c:formatCode>0.0</c:formatCode>
                <c:ptCount val="4"/>
                <c:pt idx="0">
                  <c:v>2.6</c:v>
                </c:pt>
                <c:pt idx="1">
                  <c:v>4.0999999999999996</c:v>
                </c:pt>
                <c:pt idx="2">
                  <c:v>13.6</c:v>
                </c:pt>
                <c:pt idx="3">
                  <c:v>7.5</c:v>
                </c:pt>
              </c:numCache>
            </c:numRef>
          </c:val>
          <c:extLst>
            <c:ext xmlns:c16="http://schemas.microsoft.com/office/drawing/2014/chart" uri="{C3380CC4-5D6E-409C-BE32-E72D297353CC}">
              <c16:uniqueId val="{00000001-23D0-4C0F-ACC3-A535BA23581B}"/>
            </c:ext>
          </c:extLst>
        </c:ser>
        <c:ser>
          <c:idx val="0"/>
          <c:order val="1"/>
          <c:tx>
            <c:strRef>
              <c:f>Sheet1!$A$4</c:f>
              <c:strCache>
                <c:ptCount val="1"/>
                <c:pt idx="0">
                  <c:v>Neither satisfied or dissatisfied</c:v>
                </c:pt>
              </c:strCache>
            </c:strRef>
          </c:tx>
          <c:spPr>
            <a:solidFill>
              <a:srgbClr val="A02226"/>
            </a:solidFill>
            <a:ln>
              <a:solidFill>
                <a:srgbClr val="FFFFFF"/>
              </a:solidFill>
            </a:ln>
            <a:effectLst/>
          </c:spPr>
          <c:invertIfNegative val="0"/>
          <c:cat>
            <c:strRef>
              <c:f>Sheet1!$B$1:$E$1</c:f>
              <c:strCache>
                <c:ptCount val="4"/>
                <c:pt idx="0">
                  <c:v>Owner without a mortgage</c:v>
                </c:pt>
                <c:pt idx="1">
                  <c:v>Owner with a mortgage</c:v>
                </c:pt>
                <c:pt idx="2">
                  <c:v>Renter - public</c:v>
                </c:pt>
                <c:pt idx="3">
                  <c:v>Renter - private</c:v>
                </c:pt>
              </c:strCache>
            </c:strRef>
          </c:cat>
          <c:val>
            <c:numRef>
              <c:f>Sheet1!$B$4:$E$4</c:f>
              <c:numCache>
                <c:formatCode>0.0</c:formatCode>
                <c:ptCount val="4"/>
                <c:pt idx="0">
                  <c:v>4.9000000000000004</c:v>
                </c:pt>
                <c:pt idx="1">
                  <c:v>8.2000000000000011</c:v>
                </c:pt>
                <c:pt idx="2">
                  <c:v>10.7</c:v>
                </c:pt>
                <c:pt idx="3">
                  <c:v>12.5</c:v>
                </c:pt>
              </c:numCache>
            </c:numRef>
          </c:val>
          <c:extLst>
            <c:ext xmlns:c16="http://schemas.microsoft.com/office/drawing/2014/chart" uri="{C3380CC4-5D6E-409C-BE32-E72D297353CC}">
              <c16:uniqueId val="{00000000-23D0-4C0F-ACC3-A535BA23581B}"/>
            </c:ext>
          </c:extLst>
        </c:ser>
        <c:ser>
          <c:idx val="2"/>
          <c:order val="2"/>
          <c:tx>
            <c:strRef>
              <c:f>Sheet1!$A$3</c:f>
              <c:strCache>
                <c:ptCount val="1"/>
                <c:pt idx="0">
                  <c:v>Satisfied</c:v>
                </c:pt>
              </c:strCache>
            </c:strRef>
          </c:tx>
          <c:spPr>
            <a:solidFill>
              <a:srgbClr val="D4582A"/>
            </a:solidFill>
            <a:ln>
              <a:solidFill>
                <a:srgbClr val="FFFFFF"/>
              </a:solidFill>
            </a:ln>
            <a:effectLst/>
          </c:spPr>
          <c:invertIfNegative val="0"/>
          <c:cat>
            <c:strRef>
              <c:f>Sheet1!$B$1:$E$1</c:f>
              <c:strCache>
                <c:ptCount val="4"/>
                <c:pt idx="0">
                  <c:v>Owner without a mortgage</c:v>
                </c:pt>
                <c:pt idx="1">
                  <c:v>Owner with a mortgage</c:v>
                </c:pt>
                <c:pt idx="2">
                  <c:v>Renter - public</c:v>
                </c:pt>
                <c:pt idx="3">
                  <c:v>Renter - private</c:v>
                </c:pt>
              </c:strCache>
            </c:strRef>
          </c:cat>
          <c:val>
            <c:numRef>
              <c:f>Sheet1!$B$3:$E$3</c:f>
              <c:numCache>
                <c:formatCode>0.0</c:formatCode>
                <c:ptCount val="4"/>
                <c:pt idx="0">
                  <c:v>41.4</c:v>
                </c:pt>
                <c:pt idx="1">
                  <c:v>47.5</c:v>
                </c:pt>
                <c:pt idx="2">
                  <c:v>42.2</c:v>
                </c:pt>
                <c:pt idx="3">
                  <c:v>51.5</c:v>
                </c:pt>
              </c:numCache>
            </c:numRef>
          </c:val>
          <c:extLst>
            <c:ext xmlns:c16="http://schemas.microsoft.com/office/drawing/2014/chart" uri="{C3380CC4-5D6E-409C-BE32-E72D297353CC}">
              <c16:uniqueId val="{00000001-317F-442B-8F5B-04A9486D5BBC}"/>
            </c:ext>
          </c:extLst>
        </c:ser>
        <c:ser>
          <c:idx val="1"/>
          <c:order val="3"/>
          <c:tx>
            <c:strRef>
              <c:f>Sheet1!$A$2</c:f>
              <c:strCache>
                <c:ptCount val="1"/>
                <c:pt idx="0">
                  <c:v>Very satisfied</c:v>
                </c:pt>
              </c:strCache>
            </c:strRef>
          </c:tx>
          <c:spPr>
            <a:solidFill>
              <a:srgbClr val="F68B33"/>
            </a:solidFill>
            <a:ln>
              <a:solidFill>
                <a:srgbClr val="FFFFFF"/>
              </a:solidFill>
            </a:ln>
            <a:effectLst/>
          </c:spPr>
          <c:invertIfNegative val="0"/>
          <c:cat>
            <c:strRef>
              <c:f>Sheet1!$B$1:$E$1</c:f>
              <c:strCache>
                <c:ptCount val="4"/>
                <c:pt idx="0">
                  <c:v>Owner without a mortgage</c:v>
                </c:pt>
                <c:pt idx="1">
                  <c:v>Owner with a mortgage</c:v>
                </c:pt>
                <c:pt idx="2">
                  <c:v>Renter - public</c:v>
                </c:pt>
                <c:pt idx="3">
                  <c:v>Renter - private</c:v>
                </c:pt>
              </c:strCache>
            </c:strRef>
          </c:cat>
          <c:val>
            <c:numRef>
              <c:f>Sheet1!$B$2:$E$2</c:f>
              <c:numCache>
                <c:formatCode>0.0</c:formatCode>
                <c:ptCount val="4"/>
                <c:pt idx="0">
                  <c:v>51.1</c:v>
                </c:pt>
                <c:pt idx="1">
                  <c:v>40.1</c:v>
                </c:pt>
                <c:pt idx="2">
                  <c:v>33.200000000000003</c:v>
                </c:pt>
                <c:pt idx="3">
                  <c:v>28.3</c:v>
                </c:pt>
              </c:numCache>
            </c:numRef>
          </c:val>
          <c:extLst>
            <c:ext xmlns:c16="http://schemas.microsoft.com/office/drawing/2014/chart" uri="{C3380CC4-5D6E-409C-BE32-E72D297353CC}">
              <c16:uniqueId val="{00000000-317F-442B-8F5B-04A9486D5BBC}"/>
            </c:ext>
          </c:extLst>
        </c:ser>
        <c:dLbls>
          <c:showLegendKey val="0"/>
          <c:showVal val="0"/>
          <c:showCatName val="0"/>
          <c:showSerName val="0"/>
          <c:showPercent val="0"/>
          <c:showBubbleSize val="0"/>
        </c:dLbls>
        <c:gapWidth val="60"/>
        <c:overlap val="100"/>
        <c:axId val="-2044354872"/>
        <c:axId val="-2044359832"/>
      </c:barChart>
      <c:dateAx>
        <c:axId val="-2044354872"/>
        <c:scaling>
          <c:orientation val="minMax"/>
        </c:scaling>
        <c:delete val="0"/>
        <c:axPos val="b"/>
        <c:numFmt formatCode="General" sourceLinked="0"/>
        <c:majorTickMark val="out"/>
        <c:minorTickMark val="none"/>
        <c:tickLblPos val="none"/>
        <c:spPr>
          <a:ln>
            <a:solidFill>
              <a:srgbClr val="6A737B"/>
            </a:solidFill>
          </a:ln>
        </c:spPr>
        <c:txPr>
          <a:bodyPr/>
          <a:lstStyle/>
          <a:p>
            <a:pPr>
              <a:defRPr sz="1500"/>
            </a:pPr>
            <a:endParaRPr lang="en-US"/>
          </a:p>
        </c:txPr>
        <c:crossAx val="-2044359832"/>
        <c:crosses val="autoZero"/>
        <c:auto val="0"/>
        <c:lblOffset val="100"/>
        <c:baseTimeUnit val="days"/>
        <c:majorUnit val="1"/>
        <c:minorUnit val="1"/>
      </c:dateAx>
      <c:valAx>
        <c:axId val="-2044359832"/>
        <c:scaling>
          <c:orientation val="minMax"/>
          <c:max val="100"/>
          <c:min val="0"/>
        </c:scaling>
        <c:delete val="0"/>
        <c:axPos val="l"/>
        <c:majorGridlines>
          <c:spPr>
            <a:ln>
              <a:solidFill>
                <a:srgbClr val="FFFFFF">
                  <a:lumMod val="75000"/>
                </a:srgbClr>
              </a:solidFill>
            </a:ln>
          </c:spPr>
        </c:majorGridlines>
        <c:numFmt formatCode="#,##0" sourceLinked="0"/>
        <c:majorTickMark val="out"/>
        <c:minorTickMark val="none"/>
        <c:tickLblPos val="nextTo"/>
        <c:spPr>
          <a:ln>
            <a:noFill/>
          </a:ln>
        </c:spPr>
        <c:txPr>
          <a:bodyPr/>
          <a:lstStyle/>
          <a:p>
            <a:pPr>
              <a:defRPr sz="1400">
                <a:solidFill>
                  <a:schemeClr val="bg1"/>
                </a:solidFill>
              </a:defRPr>
            </a:pPr>
            <a:endParaRPr lang="en-US"/>
          </a:p>
        </c:txPr>
        <c:crossAx val="-2044354872"/>
        <c:crosses val="autoZero"/>
        <c:crossBetween val="between"/>
        <c:majorUnit val="20"/>
      </c:valAx>
    </c:plotArea>
    <c:plotVisOnly val="1"/>
    <c:dispBlanksAs val="gap"/>
    <c:showDLblsOverMax val="0"/>
  </c:chart>
  <c:txPr>
    <a:bodyPr/>
    <a:lstStyle/>
    <a:p>
      <a:pPr>
        <a:defRPr sz="1800"/>
      </a:pPr>
      <a:endParaRPr lang="en-US"/>
    </a:p>
  </c:txPr>
  <c:externalData r:id="rId2">
    <c:autoUpdate val="0"/>
  </c:externalData>
</c:chartSpace>
</file>

<file path=ppt/charts/chart4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6.02076066751603E-2"/>
          <c:y val="3.0748433827312401E-2"/>
          <c:w val="0.89672789740804904"/>
          <c:h val="0.937560966888764"/>
        </c:manualLayout>
      </c:layout>
      <c:barChart>
        <c:barDir val="col"/>
        <c:grouping val="stacked"/>
        <c:varyColors val="0"/>
        <c:ser>
          <c:idx val="1"/>
          <c:order val="0"/>
          <c:tx>
            <c:strRef>
              <c:f>Sheet1!$A$2</c:f>
              <c:strCache>
                <c:ptCount val="1"/>
                <c:pt idx="0">
                  <c:v>Less than 1 year</c:v>
                </c:pt>
              </c:strCache>
            </c:strRef>
          </c:tx>
          <c:spPr>
            <a:solidFill>
              <a:srgbClr val="621214"/>
            </a:solidFill>
            <a:ln>
              <a:solidFill>
                <a:srgbClr val="FFFFFF"/>
              </a:solidFill>
            </a:ln>
            <a:effectLst/>
          </c:spPr>
          <c:invertIfNegative val="0"/>
          <c:cat>
            <c:strRef>
              <c:f>Sheet1!$B$1:$E$1</c:f>
              <c:strCache>
                <c:ptCount val="4"/>
                <c:pt idx="0">
                  <c:v>Owner without a mortgage</c:v>
                </c:pt>
                <c:pt idx="1">
                  <c:v>Owner with a mortgage</c:v>
                </c:pt>
                <c:pt idx="2">
                  <c:v>Renter - public</c:v>
                </c:pt>
                <c:pt idx="3">
                  <c:v>Renter - private</c:v>
                </c:pt>
              </c:strCache>
            </c:strRef>
          </c:cat>
          <c:val>
            <c:numRef>
              <c:f>Sheet1!$B$2:$E$2</c:f>
              <c:numCache>
                <c:formatCode>0.0</c:formatCode>
                <c:ptCount val="4"/>
                <c:pt idx="0">
                  <c:v>3</c:v>
                </c:pt>
                <c:pt idx="1">
                  <c:v>8.5</c:v>
                </c:pt>
                <c:pt idx="2">
                  <c:v>11.2</c:v>
                </c:pt>
                <c:pt idx="3">
                  <c:v>35.4</c:v>
                </c:pt>
              </c:numCache>
            </c:numRef>
          </c:val>
          <c:extLst>
            <c:ext xmlns:c16="http://schemas.microsoft.com/office/drawing/2014/chart" uri="{C3380CC4-5D6E-409C-BE32-E72D297353CC}">
              <c16:uniqueId val="{00000000-1CBF-42ED-AB5F-F021E307CEFB}"/>
            </c:ext>
          </c:extLst>
        </c:ser>
        <c:ser>
          <c:idx val="2"/>
          <c:order val="1"/>
          <c:tx>
            <c:strRef>
              <c:f>Sheet1!$A$3</c:f>
              <c:strCache>
                <c:ptCount val="1"/>
                <c:pt idx="0">
                  <c:v>1-2 years</c:v>
                </c:pt>
              </c:strCache>
            </c:strRef>
          </c:tx>
          <c:spPr>
            <a:solidFill>
              <a:srgbClr val="A02226"/>
            </a:solidFill>
            <a:ln>
              <a:solidFill>
                <a:srgbClr val="FFFFFF"/>
              </a:solidFill>
            </a:ln>
            <a:effectLst/>
          </c:spPr>
          <c:invertIfNegative val="0"/>
          <c:cat>
            <c:strRef>
              <c:f>Sheet1!$B$1:$E$1</c:f>
              <c:strCache>
                <c:ptCount val="4"/>
                <c:pt idx="0">
                  <c:v>Owner without a mortgage</c:v>
                </c:pt>
                <c:pt idx="1">
                  <c:v>Owner with a mortgage</c:v>
                </c:pt>
                <c:pt idx="2">
                  <c:v>Renter - public</c:v>
                </c:pt>
                <c:pt idx="3">
                  <c:v>Renter - private</c:v>
                </c:pt>
              </c:strCache>
            </c:strRef>
          </c:cat>
          <c:val>
            <c:numRef>
              <c:f>Sheet1!$B$3:$E$3</c:f>
              <c:numCache>
                <c:formatCode>0.0</c:formatCode>
                <c:ptCount val="4"/>
                <c:pt idx="0">
                  <c:v>4.8</c:v>
                </c:pt>
                <c:pt idx="1">
                  <c:v>14.5</c:v>
                </c:pt>
                <c:pt idx="2">
                  <c:v>12.5</c:v>
                </c:pt>
                <c:pt idx="3">
                  <c:v>31.700000000000003</c:v>
                </c:pt>
              </c:numCache>
            </c:numRef>
          </c:val>
          <c:extLst>
            <c:ext xmlns:c16="http://schemas.microsoft.com/office/drawing/2014/chart" uri="{C3380CC4-5D6E-409C-BE32-E72D297353CC}">
              <c16:uniqueId val="{00000001-1CBF-42ED-AB5F-F021E307CEFB}"/>
            </c:ext>
          </c:extLst>
        </c:ser>
        <c:ser>
          <c:idx val="0"/>
          <c:order val="2"/>
          <c:tx>
            <c:strRef>
              <c:f>Sheet1!$A$4</c:f>
              <c:strCache>
                <c:ptCount val="1"/>
                <c:pt idx="0">
                  <c:v>3 to 9 years</c:v>
                </c:pt>
              </c:strCache>
            </c:strRef>
          </c:tx>
          <c:spPr>
            <a:solidFill>
              <a:srgbClr val="D4582A"/>
            </a:solidFill>
            <a:ln>
              <a:solidFill>
                <a:srgbClr val="FFFFFF"/>
              </a:solidFill>
            </a:ln>
            <a:effectLst/>
          </c:spPr>
          <c:invertIfNegative val="0"/>
          <c:cat>
            <c:strRef>
              <c:f>Sheet1!$B$1:$E$1</c:f>
              <c:strCache>
                <c:ptCount val="4"/>
                <c:pt idx="0">
                  <c:v>Owner without a mortgage</c:v>
                </c:pt>
                <c:pt idx="1">
                  <c:v>Owner with a mortgage</c:v>
                </c:pt>
                <c:pt idx="2">
                  <c:v>Renter - public</c:v>
                </c:pt>
                <c:pt idx="3">
                  <c:v>Renter - private</c:v>
                </c:pt>
              </c:strCache>
            </c:strRef>
          </c:cat>
          <c:val>
            <c:numRef>
              <c:f>Sheet1!$B$4:$E$4</c:f>
              <c:numCache>
                <c:formatCode>0.0</c:formatCode>
                <c:ptCount val="4"/>
                <c:pt idx="0">
                  <c:v>18.600000000000001</c:v>
                </c:pt>
                <c:pt idx="1">
                  <c:v>41.5</c:v>
                </c:pt>
                <c:pt idx="2">
                  <c:v>30.5</c:v>
                </c:pt>
                <c:pt idx="3">
                  <c:v>26.1</c:v>
                </c:pt>
              </c:numCache>
            </c:numRef>
          </c:val>
          <c:extLst>
            <c:ext xmlns:c16="http://schemas.microsoft.com/office/drawing/2014/chart" uri="{C3380CC4-5D6E-409C-BE32-E72D297353CC}">
              <c16:uniqueId val="{00000002-1CBF-42ED-AB5F-F021E307CEFB}"/>
            </c:ext>
          </c:extLst>
        </c:ser>
        <c:ser>
          <c:idx val="3"/>
          <c:order val="3"/>
          <c:tx>
            <c:strRef>
              <c:f>Sheet1!$A$5</c:f>
              <c:strCache>
                <c:ptCount val="1"/>
                <c:pt idx="0">
                  <c:v>10+ years</c:v>
                </c:pt>
              </c:strCache>
            </c:strRef>
          </c:tx>
          <c:spPr>
            <a:solidFill>
              <a:srgbClr val="F68B33"/>
            </a:solidFill>
            <a:ln>
              <a:solidFill>
                <a:srgbClr val="FFFFFF"/>
              </a:solidFill>
            </a:ln>
            <a:effectLst/>
          </c:spPr>
          <c:invertIfNegative val="0"/>
          <c:cat>
            <c:strRef>
              <c:f>Sheet1!$B$1:$E$1</c:f>
              <c:strCache>
                <c:ptCount val="4"/>
                <c:pt idx="0">
                  <c:v>Owner without a mortgage</c:v>
                </c:pt>
                <c:pt idx="1">
                  <c:v>Owner with a mortgage</c:v>
                </c:pt>
                <c:pt idx="2">
                  <c:v>Renter - public</c:v>
                </c:pt>
                <c:pt idx="3">
                  <c:v>Renter - private</c:v>
                </c:pt>
              </c:strCache>
            </c:strRef>
          </c:cat>
          <c:val>
            <c:numRef>
              <c:f>Sheet1!$B$5:$E$5</c:f>
              <c:numCache>
                <c:formatCode>0.0</c:formatCode>
                <c:ptCount val="4"/>
                <c:pt idx="0">
                  <c:v>73.5</c:v>
                </c:pt>
                <c:pt idx="1">
                  <c:v>35.6</c:v>
                </c:pt>
                <c:pt idx="2">
                  <c:v>45.7</c:v>
                </c:pt>
                <c:pt idx="3">
                  <c:v>6.6000000000000005</c:v>
                </c:pt>
              </c:numCache>
            </c:numRef>
          </c:val>
          <c:extLst>
            <c:ext xmlns:c16="http://schemas.microsoft.com/office/drawing/2014/chart" uri="{C3380CC4-5D6E-409C-BE32-E72D297353CC}">
              <c16:uniqueId val="{00000003-1CBF-42ED-AB5F-F021E307CEFB}"/>
            </c:ext>
          </c:extLst>
        </c:ser>
        <c:dLbls>
          <c:showLegendKey val="0"/>
          <c:showVal val="0"/>
          <c:showCatName val="0"/>
          <c:showSerName val="0"/>
          <c:showPercent val="0"/>
          <c:showBubbleSize val="0"/>
        </c:dLbls>
        <c:gapWidth val="60"/>
        <c:overlap val="100"/>
        <c:axId val="-2044435464"/>
        <c:axId val="-2044432088"/>
      </c:barChart>
      <c:dateAx>
        <c:axId val="-2044435464"/>
        <c:scaling>
          <c:orientation val="minMax"/>
        </c:scaling>
        <c:delete val="0"/>
        <c:axPos val="b"/>
        <c:numFmt formatCode="General" sourceLinked="0"/>
        <c:majorTickMark val="out"/>
        <c:minorTickMark val="none"/>
        <c:tickLblPos val="none"/>
        <c:spPr>
          <a:ln>
            <a:solidFill>
              <a:srgbClr val="6A737B"/>
            </a:solidFill>
          </a:ln>
        </c:spPr>
        <c:txPr>
          <a:bodyPr/>
          <a:lstStyle/>
          <a:p>
            <a:pPr>
              <a:defRPr sz="1500"/>
            </a:pPr>
            <a:endParaRPr lang="en-US"/>
          </a:p>
        </c:txPr>
        <c:crossAx val="-2044432088"/>
        <c:crosses val="autoZero"/>
        <c:auto val="0"/>
        <c:lblOffset val="100"/>
        <c:baseTimeUnit val="days"/>
        <c:majorUnit val="1"/>
        <c:minorUnit val="1"/>
      </c:dateAx>
      <c:valAx>
        <c:axId val="-2044432088"/>
        <c:scaling>
          <c:orientation val="minMax"/>
          <c:max val="100"/>
          <c:min val="0"/>
        </c:scaling>
        <c:delete val="0"/>
        <c:axPos val="l"/>
        <c:majorGridlines>
          <c:spPr>
            <a:ln>
              <a:solidFill>
                <a:srgbClr val="FFFFFF">
                  <a:lumMod val="75000"/>
                </a:srgbClr>
              </a:solidFill>
            </a:ln>
          </c:spPr>
        </c:majorGridlines>
        <c:numFmt formatCode="#,##0" sourceLinked="0"/>
        <c:majorTickMark val="out"/>
        <c:minorTickMark val="none"/>
        <c:tickLblPos val="nextTo"/>
        <c:spPr>
          <a:ln>
            <a:noFill/>
          </a:ln>
        </c:spPr>
        <c:txPr>
          <a:bodyPr/>
          <a:lstStyle/>
          <a:p>
            <a:pPr>
              <a:defRPr sz="2200"/>
            </a:pPr>
            <a:endParaRPr lang="en-US"/>
          </a:p>
        </c:txPr>
        <c:crossAx val="-2044435464"/>
        <c:crosses val="autoZero"/>
        <c:crossBetween val="between"/>
        <c:majorUnit val="20"/>
      </c:valAx>
      <c:spPr>
        <a:effectLst/>
      </c:spPr>
    </c:plotArea>
    <c:plotVisOnly val="1"/>
    <c:dispBlanksAs val="gap"/>
    <c:showDLblsOverMax val="0"/>
  </c:chart>
  <c:txPr>
    <a:bodyPr/>
    <a:lstStyle/>
    <a:p>
      <a:pPr>
        <a:defRPr sz="1800"/>
      </a:pPr>
      <a:endParaRPr lang="en-US"/>
    </a:p>
  </c:txPr>
  <c:externalData r:id="rId2">
    <c:autoUpdate val="0"/>
  </c:externalData>
</c:chartSpace>
</file>

<file path=ppt/charts/chart4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1"/>
    <c:plotArea>
      <c:layout/>
      <c:barChart>
        <c:barDir val="col"/>
        <c:grouping val="stacked"/>
        <c:varyColors val="0"/>
        <c:ser>
          <c:idx val="1"/>
          <c:order val="0"/>
          <c:tx>
            <c:strRef>
              <c:f>Sheet1!$C$1</c:f>
              <c:strCache>
                <c:ptCount val="1"/>
                <c:pt idx="0">
                  <c:v>2007</c:v>
                </c:pt>
              </c:strCache>
            </c:strRef>
          </c:tx>
          <c:spPr>
            <a:noFill/>
            <a:ln>
              <a:noFill/>
            </a:ln>
            <a:effectLst/>
          </c:spPr>
          <c:invertIfNegative val="0"/>
          <c:cat>
            <c:strRef>
              <c:f>Sheet1!$A$2:$A$7</c:f>
              <c:strCache>
                <c:ptCount val="6"/>
                <c:pt idx="0">
                  <c:v>1</c:v>
                </c:pt>
                <c:pt idx="1">
                  <c:v>2</c:v>
                </c:pt>
                <c:pt idx="2">
                  <c:v>3</c:v>
                </c:pt>
                <c:pt idx="3">
                  <c:v>4</c:v>
                </c:pt>
                <c:pt idx="4">
                  <c:v>5</c:v>
                </c:pt>
                <c:pt idx="5">
                  <c:v>6 or more</c:v>
                </c:pt>
              </c:strCache>
            </c:strRef>
          </c:cat>
          <c:val>
            <c:numRef>
              <c:f>Sheet1!$C$2:$C$7</c:f>
              <c:numCache>
                <c:formatCode>0%</c:formatCode>
                <c:ptCount val="6"/>
                <c:pt idx="1">
                  <c:v>0.49657380714838201</c:v>
                </c:pt>
                <c:pt idx="2">
                  <c:v>0.74707494354751303</c:v>
                </c:pt>
                <c:pt idx="3">
                  <c:v>0.86046176205253699</c:v>
                </c:pt>
                <c:pt idx="4">
                  <c:v>0.91510078767066605</c:v>
                </c:pt>
                <c:pt idx="5">
                  <c:v>0.94284932100840901</c:v>
                </c:pt>
              </c:numCache>
            </c:numRef>
          </c:val>
          <c:extLst>
            <c:ext xmlns:c16="http://schemas.microsoft.com/office/drawing/2014/chart" uri="{C3380CC4-5D6E-409C-BE32-E72D297353CC}">
              <c16:uniqueId val="{00000000-F455-40F1-976F-D6BC2990853A}"/>
            </c:ext>
          </c:extLst>
        </c:ser>
        <c:ser>
          <c:idx val="0"/>
          <c:order val="1"/>
          <c:tx>
            <c:strRef>
              <c:f>Sheet1!$B$1</c:f>
              <c:strCache>
                <c:ptCount val="1"/>
                <c:pt idx="0">
                  <c:v>2006</c:v>
                </c:pt>
              </c:strCache>
            </c:strRef>
          </c:tx>
          <c:spPr>
            <a:solidFill>
              <a:schemeClr val="accent2"/>
            </a:solidFill>
            <a:ln>
              <a:solidFill>
                <a:schemeClr val="bg1"/>
              </a:solidFill>
            </a:ln>
            <a:effectLst/>
          </c:spPr>
          <c:invertIfNegative val="0"/>
          <c:dPt>
            <c:idx val="0"/>
            <c:invertIfNegative val="0"/>
            <c:bubble3D val="0"/>
            <c:extLst>
              <c:ext xmlns:c16="http://schemas.microsoft.com/office/drawing/2014/chart" uri="{C3380CC4-5D6E-409C-BE32-E72D297353CC}">
                <c16:uniqueId val="{00000001-F455-40F1-976F-D6BC2990853A}"/>
              </c:ext>
            </c:extLst>
          </c:dPt>
          <c:dPt>
            <c:idx val="1"/>
            <c:invertIfNegative val="0"/>
            <c:bubble3D val="0"/>
            <c:extLst>
              <c:ext xmlns:c16="http://schemas.microsoft.com/office/drawing/2014/chart" uri="{C3380CC4-5D6E-409C-BE32-E72D297353CC}">
                <c16:uniqueId val="{00000002-F455-40F1-976F-D6BC2990853A}"/>
              </c:ext>
            </c:extLst>
          </c:dPt>
          <c:dPt>
            <c:idx val="2"/>
            <c:invertIfNegative val="0"/>
            <c:bubble3D val="0"/>
            <c:extLst>
              <c:ext xmlns:c16="http://schemas.microsoft.com/office/drawing/2014/chart" uri="{C3380CC4-5D6E-409C-BE32-E72D297353CC}">
                <c16:uniqueId val="{00000003-F455-40F1-976F-D6BC2990853A}"/>
              </c:ext>
            </c:extLst>
          </c:dPt>
          <c:dPt>
            <c:idx val="3"/>
            <c:invertIfNegative val="0"/>
            <c:bubble3D val="0"/>
            <c:extLst>
              <c:ext xmlns:c16="http://schemas.microsoft.com/office/drawing/2014/chart" uri="{C3380CC4-5D6E-409C-BE32-E72D297353CC}">
                <c16:uniqueId val="{00000004-F455-40F1-976F-D6BC2990853A}"/>
              </c:ext>
            </c:extLst>
          </c:dPt>
          <c:cat>
            <c:strRef>
              <c:f>Sheet1!$A$2:$A$7</c:f>
              <c:strCache>
                <c:ptCount val="6"/>
                <c:pt idx="0">
                  <c:v>1</c:v>
                </c:pt>
                <c:pt idx="1">
                  <c:v>2</c:v>
                </c:pt>
                <c:pt idx="2">
                  <c:v>3</c:v>
                </c:pt>
                <c:pt idx="3">
                  <c:v>4</c:v>
                </c:pt>
                <c:pt idx="4">
                  <c:v>5</c:v>
                </c:pt>
                <c:pt idx="5">
                  <c:v>6 or more</c:v>
                </c:pt>
              </c:strCache>
            </c:strRef>
          </c:cat>
          <c:val>
            <c:numRef>
              <c:f>Sheet1!$B$2:$B$7</c:f>
              <c:numCache>
                <c:formatCode>0%</c:formatCode>
                <c:ptCount val="6"/>
                <c:pt idx="0">
                  <c:v>0.49657380714838201</c:v>
                </c:pt>
                <c:pt idx="1">
                  <c:v>0.25050113639913102</c:v>
                </c:pt>
                <c:pt idx="2">
                  <c:v>0.113386818505024</c:v>
                </c:pt>
                <c:pt idx="3">
                  <c:v>5.46390256181295E-2</c:v>
                </c:pt>
                <c:pt idx="4">
                  <c:v>2.7748533337742999E-2</c:v>
                </c:pt>
                <c:pt idx="5">
                  <c:v>5.7150678991590501E-2</c:v>
                </c:pt>
              </c:numCache>
            </c:numRef>
          </c:val>
          <c:extLst>
            <c:ext xmlns:c16="http://schemas.microsoft.com/office/drawing/2014/chart" uri="{C3380CC4-5D6E-409C-BE32-E72D297353CC}">
              <c16:uniqueId val="{00000005-F455-40F1-976F-D6BC2990853A}"/>
            </c:ext>
          </c:extLst>
        </c:ser>
        <c:dLbls>
          <c:showLegendKey val="0"/>
          <c:showVal val="0"/>
          <c:showCatName val="0"/>
          <c:showSerName val="0"/>
          <c:showPercent val="0"/>
          <c:showBubbleSize val="0"/>
        </c:dLbls>
        <c:gapWidth val="50"/>
        <c:overlap val="100"/>
        <c:axId val="-2042054552"/>
        <c:axId val="-2042051512"/>
      </c:barChart>
      <c:catAx>
        <c:axId val="-2042054552"/>
        <c:scaling>
          <c:orientation val="minMax"/>
        </c:scaling>
        <c:delete val="0"/>
        <c:axPos val="b"/>
        <c:numFmt formatCode="General" sourceLinked="1"/>
        <c:majorTickMark val="out"/>
        <c:minorTickMark val="none"/>
        <c:tickLblPos val="nextTo"/>
        <c:crossAx val="-2042051512"/>
        <c:crosses val="autoZero"/>
        <c:auto val="1"/>
        <c:lblAlgn val="ctr"/>
        <c:lblOffset val="100"/>
        <c:noMultiLvlLbl val="0"/>
      </c:catAx>
      <c:valAx>
        <c:axId val="-2042051512"/>
        <c:scaling>
          <c:orientation val="minMax"/>
          <c:max val="1.01"/>
          <c:min val="0"/>
        </c:scaling>
        <c:delete val="0"/>
        <c:axPos val="l"/>
        <c:majorGridlines>
          <c:spPr>
            <a:ln>
              <a:solidFill>
                <a:srgbClr val="E1E3E5"/>
              </a:solidFill>
            </a:ln>
          </c:spPr>
        </c:majorGridlines>
        <c:numFmt formatCode="0%" sourceLinked="0"/>
        <c:majorTickMark val="out"/>
        <c:minorTickMark val="none"/>
        <c:tickLblPos val="nextTo"/>
        <c:spPr>
          <a:ln>
            <a:noFill/>
          </a:ln>
        </c:spPr>
        <c:crossAx val="-2042054552"/>
        <c:crosses val="autoZero"/>
        <c:crossBetween val="between"/>
        <c:majorUnit val="0.1"/>
        <c:minorUnit val="0.02"/>
      </c:valAx>
    </c:plotArea>
    <c:plotVisOnly val="1"/>
    <c:dispBlanksAs val="gap"/>
    <c:showDLblsOverMax val="0"/>
  </c:chart>
  <c:txPr>
    <a:bodyPr/>
    <a:lstStyle/>
    <a:p>
      <a:pPr>
        <a:defRPr sz="2200"/>
      </a:pPr>
      <a:endParaRPr lang="en-US"/>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1"/>
    <c:plotArea>
      <c:layout>
        <c:manualLayout>
          <c:layoutTarget val="inner"/>
          <c:xMode val="edge"/>
          <c:yMode val="edge"/>
          <c:x val="7.44931312071649E-2"/>
          <c:y val="7.287358892878229E-2"/>
          <c:w val="0.90844668390367"/>
          <c:h val="0.85425282214243548"/>
        </c:manualLayout>
      </c:layout>
      <c:barChart>
        <c:barDir val="bar"/>
        <c:grouping val="stacked"/>
        <c:varyColors val="0"/>
        <c:ser>
          <c:idx val="1"/>
          <c:order val="2"/>
          <c:tx>
            <c:v>bars</c:v>
          </c:tx>
          <c:spPr>
            <a:noFill/>
            <a:ln>
              <a:noFill/>
            </a:ln>
            <a:effectLst/>
          </c:spPr>
          <c:invertIfNegative val="0"/>
          <c:cat>
            <c:numRef>
              <c:f>Sheet1!$D$2:$D$14</c:f>
              <c:numCache>
                <c:formatCode>General</c:formatCode>
                <c:ptCount val="13"/>
                <c:pt idx="0" formatCode="0.0">
                  <c:v>6</c:v>
                </c:pt>
                <c:pt idx="2" formatCode="0.0">
                  <c:v>5</c:v>
                </c:pt>
                <c:pt idx="3" formatCode="0.0">
                  <c:v>4.5</c:v>
                </c:pt>
                <c:pt idx="4" formatCode="0.0">
                  <c:v>4</c:v>
                </c:pt>
                <c:pt idx="5" formatCode="0.0">
                  <c:v>3.5</c:v>
                </c:pt>
                <c:pt idx="6" formatCode="0.0">
                  <c:v>3</c:v>
                </c:pt>
                <c:pt idx="7" formatCode="0.0">
                  <c:v>2.5</c:v>
                </c:pt>
                <c:pt idx="8" formatCode="0.0">
                  <c:v>2</c:v>
                </c:pt>
                <c:pt idx="9" formatCode="0.0">
                  <c:v>1.5</c:v>
                </c:pt>
                <c:pt idx="10" formatCode="0.0">
                  <c:v>1</c:v>
                </c:pt>
                <c:pt idx="11" formatCode="0.0">
                  <c:v>0.5</c:v>
                </c:pt>
                <c:pt idx="12" formatCode="0.0">
                  <c:v>0</c:v>
                </c:pt>
              </c:numCache>
            </c:numRef>
          </c:cat>
          <c:val>
            <c:numRef>
              <c:f>Sheet1!$E$2:$E$14</c:f>
              <c:numCache>
                <c:formatCode>General</c:formatCode>
                <c:ptCount val="13"/>
                <c:pt idx="0" formatCode="0.0">
                  <c:v>3</c:v>
                </c:pt>
                <c:pt idx="2" formatCode="0.0">
                  <c:v>3.1</c:v>
                </c:pt>
                <c:pt idx="3" formatCode="0.0">
                  <c:v>3.6</c:v>
                </c:pt>
                <c:pt idx="4" formatCode="0.0">
                  <c:v>2.7</c:v>
                </c:pt>
                <c:pt idx="5" formatCode="0.0">
                  <c:v>3.6</c:v>
                </c:pt>
                <c:pt idx="6" formatCode="0.0">
                  <c:v>4.0999999999999996</c:v>
                </c:pt>
                <c:pt idx="7" formatCode="0.0">
                  <c:v>3.7</c:v>
                </c:pt>
                <c:pt idx="8" formatCode="0.0">
                  <c:v>3.4</c:v>
                </c:pt>
                <c:pt idx="9" formatCode="0.0">
                  <c:v>4.7</c:v>
                </c:pt>
                <c:pt idx="10" formatCode="0.0">
                  <c:v>4.2</c:v>
                </c:pt>
                <c:pt idx="11" formatCode="0.0">
                  <c:v>5.8</c:v>
                </c:pt>
                <c:pt idx="12" formatCode="0.0">
                  <c:v>3</c:v>
                </c:pt>
              </c:numCache>
            </c:numRef>
          </c:val>
          <c:extLst>
            <c:ext xmlns:c16="http://schemas.microsoft.com/office/drawing/2014/chart" uri="{C3380CC4-5D6E-409C-BE32-E72D297353CC}">
              <c16:uniqueId val="{00000000-ABD0-4303-8921-11C097DF4444}"/>
            </c:ext>
          </c:extLst>
        </c:ser>
        <c:ser>
          <c:idx val="2"/>
          <c:order val="3"/>
          <c:tx>
            <c:strRef>
              <c:f>Sheet1!$F$1</c:f>
              <c:strCache>
                <c:ptCount val="1"/>
                <c:pt idx="0">
                  <c:v>bars-gap</c:v>
                </c:pt>
              </c:strCache>
            </c:strRef>
          </c:tx>
          <c:spPr>
            <a:blipFill dpi="0" rotWithShape="1">
              <a:blip xmlns:r="http://schemas.openxmlformats.org/officeDocument/2006/relationships" r:embed="rId1"/>
              <a:srcRect/>
              <a:stretch>
                <a:fillRect/>
              </a:stretch>
            </a:blipFill>
            <a:ln w="47625">
              <a:noFill/>
            </a:ln>
            <a:effectLst/>
          </c:spPr>
          <c:invertIfNegative val="0"/>
          <c:pictureOptions>
            <c:pictureFormat val="stretch"/>
          </c:pictureOptions>
          <c:dPt>
            <c:idx val="0"/>
            <c:invertIfNegative val="0"/>
            <c:bubble3D val="0"/>
            <c:spPr>
              <a:noFill/>
              <a:ln w="47625">
                <a:noFill/>
              </a:ln>
              <a:effectLst/>
            </c:spPr>
            <c:extLst>
              <c:ext xmlns:c16="http://schemas.microsoft.com/office/drawing/2014/chart" uri="{C3380CC4-5D6E-409C-BE32-E72D297353CC}">
                <c16:uniqueId val="{00000002-ABD0-4303-8921-11C097DF4444}"/>
              </c:ext>
            </c:extLst>
          </c:dPt>
          <c:dPt>
            <c:idx val="1"/>
            <c:invertIfNegative val="0"/>
            <c:bubble3D val="0"/>
            <c:extLst>
              <c:ext xmlns:c16="http://schemas.microsoft.com/office/drawing/2014/chart" uri="{C3380CC4-5D6E-409C-BE32-E72D297353CC}">
                <c16:uniqueId val="{00000008-881E-4538-BC74-B45C9DA663CA}"/>
              </c:ext>
            </c:extLst>
          </c:dPt>
          <c:dPt>
            <c:idx val="2"/>
            <c:invertIfNegative val="0"/>
            <c:bubble3D val="0"/>
            <c:spPr>
              <a:blipFill dpi="0" rotWithShape="1">
                <a:blip xmlns:r="http://schemas.openxmlformats.org/officeDocument/2006/relationships" r:embed="rId2"/>
                <a:srcRect/>
                <a:stretch>
                  <a:fillRect/>
                </a:stretch>
              </a:blipFill>
              <a:ln w="47625">
                <a:noFill/>
              </a:ln>
              <a:effectLst/>
            </c:spPr>
            <c:pictureOptions>
              <c:pictureFormat val="stretch"/>
            </c:pictureOptions>
            <c:extLst>
              <c:ext xmlns:c16="http://schemas.microsoft.com/office/drawing/2014/chart" uri="{C3380CC4-5D6E-409C-BE32-E72D297353CC}">
                <c16:uniqueId val="{0000000D-881E-4538-BC74-B45C9DA663CA}"/>
              </c:ext>
            </c:extLst>
          </c:dPt>
          <c:dPt>
            <c:idx val="3"/>
            <c:invertIfNegative val="0"/>
            <c:bubble3D val="0"/>
            <c:extLst>
              <c:ext xmlns:c16="http://schemas.microsoft.com/office/drawing/2014/chart" uri="{C3380CC4-5D6E-409C-BE32-E72D297353CC}">
                <c16:uniqueId val="{00000007-881E-4538-BC74-B45C9DA663CA}"/>
              </c:ext>
            </c:extLst>
          </c:dPt>
          <c:dPt>
            <c:idx val="4"/>
            <c:invertIfNegative val="0"/>
            <c:bubble3D val="0"/>
            <c:spPr>
              <a:blipFill dpi="0" rotWithShape="1">
                <a:blip xmlns:r="http://schemas.openxmlformats.org/officeDocument/2006/relationships" r:embed="rId2"/>
                <a:srcRect/>
                <a:stretch>
                  <a:fillRect/>
                </a:stretch>
              </a:blipFill>
              <a:ln w="47625">
                <a:noFill/>
              </a:ln>
              <a:effectLst/>
            </c:spPr>
            <c:pictureOptions>
              <c:pictureFormat val="stretch"/>
            </c:pictureOptions>
            <c:extLst>
              <c:ext xmlns:c16="http://schemas.microsoft.com/office/drawing/2014/chart" uri="{C3380CC4-5D6E-409C-BE32-E72D297353CC}">
                <c16:uniqueId val="{0000000C-881E-4538-BC74-B45C9DA663CA}"/>
              </c:ext>
            </c:extLst>
          </c:dPt>
          <c:dPt>
            <c:idx val="5"/>
            <c:invertIfNegative val="0"/>
            <c:bubble3D val="0"/>
            <c:extLst>
              <c:ext xmlns:c16="http://schemas.microsoft.com/office/drawing/2014/chart" uri="{C3380CC4-5D6E-409C-BE32-E72D297353CC}">
                <c16:uniqueId val="{00000006-881E-4538-BC74-B45C9DA663CA}"/>
              </c:ext>
            </c:extLst>
          </c:dPt>
          <c:dPt>
            <c:idx val="6"/>
            <c:invertIfNegative val="0"/>
            <c:bubble3D val="0"/>
            <c:spPr>
              <a:blipFill dpi="0" rotWithShape="1">
                <a:blip xmlns:r="http://schemas.openxmlformats.org/officeDocument/2006/relationships" r:embed="rId2"/>
                <a:srcRect/>
                <a:stretch>
                  <a:fillRect/>
                </a:stretch>
              </a:blipFill>
              <a:ln w="47625">
                <a:noFill/>
              </a:ln>
              <a:effectLst/>
            </c:spPr>
            <c:pictureOptions>
              <c:pictureFormat val="stretch"/>
            </c:pictureOptions>
            <c:extLst>
              <c:ext xmlns:c16="http://schemas.microsoft.com/office/drawing/2014/chart" uri="{C3380CC4-5D6E-409C-BE32-E72D297353CC}">
                <c16:uniqueId val="{0000000B-881E-4538-BC74-B45C9DA663CA}"/>
              </c:ext>
            </c:extLst>
          </c:dPt>
          <c:dPt>
            <c:idx val="7"/>
            <c:invertIfNegative val="0"/>
            <c:bubble3D val="0"/>
            <c:extLst>
              <c:ext xmlns:c16="http://schemas.microsoft.com/office/drawing/2014/chart" uri="{C3380CC4-5D6E-409C-BE32-E72D297353CC}">
                <c16:uniqueId val="{00000005-881E-4538-BC74-B45C9DA663CA}"/>
              </c:ext>
            </c:extLst>
          </c:dPt>
          <c:dPt>
            <c:idx val="8"/>
            <c:invertIfNegative val="0"/>
            <c:bubble3D val="0"/>
            <c:spPr>
              <a:blipFill dpi="0" rotWithShape="1">
                <a:blip xmlns:r="http://schemas.openxmlformats.org/officeDocument/2006/relationships" r:embed="rId2"/>
                <a:srcRect/>
                <a:stretch>
                  <a:fillRect/>
                </a:stretch>
              </a:blipFill>
              <a:ln w="47625">
                <a:noFill/>
              </a:ln>
              <a:effectLst/>
            </c:spPr>
            <c:pictureOptions>
              <c:pictureFormat val="stretch"/>
            </c:pictureOptions>
            <c:extLst>
              <c:ext xmlns:c16="http://schemas.microsoft.com/office/drawing/2014/chart" uri="{C3380CC4-5D6E-409C-BE32-E72D297353CC}">
                <c16:uniqueId val="{0000000A-881E-4538-BC74-B45C9DA663CA}"/>
              </c:ext>
            </c:extLst>
          </c:dPt>
          <c:dPt>
            <c:idx val="9"/>
            <c:invertIfNegative val="0"/>
            <c:bubble3D val="0"/>
            <c:extLst>
              <c:ext xmlns:c16="http://schemas.microsoft.com/office/drawing/2014/chart" uri="{C3380CC4-5D6E-409C-BE32-E72D297353CC}">
                <c16:uniqueId val="{00000004-881E-4538-BC74-B45C9DA663CA}"/>
              </c:ext>
            </c:extLst>
          </c:dPt>
          <c:dPt>
            <c:idx val="10"/>
            <c:invertIfNegative val="0"/>
            <c:bubble3D val="0"/>
            <c:spPr>
              <a:blipFill dpi="0" rotWithShape="1">
                <a:blip xmlns:r="http://schemas.openxmlformats.org/officeDocument/2006/relationships" r:embed="rId2"/>
                <a:srcRect/>
                <a:stretch>
                  <a:fillRect/>
                </a:stretch>
              </a:blipFill>
              <a:ln w="47625">
                <a:noFill/>
              </a:ln>
              <a:effectLst/>
            </c:spPr>
            <c:pictureOptions>
              <c:pictureFormat val="stretch"/>
            </c:pictureOptions>
            <c:extLst>
              <c:ext xmlns:c16="http://schemas.microsoft.com/office/drawing/2014/chart" uri="{C3380CC4-5D6E-409C-BE32-E72D297353CC}">
                <c16:uniqueId val="{00000009-881E-4538-BC74-B45C9DA663CA}"/>
              </c:ext>
            </c:extLst>
          </c:dPt>
          <c:dPt>
            <c:idx val="11"/>
            <c:invertIfNegative val="0"/>
            <c:bubble3D val="0"/>
            <c:extLst>
              <c:ext xmlns:c16="http://schemas.microsoft.com/office/drawing/2014/chart" uri="{C3380CC4-5D6E-409C-BE32-E72D297353CC}">
                <c16:uniqueId val="{00000003-881E-4538-BC74-B45C9DA663CA}"/>
              </c:ext>
            </c:extLst>
          </c:dPt>
          <c:dPt>
            <c:idx val="12"/>
            <c:invertIfNegative val="0"/>
            <c:bubble3D val="0"/>
            <c:spPr>
              <a:noFill/>
              <a:ln w="47625">
                <a:noFill/>
              </a:ln>
              <a:effectLst/>
            </c:spPr>
            <c:extLst>
              <c:ext xmlns:c16="http://schemas.microsoft.com/office/drawing/2014/chart" uri="{C3380CC4-5D6E-409C-BE32-E72D297353CC}">
                <c16:uniqueId val="{00000005-ABD0-4303-8921-11C097DF4444}"/>
              </c:ext>
            </c:extLst>
          </c:dPt>
          <c:cat>
            <c:numRef>
              <c:f>Sheet1!$D$2:$D$14</c:f>
              <c:numCache>
                <c:formatCode>General</c:formatCode>
                <c:ptCount val="13"/>
                <c:pt idx="0" formatCode="0.0">
                  <c:v>6</c:v>
                </c:pt>
                <c:pt idx="2" formatCode="0.0">
                  <c:v>5</c:v>
                </c:pt>
                <c:pt idx="3" formatCode="0.0">
                  <c:v>4.5</c:v>
                </c:pt>
                <c:pt idx="4" formatCode="0.0">
                  <c:v>4</c:v>
                </c:pt>
                <c:pt idx="5" formatCode="0.0">
                  <c:v>3.5</c:v>
                </c:pt>
                <c:pt idx="6" formatCode="0.0">
                  <c:v>3</c:v>
                </c:pt>
                <c:pt idx="7" formatCode="0.0">
                  <c:v>2.5</c:v>
                </c:pt>
                <c:pt idx="8" formatCode="0.0">
                  <c:v>2</c:v>
                </c:pt>
                <c:pt idx="9" formatCode="0.0">
                  <c:v>1.5</c:v>
                </c:pt>
                <c:pt idx="10" formatCode="0.0">
                  <c:v>1</c:v>
                </c:pt>
                <c:pt idx="11" formatCode="0.0">
                  <c:v>0.5</c:v>
                </c:pt>
                <c:pt idx="12" formatCode="0.0">
                  <c:v>0</c:v>
                </c:pt>
              </c:numCache>
            </c:numRef>
          </c:cat>
          <c:val>
            <c:numRef>
              <c:f>Sheet1!$F$2:$F$14</c:f>
              <c:numCache>
                <c:formatCode>General</c:formatCode>
                <c:ptCount val="13"/>
                <c:pt idx="0" formatCode="0.0">
                  <c:v>4</c:v>
                </c:pt>
                <c:pt idx="2" formatCode="0.0">
                  <c:v>1.9999999999999996</c:v>
                </c:pt>
                <c:pt idx="3" formatCode="0.0">
                  <c:v>1.9</c:v>
                </c:pt>
                <c:pt idx="4" formatCode="0.0">
                  <c:v>2.0999999999999996</c:v>
                </c:pt>
                <c:pt idx="5" formatCode="0.0">
                  <c:v>2.6</c:v>
                </c:pt>
                <c:pt idx="6" formatCode="0.0">
                  <c:v>2.6000000000000005</c:v>
                </c:pt>
                <c:pt idx="7" formatCode="0.0">
                  <c:v>2</c:v>
                </c:pt>
                <c:pt idx="8" formatCode="0.0">
                  <c:v>2.1999999999999997</c:v>
                </c:pt>
                <c:pt idx="9" formatCode="0.0">
                  <c:v>2.3999999999999995</c:v>
                </c:pt>
                <c:pt idx="10" formatCode="0.0">
                  <c:v>2.3999999999999995</c:v>
                </c:pt>
                <c:pt idx="11" formatCode="0.0">
                  <c:v>2.5000000000000009</c:v>
                </c:pt>
                <c:pt idx="12" formatCode="0.0">
                  <c:v>1</c:v>
                </c:pt>
              </c:numCache>
            </c:numRef>
          </c:val>
          <c:extLst>
            <c:ext xmlns:c16="http://schemas.microsoft.com/office/drawing/2014/chart" uri="{C3380CC4-5D6E-409C-BE32-E72D297353CC}">
              <c16:uniqueId val="{00000001-ABD0-4303-8921-11C097DF4444}"/>
            </c:ext>
          </c:extLst>
        </c:ser>
        <c:dLbls>
          <c:showLegendKey val="0"/>
          <c:showVal val="0"/>
          <c:showCatName val="0"/>
          <c:showSerName val="0"/>
          <c:showPercent val="0"/>
          <c:showBubbleSize val="0"/>
        </c:dLbls>
        <c:gapWidth val="10"/>
        <c:overlap val="100"/>
        <c:axId val="-2076393336"/>
        <c:axId val="-2076390488"/>
      </c:barChart>
      <c:scatterChart>
        <c:scatterStyle val="lineMarker"/>
        <c:varyColors val="0"/>
        <c:ser>
          <c:idx val="6"/>
          <c:order val="0"/>
          <c:tx>
            <c:strRef>
              <c:f>Sheet1!$B$1</c:f>
              <c:strCache>
                <c:ptCount val="1"/>
                <c:pt idx="0">
                  <c:v>2001</c:v>
                </c:pt>
              </c:strCache>
            </c:strRef>
          </c:tx>
          <c:spPr>
            <a:ln w="47625">
              <a:noFill/>
            </a:ln>
            <a:effectLst/>
          </c:spPr>
          <c:marker>
            <c:symbol val="circle"/>
            <c:size val="14"/>
            <c:spPr>
              <a:solidFill>
                <a:schemeClr val="tx2"/>
              </a:solidFill>
              <a:ln>
                <a:noFill/>
              </a:ln>
              <a:effectLst/>
            </c:spPr>
          </c:marker>
          <c:dPt>
            <c:idx val="0"/>
            <c:marker>
              <c:symbol val="none"/>
            </c:marker>
            <c:bubble3D val="0"/>
            <c:extLst>
              <c:ext xmlns:c16="http://schemas.microsoft.com/office/drawing/2014/chart" uri="{C3380CC4-5D6E-409C-BE32-E72D297353CC}">
                <c16:uniqueId val="{00000006-ABD0-4303-8921-11C097DF4444}"/>
              </c:ext>
            </c:extLst>
          </c:dPt>
          <c:dPt>
            <c:idx val="1"/>
            <c:bubble3D val="0"/>
            <c:extLst>
              <c:ext xmlns:c16="http://schemas.microsoft.com/office/drawing/2014/chart" uri="{C3380CC4-5D6E-409C-BE32-E72D297353CC}">
                <c16:uniqueId val="{00000001-06C7-40D7-AA36-92B4A23BAFC6}"/>
              </c:ext>
            </c:extLst>
          </c:dPt>
          <c:dPt>
            <c:idx val="2"/>
            <c:marker>
              <c:spPr>
                <a:solidFill>
                  <a:schemeClr val="accent2"/>
                </a:solidFill>
                <a:ln>
                  <a:noFill/>
                </a:ln>
                <a:effectLst/>
              </c:spPr>
            </c:marker>
            <c:bubble3D val="0"/>
            <c:extLst>
              <c:ext xmlns:c16="http://schemas.microsoft.com/office/drawing/2014/chart" uri="{C3380CC4-5D6E-409C-BE32-E72D297353CC}">
                <c16:uniqueId val="{00000001-881E-4538-BC74-B45C9DA663CA}"/>
              </c:ext>
            </c:extLst>
          </c:dPt>
          <c:dPt>
            <c:idx val="4"/>
            <c:marker>
              <c:spPr>
                <a:solidFill>
                  <a:schemeClr val="accent2"/>
                </a:solidFill>
                <a:ln>
                  <a:noFill/>
                </a:ln>
                <a:effectLst/>
              </c:spPr>
            </c:marker>
            <c:bubble3D val="0"/>
            <c:extLst>
              <c:ext xmlns:c16="http://schemas.microsoft.com/office/drawing/2014/chart" uri="{C3380CC4-5D6E-409C-BE32-E72D297353CC}">
                <c16:uniqueId val="{00000003-06C7-40D7-AA36-92B4A23BAFC6}"/>
              </c:ext>
            </c:extLst>
          </c:dPt>
          <c:dPt>
            <c:idx val="6"/>
            <c:marker>
              <c:spPr>
                <a:solidFill>
                  <a:schemeClr val="accent2"/>
                </a:solidFill>
                <a:ln>
                  <a:noFill/>
                </a:ln>
                <a:effectLst/>
              </c:spPr>
            </c:marker>
            <c:bubble3D val="0"/>
            <c:extLst>
              <c:ext xmlns:c16="http://schemas.microsoft.com/office/drawing/2014/chart" uri="{C3380CC4-5D6E-409C-BE32-E72D297353CC}">
                <c16:uniqueId val="{00000000-881E-4538-BC74-B45C9DA663CA}"/>
              </c:ext>
            </c:extLst>
          </c:dPt>
          <c:dPt>
            <c:idx val="7"/>
            <c:bubble3D val="0"/>
            <c:extLst>
              <c:ext xmlns:c16="http://schemas.microsoft.com/office/drawing/2014/chart" uri="{C3380CC4-5D6E-409C-BE32-E72D297353CC}">
                <c16:uniqueId val="{00000005-06C7-40D7-AA36-92B4A23BAFC6}"/>
              </c:ext>
            </c:extLst>
          </c:dPt>
          <c:dPt>
            <c:idx val="8"/>
            <c:marker>
              <c:spPr>
                <a:solidFill>
                  <a:schemeClr val="accent2"/>
                </a:solidFill>
                <a:ln>
                  <a:noFill/>
                </a:ln>
                <a:effectLst/>
              </c:spPr>
            </c:marker>
            <c:bubble3D val="0"/>
            <c:extLst>
              <c:ext xmlns:c16="http://schemas.microsoft.com/office/drawing/2014/chart" uri="{C3380CC4-5D6E-409C-BE32-E72D297353CC}">
                <c16:uniqueId val="{00000000-C35A-4A4E-89FF-6D8A774F8057}"/>
              </c:ext>
            </c:extLst>
          </c:dPt>
          <c:dPt>
            <c:idx val="9"/>
            <c:bubble3D val="0"/>
            <c:extLst>
              <c:ext xmlns:c16="http://schemas.microsoft.com/office/drawing/2014/chart" uri="{C3380CC4-5D6E-409C-BE32-E72D297353CC}">
                <c16:uniqueId val="{00000001-C35A-4A4E-89FF-6D8A774F8057}"/>
              </c:ext>
            </c:extLst>
          </c:dPt>
          <c:dPt>
            <c:idx val="10"/>
            <c:marker>
              <c:spPr>
                <a:solidFill>
                  <a:schemeClr val="accent2"/>
                </a:solidFill>
                <a:ln>
                  <a:noFill/>
                </a:ln>
                <a:effectLst/>
              </c:spPr>
            </c:marker>
            <c:bubble3D val="0"/>
            <c:extLst>
              <c:ext xmlns:c16="http://schemas.microsoft.com/office/drawing/2014/chart" uri="{C3380CC4-5D6E-409C-BE32-E72D297353CC}">
                <c16:uniqueId val="{00000002-C35A-4A4E-89FF-6D8A774F8057}"/>
              </c:ext>
            </c:extLst>
          </c:dPt>
          <c:dPt>
            <c:idx val="11"/>
            <c:bubble3D val="0"/>
            <c:extLst>
              <c:ext xmlns:c16="http://schemas.microsoft.com/office/drawing/2014/chart" uri="{C3380CC4-5D6E-409C-BE32-E72D297353CC}">
                <c16:uniqueId val="{00000003-C35A-4A4E-89FF-6D8A774F8057}"/>
              </c:ext>
            </c:extLst>
          </c:dPt>
          <c:dPt>
            <c:idx val="12"/>
            <c:marker>
              <c:symbol val="none"/>
            </c:marker>
            <c:bubble3D val="0"/>
            <c:extLst>
              <c:ext xmlns:c16="http://schemas.microsoft.com/office/drawing/2014/chart" uri="{C3380CC4-5D6E-409C-BE32-E72D297353CC}">
                <c16:uniqueId val="{00000004-C35A-4A4E-89FF-6D8A774F8057}"/>
              </c:ext>
            </c:extLst>
          </c:dPt>
          <c:dPt>
            <c:idx val="13"/>
            <c:bubble3D val="0"/>
            <c:extLst>
              <c:ext xmlns:c16="http://schemas.microsoft.com/office/drawing/2014/chart" uri="{C3380CC4-5D6E-409C-BE32-E72D297353CC}">
                <c16:uniqueId val="{00000005-C35A-4A4E-89FF-6D8A774F8057}"/>
              </c:ext>
            </c:extLst>
          </c:dPt>
          <c:dPt>
            <c:idx val="14"/>
            <c:bubble3D val="0"/>
            <c:extLst>
              <c:ext xmlns:c16="http://schemas.microsoft.com/office/drawing/2014/chart" uri="{C3380CC4-5D6E-409C-BE32-E72D297353CC}">
                <c16:uniqueId val="{00000006-C35A-4A4E-89FF-6D8A774F8057}"/>
              </c:ext>
            </c:extLst>
          </c:dPt>
          <c:xVal>
            <c:numRef>
              <c:f>Sheet1!$B$2:$B$14</c:f>
              <c:numCache>
                <c:formatCode>General</c:formatCode>
                <c:ptCount val="13"/>
                <c:pt idx="0" formatCode="0.0">
                  <c:v>2</c:v>
                </c:pt>
                <c:pt idx="2" formatCode="0.0">
                  <c:v>3.1</c:v>
                </c:pt>
                <c:pt idx="3" formatCode="0.0">
                  <c:v>3.6</c:v>
                </c:pt>
                <c:pt idx="4" formatCode="0.0">
                  <c:v>2.7</c:v>
                </c:pt>
                <c:pt idx="5" formatCode="0.0">
                  <c:v>3.6</c:v>
                </c:pt>
                <c:pt idx="6" formatCode="0.0">
                  <c:v>4.0999999999999996</c:v>
                </c:pt>
                <c:pt idx="7" formatCode="0.0">
                  <c:v>3.7</c:v>
                </c:pt>
                <c:pt idx="8" formatCode="0.0">
                  <c:v>3.4</c:v>
                </c:pt>
                <c:pt idx="9" formatCode="0.0">
                  <c:v>4.7</c:v>
                </c:pt>
                <c:pt idx="10" formatCode="0.0">
                  <c:v>4.2</c:v>
                </c:pt>
                <c:pt idx="11" formatCode="0.0">
                  <c:v>5.8</c:v>
                </c:pt>
                <c:pt idx="12" formatCode="0.0">
                  <c:v>2</c:v>
                </c:pt>
              </c:numCache>
            </c:numRef>
          </c:xVal>
          <c:yVal>
            <c:numRef>
              <c:f>Sheet1!$D$2:$D$14</c:f>
              <c:numCache>
                <c:formatCode>General</c:formatCode>
                <c:ptCount val="13"/>
                <c:pt idx="0" formatCode="0.0">
                  <c:v>6</c:v>
                </c:pt>
                <c:pt idx="2" formatCode="0.0">
                  <c:v>5</c:v>
                </c:pt>
                <c:pt idx="3" formatCode="0.0">
                  <c:v>4.5</c:v>
                </c:pt>
                <c:pt idx="4" formatCode="0.0">
                  <c:v>4</c:v>
                </c:pt>
                <c:pt idx="5" formatCode="0.0">
                  <c:v>3.5</c:v>
                </c:pt>
                <c:pt idx="6" formatCode="0.0">
                  <c:v>3</c:v>
                </c:pt>
                <c:pt idx="7" formatCode="0.0">
                  <c:v>2.5</c:v>
                </c:pt>
                <c:pt idx="8" formatCode="0.0">
                  <c:v>2</c:v>
                </c:pt>
                <c:pt idx="9" formatCode="0.0">
                  <c:v>1.5</c:v>
                </c:pt>
                <c:pt idx="10" formatCode="0.0">
                  <c:v>1</c:v>
                </c:pt>
                <c:pt idx="11" formatCode="0.0">
                  <c:v>0.5</c:v>
                </c:pt>
                <c:pt idx="12" formatCode="0.0">
                  <c:v>0</c:v>
                </c:pt>
              </c:numCache>
            </c:numRef>
          </c:yVal>
          <c:smooth val="0"/>
          <c:extLst>
            <c:ext xmlns:c16="http://schemas.microsoft.com/office/drawing/2014/chart" uri="{C3380CC4-5D6E-409C-BE32-E72D297353CC}">
              <c16:uniqueId val="{00000007-C35A-4A4E-89FF-6D8A774F8057}"/>
            </c:ext>
          </c:extLst>
        </c:ser>
        <c:ser>
          <c:idx val="0"/>
          <c:order val="1"/>
          <c:tx>
            <c:strRef>
              <c:f>Sheet1!$C$1</c:f>
              <c:strCache>
                <c:ptCount val="1"/>
                <c:pt idx="0">
                  <c:v>2016</c:v>
                </c:pt>
              </c:strCache>
            </c:strRef>
          </c:tx>
          <c:spPr>
            <a:ln w="47625">
              <a:noFill/>
            </a:ln>
            <a:effectLst/>
          </c:spPr>
          <c:marker>
            <c:symbol val="x"/>
            <c:size val="13"/>
            <c:spPr>
              <a:noFill/>
              <a:ln w="19050">
                <a:solidFill>
                  <a:schemeClr val="tx2"/>
                </a:solidFill>
              </a:ln>
              <a:effectLst/>
            </c:spPr>
          </c:marker>
          <c:dPt>
            <c:idx val="0"/>
            <c:marker>
              <c:symbol val="none"/>
            </c:marker>
            <c:bubble3D val="0"/>
            <c:extLst>
              <c:ext xmlns:c16="http://schemas.microsoft.com/office/drawing/2014/chart" uri="{C3380CC4-5D6E-409C-BE32-E72D297353CC}">
                <c16:uniqueId val="{00000007-ABD0-4303-8921-11C097DF4444}"/>
              </c:ext>
            </c:extLst>
          </c:dPt>
          <c:dPt>
            <c:idx val="2"/>
            <c:marker>
              <c:spPr>
                <a:noFill/>
                <a:ln w="19050">
                  <a:solidFill>
                    <a:schemeClr val="accent2"/>
                  </a:solidFill>
                </a:ln>
                <a:effectLst/>
              </c:spPr>
            </c:marker>
            <c:bubble3D val="0"/>
            <c:extLst>
              <c:ext xmlns:c16="http://schemas.microsoft.com/office/drawing/2014/chart" uri="{C3380CC4-5D6E-409C-BE32-E72D297353CC}">
                <c16:uniqueId val="{0000000E-881E-4538-BC74-B45C9DA663CA}"/>
              </c:ext>
            </c:extLst>
          </c:dPt>
          <c:dPt>
            <c:idx val="4"/>
            <c:marker>
              <c:spPr>
                <a:noFill/>
                <a:ln w="19050">
                  <a:solidFill>
                    <a:schemeClr val="accent2"/>
                  </a:solidFill>
                </a:ln>
                <a:effectLst/>
              </c:spPr>
            </c:marker>
            <c:bubble3D val="0"/>
            <c:extLst>
              <c:ext xmlns:c16="http://schemas.microsoft.com/office/drawing/2014/chart" uri="{C3380CC4-5D6E-409C-BE32-E72D297353CC}">
                <c16:uniqueId val="{0000000F-881E-4538-BC74-B45C9DA663CA}"/>
              </c:ext>
            </c:extLst>
          </c:dPt>
          <c:dPt>
            <c:idx val="6"/>
            <c:marker>
              <c:spPr>
                <a:noFill/>
                <a:ln w="19050">
                  <a:solidFill>
                    <a:schemeClr val="accent2"/>
                  </a:solidFill>
                </a:ln>
                <a:effectLst/>
              </c:spPr>
            </c:marker>
            <c:bubble3D val="0"/>
            <c:extLst>
              <c:ext xmlns:c16="http://schemas.microsoft.com/office/drawing/2014/chart" uri="{C3380CC4-5D6E-409C-BE32-E72D297353CC}">
                <c16:uniqueId val="{00000010-881E-4538-BC74-B45C9DA663CA}"/>
              </c:ext>
            </c:extLst>
          </c:dPt>
          <c:dPt>
            <c:idx val="8"/>
            <c:marker>
              <c:spPr>
                <a:noFill/>
                <a:ln w="19050">
                  <a:solidFill>
                    <a:schemeClr val="accent2"/>
                  </a:solidFill>
                </a:ln>
                <a:effectLst/>
              </c:spPr>
            </c:marker>
            <c:bubble3D val="0"/>
            <c:extLst>
              <c:ext xmlns:c16="http://schemas.microsoft.com/office/drawing/2014/chart" uri="{C3380CC4-5D6E-409C-BE32-E72D297353CC}">
                <c16:uniqueId val="{00000011-881E-4538-BC74-B45C9DA663CA}"/>
              </c:ext>
            </c:extLst>
          </c:dPt>
          <c:dPt>
            <c:idx val="10"/>
            <c:marker>
              <c:spPr>
                <a:noFill/>
                <a:ln w="19050">
                  <a:solidFill>
                    <a:schemeClr val="accent2"/>
                  </a:solidFill>
                </a:ln>
                <a:effectLst/>
              </c:spPr>
            </c:marker>
            <c:bubble3D val="0"/>
            <c:extLst>
              <c:ext xmlns:c16="http://schemas.microsoft.com/office/drawing/2014/chart" uri="{C3380CC4-5D6E-409C-BE32-E72D297353CC}">
                <c16:uniqueId val="{00000012-881E-4538-BC74-B45C9DA663CA}"/>
              </c:ext>
            </c:extLst>
          </c:dPt>
          <c:dPt>
            <c:idx val="12"/>
            <c:marker>
              <c:symbol val="none"/>
            </c:marker>
            <c:bubble3D val="0"/>
            <c:extLst>
              <c:ext xmlns:c16="http://schemas.microsoft.com/office/drawing/2014/chart" uri="{C3380CC4-5D6E-409C-BE32-E72D297353CC}">
                <c16:uniqueId val="{00000004-ABD0-4303-8921-11C097DF4444}"/>
              </c:ext>
            </c:extLst>
          </c:dPt>
          <c:xVal>
            <c:numRef>
              <c:f>Sheet1!$C$2:$C$14</c:f>
              <c:numCache>
                <c:formatCode>General</c:formatCode>
                <c:ptCount val="13"/>
                <c:pt idx="0" formatCode="0.0">
                  <c:v>4</c:v>
                </c:pt>
                <c:pt idx="2" formatCode="0.0">
                  <c:v>5.0999999999999996</c:v>
                </c:pt>
                <c:pt idx="3" formatCode="0.0">
                  <c:v>5.5</c:v>
                </c:pt>
                <c:pt idx="4" formatCode="0.0">
                  <c:v>4.8</c:v>
                </c:pt>
                <c:pt idx="5" formatCode="0.0">
                  <c:v>6.2</c:v>
                </c:pt>
                <c:pt idx="6" formatCode="0.0">
                  <c:v>6.7</c:v>
                </c:pt>
                <c:pt idx="7" formatCode="0.0">
                  <c:v>5.7</c:v>
                </c:pt>
                <c:pt idx="8" formatCode="0.0">
                  <c:v>5.6</c:v>
                </c:pt>
                <c:pt idx="9" formatCode="0.0">
                  <c:v>7.1</c:v>
                </c:pt>
                <c:pt idx="10" formatCode="0.0">
                  <c:v>6.6</c:v>
                </c:pt>
                <c:pt idx="11" formatCode="0.0">
                  <c:v>8.3000000000000007</c:v>
                </c:pt>
                <c:pt idx="12" formatCode="0.0">
                  <c:v>4</c:v>
                </c:pt>
              </c:numCache>
            </c:numRef>
          </c:xVal>
          <c:yVal>
            <c:numRef>
              <c:f>Sheet1!$D$2:$D$14</c:f>
              <c:numCache>
                <c:formatCode>General</c:formatCode>
                <c:ptCount val="13"/>
                <c:pt idx="0" formatCode="0.0">
                  <c:v>6</c:v>
                </c:pt>
                <c:pt idx="2" formatCode="0.0">
                  <c:v>5</c:v>
                </c:pt>
                <c:pt idx="3" formatCode="0.0">
                  <c:v>4.5</c:v>
                </c:pt>
                <c:pt idx="4" formatCode="0.0">
                  <c:v>4</c:v>
                </c:pt>
                <c:pt idx="5" formatCode="0.0">
                  <c:v>3.5</c:v>
                </c:pt>
                <c:pt idx="6" formatCode="0.0">
                  <c:v>3</c:v>
                </c:pt>
                <c:pt idx="7" formatCode="0.0">
                  <c:v>2.5</c:v>
                </c:pt>
                <c:pt idx="8" formatCode="0.0">
                  <c:v>2</c:v>
                </c:pt>
                <c:pt idx="9" formatCode="0.0">
                  <c:v>1.5</c:v>
                </c:pt>
                <c:pt idx="10" formatCode="0.0">
                  <c:v>1</c:v>
                </c:pt>
                <c:pt idx="11" formatCode="0.0">
                  <c:v>0.5</c:v>
                </c:pt>
                <c:pt idx="12" formatCode="0.0">
                  <c:v>0</c:v>
                </c:pt>
              </c:numCache>
            </c:numRef>
          </c:yVal>
          <c:smooth val="0"/>
          <c:extLst>
            <c:ext xmlns:c16="http://schemas.microsoft.com/office/drawing/2014/chart" uri="{C3380CC4-5D6E-409C-BE32-E72D297353CC}">
              <c16:uniqueId val="{00000008-C35A-4A4E-89FF-6D8A774F8057}"/>
            </c:ext>
          </c:extLst>
        </c:ser>
        <c:dLbls>
          <c:showLegendKey val="0"/>
          <c:showVal val="0"/>
          <c:showCatName val="0"/>
          <c:showSerName val="0"/>
          <c:showPercent val="0"/>
          <c:showBubbleSize val="0"/>
        </c:dLbls>
        <c:axId val="720022264"/>
        <c:axId val="720021608"/>
      </c:scatterChart>
      <c:catAx>
        <c:axId val="-2076393336"/>
        <c:scaling>
          <c:orientation val="minMax"/>
        </c:scaling>
        <c:delete val="0"/>
        <c:axPos val="l"/>
        <c:numFmt formatCode="0.0" sourceLinked="1"/>
        <c:majorTickMark val="none"/>
        <c:minorTickMark val="none"/>
        <c:tickLblPos val="none"/>
        <c:spPr>
          <a:ln>
            <a:noFill/>
          </a:ln>
        </c:spPr>
        <c:txPr>
          <a:bodyPr/>
          <a:lstStyle/>
          <a:p>
            <a:pPr>
              <a:defRPr sz="2200">
                <a:solidFill>
                  <a:schemeClr val="bg1"/>
                </a:solidFill>
              </a:defRPr>
            </a:pPr>
            <a:endParaRPr lang="en-US"/>
          </a:p>
        </c:txPr>
        <c:crossAx val="-2076390488"/>
        <c:crosses val="autoZero"/>
        <c:auto val="0"/>
        <c:lblAlgn val="ctr"/>
        <c:lblOffset val="100"/>
        <c:tickMarkSkip val="1"/>
        <c:noMultiLvlLbl val="1"/>
      </c:catAx>
      <c:valAx>
        <c:axId val="-2076390488"/>
        <c:scaling>
          <c:orientation val="minMax"/>
          <c:max val="9"/>
          <c:min val="2"/>
        </c:scaling>
        <c:delete val="0"/>
        <c:axPos val="b"/>
        <c:majorGridlines>
          <c:spPr>
            <a:ln>
              <a:solidFill>
                <a:schemeClr val="accent6">
                  <a:lumMod val="40000"/>
                  <a:lumOff val="60000"/>
                </a:schemeClr>
              </a:solidFill>
            </a:ln>
          </c:spPr>
        </c:majorGridlines>
        <c:numFmt formatCode="#,##0" sourceLinked="0"/>
        <c:majorTickMark val="out"/>
        <c:minorTickMark val="none"/>
        <c:tickLblPos val="low"/>
        <c:spPr>
          <a:ln>
            <a:noFill/>
          </a:ln>
        </c:spPr>
        <c:txPr>
          <a:bodyPr/>
          <a:lstStyle/>
          <a:p>
            <a:pPr>
              <a:defRPr sz="2200"/>
            </a:pPr>
            <a:endParaRPr lang="en-US"/>
          </a:p>
        </c:txPr>
        <c:crossAx val="-2076393336"/>
        <c:crosses val="autoZero"/>
        <c:crossBetween val="midCat"/>
        <c:majorUnit val="1"/>
      </c:valAx>
      <c:valAx>
        <c:axId val="720021608"/>
        <c:scaling>
          <c:orientation val="maxMin"/>
          <c:max val="6"/>
        </c:scaling>
        <c:delete val="0"/>
        <c:axPos val="r"/>
        <c:numFmt formatCode="0.0" sourceLinked="1"/>
        <c:majorTickMark val="none"/>
        <c:minorTickMark val="none"/>
        <c:tickLblPos val="none"/>
        <c:spPr>
          <a:ln>
            <a:noFill/>
          </a:ln>
        </c:spPr>
        <c:txPr>
          <a:bodyPr/>
          <a:lstStyle/>
          <a:p>
            <a:pPr>
              <a:defRPr>
                <a:solidFill>
                  <a:schemeClr val="bg1"/>
                </a:solidFill>
              </a:defRPr>
            </a:pPr>
            <a:endParaRPr lang="en-US"/>
          </a:p>
        </c:txPr>
        <c:crossAx val="720022264"/>
        <c:crosses val="max"/>
        <c:crossBetween val="midCat"/>
        <c:majorUnit val="0.5"/>
      </c:valAx>
      <c:valAx>
        <c:axId val="720022264"/>
        <c:scaling>
          <c:orientation val="minMax"/>
          <c:max val="9"/>
          <c:min val="2"/>
        </c:scaling>
        <c:delete val="0"/>
        <c:axPos val="b"/>
        <c:numFmt formatCode="0" sourceLinked="0"/>
        <c:majorTickMark val="out"/>
        <c:minorTickMark val="none"/>
        <c:tickLblPos val="low"/>
        <c:txPr>
          <a:bodyPr/>
          <a:lstStyle/>
          <a:p>
            <a:pPr>
              <a:defRPr sz="2200">
                <a:solidFill>
                  <a:schemeClr val="bg1"/>
                </a:solidFill>
              </a:defRPr>
            </a:pPr>
            <a:endParaRPr lang="en-US"/>
          </a:p>
        </c:txPr>
        <c:crossAx val="720021608"/>
        <c:crosses val="max"/>
        <c:crossBetween val="midCat"/>
        <c:majorUnit val="1"/>
      </c:valAx>
    </c:plotArea>
    <c:plotVisOnly val="1"/>
    <c:dispBlanksAs val="gap"/>
    <c:showDLblsOverMax val="0"/>
  </c:chart>
  <c:txPr>
    <a:bodyPr/>
    <a:lstStyle/>
    <a:p>
      <a:pPr>
        <a:defRPr sz="1800"/>
      </a:pPr>
      <a:endParaRPr lang="en-US"/>
    </a:p>
  </c:txPr>
  <c:externalData r:id="rId3">
    <c:autoUpdate val="0"/>
  </c:externalData>
</c:chartSpace>
</file>

<file path=ppt/charts/chart5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manualLayout>
          <c:layoutTarget val="inner"/>
          <c:xMode val="edge"/>
          <c:yMode val="edge"/>
          <c:x val="8.8385039348157196E-2"/>
          <c:y val="4.8583356677524003E-2"/>
          <c:w val="0.911614960651843"/>
          <c:h val="0.91591725825531001"/>
        </c:manualLayout>
      </c:layout>
      <c:barChart>
        <c:barDir val="col"/>
        <c:grouping val="stacked"/>
        <c:varyColors val="0"/>
        <c:ser>
          <c:idx val="2"/>
          <c:order val="0"/>
          <c:tx>
            <c:strRef>
              <c:f>Sheet1!$D$1</c:f>
              <c:strCache>
                <c:ptCount val="1"/>
                <c:pt idx="0">
                  <c:v>Share kept by owner</c:v>
                </c:pt>
              </c:strCache>
            </c:strRef>
          </c:tx>
          <c:spPr>
            <a:solidFill>
              <a:schemeClr val="accent2"/>
            </a:solidFill>
            <a:ln>
              <a:solidFill>
                <a:schemeClr val="bg1"/>
              </a:solidFill>
            </a:ln>
            <a:effectLst/>
          </c:spPr>
          <c:invertIfNegative val="0"/>
          <c:cat>
            <c:strRef>
              <c:f>Sheet1!$A$2:$A$4</c:f>
              <c:strCache>
                <c:ptCount val="3"/>
                <c:pt idx="0">
                  <c:v>Small investor      (1 property)</c:v>
                </c:pt>
                <c:pt idx="1">
                  <c:v>Medium investor (5 properties)</c:v>
                </c:pt>
                <c:pt idx="2">
                  <c:v>Large investor (25 properties)</c:v>
                </c:pt>
              </c:strCache>
            </c:strRef>
          </c:cat>
          <c:val>
            <c:numRef>
              <c:f>Sheet1!$D$2:$D$4</c:f>
              <c:numCache>
                <c:formatCode>0.0%</c:formatCode>
                <c:ptCount val="3"/>
                <c:pt idx="0">
                  <c:v>0.04</c:v>
                </c:pt>
                <c:pt idx="1">
                  <c:v>3.39736363636364E-2</c:v>
                </c:pt>
                <c:pt idx="2">
                  <c:v>3.1005090909090899E-2</c:v>
                </c:pt>
              </c:numCache>
            </c:numRef>
          </c:val>
          <c:extLst>
            <c:ext xmlns:c16="http://schemas.microsoft.com/office/drawing/2014/chart" uri="{C3380CC4-5D6E-409C-BE32-E72D297353CC}">
              <c16:uniqueId val="{00000000-A197-48F2-9368-C4DC2E1D767B}"/>
            </c:ext>
          </c:extLst>
        </c:ser>
        <c:ser>
          <c:idx val="0"/>
          <c:order val="1"/>
          <c:tx>
            <c:strRef>
              <c:f>Sheet1!$B$1</c:f>
              <c:strCache>
                <c:ptCount val="1"/>
                <c:pt idx="0">
                  <c:v>Land tax paid per property</c:v>
                </c:pt>
              </c:strCache>
            </c:strRef>
          </c:tx>
          <c:spPr>
            <a:solidFill>
              <a:schemeClr val="tx2"/>
            </a:solidFill>
            <a:ln>
              <a:solidFill>
                <a:schemeClr val="bg1"/>
              </a:solidFill>
            </a:ln>
            <a:effectLst/>
          </c:spPr>
          <c:invertIfNegative val="0"/>
          <c:cat>
            <c:strRef>
              <c:f>Sheet1!$A$2:$A$4</c:f>
              <c:strCache>
                <c:ptCount val="3"/>
                <c:pt idx="0">
                  <c:v>Small investor      (1 property)</c:v>
                </c:pt>
                <c:pt idx="1">
                  <c:v>Medium investor (5 properties)</c:v>
                </c:pt>
                <c:pt idx="2">
                  <c:v>Large investor (25 properties)</c:v>
                </c:pt>
              </c:strCache>
            </c:strRef>
          </c:cat>
          <c:val>
            <c:numRef>
              <c:f>Sheet1!$B$2:$B$4</c:f>
              <c:numCache>
                <c:formatCode>0.0%</c:formatCode>
                <c:ptCount val="3"/>
                <c:pt idx="0">
                  <c:v>0</c:v>
                </c:pt>
                <c:pt idx="1">
                  <c:v>6.0263636363636301E-3</c:v>
                </c:pt>
                <c:pt idx="2">
                  <c:v>8.9949090909090899E-3</c:v>
                </c:pt>
              </c:numCache>
            </c:numRef>
          </c:val>
          <c:extLst>
            <c:ext xmlns:c16="http://schemas.microsoft.com/office/drawing/2014/chart" uri="{C3380CC4-5D6E-409C-BE32-E72D297353CC}">
              <c16:uniqueId val="{00000001-A197-48F2-9368-C4DC2E1D767B}"/>
            </c:ext>
          </c:extLst>
        </c:ser>
        <c:dLbls>
          <c:showLegendKey val="0"/>
          <c:showVal val="0"/>
          <c:showCatName val="0"/>
          <c:showSerName val="0"/>
          <c:showPercent val="0"/>
          <c:showBubbleSize val="0"/>
        </c:dLbls>
        <c:gapWidth val="50"/>
        <c:overlap val="100"/>
        <c:axId val="-2046800488"/>
        <c:axId val="-2046624712"/>
      </c:barChart>
      <c:catAx>
        <c:axId val="-2046800488"/>
        <c:scaling>
          <c:orientation val="minMax"/>
        </c:scaling>
        <c:delete val="0"/>
        <c:axPos val="b"/>
        <c:numFmt formatCode="General" sourceLinked="0"/>
        <c:majorTickMark val="out"/>
        <c:minorTickMark val="none"/>
        <c:tickLblPos val="none"/>
        <c:crossAx val="-2046624712"/>
        <c:crosses val="autoZero"/>
        <c:auto val="1"/>
        <c:lblAlgn val="ctr"/>
        <c:lblOffset val="100"/>
        <c:noMultiLvlLbl val="0"/>
      </c:catAx>
      <c:valAx>
        <c:axId val="-2046624712"/>
        <c:scaling>
          <c:orientation val="minMax"/>
          <c:max val="0.05"/>
        </c:scaling>
        <c:delete val="0"/>
        <c:axPos val="l"/>
        <c:majorGridlines>
          <c:spPr>
            <a:ln>
              <a:solidFill>
                <a:srgbClr val="E1E3E5"/>
              </a:solidFill>
            </a:ln>
          </c:spPr>
        </c:majorGridlines>
        <c:numFmt formatCode="0%" sourceLinked="0"/>
        <c:majorTickMark val="out"/>
        <c:minorTickMark val="none"/>
        <c:tickLblPos val="nextTo"/>
        <c:spPr>
          <a:ln>
            <a:noFill/>
          </a:ln>
        </c:spPr>
        <c:txPr>
          <a:bodyPr/>
          <a:lstStyle/>
          <a:p>
            <a:pPr>
              <a:defRPr sz="2200"/>
            </a:pPr>
            <a:endParaRPr lang="en-US"/>
          </a:p>
        </c:txPr>
        <c:crossAx val="-2046800488"/>
        <c:crosses val="autoZero"/>
        <c:crossBetween val="between"/>
        <c:majorUnit val="0.01"/>
      </c:valAx>
    </c:plotArea>
    <c:plotVisOnly val="1"/>
    <c:dispBlanksAs val="gap"/>
    <c:showDLblsOverMax val="0"/>
  </c:chart>
  <c:txPr>
    <a:bodyPr/>
    <a:lstStyle/>
    <a:p>
      <a:pPr>
        <a:defRPr sz="1800"/>
      </a:pPr>
      <a:endParaRPr lang="en-US"/>
    </a:p>
  </c:txPr>
  <c:externalData r:id="rId1">
    <c:autoUpdate val="0"/>
  </c:externalData>
</c:chartSpace>
</file>

<file path=ppt/charts/chart5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2450030284676"/>
          <c:y val="2.53644469832996E-2"/>
          <c:w val="0.94820179360763202"/>
          <c:h val="0.86826009356669953"/>
        </c:manualLayout>
      </c:layout>
      <c:barChart>
        <c:barDir val="col"/>
        <c:grouping val="clustered"/>
        <c:varyColors val="0"/>
        <c:ser>
          <c:idx val="0"/>
          <c:order val="0"/>
          <c:tx>
            <c:strRef>
              <c:f>Sheet1!$B$1</c:f>
              <c:strCache>
                <c:ptCount val="1"/>
                <c:pt idx="0">
                  <c:v>% change in EQUIVALISED NET WORTH, 2003–04 to 2015–16</c:v>
                </c:pt>
              </c:strCache>
            </c:strRef>
          </c:tx>
          <c:spPr>
            <a:solidFill>
              <a:schemeClr val="tx2"/>
            </a:solidFill>
            <a:ln>
              <a:solidFill>
                <a:schemeClr val="bg1"/>
              </a:solidFill>
            </a:ln>
          </c:spPr>
          <c:invertIfNegative val="0"/>
          <c:cat>
            <c:strRef>
              <c:f>Sheet1!$A$2:$A$6</c:f>
              <c:strCache>
                <c:ptCount val="5"/>
                <c:pt idx="0">
                  <c:v>1st</c:v>
                </c:pt>
                <c:pt idx="1">
                  <c:v>2nd</c:v>
                </c:pt>
                <c:pt idx="2">
                  <c:v>3rd</c:v>
                </c:pt>
                <c:pt idx="3">
                  <c:v>4th</c:v>
                </c:pt>
                <c:pt idx="4">
                  <c:v>5th</c:v>
                </c:pt>
              </c:strCache>
            </c:strRef>
          </c:cat>
          <c:val>
            <c:numRef>
              <c:f>Sheet1!$B$2:$B$6</c:f>
              <c:numCache>
                <c:formatCode>#,##0.0</c:formatCode>
                <c:ptCount val="5"/>
                <c:pt idx="0">
                  <c:v>8.0971659919028411</c:v>
                </c:pt>
                <c:pt idx="1">
                  <c:v>14.556416881998288</c:v>
                </c:pt>
                <c:pt idx="2">
                  <c:v>29.040735873850224</c:v>
                </c:pt>
                <c:pt idx="3">
                  <c:v>40.256678889470919</c:v>
                </c:pt>
                <c:pt idx="4">
                  <c:v>51.620501224797408</c:v>
                </c:pt>
              </c:numCache>
            </c:numRef>
          </c:val>
          <c:extLst>
            <c:ext xmlns:c16="http://schemas.microsoft.com/office/drawing/2014/chart" uri="{C3380CC4-5D6E-409C-BE32-E72D297353CC}">
              <c16:uniqueId val="{00000000-10BD-4AF6-AACA-08B2A8544B24}"/>
            </c:ext>
          </c:extLst>
        </c:ser>
        <c:dLbls>
          <c:showLegendKey val="0"/>
          <c:showVal val="0"/>
          <c:showCatName val="0"/>
          <c:showSerName val="0"/>
          <c:showPercent val="0"/>
          <c:showBubbleSize val="0"/>
        </c:dLbls>
        <c:gapWidth val="75"/>
        <c:axId val="-2029365768"/>
        <c:axId val="-2085225880"/>
      </c:barChart>
      <c:catAx>
        <c:axId val="-2029365768"/>
        <c:scaling>
          <c:orientation val="minMax"/>
        </c:scaling>
        <c:delete val="0"/>
        <c:axPos val="b"/>
        <c:numFmt formatCode="General" sourceLinked="0"/>
        <c:majorTickMark val="none"/>
        <c:minorTickMark val="none"/>
        <c:tickLblPos val="nextTo"/>
        <c:spPr>
          <a:ln>
            <a:solidFill>
              <a:srgbClr val="000000"/>
            </a:solidFill>
          </a:ln>
        </c:spPr>
        <c:txPr>
          <a:bodyPr/>
          <a:lstStyle/>
          <a:p>
            <a:pPr>
              <a:defRPr sz="2200"/>
            </a:pPr>
            <a:endParaRPr lang="en-US"/>
          </a:p>
        </c:txPr>
        <c:crossAx val="-2085225880"/>
        <c:crosses val="autoZero"/>
        <c:auto val="1"/>
        <c:lblAlgn val="ctr"/>
        <c:lblOffset val="100"/>
        <c:noMultiLvlLbl val="0"/>
      </c:catAx>
      <c:valAx>
        <c:axId val="-2085225880"/>
        <c:scaling>
          <c:orientation val="minMax"/>
          <c:max val="55"/>
          <c:min val="0"/>
        </c:scaling>
        <c:delete val="0"/>
        <c:axPos val="l"/>
        <c:majorGridlines>
          <c:spPr>
            <a:ln>
              <a:solidFill>
                <a:schemeClr val="bg1">
                  <a:lumMod val="75000"/>
                </a:schemeClr>
              </a:solidFill>
            </a:ln>
          </c:spPr>
        </c:majorGridlines>
        <c:numFmt formatCode="#,##0" sourceLinked="0"/>
        <c:majorTickMark val="out"/>
        <c:minorTickMark val="none"/>
        <c:tickLblPos val="none"/>
        <c:spPr>
          <a:ln>
            <a:noFill/>
          </a:ln>
        </c:spPr>
        <c:txPr>
          <a:bodyPr/>
          <a:lstStyle/>
          <a:p>
            <a:pPr>
              <a:defRPr sz="1800"/>
            </a:pPr>
            <a:endParaRPr lang="en-US"/>
          </a:p>
        </c:txPr>
        <c:crossAx val="-2029365768"/>
        <c:crosses val="autoZero"/>
        <c:crossBetween val="between"/>
        <c:majorUnit val="10"/>
      </c:valAx>
    </c:plotArea>
    <c:plotVisOnly val="1"/>
    <c:dispBlanksAs val="gap"/>
    <c:showDLblsOverMax val="0"/>
  </c:chart>
  <c:spPr>
    <a:ln>
      <a:noFill/>
    </a:ln>
  </c:spPr>
  <c:txPr>
    <a:bodyPr/>
    <a:lstStyle/>
    <a:p>
      <a:pPr>
        <a:defRPr sz="1800"/>
      </a:pPr>
      <a:endParaRPr lang="en-US"/>
    </a:p>
  </c:txPr>
  <c:externalData r:id="rId1">
    <c:autoUpdate val="0"/>
  </c:externalData>
</c:chartSpace>
</file>

<file path=ppt/charts/chart5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7.6673228346456707E-2"/>
          <c:y val="2.5463489229723617E-2"/>
          <c:w val="0.84665354330708698"/>
          <c:h val="0.86651995921574665"/>
        </c:manualLayout>
      </c:layout>
      <c:barChart>
        <c:barDir val="col"/>
        <c:grouping val="clustered"/>
        <c:varyColors val="0"/>
        <c:ser>
          <c:idx val="0"/>
          <c:order val="0"/>
          <c:tx>
            <c:strRef>
              <c:f>Sheet1!$A$2</c:f>
              <c:strCache>
                <c:ptCount val="1"/>
                <c:pt idx="0">
                  <c:v>EQUIVALISED DISPOSABLE HOUSEHOLD INCOME, Australia, 1994–95 to 2015–16, % change</c:v>
                </c:pt>
              </c:strCache>
            </c:strRef>
          </c:tx>
          <c:spPr>
            <a:solidFill>
              <a:srgbClr val="F68B33"/>
            </a:solidFill>
            <a:ln w="9525">
              <a:solidFill>
                <a:srgbClr val="FFFFFF"/>
              </a:solidFill>
            </a:ln>
          </c:spPr>
          <c:invertIfNegative val="0"/>
          <c:cat>
            <c:strRef>
              <c:f>Sheet1!$B$1:$F$1</c:f>
              <c:strCache>
                <c:ptCount val="5"/>
                <c:pt idx="0">
                  <c:v>1st</c:v>
                </c:pt>
                <c:pt idx="1">
                  <c:v>2nd</c:v>
                </c:pt>
                <c:pt idx="2">
                  <c:v>3rd</c:v>
                </c:pt>
                <c:pt idx="3">
                  <c:v>4th</c:v>
                </c:pt>
                <c:pt idx="4">
                  <c:v>5th</c:v>
                </c:pt>
              </c:strCache>
            </c:strRef>
          </c:cat>
          <c:val>
            <c:numRef>
              <c:f>Sheet1!$B$2:$F$2</c:f>
              <c:numCache>
                <c:formatCode>#,##0.0</c:formatCode>
                <c:ptCount val="5"/>
                <c:pt idx="0">
                  <c:v>26.426426426426431</c:v>
                </c:pt>
                <c:pt idx="1">
                  <c:v>28.194726166328621</c:v>
                </c:pt>
                <c:pt idx="2">
                  <c:v>26.253687315634224</c:v>
                </c:pt>
                <c:pt idx="3">
                  <c:v>30.269058295964129</c:v>
                </c:pt>
                <c:pt idx="4">
                  <c:v>35.926928281461443</c:v>
                </c:pt>
              </c:numCache>
            </c:numRef>
          </c:val>
          <c:extLst>
            <c:ext xmlns:c16="http://schemas.microsoft.com/office/drawing/2014/chart" uri="{C3380CC4-5D6E-409C-BE32-E72D297353CC}">
              <c16:uniqueId val="{00000004-E303-476E-B1D1-34916A464221}"/>
            </c:ext>
          </c:extLst>
        </c:ser>
        <c:dLbls>
          <c:showLegendKey val="0"/>
          <c:showVal val="0"/>
          <c:showCatName val="0"/>
          <c:showSerName val="0"/>
          <c:showPercent val="0"/>
          <c:showBubbleSize val="0"/>
        </c:dLbls>
        <c:gapWidth val="75"/>
        <c:axId val="-2022628648"/>
        <c:axId val="-2081793544"/>
      </c:barChart>
      <c:dateAx>
        <c:axId val="-2022628648"/>
        <c:scaling>
          <c:orientation val="minMax"/>
        </c:scaling>
        <c:delete val="0"/>
        <c:axPos val="b"/>
        <c:numFmt formatCode="General" sourceLinked="1"/>
        <c:majorTickMark val="none"/>
        <c:minorTickMark val="none"/>
        <c:tickLblPos val="nextTo"/>
        <c:spPr>
          <a:ln>
            <a:solidFill>
              <a:schemeClr val="tx1"/>
            </a:solidFill>
          </a:ln>
        </c:spPr>
        <c:txPr>
          <a:bodyPr/>
          <a:lstStyle/>
          <a:p>
            <a:pPr>
              <a:defRPr sz="2200"/>
            </a:pPr>
            <a:endParaRPr lang="en-US"/>
          </a:p>
        </c:txPr>
        <c:crossAx val="-2081793544"/>
        <c:crosses val="autoZero"/>
        <c:auto val="0"/>
        <c:lblOffset val="100"/>
        <c:baseTimeUnit val="days"/>
        <c:majorUnit val="1"/>
        <c:minorUnit val="1"/>
      </c:dateAx>
      <c:valAx>
        <c:axId val="-2081793544"/>
        <c:scaling>
          <c:orientation val="minMax"/>
          <c:max val="55"/>
          <c:min val="0"/>
        </c:scaling>
        <c:delete val="0"/>
        <c:axPos val="l"/>
        <c:majorGridlines>
          <c:spPr>
            <a:ln>
              <a:solidFill>
                <a:srgbClr val="6A737B">
                  <a:lumMod val="40000"/>
                  <a:lumOff val="60000"/>
                </a:srgbClr>
              </a:solidFill>
            </a:ln>
          </c:spPr>
        </c:majorGridlines>
        <c:numFmt formatCode="#,##0" sourceLinked="0"/>
        <c:majorTickMark val="out"/>
        <c:minorTickMark val="none"/>
        <c:tickLblPos val="nextTo"/>
        <c:spPr>
          <a:ln>
            <a:noFill/>
          </a:ln>
        </c:spPr>
        <c:txPr>
          <a:bodyPr/>
          <a:lstStyle/>
          <a:p>
            <a:pPr>
              <a:defRPr sz="2200"/>
            </a:pPr>
            <a:endParaRPr lang="en-US"/>
          </a:p>
        </c:txPr>
        <c:crossAx val="-2022628648"/>
        <c:crosses val="autoZero"/>
        <c:crossBetween val="between"/>
        <c:majorUnit val="10"/>
      </c:valAx>
    </c:plotArea>
    <c:plotVisOnly val="1"/>
    <c:dispBlanksAs val="gap"/>
    <c:showDLblsOverMax val="0"/>
  </c:chart>
  <c:txPr>
    <a:bodyPr/>
    <a:lstStyle/>
    <a:p>
      <a:pPr>
        <a:defRPr sz="2400"/>
      </a:pPr>
      <a:endParaRPr lang="en-US"/>
    </a:p>
  </c:txPr>
  <c:externalData r:id="rId2">
    <c:autoUpdate val="0"/>
  </c:externalData>
</c:chartSpace>
</file>

<file path=ppt/charts/chart5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9.6764082374318591E-2"/>
          <c:y val="2.7416593514457896E-2"/>
          <c:w val="0.94820179360763202"/>
          <c:h val="0.86534654009122403"/>
        </c:manualLayout>
      </c:layout>
      <c:barChart>
        <c:barDir val="col"/>
        <c:grouping val="clustered"/>
        <c:varyColors val="0"/>
        <c:ser>
          <c:idx val="0"/>
          <c:order val="0"/>
          <c:tx>
            <c:strRef>
              <c:f>Sheet1!$B$1</c:f>
              <c:strCache>
                <c:ptCount val="1"/>
                <c:pt idx="0">
                  <c:v>2003-04</c:v>
                </c:pt>
              </c:strCache>
            </c:strRef>
          </c:tx>
          <c:spPr>
            <a:solidFill>
              <a:schemeClr val="accent4"/>
            </a:solidFill>
            <a:ln>
              <a:solidFill>
                <a:schemeClr val="bg1"/>
              </a:solidFill>
            </a:ln>
          </c:spPr>
          <c:invertIfNegative val="0"/>
          <c:cat>
            <c:strRef>
              <c:f>Sheet1!$A$2:$A$8</c:f>
              <c:strCache>
                <c:ptCount val="7"/>
                <c:pt idx="0">
                  <c:v>15–24</c:v>
                </c:pt>
                <c:pt idx="1">
                  <c:v>25–34</c:v>
                </c:pt>
                <c:pt idx="2">
                  <c:v>35–44</c:v>
                </c:pt>
                <c:pt idx="3">
                  <c:v>45–54</c:v>
                </c:pt>
                <c:pt idx="4">
                  <c:v>55–64</c:v>
                </c:pt>
                <c:pt idx="5">
                  <c:v>65–74</c:v>
                </c:pt>
                <c:pt idx="6">
                  <c:v>75+</c:v>
                </c:pt>
              </c:strCache>
            </c:strRef>
          </c:cat>
          <c:val>
            <c:numRef>
              <c:f>Sheet1!$B$2:$B$8</c:f>
              <c:numCache>
                <c:formatCode>#,##0.0</c:formatCode>
                <c:ptCount val="7"/>
                <c:pt idx="0">
                  <c:v>91.856851942137681</c:v>
                </c:pt>
                <c:pt idx="1">
                  <c:v>275.64818989916301</c:v>
                </c:pt>
                <c:pt idx="2">
                  <c:v>524.47043110365973</c:v>
                </c:pt>
                <c:pt idx="3">
                  <c:v>758.93006067138037</c:v>
                </c:pt>
                <c:pt idx="4">
                  <c:v>975.15953775649643</c:v>
                </c:pt>
                <c:pt idx="5">
                  <c:v>846.96218171978421</c:v>
                </c:pt>
                <c:pt idx="6">
                  <c:v>694.68050939462523</c:v>
                </c:pt>
              </c:numCache>
            </c:numRef>
          </c:val>
          <c:extLst>
            <c:ext xmlns:c16="http://schemas.microsoft.com/office/drawing/2014/chart" uri="{C3380CC4-5D6E-409C-BE32-E72D297353CC}">
              <c16:uniqueId val="{00000000-FDDD-49AD-85D7-7E50B64B6441}"/>
            </c:ext>
          </c:extLst>
        </c:ser>
        <c:ser>
          <c:idx val="1"/>
          <c:order val="1"/>
          <c:tx>
            <c:strRef>
              <c:f>Sheet1!$C$1</c:f>
              <c:strCache>
                <c:ptCount val="1"/>
                <c:pt idx="0">
                  <c:v>2005-06</c:v>
                </c:pt>
              </c:strCache>
            </c:strRef>
          </c:tx>
          <c:spPr>
            <a:solidFill>
              <a:schemeClr val="accent3"/>
            </a:solidFill>
            <a:ln>
              <a:solidFill>
                <a:schemeClr val="bg1"/>
              </a:solidFill>
            </a:ln>
          </c:spPr>
          <c:invertIfNegative val="0"/>
          <c:cat>
            <c:strRef>
              <c:f>Sheet1!$A$2:$A$8</c:f>
              <c:strCache>
                <c:ptCount val="7"/>
                <c:pt idx="0">
                  <c:v>15–24</c:v>
                </c:pt>
                <c:pt idx="1">
                  <c:v>25–34</c:v>
                </c:pt>
                <c:pt idx="2">
                  <c:v>35–44</c:v>
                </c:pt>
                <c:pt idx="3">
                  <c:v>45–54</c:v>
                </c:pt>
                <c:pt idx="4">
                  <c:v>55–64</c:v>
                </c:pt>
                <c:pt idx="5">
                  <c:v>65–74</c:v>
                </c:pt>
                <c:pt idx="6">
                  <c:v>75+</c:v>
                </c:pt>
              </c:strCache>
            </c:strRef>
          </c:cat>
          <c:val>
            <c:numRef>
              <c:f>Sheet1!$C$2:$C$8</c:f>
              <c:numCache>
                <c:formatCode>#,##0.0</c:formatCode>
                <c:ptCount val="7"/>
                <c:pt idx="0">
                  <c:v>112.31559834407619</c:v>
                </c:pt>
                <c:pt idx="1">
                  <c:v>341.13010738590219</c:v>
                </c:pt>
                <c:pt idx="2">
                  <c:v>589.46674074486987</c:v>
                </c:pt>
                <c:pt idx="3">
                  <c:v>919.06104739791522</c:v>
                </c:pt>
                <c:pt idx="4">
                  <c:v>1044.3068839260729</c:v>
                </c:pt>
                <c:pt idx="5">
                  <c:v>942.25941590464902</c:v>
                </c:pt>
                <c:pt idx="6">
                  <c:v>729.16401994935313</c:v>
                </c:pt>
              </c:numCache>
            </c:numRef>
          </c:val>
          <c:extLst>
            <c:ext xmlns:c16="http://schemas.microsoft.com/office/drawing/2014/chart" uri="{C3380CC4-5D6E-409C-BE32-E72D297353CC}">
              <c16:uniqueId val="{00000001-FDDD-49AD-85D7-7E50B64B6441}"/>
            </c:ext>
          </c:extLst>
        </c:ser>
        <c:ser>
          <c:idx val="2"/>
          <c:order val="2"/>
          <c:tx>
            <c:strRef>
              <c:f>Sheet1!$D$1</c:f>
              <c:strCache>
                <c:ptCount val="1"/>
                <c:pt idx="0">
                  <c:v>2009-10</c:v>
                </c:pt>
              </c:strCache>
            </c:strRef>
          </c:tx>
          <c:spPr>
            <a:solidFill>
              <a:schemeClr val="accent2"/>
            </a:solidFill>
            <a:ln>
              <a:solidFill>
                <a:schemeClr val="bg1"/>
              </a:solidFill>
            </a:ln>
          </c:spPr>
          <c:invertIfNegative val="0"/>
          <c:cat>
            <c:strRef>
              <c:f>Sheet1!$A$2:$A$8</c:f>
              <c:strCache>
                <c:ptCount val="7"/>
                <c:pt idx="0">
                  <c:v>15–24</c:v>
                </c:pt>
                <c:pt idx="1">
                  <c:v>25–34</c:v>
                </c:pt>
                <c:pt idx="2">
                  <c:v>35–44</c:v>
                </c:pt>
                <c:pt idx="3">
                  <c:v>45–54</c:v>
                </c:pt>
                <c:pt idx="4">
                  <c:v>55–64</c:v>
                </c:pt>
                <c:pt idx="5">
                  <c:v>65–74</c:v>
                </c:pt>
                <c:pt idx="6">
                  <c:v>75+</c:v>
                </c:pt>
              </c:strCache>
            </c:strRef>
          </c:cat>
          <c:val>
            <c:numRef>
              <c:f>Sheet1!$D$2:$D$8</c:f>
              <c:numCache>
                <c:formatCode>#,##0.0</c:formatCode>
                <c:ptCount val="7"/>
                <c:pt idx="0">
                  <c:v>93.811489272733638</c:v>
                </c:pt>
                <c:pt idx="1">
                  <c:v>295.54570266668668</c:v>
                </c:pt>
                <c:pt idx="2">
                  <c:v>638.95671393943735</c:v>
                </c:pt>
                <c:pt idx="3">
                  <c:v>1051.68211078795</c:v>
                </c:pt>
                <c:pt idx="4">
                  <c:v>1187.149965333414</c:v>
                </c:pt>
                <c:pt idx="5">
                  <c:v>1083.1783869697711</c:v>
                </c:pt>
                <c:pt idx="6">
                  <c:v>868.12316787884697</c:v>
                </c:pt>
              </c:numCache>
            </c:numRef>
          </c:val>
          <c:extLst>
            <c:ext xmlns:c16="http://schemas.microsoft.com/office/drawing/2014/chart" uri="{C3380CC4-5D6E-409C-BE32-E72D297353CC}">
              <c16:uniqueId val="{00000002-FDDD-49AD-85D7-7E50B64B6441}"/>
            </c:ext>
          </c:extLst>
        </c:ser>
        <c:ser>
          <c:idx val="3"/>
          <c:order val="3"/>
          <c:tx>
            <c:strRef>
              <c:f>Sheet1!$E$1</c:f>
              <c:strCache>
                <c:ptCount val="1"/>
                <c:pt idx="0">
                  <c:v>2011-12</c:v>
                </c:pt>
              </c:strCache>
            </c:strRef>
          </c:tx>
          <c:spPr>
            <a:solidFill>
              <a:schemeClr val="accent1"/>
            </a:solidFill>
            <a:ln>
              <a:solidFill>
                <a:schemeClr val="bg1"/>
              </a:solidFill>
            </a:ln>
          </c:spPr>
          <c:invertIfNegative val="0"/>
          <c:cat>
            <c:strRef>
              <c:f>Sheet1!$A$2:$A$8</c:f>
              <c:strCache>
                <c:ptCount val="7"/>
                <c:pt idx="0">
                  <c:v>15–24</c:v>
                </c:pt>
                <c:pt idx="1">
                  <c:v>25–34</c:v>
                </c:pt>
                <c:pt idx="2">
                  <c:v>35–44</c:v>
                </c:pt>
                <c:pt idx="3">
                  <c:v>45–54</c:v>
                </c:pt>
                <c:pt idx="4">
                  <c:v>55–64</c:v>
                </c:pt>
                <c:pt idx="5">
                  <c:v>65–74</c:v>
                </c:pt>
                <c:pt idx="6">
                  <c:v>75+</c:v>
                </c:pt>
              </c:strCache>
            </c:strRef>
          </c:cat>
          <c:val>
            <c:numRef>
              <c:f>Sheet1!$E$2:$E$8</c:f>
              <c:numCache>
                <c:formatCode>#,##0.0</c:formatCode>
                <c:ptCount val="7"/>
                <c:pt idx="0">
                  <c:v>123.71296655176759</c:v>
                </c:pt>
                <c:pt idx="1">
                  <c:v>264.54883504841649</c:v>
                </c:pt>
                <c:pt idx="2">
                  <c:v>612.25076266666304</c:v>
                </c:pt>
                <c:pt idx="3">
                  <c:v>934.05430109327631</c:v>
                </c:pt>
                <c:pt idx="4">
                  <c:v>1162.645042057442</c:v>
                </c:pt>
                <c:pt idx="5">
                  <c:v>1078.314749978902</c:v>
                </c:pt>
                <c:pt idx="6">
                  <c:v>842.12572127669478</c:v>
                </c:pt>
              </c:numCache>
            </c:numRef>
          </c:val>
          <c:extLst>
            <c:ext xmlns:c16="http://schemas.microsoft.com/office/drawing/2014/chart" uri="{C3380CC4-5D6E-409C-BE32-E72D297353CC}">
              <c16:uniqueId val="{00000003-FDDD-49AD-85D7-7E50B64B6441}"/>
            </c:ext>
          </c:extLst>
        </c:ser>
        <c:ser>
          <c:idx val="4"/>
          <c:order val="4"/>
          <c:tx>
            <c:strRef>
              <c:f>Sheet1!$F$1</c:f>
              <c:strCache>
                <c:ptCount val="1"/>
                <c:pt idx="0">
                  <c:v>2013-14</c:v>
                </c:pt>
              </c:strCache>
            </c:strRef>
          </c:tx>
          <c:spPr>
            <a:solidFill>
              <a:schemeClr val="tx2"/>
            </a:solidFill>
            <a:ln>
              <a:solidFill>
                <a:schemeClr val="bg1"/>
              </a:solidFill>
            </a:ln>
          </c:spPr>
          <c:invertIfNegative val="0"/>
          <c:cat>
            <c:strRef>
              <c:f>Sheet1!$A$2:$A$8</c:f>
              <c:strCache>
                <c:ptCount val="7"/>
                <c:pt idx="0">
                  <c:v>15–24</c:v>
                </c:pt>
                <c:pt idx="1">
                  <c:v>25–34</c:v>
                </c:pt>
                <c:pt idx="2">
                  <c:v>35–44</c:v>
                </c:pt>
                <c:pt idx="3">
                  <c:v>45–54</c:v>
                </c:pt>
                <c:pt idx="4">
                  <c:v>55–64</c:v>
                </c:pt>
                <c:pt idx="5">
                  <c:v>65–74</c:v>
                </c:pt>
                <c:pt idx="6">
                  <c:v>75+</c:v>
                </c:pt>
              </c:strCache>
            </c:strRef>
          </c:cat>
          <c:val>
            <c:numRef>
              <c:f>Sheet1!$F$2:$F$8</c:f>
              <c:numCache>
                <c:formatCode>#,##0.0</c:formatCode>
                <c:ptCount val="7"/>
                <c:pt idx="0">
                  <c:v>117.1531445031205</c:v>
                </c:pt>
                <c:pt idx="1">
                  <c:v>273.8327412385982</c:v>
                </c:pt>
                <c:pt idx="2">
                  <c:v>584.03389342294759</c:v>
                </c:pt>
                <c:pt idx="3">
                  <c:v>962.59135861737877</c:v>
                </c:pt>
                <c:pt idx="4">
                  <c:v>1262.9108977436399</c:v>
                </c:pt>
                <c:pt idx="5">
                  <c:v>1253.2330292846859</c:v>
                </c:pt>
                <c:pt idx="6">
                  <c:v>866.83139702352366</c:v>
                </c:pt>
              </c:numCache>
            </c:numRef>
          </c:val>
          <c:extLst>
            <c:ext xmlns:c16="http://schemas.microsoft.com/office/drawing/2014/chart" uri="{C3380CC4-5D6E-409C-BE32-E72D297353CC}">
              <c16:uniqueId val="{00000004-FDDD-49AD-85D7-7E50B64B6441}"/>
            </c:ext>
          </c:extLst>
        </c:ser>
        <c:ser>
          <c:idx val="5"/>
          <c:order val="5"/>
          <c:tx>
            <c:strRef>
              <c:f>Sheet1!$G$1</c:f>
              <c:strCache>
                <c:ptCount val="1"/>
                <c:pt idx="0">
                  <c:v>2015-16</c:v>
                </c:pt>
              </c:strCache>
            </c:strRef>
          </c:tx>
          <c:spPr>
            <a:solidFill>
              <a:schemeClr val="bg2"/>
            </a:solidFill>
            <a:ln>
              <a:solidFill>
                <a:schemeClr val="bg1"/>
              </a:solidFill>
            </a:ln>
          </c:spPr>
          <c:invertIfNegative val="0"/>
          <c:cat>
            <c:strRef>
              <c:f>Sheet1!$A$2:$A$8</c:f>
              <c:strCache>
                <c:ptCount val="7"/>
                <c:pt idx="0">
                  <c:v>15–24</c:v>
                </c:pt>
                <c:pt idx="1">
                  <c:v>25–34</c:v>
                </c:pt>
                <c:pt idx="2">
                  <c:v>35–44</c:v>
                </c:pt>
                <c:pt idx="3">
                  <c:v>45–54</c:v>
                </c:pt>
                <c:pt idx="4">
                  <c:v>55–64</c:v>
                </c:pt>
                <c:pt idx="5">
                  <c:v>65–74</c:v>
                </c:pt>
                <c:pt idx="6">
                  <c:v>75+</c:v>
                </c:pt>
              </c:strCache>
            </c:strRef>
          </c:cat>
          <c:val>
            <c:numRef>
              <c:f>Sheet1!$G$2:$G$8</c:f>
              <c:numCache>
                <c:formatCode>#,##0.0</c:formatCode>
                <c:ptCount val="7"/>
                <c:pt idx="0">
                  <c:v>115.6</c:v>
                </c:pt>
                <c:pt idx="1">
                  <c:v>317.89999999999992</c:v>
                </c:pt>
                <c:pt idx="2">
                  <c:v>645.70000000000005</c:v>
                </c:pt>
                <c:pt idx="3">
                  <c:v>1161.9000000000001</c:v>
                </c:pt>
                <c:pt idx="4">
                  <c:v>1308.3</c:v>
                </c:pt>
                <c:pt idx="5">
                  <c:v>1329.4</c:v>
                </c:pt>
                <c:pt idx="6">
                  <c:v>1036.4000000000001</c:v>
                </c:pt>
              </c:numCache>
            </c:numRef>
          </c:val>
          <c:extLst>
            <c:ext xmlns:c16="http://schemas.microsoft.com/office/drawing/2014/chart" uri="{C3380CC4-5D6E-409C-BE32-E72D297353CC}">
              <c16:uniqueId val="{00000000-FC28-4F75-AF7C-ED29B99B4433}"/>
            </c:ext>
          </c:extLst>
        </c:ser>
        <c:dLbls>
          <c:showLegendKey val="0"/>
          <c:showVal val="0"/>
          <c:showCatName val="0"/>
          <c:showSerName val="0"/>
          <c:showPercent val="0"/>
          <c:showBubbleSize val="0"/>
        </c:dLbls>
        <c:gapWidth val="150"/>
        <c:axId val="-2056537512"/>
        <c:axId val="-2056478888"/>
      </c:barChart>
      <c:catAx>
        <c:axId val="-2056537512"/>
        <c:scaling>
          <c:orientation val="minMax"/>
        </c:scaling>
        <c:delete val="0"/>
        <c:axPos val="b"/>
        <c:numFmt formatCode="General" sourceLinked="0"/>
        <c:majorTickMark val="out"/>
        <c:minorTickMark val="none"/>
        <c:tickLblPos val="nextTo"/>
        <c:spPr>
          <a:ln>
            <a:solidFill>
              <a:srgbClr val="000000"/>
            </a:solidFill>
          </a:ln>
        </c:spPr>
        <c:txPr>
          <a:bodyPr/>
          <a:lstStyle/>
          <a:p>
            <a:pPr>
              <a:defRPr sz="2200"/>
            </a:pPr>
            <a:endParaRPr lang="en-US"/>
          </a:p>
        </c:txPr>
        <c:crossAx val="-2056478888"/>
        <c:crosses val="autoZero"/>
        <c:auto val="1"/>
        <c:lblAlgn val="ctr"/>
        <c:lblOffset val="100"/>
        <c:noMultiLvlLbl val="0"/>
      </c:catAx>
      <c:valAx>
        <c:axId val="-2056478888"/>
        <c:scaling>
          <c:orientation val="minMax"/>
          <c:max val="1400"/>
          <c:min val="0"/>
        </c:scaling>
        <c:delete val="0"/>
        <c:axPos val="l"/>
        <c:majorGridlines>
          <c:spPr>
            <a:ln>
              <a:solidFill>
                <a:schemeClr val="bg1">
                  <a:lumMod val="75000"/>
                </a:schemeClr>
              </a:solidFill>
            </a:ln>
          </c:spPr>
        </c:majorGridlines>
        <c:numFmt formatCode="#,##0" sourceLinked="0"/>
        <c:majorTickMark val="out"/>
        <c:minorTickMark val="none"/>
        <c:tickLblPos val="nextTo"/>
        <c:spPr>
          <a:ln>
            <a:noFill/>
          </a:ln>
        </c:spPr>
        <c:txPr>
          <a:bodyPr/>
          <a:lstStyle/>
          <a:p>
            <a:pPr>
              <a:defRPr sz="2200"/>
            </a:pPr>
            <a:endParaRPr lang="en-US"/>
          </a:p>
        </c:txPr>
        <c:crossAx val="-2056537512"/>
        <c:crosses val="autoZero"/>
        <c:crossBetween val="between"/>
        <c:majorUnit val="200"/>
        <c:minorUnit val="100"/>
      </c:valAx>
    </c:plotArea>
    <c:plotVisOnly val="1"/>
    <c:dispBlanksAs val="gap"/>
    <c:showDLblsOverMax val="0"/>
  </c:chart>
  <c:spPr>
    <a:ln>
      <a:noFill/>
    </a:ln>
  </c:spPr>
  <c:txPr>
    <a:bodyPr/>
    <a:lstStyle/>
    <a:p>
      <a:pPr>
        <a:defRPr sz="1800"/>
      </a:pPr>
      <a:endParaRPr lang="en-US"/>
    </a:p>
  </c:txPr>
  <c:externalData r:id="rId1">
    <c:autoUpdate val="0"/>
  </c:externalData>
</c:chartSpace>
</file>

<file path=ppt/charts/chart5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col"/>
        <c:grouping val="clustered"/>
        <c:varyColors val="0"/>
        <c:ser>
          <c:idx val="0"/>
          <c:order val="0"/>
          <c:tx>
            <c:strRef>
              <c:f>Sheet1!$B$1</c:f>
              <c:strCache>
                <c:ptCount val="1"/>
                <c:pt idx="0">
                  <c:v>Share</c:v>
                </c:pt>
              </c:strCache>
            </c:strRef>
          </c:tx>
          <c:spPr>
            <a:solidFill>
              <a:srgbClr val="F68B33"/>
            </a:solidFill>
            <a:ln w="9525">
              <a:solidFill>
                <a:srgbClr val="FFFFFF"/>
              </a:solidFill>
            </a:ln>
          </c:spPr>
          <c:invertIfNegative val="0"/>
          <c:cat>
            <c:strRef>
              <c:f>Sheet1!$A$2:$A$7</c:f>
              <c:strCache>
                <c:ptCount val="6"/>
                <c:pt idx="0">
                  <c:v>1970s</c:v>
                </c:pt>
                <c:pt idx="1">
                  <c:v>1980s</c:v>
                </c:pt>
                <c:pt idx="2">
                  <c:v>1990s</c:v>
                </c:pt>
                <c:pt idx="3">
                  <c:v>2000-05</c:v>
                </c:pt>
                <c:pt idx="4">
                  <c:v>2006-10</c:v>
                </c:pt>
                <c:pt idx="5">
                  <c:v>2011-15</c:v>
                </c:pt>
              </c:strCache>
            </c:strRef>
          </c:cat>
          <c:val>
            <c:numRef>
              <c:f>Sheet1!$B$2:$B$7</c:f>
              <c:numCache>
                <c:formatCode>0.000</c:formatCode>
                <c:ptCount val="6"/>
                <c:pt idx="0">
                  <c:v>6.44909868814295</c:v>
                </c:pt>
                <c:pt idx="1">
                  <c:v>9.1194288770341903</c:v>
                </c:pt>
                <c:pt idx="2">
                  <c:v>9.5608492240763301</c:v>
                </c:pt>
                <c:pt idx="3">
                  <c:v>10.3433119559208</c:v>
                </c:pt>
                <c:pt idx="4">
                  <c:v>12.593962491404801</c:v>
                </c:pt>
                <c:pt idx="5">
                  <c:v>13.638493274429299</c:v>
                </c:pt>
              </c:numCache>
            </c:numRef>
          </c:val>
          <c:extLst>
            <c:ext xmlns:c16="http://schemas.microsoft.com/office/drawing/2014/chart" uri="{C3380CC4-5D6E-409C-BE32-E72D297353CC}">
              <c16:uniqueId val="{00000004-5A34-4138-B5E6-26F4B8707154}"/>
            </c:ext>
          </c:extLst>
        </c:ser>
        <c:dLbls>
          <c:showLegendKey val="0"/>
          <c:showVal val="0"/>
          <c:showCatName val="0"/>
          <c:showSerName val="0"/>
          <c:showPercent val="0"/>
          <c:showBubbleSize val="0"/>
        </c:dLbls>
        <c:gapWidth val="50"/>
        <c:axId val="-2020679064"/>
        <c:axId val="-2021288056"/>
      </c:barChart>
      <c:catAx>
        <c:axId val="-2020679064"/>
        <c:scaling>
          <c:orientation val="minMax"/>
        </c:scaling>
        <c:delete val="0"/>
        <c:axPos val="b"/>
        <c:numFmt formatCode="General" sourceLinked="1"/>
        <c:majorTickMark val="none"/>
        <c:minorTickMark val="none"/>
        <c:tickLblPos val="nextTo"/>
        <c:spPr>
          <a:ln>
            <a:solidFill>
              <a:schemeClr val="tx1"/>
            </a:solidFill>
          </a:ln>
        </c:spPr>
        <c:txPr>
          <a:bodyPr/>
          <a:lstStyle/>
          <a:p>
            <a:pPr>
              <a:defRPr sz="2200"/>
            </a:pPr>
            <a:endParaRPr lang="en-US"/>
          </a:p>
        </c:txPr>
        <c:crossAx val="-2021288056"/>
        <c:crosses val="autoZero"/>
        <c:auto val="1"/>
        <c:lblAlgn val="ctr"/>
        <c:lblOffset val="100"/>
        <c:noMultiLvlLbl val="0"/>
      </c:catAx>
      <c:valAx>
        <c:axId val="-2021288056"/>
        <c:scaling>
          <c:orientation val="minMax"/>
          <c:max val="15"/>
        </c:scaling>
        <c:delete val="0"/>
        <c:axPos val="l"/>
        <c:majorGridlines>
          <c:spPr>
            <a:ln>
              <a:solidFill>
                <a:srgbClr val="6A737B">
                  <a:lumMod val="40000"/>
                  <a:lumOff val="60000"/>
                </a:srgbClr>
              </a:solidFill>
            </a:ln>
          </c:spPr>
        </c:majorGridlines>
        <c:numFmt formatCode="0" sourceLinked="0"/>
        <c:majorTickMark val="out"/>
        <c:minorTickMark val="none"/>
        <c:tickLblPos val="nextTo"/>
        <c:spPr>
          <a:ln>
            <a:noFill/>
          </a:ln>
        </c:spPr>
        <c:txPr>
          <a:bodyPr/>
          <a:lstStyle/>
          <a:p>
            <a:pPr>
              <a:defRPr sz="2200"/>
            </a:pPr>
            <a:endParaRPr lang="en-US"/>
          </a:p>
        </c:txPr>
        <c:crossAx val="-2020679064"/>
        <c:crosses val="autoZero"/>
        <c:crossBetween val="between"/>
        <c:majorUnit val="5"/>
      </c:valAx>
    </c:plotArea>
    <c:plotVisOnly val="1"/>
    <c:dispBlanksAs val="gap"/>
    <c:showDLblsOverMax val="0"/>
  </c:chart>
  <c:txPr>
    <a:bodyPr/>
    <a:lstStyle/>
    <a:p>
      <a:pPr>
        <a:defRPr sz="1800"/>
      </a:pPr>
      <a:endParaRPr lang="en-US"/>
    </a:p>
  </c:txPr>
  <c:externalData r:id="rId2">
    <c:autoUpdate val="0"/>
  </c:externalData>
</c:chartSpace>
</file>

<file path=ppt/charts/chart5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6.02076066751603E-2"/>
          <c:y val="3.0748433827312401E-2"/>
          <c:w val="0.89672789740804904"/>
          <c:h val="0.88828134585018503"/>
        </c:manualLayout>
      </c:layout>
      <c:lineChart>
        <c:grouping val="standard"/>
        <c:varyColors val="0"/>
        <c:ser>
          <c:idx val="0"/>
          <c:order val="0"/>
          <c:tx>
            <c:strRef>
              <c:f>Sheet1!$B$1</c:f>
              <c:strCache>
                <c:ptCount val="1"/>
                <c:pt idx="0">
                  <c:v>1st</c:v>
                </c:pt>
              </c:strCache>
            </c:strRef>
          </c:tx>
          <c:spPr>
            <a:ln>
              <a:solidFill>
                <a:srgbClr val="FFC35A"/>
              </a:solidFill>
            </a:ln>
            <a:effectLst/>
          </c:spPr>
          <c:marker>
            <c:symbol val="circle"/>
            <c:size val="9"/>
            <c:spPr>
              <a:solidFill>
                <a:srgbClr val="FFFFFF"/>
              </a:solidFill>
              <a:ln w="31750">
                <a:solidFill>
                  <a:srgbClr val="FFC35A"/>
                </a:solidFill>
              </a:ln>
              <a:effectLst/>
            </c:spPr>
          </c:marker>
          <c:cat>
            <c:numRef>
              <c:f>Sheet1!$A$2:$A$5</c:f>
              <c:numCache>
                <c:formatCode>m/d/yyyy</c:formatCode>
                <c:ptCount val="4"/>
                <c:pt idx="0">
                  <c:v>37288</c:v>
                </c:pt>
                <c:pt idx="1">
                  <c:v>38749</c:v>
                </c:pt>
                <c:pt idx="2">
                  <c:v>40210</c:v>
                </c:pt>
                <c:pt idx="3">
                  <c:v>41671</c:v>
                </c:pt>
              </c:numCache>
            </c:numRef>
          </c:cat>
          <c:val>
            <c:numRef>
              <c:f>Sheet1!$B$2:$B$5</c:f>
              <c:numCache>
                <c:formatCode>0.0</c:formatCode>
                <c:ptCount val="4"/>
                <c:pt idx="0">
                  <c:v>55.874673629242473</c:v>
                </c:pt>
                <c:pt idx="1">
                  <c:v>37.0757180156657</c:v>
                </c:pt>
                <c:pt idx="2">
                  <c:v>53.133159268929397</c:v>
                </c:pt>
                <c:pt idx="3">
                  <c:v>46.083550913838003</c:v>
                </c:pt>
              </c:numCache>
            </c:numRef>
          </c:val>
          <c:smooth val="0"/>
          <c:extLst>
            <c:ext xmlns:c16="http://schemas.microsoft.com/office/drawing/2014/chart" uri="{C3380CC4-5D6E-409C-BE32-E72D297353CC}">
              <c16:uniqueId val="{00000000-E59E-482D-933C-7D8299C03FCC}"/>
            </c:ext>
          </c:extLst>
        </c:ser>
        <c:ser>
          <c:idx val="1"/>
          <c:order val="1"/>
          <c:tx>
            <c:strRef>
              <c:f>Sheet1!$C$1</c:f>
              <c:strCache>
                <c:ptCount val="1"/>
                <c:pt idx="0">
                  <c:v>2nd</c:v>
                </c:pt>
              </c:strCache>
            </c:strRef>
          </c:tx>
          <c:spPr>
            <a:ln>
              <a:solidFill>
                <a:srgbClr val="F68B33"/>
              </a:solidFill>
            </a:ln>
            <a:effectLst/>
          </c:spPr>
          <c:marker>
            <c:symbol val="circle"/>
            <c:size val="9"/>
            <c:spPr>
              <a:solidFill>
                <a:srgbClr val="FFFFFF"/>
              </a:solidFill>
              <a:ln w="31750">
                <a:solidFill>
                  <a:srgbClr val="F68B33"/>
                </a:solidFill>
              </a:ln>
              <a:effectLst/>
            </c:spPr>
          </c:marker>
          <c:cat>
            <c:numRef>
              <c:f>Sheet1!$A$2:$A$5</c:f>
              <c:numCache>
                <c:formatCode>m/d/yyyy</c:formatCode>
                <c:ptCount val="4"/>
                <c:pt idx="0">
                  <c:v>37288</c:v>
                </c:pt>
                <c:pt idx="1">
                  <c:v>38749</c:v>
                </c:pt>
                <c:pt idx="2">
                  <c:v>40210</c:v>
                </c:pt>
                <c:pt idx="3">
                  <c:v>41671</c:v>
                </c:pt>
              </c:numCache>
            </c:numRef>
          </c:cat>
          <c:val>
            <c:numRef>
              <c:f>Sheet1!$C$2:$C$5</c:f>
              <c:numCache>
                <c:formatCode>0.0</c:formatCode>
                <c:ptCount val="4"/>
                <c:pt idx="0">
                  <c:v>59.791122715404597</c:v>
                </c:pt>
                <c:pt idx="1">
                  <c:v>57.832898172323603</c:v>
                </c:pt>
                <c:pt idx="2">
                  <c:v>51.566579634464702</c:v>
                </c:pt>
                <c:pt idx="3">
                  <c:v>54.699738903394199</c:v>
                </c:pt>
              </c:numCache>
            </c:numRef>
          </c:val>
          <c:smooth val="0"/>
          <c:extLst>
            <c:ext xmlns:c16="http://schemas.microsoft.com/office/drawing/2014/chart" uri="{C3380CC4-5D6E-409C-BE32-E72D297353CC}">
              <c16:uniqueId val="{00000000-B293-4CB1-B423-251016DBB7B7}"/>
            </c:ext>
          </c:extLst>
        </c:ser>
        <c:ser>
          <c:idx val="2"/>
          <c:order val="2"/>
          <c:tx>
            <c:strRef>
              <c:f>Sheet1!$D$1</c:f>
              <c:strCache>
                <c:ptCount val="1"/>
                <c:pt idx="0">
                  <c:v>3rd</c:v>
                </c:pt>
              </c:strCache>
            </c:strRef>
          </c:tx>
          <c:spPr>
            <a:ln>
              <a:solidFill>
                <a:srgbClr val="D4582A"/>
              </a:solidFill>
            </a:ln>
            <a:effectLst/>
          </c:spPr>
          <c:marker>
            <c:symbol val="circle"/>
            <c:size val="9"/>
            <c:spPr>
              <a:solidFill>
                <a:srgbClr val="FFFFFF"/>
              </a:solidFill>
              <a:ln w="31750">
                <a:solidFill>
                  <a:srgbClr val="D4582A"/>
                </a:solidFill>
              </a:ln>
              <a:effectLst/>
            </c:spPr>
          </c:marker>
          <c:cat>
            <c:numRef>
              <c:f>Sheet1!$A$2:$A$5</c:f>
              <c:numCache>
                <c:formatCode>m/d/yyyy</c:formatCode>
                <c:ptCount val="4"/>
                <c:pt idx="0">
                  <c:v>37288</c:v>
                </c:pt>
                <c:pt idx="1">
                  <c:v>38749</c:v>
                </c:pt>
                <c:pt idx="2">
                  <c:v>40210</c:v>
                </c:pt>
                <c:pt idx="3">
                  <c:v>41671</c:v>
                </c:pt>
              </c:numCache>
            </c:numRef>
          </c:cat>
          <c:val>
            <c:numRef>
              <c:f>Sheet1!$D$2:$D$5</c:f>
              <c:numCache>
                <c:formatCode>0.0</c:formatCode>
                <c:ptCount val="4"/>
                <c:pt idx="0">
                  <c:v>86.422976501305399</c:v>
                </c:pt>
                <c:pt idx="1">
                  <c:v>95.430809399477695</c:v>
                </c:pt>
                <c:pt idx="2">
                  <c:v>109.53002610966</c:v>
                </c:pt>
                <c:pt idx="3">
                  <c:v>103.65535248041699</c:v>
                </c:pt>
              </c:numCache>
            </c:numRef>
          </c:val>
          <c:smooth val="0"/>
          <c:extLst>
            <c:ext xmlns:c16="http://schemas.microsoft.com/office/drawing/2014/chart" uri="{C3380CC4-5D6E-409C-BE32-E72D297353CC}">
              <c16:uniqueId val="{00000001-B293-4CB1-B423-251016DBB7B7}"/>
            </c:ext>
          </c:extLst>
        </c:ser>
        <c:ser>
          <c:idx val="3"/>
          <c:order val="3"/>
          <c:tx>
            <c:strRef>
              <c:f>Sheet1!$E$1</c:f>
              <c:strCache>
                <c:ptCount val="1"/>
                <c:pt idx="0">
                  <c:v>4th</c:v>
                </c:pt>
              </c:strCache>
            </c:strRef>
          </c:tx>
          <c:spPr>
            <a:ln>
              <a:solidFill>
                <a:srgbClr val="A02226"/>
              </a:solidFill>
            </a:ln>
            <a:effectLst/>
          </c:spPr>
          <c:marker>
            <c:symbol val="circle"/>
            <c:size val="9"/>
            <c:spPr>
              <a:solidFill>
                <a:srgbClr val="FFFFFF"/>
              </a:solidFill>
              <a:ln w="31750">
                <a:solidFill>
                  <a:srgbClr val="A02226"/>
                </a:solidFill>
              </a:ln>
              <a:effectLst/>
            </c:spPr>
          </c:marker>
          <c:cat>
            <c:numRef>
              <c:f>Sheet1!$A$2:$A$5</c:f>
              <c:numCache>
                <c:formatCode>m/d/yyyy</c:formatCode>
                <c:ptCount val="4"/>
                <c:pt idx="0">
                  <c:v>37288</c:v>
                </c:pt>
                <c:pt idx="1">
                  <c:v>38749</c:v>
                </c:pt>
                <c:pt idx="2">
                  <c:v>40210</c:v>
                </c:pt>
                <c:pt idx="3">
                  <c:v>41671</c:v>
                </c:pt>
              </c:numCache>
            </c:numRef>
          </c:cat>
          <c:val>
            <c:numRef>
              <c:f>Sheet1!$E$2:$E$5</c:f>
              <c:numCache>
                <c:formatCode>0.0</c:formatCode>
                <c:ptCount val="4"/>
                <c:pt idx="0">
                  <c:v>121.671018276762</c:v>
                </c:pt>
                <c:pt idx="1">
                  <c:v>165.1436031331578</c:v>
                </c:pt>
                <c:pt idx="2">
                  <c:v>156.91906005221901</c:v>
                </c:pt>
                <c:pt idx="3">
                  <c:v>202.741514360313</c:v>
                </c:pt>
              </c:numCache>
            </c:numRef>
          </c:val>
          <c:smooth val="0"/>
          <c:extLst>
            <c:ext xmlns:c16="http://schemas.microsoft.com/office/drawing/2014/chart" uri="{C3380CC4-5D6E-409C-BE32-E72D297353CC}">
              <c16:uniqueId val="{00000002-B293-4CB1-B423-251016DBB7B7}"/>
            </c:ext>
          </c:extLst>
        </c:ser>
        <c:ser>
          <c:idx val="4"/>
          <c:order val="4"/>
          <c:tx>
            <c:strRef>
              <c:f>Sheet1!$F$1</c:f>
              <c:strCache>
                <c:ptCount val="1"/>
                <c:pt idx="0">
                  <c:v>5th</c:v>
                </c:pt>
              </c:strCache>
            </c:strRef>
          </c:tx>
          <c:spPr>
            <a:ln>
              <a:solidFill>
                <a:srgbClr val="621214"/>
              </a:solidFill>
            </a:ln>
            <a:effectLst/>
          </c:spPr>
          <c:marker>
            <c:symbol val="circle"/>
            <c:size val="9"/>
            <c:spPr>
              <a:solidFill>
                <a:srgbClr val="FFFFFF"/>
              </a:solidFill>
              <a:ln w="31750">
                <a:solidFill>
                  <a:srgbClr val="621214"/>
                </a:solidFill>
              </a:ln>
              <a:effectLst/>
            </c:spPr>
          </c:marker>
          <c:cat>
            <c:numRef>
              <c:f>Sheet1!$A$2:$A$5</c:f>
              <c:numCache>
                <c:formatCode>m/d/yyyy</c:formatCode>
                <c:ptCount val="4"/>
                <c:pt idx="0">
                  <c:v>37288</c:v>
                </c:pt>
                <c:pt idx="1">
                  <c:v>38749</c:v>
                </c:pt>
                <c:pt idx="2">
                  <c:v>40210</c:v>
                </c:pt>
                <c:pt idx="3">
                  <c:v>41671</c:v>
                </c:pt>
              </c:numCache>
            </c:numRef>
          </c:cat>
          <c:val>
            <c:numRef>
              <c:f>Sheet1!$F$2:$F$5</c:f>
              <c:numCache>
                <c:formatCode>0.0</c:formatCode>
                <c:ptCount val="4"/>
                <c:pt idx="0">
                  <c:v>109.921671018276</c:v>
                </c:pt>
                <c:pt idx="1">
                  <c:v>160.05221932114799</c:v>
                </c:pt>
                <c:pt idx="2">
                  <c:v>193.342036553524</c:v>
                </c:pt>
                <c:pt idx="3">
                  <c:v>192.16710182767599</c:v>
                </c:pt>
              </c:numCache>
            </c:numRef>
          </c:val>
          <c:smooth val="0"/>
          <c:extLst>
            <c:ext xmlns:c16="http://schemas.microsoft.com/office/drawing/2014/chart" uri="{C3380CC4-5D6E-409C-BE32-E72D297353CC}">
              <c16:uniqueId val="{00000003-B293-4CB1-B423-251016DBB7B7}"/>
            </c:ext>
          </c:extLst>
        </c:ser>
        <c:dLbls>
          <c:showLegendKey val="0"/>
          <c:showVal val="0"/>
          <c:showCatName val="0"/>
          <c:showSerName val="0"/>
          <c:showPercent val="0"/>
          <c:showBubbleSize val="0"/>
        </c:dLbls>
        <c:marker val="1"/>
        <c:smooth val="0"/>
        <c:axId val="-2041886680"/>
        <c:axId val="-2017683192"/>
      </c:lineChart>
      <c:dateAx>
        <c:axId val="-2041886680"/>
        <c:scaling>
          <c:orientation val="minMax"/>
          <c:max val="41791"/>
          <c:min val="37257"/>
        </c:scaling>
        <c:delete val="0"/>
        <c:axPos val="b"/>
        <c:numFmt formatCode="yyyy" sourceLinked="0"/>
        <c:majorTickMark val="out"/>
        <c:minorTickMark val="none"/>
        <c:tickLblPos val="nextTo"/>
        <c:spPr>
          <a:ln>
            <a:solidFill>
              <a:srgbClr val="6A737B"/>
            </a:solidFill>
          </a:ln>
        </c:spPr>
        <c:txPr>
          <a:bodyPr/>
          <a:lstStyle/>
          <a:p>
            <a:pPr>
              <a:defRPr sz="2200"/>
            </a:pPr>
            <a:endParaRPr lang="en-US"/>
          </a:p>
        </c:txPr>
        <c:crossAx val="-2017683192"/>
        <c:crosses val="autoZero"/>
        <c:auto val="0"/>
        <c:lblOffset val="100"/>
        <c:baseTimeUnit val="days"/>
        <c:majorUnit val="4"/>
        <c:majorTimeUnit val="years"/>
        <c:minorUnit val="5"/>
        <c:minorTimeUnit val="days"/>
      </c:dateAx>
      <c:valAx>
        <c:axId val="-2017683192"/>
        <c:scaling>
          <c:orientation val="minMax"/>
          <c:max val="250"/>
          <c:min val="0"/>
        </c:scaling>
        <c:delete val="0"/>
        <c:axPos val="l"/>
        <c:majorGridlines>
          <c:spPr>
            <a:ln>
              <a:solidFill>
                <a:srgbClr val="FFFFFF">
                  <a:lumMod val="75000"/>
                </a:srgbClr>
              </a:solidFill>
            </a:ln>
          </c:spPr>
        </c:majorGridlines>
        <c:numFmt formatCode="0" sourceLinked="0"/>
        <c:majorTickMark val="out"/>
        <c:minorTickMark val="none"/>
        <c:tickLblPos val="nextTo"/>
        <c:spPr>
          <a:ln>
            <a:noFill/>
          </a:ln>
        </c:spPr>
        <c:txPr>
          <a:bodyPr/>
          <a:lstStyle/>
          <a:p>
            <a:pPr>
              <a:defRPr sz="2200"/>
            </a:pPr>
            <a:endParaRPr lang="en-US"/>
          </a:p>
        </c:txPr>
        <c:crossAx val="-2041886680"/>
        <c:crossesAt val="36526"/>
        <c:crossBetween val="midCat"/>
        <c:majorUnit val="50"/>
      </c:valAx>
    </c:plotArea>
    <c:plotVisOnly val="1"/>
    <c:dispBlanksAs val="gap"/>
    <c:showDLblsOverMax val="0"/>
  </c:chart>
  <c:txPr>
    <a:bodyPr/>
    <a:lstStyle/>
    <a:p>
      <a:pPr>
        <a:defRPr sz="1800"/>
      </a:pPr>
      <a:endParaRPr lang="en-US"/>
    </a:p>
  </c:txPr>
  <c:externalData r:id="rId2">
    <c:autoUpdate val="0"/>
  </c:externalData>
</c:chartSpace>
</file>

<file path=ppt/charts/chart5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32829184731177008"/>
          <c:y val="4.4146544181977256E-2"/>
          <c:w val="0.63418445758300312"/>
          <c:h val="0.8829798775153106"/>
        </c:manualLayout>
      </c:layout>
      <c:barChart>
        <c:barDir val="bar"/>
        <c:grouping val="stacked"/>
        <c:varyColors val="0"/>
        <c:ser>
          <c:idx val="0"/>
          <c:order val="0"/>
          <c:tx>
            <c:strRef>
              <c:f>Sheet1!$B$1</c:f>
              <c:strCache>
                <c:ptCount val="1"/>
                <c:pt idx="0">
                  <c:v>Strongly suppport</c:v>
                </c:pt>
              </c:strCache>
            </c:strRef>
          </c:tx>
          <c:spPr>
            <a:solidFill>
              <a:srgbClr val="D4582A"/>
            </a:solidFill>
            <a:ln>
              <a:solidFill>
                <a:srgbClr val="FFFFFF"/>
              </a:solidFill>
            </a:ln>
            <a:effectLst/>
          </c:spPr>
          <c:invertIfNegative val="0"/>
          <c:dPt>
            <c:idx val="0"/>
            <c:invertIfNegative val="0"/>
            <c:bubble3D val="0"/>
            <c:extLst>
              <c:ext xmlns:c16="http://schemas.microsoft.com/office/drawing/2014/chart" uri="{C3380CC4-5D6E-409C-BE32-E72D297353CC}">
                <c16:uniqueId val="{00000001-A9E7-4555-A96C-9F849BD9246B}"/>
              </c:ext>
            </c:extLst>
          </c:dPt>
          <c:dPt>
            <c:idx val="1"/>
            <c:invertIfNegative val="0"/>
            <c:bubble3D val="0"/>
            <c:extLst>
              <c:ext xmlns:c16="http://schemas.microsoft.com/office/drawing/2014/chart" uri="{C3380CC4-5D6E-409C-BE32-E72D297353CC}">
                <c16:uniqueId val="{00000003-A9E7-4555-A96C-9F849BD9246B}"/>
              </c:ext>
            </c:extLst>
          </c:dPt>
          <c:dPt>
            <c:idx val="2"/>
            <c:invertIfNegative val="0"/>
            <c:bubble3D val="0"/>
            <c:extLst>
              <c:ext xmlns:c16="http://schemas.microsoft.com/office/drawing/2014/chart" uri="{C3380CC4-5D6E-409C-BE32-E72D297353CC}">
                <c16:uniqueId val="{00000005-A9E7-4555-A96C-9F849BD9246B}"/>
              </c:ext>
            </c:extLst>
          </c:dPt>
          <c:dPt>
            <c:idx val="3"/>
            <c:invertIfNegative val="0"/>
            <c:bubble3D val="0"/>
            <c:extLst>
              <c:ext xmlns:c16="http://schemas.microsoft.com/office/drawing/2014/chart" uri="{C3380CC4-5D6E-409C-BE32-E72D297353CC}">
                <c16:uniqueId val="{00000007-A9E7-4555-A96C-9F849BD9246B}"/>
              </c:ext>
            </c:extLst>
          </c:dPt>
          <c:dPt>
            <c:idx val="5"/>
            <c:invertIfNegative val="0"/>
            <c:bubble3D val="0"/>
            <c:extLst>
              <c:ext xmlns:c16="http://schemas.microsoft.com/office/drawing/2014/chart" uri="{C3380CC4-5D6E-409C-BE32-E72D297353CC}">
                <c16:uniqueId val="{00000009-A9E7-4555-A96C-9F849BD9246B}"/>
              </c:ext>
            </c:extLst>
          </c:dPt>
          <c:dPt>
            <c:idx val="6"/>
            <c:invertIfNegative val="0"/>
            <c:bubble3D val="0"/>
            <c:extLst>
              <c:ext xmlns:c16="http://schemas.microsoft.com/office/drawing/2014/chart" uri="{C3380CC4-5D6E-409C-BE32-E72D297353CC}">
                <c16:uniqueId val="{0000000B-A9E7-4555-A96C-9F849BD9246B}"/>
              </c:ext>
            </c:extLst>
          </c:dPt>
          <c:dPt>
            <c:idx val="7"/>
            <c:invertIfNegative val="0"/>
            <c:bubble3D val="0"/>
            <c:extLst>
              <c:ext xmlns:c16="http://schemas.microsoft.com/office/drawing/2014/chart" uri="{C3380CC4-5D6E-409C-BE32-E72D297353CC}">
                <c16:uniqueId val="{0000000D-A9E7-4555-A96C-9F849BD9246B}"/>
              </c:ext>
            </c:extLst>
          </c:dPt>
          <c:dPt>
            <c:idx val="8"/>
            <c:invertIfNegative val="0"/>
            <c:bubble3D val="0"/>
            <c:extLst>
              <c:ext xmlns:c16="http://schemas.microsoft.com/office/drawing/2014/chart" uri="{C3380CC4-5D6E-409C-BE32-E72D297353CC}">
                <c16:uniqueId val="{0000000F-A9E7-4555-A96C-9F849BD9246B}"/>
              </c:ext>
            </c:extLst>
          </c:dPt>
          <c:dPt>
            <c:idx val="9"/>
            <c:invertIfNegative val="0"/>
            <c:bubble3D val="0"/>
            <c:extLst>
              <c:ext xmlns:c16="http://schemas.microsoft.com/office/drawing/2014/chart" uri="{C3380CC4-5D6E-409C-BE32-E72D297353CC}">
                <c16:uniqueId val="{00000011-A9E7-4555-A96C-9F849BD9246B}"/>
              </c:ext>
            </c:extLst>
          </c:dPt>
          <c:dPt>
            <c:idx val="10"/>
            <c:invertIfNegative val="0"/>
            <c:bubble3D val="0"/>
            <c:extLst>
              <c:ext xmlns:c16="http://schemas.microsoft.com/office/drawing/2014/chart" uri="{C3380CC4-5D6E-409C-BE32-E72D297353CC}">
                <c16:uniqueId val="{00000013-A9E7-4555-A96C-9F849BD9246B}"/>
              </c:ext>
            </c:extLst>
          </c:dPt>
          <c:dPt>
            <c:idx val="11"/>
            <c:invertIfNegative val="0"/>
            <c:bubble3D val="0"/>
            <c:extLst>
              <c:ext xmlns:c16="http://schemas.microsoft.com/office/drawing/2014/chart" uri="{C3380CC4-5D6E-409C-BE32-E72D297353CC}">
                <c16:uniqueId val="{00000015-A9E7-4555-A96C-9F849BD9246B}"/>
              </c:ext>
            </c:extLst>
          </c:dPt>
          <c:dPt>
            <c:idx val="12"/>
            <c:invertIfNegative val="0"/>
            <c:bubble3D val="0"/>
            <c:extLst>
              <c:ext xmlns:c16="http://schemas.microsoft.com/office/drawing/2014/chart" uri="{C3380CC4-5D6E-409C-BE32-E72D297353CC}">
                <c16:uniqueId val="{00000017-A9E7-4555-A96C-9F849BD9246B}"/>
              </c:ext>
            </c:extLst>
          </c:dPt>
          <c:dPt>
            <c:idx val="13"/>
            <c:invertIfNegative val="0"/>
            <c:bubble3D val="0"/>
            <c:extLst>
              <c:ext xmlns:c16="http://schemas.microsoft.com/office/drawing/2014/chart" uri="{C3380CC4-5D6E-409C-BE32-E72D297353CC}">
                <c16:uniqueId val="{00000019-A9E7-4555-A96C-9F849BD9246B}"/>
              </c:ext>
            </c:extLst>
          </c:dPt>
          <c:dPt>
            <c:idx val="14"/>
            <c:invertIfNegative val="0"/>
            <c:bubble3D val="0"/>
            <c:extLst>
              <c:ext xmlns:c16="http://schemas.microsoft.com/office/drawing/2014/chart" uri="{C3380CC4-5D6E-409C-BE32-E72D297353CC}">
                <c16:uniqueId val="{0000001B-A9E7-4555-A96C-9F849BD9246B}"/>
              </c:ext>
            </c:extLst>
          </c:dPt>
          <c:dPt>
            <c:idx val="15"/>
            <c:invertIfNegative val="0"/>
            <c:bubble3D val="0"/>
            <c:extLst>
              <c:ext xmlns:c16="http://schemas.microsoft.com/office/drawing/2014/chart" uri="{C3380CC4-5D6E-409C-BE32-E72D297353CC}">
                <c16:uniqueId val="{0000001D-A9E7-4555-A96C-9F849BD9246B}"/>
              </c:ext>
            </c:extLst>
          </c:dPt>
          <c:cat>
            <c:strRef>
              <c:f>Sheet1!$A$2:$A$6</c:f>
              <c:strCache>
                <c:ptCount val="5"/>
                <c:pt idx="0">
                  <c:v>First home owner
grants</c:v>
                </c:pt>
                <c:pt idx="1">
                  <c:v>More public housing</c:v>
                </c:pt>
                <c:pt idx="2">
                  <c:v>More homes being
built in local area</c:v>
                </c:pt>
                <c:pt idx="3">
                  <c:v>Remove tax incentives
like negative gearing</c:v>
                </c:pt>
                <c:pt idx="4">
                  <c:v>Relax planning
restrictions</c:v>
                </c:pt>
              </c:strCache>
            </c:strRef>
          </c:cat>
          <c:val>
            <c:numRef>
              <c:f>Sheet1!$B$2:$B$6</c:f>
              <c:numCache>
                <c:formatCode>General</c:formatCode>
                <c:ptCount val="5"/>
                <c:pt idx="0">
                  <c:v>42.3</c:v>
                </c:pt>
                <c:pt idx="1">
                  <c:v>24.2</c:v>
                </c:pt>
                <c:pt idx="2">
                  <c:v>15.5</c:v>
                </c:pt>
                <c:pt idx="3">
                  <c:v>24.2</c:v>
                </c:pt>
                <c:pt idx="4">
                  <c:v>12.1</c:v>
                </c:pt>
              </c:numCache>
            </c:numRef>
          </c:val>
          <c:extLst>
            <c:ext xmlns:c16="http://schemas.microsoft.com/office/drawing/2014/chart" uri="{C3380CC4-5D6E-409C-BE32-E72D297353CC}">
              <c16:uniqueId val="{0000001E-A9E7-4555-A96C-9F849BD9246B}"/>
            </c:ext>
          </c:extLst>
        </c:ser>
        <c:ser>
          <c:idx val="1"/>
          <c:order val="1"/>
          <c:tx>
            <c:strRef>
              <c:f>Sheet1!$C$1</c:f>
              <c:strCache>
                <c:ptCount val="1"/>
                <c:pt idx="0">
                  <c:v>Support</c:v>
                </c:pt>
              </c:strCache>
            </c:strRef>
          </c:tx>
          <c:spPr>
            <a:solidFill>
              <a:srgbClr val="F68B33"/>
            </a:solidFill>
            <a:ln>
              <a:solidFill>
                <a:srgbClr val="FFFFFF"/>
              </a:solidFill>
            </a:ln>
            <a:effectLst/>
          </c:spPr>
          <c:invertIfNegative val="0"/>
          <c:cat>
            <c:strRef>
              <c:f>Sheet1!$A$2:$A$6</c:f>
              <c:strCache>
                <c:ptCount val="5"/>
                <c:pt idx="0">
                  <c:v>First home owner
grants</c:v>
                </c:pt>
                <c:pt idx="1">
                  <c:v>More public housing</c:v>
                </c:pt>
                <c:pt idx="2">
                  <c:v>More homes being
built in local area</c:v>
                </c:pt>
                <c:pt idx="3">
                  <c:v>Remove tax incentives
like negative gearing</c:v>
                </c:pt>
                <c:pt idx="4">
                  <c:v>Relax planning
restrictions</c:v>
                </c:pt>
              </c:strCache>
            </c:strRef>
          </c:cat>
          <c:val>
            <c:numRef>
              <c:f>Sheet1!$C$2:$C$6</c:f>
              <c:numCache>
                <c:formatCode>General</c:formatCode>
                <c:ptCount val="5"/>
                <c:pt idx="0">
                  <c:v>40.700000000000003</c:v>
                </c:pt>
                <c:pt idx="1">
                  <c:v>39.4</c:v>
                </c:pt>
                <c:pt idx="2">
                  <c:v>37.5</c:v>
                </c:pt>
                <c:pt idx="3">
                  <c:v>27.5</c:v>
                </c:pt>
                <c:pt idx="4">
                  <c:v>34.6</c:v>
                </c:pt>
              </c:numCache>
            </c:numRef>
          </c:val>
          <c:extLst>
            <c:ext xmlns:c16="http://schemas.microsoft.com/office/drawing/2014/chart" uri="{C3380CC4-5D6E-409C-BE32-E72D297353CC}">
              <c16:uniqueId val="{0000001E-3B31-47E5-8CAA-3C41005975FB}"/>
            </c:ext>
          </c:extLst>
        </c:ser>
        <c:dLbls>
          <c:showLegendKey val="0"/>
          <c:showVal val="0"/>
          <c:showCatName val="0"/>
          <c:showSerName val="0"/>
          <c:showPercent val="0"/>
          <c:showBubbleSize val="0"/>
        </c:dLbls>
        <c:gapWidth val="75"/>
        <c:overlap val="100"/>
        <c:axId val="-2046413880"/>
        <c:axId val="-2046784008"/>
      </c:barChart>
      <c:catAx>
        <c:axId val="-2046413880"/>
        <c:scaling>
          <c:orientation val="maxMin"/>
        </c:scaling>
        <c:delete val="0"/>
        <c:axPos val="l"/>
        <c:numFmt formatCode="General" sourceLinked="0"/>
        <c:majorTickMark val="out"/>
        <c:minorTickMark val="none"/>
        <c:tickLblPos val="none"/>
        <c:spPr>
          <a:ln>
            <a:noFill/>
          </a:ln>
        </c:spPr>
        <c:txPr>
          <a:bodyPr/>
          <a:lstStyle/>
          <a:p>
            <a:pPr algn="just">
              <a:defRPr/>
            </a:pPr>
            <a:endParaRPr lang="en-US"/>
          </a:p>
        </c:txPr>
        <c:crossAx val="-2046784008"/>
        <c:crosses val="autoZero"/>
        <c:auto val="0"/>
        <c:lblAlgn val="ctr"/>
        <c:lblOffset val="100"/>
        <c:tickLblSkip val="1"/>
        <c:noMultiLvlLbl val="0"/>
      </c:catAx>
      <c:valAx>
        <c:axId val="-2046784008"/>
        <c:scaling>
          <c:orientation val="minMax"/>
          <c:max val="90"/>
          <c:min val="0"/>
        </c:scaling>
        <c:delete val="0"/>
        <c:axPos val="b"/>
        <c:majorGridlines>
          <c:spPr>
            <a:ln>
              <a:solidFill>
                <a:schemeClr val="accent6">
                  <a:lumMod val="40000"/>
                  <a:lumOff val="60000"/>
                </a:schemeClr>
              </a:solidFill>
            </a:ln>
          </c:spPr>
        </c:majorGridlines>
        <c:numFmt formatCode="#,##0" sourceLinked="0"/>
        <c:majorTickMark val="out"/>
        <c:minorTickMark val="none"/>
        <c:tickLblPos val="nextTo"/>
        <c:spPr>
          <a:ln>
            <a:noFill/>
          </a:ln>
        </c:spPr>
        <c:crossAx val="-2046413880"/>
        <c:crosses val="max"/>
        <c:crossBetween val="between"/>
        <c:majorUnit val="10"/>
      </c:valAx>
    </c:plotArea>
    <c:plotVisOnly val="1"/>
    <c:dispBlanksAs val="gap"/>
    <c:showDLblsOverMax val="0"/>
  </c:chart>
  <c:txPr>
    <a:bodyPr/>
    <a:lstStyle/>
    <a:p>
      <a:pPr algn="just">
        <a:defRPr sz="2200"/>
      </a:pPr>
      <a:endParaRPr lang="en-US"/>
    </a:p>
  </c:txPr>
  <c:externalData r:id="rId2">
    <c:autoUpdate val="0"/>
  </c:externalData>
</c:chartSpace>
</file>

<file path=ppt/charts/chart5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1"/>
    <c:plotArea>
      <c:layout>
        <c:manualLayout>
          <c:layoutTarget val="inner"/>
          <c:xMode val="edge"/>
          <c:yMode val="edge"/>
          <c:x val="8.6870256316727207E-2"/>
          <c:y val="2.7214285714285701E-2"/>
          <c:w val="0.94850747022006898"/>
          <c:h val="0.89179717118693502"/>
        </c:manualLayout>
      </c:layout>
      <c:barChart>
        <c:barDir val="col"/>
        <c:grouping val="stacked"/>
        <c:varyColors val="0"/>
        <c:ser>
          <c:idx val="6"/>
          <c:order val="0"/>
          <c:tx>
            <c:strRef>
              <c:f>Sheet1!$A$2</c:f>
              <c:strCache>
                <c:ptCount val="1"/>
                <c:pt idx="0">
                  <c:v>Students</c:v>
                </c:pt>
              </c:strCache>
            </c:strRef>
          </c:tx>
          <c:spPr>
            <a:solidFill>
              <a:schemeClr val="bg2"/>
            </a:solidFill>
            <a:ln w="3175">
              <a:solidFill>
                <a:schemeClr val="bg1"/>
              </a:solidFill>
            </a:ln>
            <a:effectLst/>
          </c:spPr>
          <c:invertIfNegative val="0"/>
          <c:dPt>
            <c:idx val="7"/>
            <c:invertIfNegative val="0"/>
            <c:bubble3D val="0"/>
            <c:extLst>
              <c:ext xmlns:c16="http://schemas.microsoft.com/office/drawing/2014/chart" uri="{C3380CC4-5D6E-409C-BE32-E72D297353CC}">
                <c16:uniqueId val="{00000000-2FAF-4FBB-83C2-22D05E817F9B}"/>
              </c:ext>
            </c:extLst>
          </c:dPt>
          <c:dPt>
            <c:idx val="27"/>
            <c:invertIfNegative val="0"/>
            <c:bubble3D val="0"/>
            <c:extLst>
              <c:ext xmlns:c16="http://schemas.microsoft.com/office/drawing/2014/chart" uri="{C3380CC4-5D6E-409C-BE32-E72D297353CC}">
                <c16:uniqueId val="{00000000-9655-46EC-AB8B-488729A64669}"/>
              </c:ext>
            </c:extLst>
          </c:dPt>
          <c:cat>
            <c:strRef>
              <c:f>Sheet1!$B$1:$E$1</c:f>
              <c:strCache>
                <c:ptCount val="4"/>
                <c:pt idx="0">
                  <c:v>blank1</c:v>
                </c:pt>
                <c:pt idx="1">
                  <c:v>2014-15</c:v>
                </c:pt>
                <c:pt idx="2">
                  <c:v>2019-20
(forecast)</c:v>
                </c:pt>
                <c:pt idx="3">
                  <c:v>Blank</c:v>
                </c:pt>
              </c:strCache>
            </c:strRef>
          </c:cat>
          <c:val>
            <c:numRef>
              <c:f>Sheet1!$B$2:$E$2</c:f>
              <c:numCache>
                <c:formatCode>0</c:formatCode>
                <c:ptCount val="4"/>
                <c:pt idx="1">
                  <c:v>77220</c:v>
                </c:pt>
                <c:pt idx="2">
                  <c:v>112800</c:v>
                </c:pt>
              </c:numCache>
            </c:numRef>
          </c:val>
          <c:extLst>
            <c:ext xmlns:c16="http://schemas.microsoft.com/office/drawing/2014/chart" uri="{C3380CC4-5D6E-409C-BE32-E72D297353CC}">
              <c16:uniqueId val="{00000000-8BE6-489D-BF93-15F557DAC39F}"/>
            </c:ext>
          </c:extLst>
        </c:ser>
        <c:ser>
          <c:idx val="0"/>
          <c:order val="1"/>
          <c:tx>
            <c:strRef>
              <c:f>Sheet1!$A$3</c:f>
              <c:strCache>
                <c:ptCount val="1"/>
                <c:pt idx="0">
                  <c:v>Temporary work skilled (subclass 457)</c:v>
                </c:pt>
              </c:strCache>
            </c:strRef>
          </c:tx>
          <c:spPr>
            <a:solidFill>
              <a:schemeClr val="tx2"/>
            </a:solidFill>
            <a:ln>
              <a:solidFill>
                <a:schemeClr val="bg1"/>
              </a:solidFill>
            </a:ln>
            <a:effectLst/>
          </c:spPr>
          <c:invertIfNegative val="0"/>
          <c:cat>
            <c:strRef>
              <c:f>Sheet1!$B$1:$E$1</c:f>
              <c:strCache>
                <c:ptCount val="4"/>
                <c:pt idx="0">
                  <c:v>blank1</c:v>
                </c:pt>
                <c:pt idx="1">
                  <c:v>2014-15</c:v>
                </c:pt>
                <c:pt idx="2">
                  <c:v>2019-20
(forecast)</c:v>
                </c:pt>
                <c:pt idx="3">
                  <c:v>Blank</c:v>
                </c:pt>
              </c:strCache>
            </c:strRef>
          </c:cat>
          <c:val>
            <c:numRef>
              <c:f>Sheet1!$B$3:$E$3</c:f>
              <c:numCache>
                <c:formatCode>0</c:formatCode>
                <c:ptCount val="4"/>
                <c:pt idx="1">
                  <c:v>10260</c:v>
                </c:pt>
                <c:pt idx="2">
                  <c:v>20700</c:v>
                </c:pt>
              </c:numCache>
            </c:numRef>
          </c:val>
          <c:extLst>
            <c:ext xmlns:c16="http://schemas.microsoft.com/office/drawing/2014/chart" uri="{C3380CC4-5D6E-409C-BE32-E72D297353CC}">
              <c16:uniqueId val="{00000000-E200-48C8-864B-E72C3C3D134A}"/>
            </c:ext>
          </c:extLst>
        </c:ser>
        <c:ser>
          <c:idx val="1"/>
          <c:order val="2"/>
          <c:tx>
            <c:strRef>
              <c:f>Sheet1!$A$4</c:f>
              <c:strCache>
                <c:ptCount val="1"/>
                <c:pt idx="0">
                  <c:v>Working Holiday</c:v>
                </c:pt>
              </c:strCache>
            </c:strRef>
          </c:tx>
          <c:spPr>
            <a:solidFill>
              <a:schemeClr val="accent1"/>
            </a:solidFill>
            <a:ln>
              <a:solidFill>
                <a:schemeClr val="bg1"/>
              </a:solidFill>
            </a:ln>
            <a:effectLst/>
          </c:spPr>
          <c:invertIfNegative val="0"/>
          <c:cat>
            <c:strRef>
              <c:f>Sheet1!$B$1:$E$1</c:f>
              <c:strCache>
                <c:ptCount val="4"/>
                <c:pt idx="0">
                  <c:v>blank1</c:v>
                </c:pt>
                <c:pt idx="1">
                  <c:v>2014-15</c:v>
                </c:pt>
                <c:pt idx="2">
                  <c:v>2019-20
(forecast)</c:v>
                </c:pt>
                <c:pt idx="3">
                  <c:v>Blank</c:v>
                </c:pt>
              </c:strCache>
            </c:strRef>
          </c:cat>
          <c:val>
            <c:numRef>
              <c:f>Sheet1!$B$4:$E$4</c:f>
              <c:numCache>
                <c:formatCode>0</c:formatCode>
                <c:ptCount val="4"/>
                <c:pt idx="1">
                  <c:v>23300</c:v>
                </c:pt>
                <c:pt idx="2">
                  <c:v>30300</c:v>
                </c:pt>
              </c:numCache>
            </c:numRef>
          </c:val>
          <c:extLst>
            <c:ext xmlns:c16="http://schemas.microsoft.com/office/drawing/2014/chart" uri="{C3380CC4-5D6E-409C-BE32-E72D297353CC}">
              <c16:uniqueId val="{00000001-E200-48C8-864B-E72C3C3D134A}"/>
            </c:ext>
          </c:extLst>
        </c:ser>
        <c:ser>
          <c:idx val="2"/>
          <c:order val="3"/>
          <c:tx>
            <c:strRef>
              <c:f>Sheet1!$A$5</c:f>
              <c:strCache>
                <c:ptCount val="1"/>
                <c:pt idx="0">
                  <c:v>Visitor and other temporary visas</c:v>
                </c:pt>
              </c:strCache>
            </c:strRef>
          </c:tx>
          <c:spPr>
            <a:solidFill>
              <a:schemeClr val="accent2"/>
            </a:solidFill>
            <a:ln>
              <a:solidFill>
                <a:schemeClr val="bg1"/>
              </a:solidFill>
            </a:ln>
          </c:spPr>
          <c:invertIfNegative val="0"/>
          <c:cat>
            <c:strRef>
              <c:f>Sheet1!$B$1:$E$1</c:f>
              <c:strCache>
                <c:ptCount val="4"/>
                <c:pt idx="0">
                  <c:v>blank1</c:v>
                </c:pt>
                <c:pt idx="1">
                  <c:v>2014-15</c:v>
                </c:pt>
                <c:pt idx="2">
                  <c:v>2019-20
(forecast)</c:v>
                </c:pt>
                <c:pt idx="3">
                  <c:v>Blank</c:v>
                </c:pt>
              </c:strCache>
            </c:strRef>
          </c:cat>
          <c:val>
            <c:numRef>
              <c:f>Sheet1!$B$5:$E$5</c:f>
              <c:numCache>
                <c:formatCode>0</c:formatCode>
                <c:ptCount val="4"/>
                <c:pt idx="1">
                  <c:v>21060</c:v>
                </c:pt>
                <c:pt idx="2">
                  <c:v>15000</c:v>
                </c:pt>
              </c:numCache>
            </c:numRef>
          </c:val>
          <c:extLst>
            <c:ext xmlns:c16="http://schemas.microsoft.com/office/drawing/2014/chart" uri="{C3380CC4-5D6E-409C-BE32-E72D297353CC}">
              <c16:uniqueId val="{00000002-E200-48C8-864B-E72C3C3D134A}"/>
            </c:ext>
          </c:extLst>
        </c:ser>
        <c:ser>
          <c:idx val="3"/>
          <c:order val="4"/>
          <c:tx>
            <c:strRef>
              <c:f>Sheet1!$A$6</c:f>
              <c:strCache>
                <c:ptCount val="1"/>
                <c:pt idx="0">
                  <c:v>Family</c:v>
                </c:pt>
              </c:strCache>
            </c:strRef>
          </c:tx>
          <c:spPr>
            <a:solidFill>
              <a:schemeClr val="accent3"/>
            </a:solidFill>
            <a:ln>
              <a:solidFill>
                <a:schemeClr val="bg1"/>
              </a:solidFill>
            </a:ln>
            <a:effectLst/>
          </c:spPr>
          <c:invertIfNegative val="0"/>
          <c:cat>
            <c:strRef>
              <c:f>Sheet1!$B$1:$E$1</c:f>
              <c:strCache>
                <c:ptCount val="4"/>
                <c:pt idx="0">
                  <c:v>blank1</c:v>
                </c:pt>
                <c:pt idx="1">
                  <c:v>2014-15</c:v>
                </c:pt>
                <c:pt idx="2">
                  <c:v>2019-20
(forecast)</c:v>
                </c:pt>
                <c:pt idx="3">
                  <c:v>Blank</c:v>
                </c:pt>
              </c:strCache>
            </c:strRef>
          </c:cat>
          <c:val>
            <c:numRef>
              <c:f>Sheet1!$B$6:$E$6</c:f>
              <c:numCache>
                <c:formatCode>0</c:formatCode>
                <c:ptCount val="4"/>
                <c:pt idx="1">
                  <c:v>26140</c:v>
                </c:pt>
                <c:pt idx="2">
                  <c:v>27200</c:v>
                </c:pt>
              </c:numCache>
            </c:numRef>
          </c:val>
          <c:extLst>
            <c:ext xmlns:c16="http://schemas.microsoft.com/office/drawing/2014/chart" uri="{C3380CC4-5D6E-409C-BE32-E72D297353CC}">
              <c16:uniqueId val="{00000003-E200-48C8-864B-E72C3C3D134A}"/>
            </c:ext>
          </c:extLst>
        </c:ser>
        <c:ser>
          <c:idx val="4"/>
          <c:order val="5"/>
          <c:tx>
            <c:strRef>
              <c:f>Sheet1!$A$7</c:f>
              <c:strCache>
                <c:ptCount val="1"/>
                <c:pt idx="0">
                  <c:v>Skill</c:v>
                </c:pt>
              </c:strCache>
            </c:strRef>
          </c:tx>
          <c:spPr>
            <a:solidFill>
              <a:schemeClr val="accent4"/>
            </a:solidFill>
            <a:ln>
              <a:solidFill>
                <a:schemeClr val="bg1"/>
              </a:solidFill>
            </a:ln>
            <a:effectLst/>
          </c:spPr>
          <c:invertIfNegative val="0"/>
          <c:cat>
            <c:strRef>
              <c:f>Sheet1!$B$1:$E$1</c:f>
              <c:strCache>
                <c:ptCount val="4"/>
                <c:pt idx="0">
                  <c:v>blank1</c:v>
                </c:pt>
                <c:pt idx="1">
                  <c:v>2014-15</c:v>
                </c:pt>
                <c:pt idx="2">
                  <c:v>2019-20
(forecast)</c:v>
                </c:pt>
                <c:pt idx="3">
                  <c:v>Blank</c:v>
                </c:pt>
              </c:strCache>
            </c:strRef>
          </c:cat>
          <c:val>
            <c:numRef>
              <c:f>Sheet1!$B$7:$E$7</c:f>
              <c:numCache>
                <c:formatCode>0</c:formatCode>
                <c:ptCount val="4"/>
                <c:pt idx="1">
                  <c:v>33590</c:v>
                </c:pt>
                <c:pt idx="2">
                  <c:v>29900</c:v>
                </c:pt>
              </c:numCache>
            </c:numRef>
          </c:val>
          <c:extLst>
            <c:ext xmlns:c16="http://schemas.microsoft.com/office/drawing/2014/chart" uri="{C3380CC4-5D6E-409C-BE32-E72D297353CC}">
              <c16:uniqueId val="{00000004-E200-48C8-864B-E72C3C3D134A}"/>
            </c:ext>
          </c:extLst>
        </c:ser>
        <c:ser>
          <c:idx val="5"/>
          <c:order val="6"/>
          <c:tx>
            <c:strRef>
              <c:f>Sheet1!$A$8</c:f>
              <c:strCache>
                <c:ptCount val="1"/>
                <c:pt idx="0">
                  <c:v>Special Eligibility and humanitarian + Other </c:v>
                </c:pt>
              </c:strCache>
            </c:strRef>
          </c:tx>
          <c:spPr>
            <a:solidFill>
              <a:schemeClr val="accent4">
                <a:lumMod val="60000"/>
                <a:lumOff val="40000"/>
              </a:schemeClr>
            </a:solidFill>
            <a:ln>
              <a:solidFill>
                <a:schemeClr val="bg1"/>
              </a:solidFill>
            </a:ln>
            <a:effectLst/>
          </c:spPr>
          <c:invertIfNegative val="0"/>
          <c:cat>
            <c:strRef>
              <c:f>Sheet1!$B$1:$E$1</c:f>
              <c:strCache>
                <c:ptCount val="4"/>
                <c:pt idx="0">
                  <c:v>blank1</c:v>
                </c:pt>
                <c:pt idx="1">
                  <c:v>2014-15</c:v>
                </c:pt>
                <c:pt idx="2">
                  <c:v>2019-20
(forecast)</c:v>
                </c:pt>
                <c:pt idx="3">
                  <c:v>Blank</c:v>
                </c:pt>
              </c:strCache>
            </c:strRef>
          </c:cat>
          <c:val>
            <c:numRef>
              <c:f>Sheet1!$B$8:$E$8</c:f>
              <c:numCache>
                <c:formatCode>0</c:formatCode>
                <c:ptCount val="4"/>
                <c:pt idx="1">
                  <c:v>10780</c:v>
                </c:pt>
                <c:pt idx="2">
                  <c:v>14500</c:v>
                </c:pt>
              </c:numCache>
            </c:numRef>
          </c:val>
          <c:extLst>
            <c:ext xmlns:c16="http://schemas.microsoft.com/office/drawing/2014/chart" uri="{C3380CC4-5D6E-409C-BE32-E72D297353CC}">
              <c16:uniqueId val="{00000005-E200-48C8-864B-E72C3C3D134A}"/>
            </c:ext>
          </c:extLst>
        </c:ser>
        <c:ser>
          <c:idx val="7"/>
          <c:order val="7"/>
          <c:tx>
            <c:strRef>
              <c:f>Sheet1!$A$9</c:f>
              <c:strCache>
                <c:ptCount val="1"/>
                <c:pt idx="0">
                  <c:v>Net Australia, New Zealand and Other citizens</c:v>
                </c:pt>
              </c:strCache>
            </c:strRef>
          </c:tx>
          <c:spPr>
            <a:solidFill>
              <a:schemeClr val="tx1"/>
            </a:solidFill>
            <a:ln>
              <a:solidFill>
                <a:schemeClr val="bg1"/>
              </a:solidFill>
            </a:ln>
            <a:effectLst/>
          </c:spPr>
          <c:invertIfNegative val="0"/>
          <c:cat>
            <c:strRef>
              <c:f>Sheet1!$B$1:$E$1</c:f>
              <c:strCache>
                <c:ptCount val="4"/>
                <c:pt idx="0">
                  <c:v>blank1</c:v>
                </c:pt>
                <c:pt idx="1">
                  <c:v>2014-15</c:v>
                </c:pt>
                <c:pt idx="2">
                  <c:v>2019-20
(forecast)</c:v>
                </c:pt>
                <c:pt idx="3">
                  <c:v>Blank</c:v>
                </c:pt>
              </c:strCache>
            </c:strRef>
          </c:cat>
          <c:val>
            <c:numRef>
              <c:f>Sheet1!$B$9:$E$9</c:f>
              <c:numCache>
                <c:formatCode>0</c:formatCode>
                <c:ptCount val="4"/>
                <c:pt idx="1">
                  <c:v>-23720</c:v>
                </c:pt>
                <c:pt idx="2">
                  <c:v>-3800</c:v>
                </c:pt>
              </c:numCache>
            </c:numRef>
          </c:val>
          <c:extLst>
            <c:ext xmlns:c16="http://schemas.microsoft.com/office/drawing/2014/chart" uri="{C3380CC4-5D6E-409C-BE32-E72D297353CC}">
              <c16:uniqueId val="{00000006-E200-48C8-864B-E72C3C3D134A}"/>
            </c:ext>
          </c:extLst>
        </c:ser>
        <c:dLbls>
          <c:showLegendKey val="0"/>
          <c:showVal val="0"/>
          <c:showCatName val="0"/>
          <c:showSerName val="0"/>
          <c:showPercent val="0"/>
          <c:showBubbleSize val="0"/>
        </c:dLbls>
        <c:gapWidth val="50"/>
        <c:overlap val="100"/>
        <c:axId val="-2019428552"/>
        <c:axId val="-2019439192"/>
      </c:barChart>
      <c:lineChart>
        <c:grouping val="standard"/>
        <c:varyColors val="0"/>
        <c:ser>
          <c:idx val="8"/>
          <c:order val="8"/>
          <c:tx>
            <c:strRef>
              <c:f>Sheet1!$A$10</c:f>
              <c:strCache>
                <c:ptCount val="1"/>
                <c:pt idx="0">
                  <c:v>Total</c:v>
                </c:pt>
              </c:strCache>
            </c:strRef>
          </c:tx>
          <c:spPr>
            <a:ln>
              <a:noFill/>
            </a:ln>
            <a:effectLst/>
          </c:spPr>
          <c:marker>
            <c:symbol val="dash"/>
            <c:size val="44"/>
            <c:spPr>
              <a:solidFill>
                <a:schemeClr val="tx1"/>
              </a:solidFill>
              <a:ln>
                <a:noFill/>
              </a:ln>
              <a:effectLst/>
            </c:spPr>
          </c:marker>
          <c:cat>
            <c:strRef>
              <c:f>Sheet1!$B$1:$E$1</c:f>
              <c:strCache>
                <c:ptCount val="4"/>
                <c:pt idx="0">
                  <c:v>blank1</c:v>
                </c:pt>
                <c:pt idx="1">
                  <c:v>2014-15</c:v>
                </c:pt>
                <c:pt idx="2">
                  <c:v>2019-20
(forecast)</c:v>
                </c:pt>
                <c:pt idx="3">
                  <c:v>Blank</c:v>
                </c:pt>
              </c:strCache>
            </c:strRef>
          </c:cat>
          <c:val>
            <c:numRef>
              <c:f>Sheet1!$B$10:$E$10</c:f>
              <c:numCache>
                <c:formatCode>0</c:formatCode>
                <c:ptCount val="4"/>
                <c:pt idx="1">
                  <c:v>178580</c:v>
                </c:pt>
                <c:pt idx="2">
                  <c:v>246700</c:v>
                </c:pt>
              </c:numCache>
            </c:numRef>
          </c:val>
          <c:smooth val="0"/>
          <c:extLst>
            <c:ext xmlns:c16="http://schemas.microsoft.com/office/drawing/2014/chart" uri="{C3380CC4-5D6E-409C-BE32-E72D297353CC}">
              <c16:uniqueId val="{00000003-C5A6-4F7D-BA4A-27BD22A2C9ED}"/>
            </c:ext>
          </c:extLst>
        </c:ser>
        <c:dLbls>
          <c:showLegendKey val="0"/>
          <c:showVal val="0"/>
          <c:showCatName val="0"/>
          <c:showSerName val="0"/>
          <c:showPercent val="0"/>
          <c:showBubbleSize val="0"/>
        </c:dLbls>
        <c:marker val="1"/>
        <c:smooth val="0"/>
        <c:axId val="-2019428552"/>
        <c:axId val="-2019439192"/>
      </c:lineChart>
      <c:catAx>
        <c:axId val="-2019428552"/>
        <c:scaling>
          <c:orientation val="minMax"/>
        </c:scaling>
        <c:delete val="0"/>
        <c:axPos val="b"/>
        <c:numFmt formatCode="General" sourceLinked="1"/>
        <c:majorTickMark val="none"/>
        <c:minorTickMark val="none"/>
        <c:tickLblPos val="low"/>
        <c:txPr>
          <a:bodyPr/>
          <a:lstStyle/>
          <a:p>
            <a:pPr>
              <a:defRPr sz="2200"/>
            </a:pPr>
            <a:endParaRPr lang="en-US"/>
          </a:p>
        </c:txPr>
        <c:crossAx val="-2019439192"/>
        <c:crosses val="autoZero"/>
        <c:auto val="1"/>
        <c:lblAlgn val="ctr"/>
        <c:lblOffset val="100"/>
        <c:noMultiLvlLbl val="1"/>
      </c:catAx>
      <c:valAx>
        <c:axId val="-2019439192"/>
        <c:scaling>
          <c:orientation val="minMax"/>
          <c:max val="300000"/>
          <c:min val="-50000"/>
        </c:scaling>
        <c:delete val="0"/>
        <c:axPos val="l"/>
        <c:majorGridlines/>
        <c:numFmt formatCode="#,##0" sourceLinked="0"/>
        <c:majorTickMark val="out"/>
        <c:minorTickMark val="none"/>
        <c:tickLblPos val="nextTo"/>
        <c:spPr>
          <a:ln>
            <a:noFill/>
          </a:ln>
        </c:spPr>
        <c:txPr>
          <a:bodyPr/>
          <a:lstStyle/>
          <a:p>
            <a:pPr>
              <a:defRPr sz="2200"/>
            </a:pPr>
            <a:endParaRPr lang="en-US"/>
          </a:p>
        </c:txPr>
        <c:crossAx val="-2019428552"/>
        <c:crosses val="autoZero"/>
        <c:crossBetween val="between"/>
        <c:majorUnit val="50000"/>
      </c:valAx>
    </c:plotArea>
    <c:plotVisOnly val="1"/>
    <c:dispBlanksAs val="gap"/>
    <c:showDLblsOverMax val="0"/>
  </c:chart>
  <c:txPr>
    <a:bodyPr/>
    <a:lstStyle/>
    <a:p>
      <a:pPr>
        <a:defRPr sz="1800"/>
      </a:pPr>
      <a:endParaRPr lang="en-US"/>
    </a:p>
  </c:txPr>
  <c:externalData r:id="rId1">
    <c:autoUpdate val="0"/>
  </c:externalData>
</c:chartSpace>
</file>

<file path=ppt/charts/chart5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barChart>
        <c:barDir val="col"/>
        <c:grouping val="clustered"/>
        <c:varyColors val="0"/>
        <c:ser>
          <c:idx val="2"/>
          <c:order val="0"/>
          <c:tx>
            <c:strRef>
              <c:f>Sheet1!$A$2</c:f>
              <c:strCache>
                <c:ptCount val="1"/>
                <c:pt idx="0">
                  <c:v>Sydney</c:v>
                </c:pt>
              </c:strCache>
            </c:strRef>
          </c:tx>
          <c:spPr>
            <a:solidFill>
              <a:srgbClr val="F68B33"/>
            </a:solidFill>
          </c:spPr>
          <c:invertIfNegative val="0"/>
          <c:cat>
            <c:strRef>
              <c:f>Sheet1!$B$1:$I$1</c:f>
              <c:strCache>
                <c:ptCount val="8"/>
                <c:pt idx="0">
                  <c:v>Increased traffic congestion</c:v>
                </c:pt>
                <c:pt idx="1">
                  <c:v>More crowded public transport</c:v>
                </c:pt>
                <c:pt idx="2">
                  <c:v>Loss of street appeal</c:v>
                </c:pt>
                <c:pt idx="3">
                  <c:v>Loss of amenity</c:v>
                </c:pt>
                <c:pt idx="4">
                  <c:v>Shadows cast by tall buildings</c:v>
                </c:pt>
                <c:pt idx="5">
                  <c:v>Don't want existing mix of people to change</c:v>
                </c:pt>
                <c:pt idx="6">
                  <c:v>Increased noise</c:v>
                </c:pt>
                <c:pt idx="7">
                  <c:v>Decreased property values</c:v>
                </c:pt>
              </c:strCache>
            </c:strRef>
          </c:cat>
          <c:val>
            <c:numRef>
              <c:f>Sheet1!$B$2:$I$2</c:f>
              <c:numCache>
                <c:formatCode>0</c:formatCode>
                <c:ptCount val="8"/>
                <c:pt idx="0">
                  <c:v>89</c:v>
                </c:pt>
                <c:pt idx="1">
                  <c:v>60</c:v>
                </c:pt>
                <c:pt idx="2">
                  <c:v>46</c:v>
                </c:pt>
                <c:pt idx="3">
                  <c:v>43</c:v>
                </c:pt>
                <c:pt idx="4">
                  <c:v>34</c:v>
                </c:pt>
                <c:pt idx="5">
                  <c:v>29</c:v>
                </c:pt>
                <c:pt idx="6">
                  <c:v>26</c:v>
                </c:pt>
                <c:pt idx="7">
                  <c:v>17</c:v>
                </c:pt>
              </c:numCache>
            </c:numRef>
          </c:val>
          <c:extLst>
            <c:ext xmlns:c16="http://schemas.microsoft.com/office/drawing/2014/chart" uri="{C3380CC4-5D6E-409C-BE32-E72D297353CC}">
              <c16:uniqueId val="{00000000-D2AD-4538-9EDC-05EA2EACD0EF}"/>
            </c:ext>
          </c:extLst>
        </c:ser>
        <c:ser>
          <c:idx val="0"/>
          <c:order val="1"/>
          <c:tx>
            <c:strRef>
              <c:f>Sheet1!$A$3</c:f>
              <c:strCache>
                <c:ptCount val="1"/>
                <c:pt idx="0">
                  <c:v>Melbourne</c:v>
                </c:pt>
              </c:strCache>
            </c:strRef>
          </c:tx>
          <c:spPr>
            <a:solidFill>
              <a:srgbClr val="D4582A"/>
            </a:solidFill>
            <a:ln w="9525">
              <a:solidFill>
                <a:srgbClr val="FFFFFF"/>
              </a:solidFill>
            </a:ln>
          </c:spPr>
          <c:invertIfNegative val="0"/>
          <c:cat>
            <c:strRef>
              <c:f>Sheet1!$B$1:$I$1</c:f>
              <c:strCache>
                <c:ptCount val="8"/>
                <c:pt idx="0">
                  <c:v>Increased traffic congestion</c:v>
                </c:pt>
                <c:pt idx="1">
                  <c:v>More crowded public transport</c:v>
                </c:pt>
                <c:pt idx="2">
                  <c:v>Loss of street appeal</c:v>
                </c:pt>
                <c:pt idx="3">
                  <c:v>Loss of amenity</c:v>
                </c:pt>
                <c:pt idx="4">
                  <c:v>Shadows cast by tall buildings</c:v>
                </c:pt>
                <c:pt idx="5">
                  <c:v>Don't want existing mix of people to change</c:v>
                </c:pt>
                <c:pt idx="6">
                  <c:v>Increased noise</c:v>
                </c:pt>
                <c:pt idx="7">
                  <c:v>Decreased property values</c:v>
                </c:pt>
              </c:strCache>
            </c:strRef>
          </c:cat>
          <c:val>
            <c:numRef>
              <c:f>Sheet1!$B$3:$I$3</c:f>
              <c:numCache>
                <c:formatCode>0</c:formatCode>
                <c:ptCount val="8"/>
                <c:pt idx="0">
                  <c:v>86</c:v>
                </c:pt>
                <c:pt idx="1">
                  <c:v>56</c:v>
                </c:pt>
                <c:pt idx="2">
                  <c:v>37</c:v>
                </c:pt>
                <c:pt idx="3">
                  <c:v>48</c:v>
                </c:pt>
                <c:pt idx="4">
                  <c:v>35</c:v>
                </c:pt>
                <c:pt idx="5">
                  <c:v>27</c:v>
                </c:pt>
                <c:pt idx="6">
                  <c:v>28</c:v>
                </c:pt>
                <c:pt idx="7">
                  <c:v>15</c:v>
                </c:pt>
              </c:numCache>
            </c:numRef>
          </c:val>
          <c:extLst>
            <c:ext xmlns:c16="http://schemas.microsoft.com/office/drawing/2014/chart" uri="{C3380CC4-5D6E-409C-BE32-E72D297353CC}">
              <c16:uniqueId val="{00000001-D2AD-4538-9EDC-05EA2EACD0EF}"/>
            </c:ext>
          </c:extLst>
        </c:ser>
        <c:ser>
          <c:idx val="1"/>
          <c:order val="2"/>
          <c:tx>
            <c:strRef>
              <c:f>Sheet1!$A$4</c:f>
              <c:strCache>
                <c:ptCount val="1"/>
                <c:pt idx="0">
                  <c:v>All capitals</c:v>
                </c:pt>
              </c:strCache>
            </c:strRef>
          </c:tx>
          <c:spPr>
            <a:solidFill>
              <a:srgbClr val="A02226"/>
            </a:solidFill>
            <a:ln w="9525">
              <a:solidFill>
                <a:srgbClr val="FFFFFF"/>
              </a:solidFill>
            </a:ln>
          </c:spPr>
          <c:invertIfNegative val="0"/>
          <c:cat>
            <c:strRef>
              <c:f>Sheet1!$B$1:$I$1</c:f>
              <c:strCache>
                <c:ptCount val="8"/>
                <c:pt idx="0">
                  <c:v>Increased traffic congestion</c:v>
                </c:pt>
                <c:pt idx="1">
                  <c:v>More crowded public transport</c:v>
                </c:pt>
                <c:pt idx="2">
                  <c:v>Loss of street appeal</c:v>
                </c:pt>
                <c:pt idx="3">
                  <c:v>Loss of amenity</c:v>
                </c:pt>
                <c:pt idx="4">
                  <c:v>Shadows cast by tall buildings</c:v>
                </c:pt>
                <c:pt idx="5">
                  <c:v>Don't want existing mix of people to change</c:v>
                </c:pt>
                <c:pt idx="6">
                  <c:v>Increased noise</c:v>
                </c:pt>
                <c:pt idx="7">
                  <c:v>Decreased property values</c:v>
                </c:pt>
              </c:strCache>
            </c:strRef>
          </c:cat>
          <c:val>
            <c:numRef>
              <c:f>Sheet1!$B$4:$I$4</c:f>
              <c:numCache>
                <c:formatCode>0</c:formatCode>
                <c:ptCount val="8"/>
                <c:pt idx="0">
                  <c:v>85</c:v>
                </c:pt>
                <c:pt idx="1">
                  <c:v>59</c:v>
                </c:pt>
                <c:pt idx="2">
                  <c:v>35</c:v>
                </c:pt>
                <c:pt idx="3">
                  <c:v>45</c:v>
                </c:pt>
                <c:pt idx="4">
                  <c:v>29</c:v>
                </c:pt>
                <c:pt idx="5">
                  <c:v>28</c:v>
                </c:pt>
                <c:pt idx="6">
                  <c:v>25</c:v>
                </c:pt>
                <c:pt idx="7">
                  <c:v>17</c:v>
                </c:pt>
              </c:numCache>
            </c:numRef>
          </c:val>
          <c:extLst>
            <c:ext xmlns:c16="http://schemas.microsoft.com/office/drawing/2014/chart" uri="{C3380CC4-5D6E-409C-BE32-E72D297353CC}">
              <c16:uniqueId val="{00000002-D2AD-4538-9EDC-05EA2EACD0EF}"/>
            </c:ext>
          </c:extLst>
        </c:ser>
        <c:dLbls>
          <c:showLegendKey val="0"/>
          <c:showVal val="0"/>
          <c:showCatName val="0"/>
          <c:showSerName val="0"/>
          <c:showPercent val="0"/>
          <c:showBubbleSize val="0"/>
        </c:dLbls>
        <c:gapWidth val="100"/>
        <c:axId val="-2045863432"/>
        <c:axId val="-2046513816"/>
      </c:barChart>
      <c:catAx>
        <c:axId val="-2045863432"/>
        <c:scaling>
          <c:orientation val="minMax"/>
        </c:scaling>
        <c:delete val="0"/>
        <c:axPos val="b"/>
        <c:numFmt formatCode="General" sourceLinked="1"/>
        <c:majorTickMark val="none"/>
        <c:minorTickMark val="none"/>
        <c:tickLblPos val="nextTo"/>
        <c:spPr>
          <a:ln>
            <a:solidFill>
              <a:schemeClr val="tx1"/>
            </a:solidFill>
          </a:ln>
        </c:spPr>
        <c:txPr>
          <a:bodyPr/>
          <a:lstStyle/>
          <a:p>
            <a:pPr>
              <a:defRPr sz="1800"/>
            </a:pPr>
            <a:endParaRPr lang="en-US"/>
          </a:p>
        </c:txPr>
        <c:crossAx val="-2046513816"/>
        <c:crosses val="autoZero"/>
        <c:auto val="1"/>
        <c:lblAlgn val="ctr"/>
        <c:lblOffset val="100"/>
        <c:noMultiLvlLbl val="0"/>
      </c:catAx>
      <c:valAx>
        <c:axId val="-2046513816"/>
        <c:scaling>
          <c:orientation val="minMax"/>
          <c:max val="100"/>
        </c:scaling>
        <c:delete val="0"/>
        <c:axPos val="l"/>
        <c:majorGridlines>
          <c:spPr>
            <a:ln>
              <a:solidFill>
                <a:srgbClr val="6A737B">
                  <a:lumMod val="40000"/>
                  <a:lumOff val="60000"/>
                </a:srgbClr>
              </a:solidFill>
            </a:ln>
          </c:spPr>
        </c:majorGridlines>
        <c:numFmt formatCode="0" sourceLinked="0"/>
        <c:majorTickMark val="out"/>
        <c:minorTickMark val="none"/>
        <c:tickLblPos val="nextTo"/>
        <c:spPr>
          <a:ln>
            <a:noFill/>
          </a:ln>
        </c:spPr>
        <c:txPr>
          <a:bodyPr/>
          <a:lstStyle/>
          <a:p>
            <a:pPr>
              <a:defRPr sz="2200"/>
            </a:pPr>
            <a:endParaRPr lang="en-US"/>
          </a:p>
        </c:txPr>
        <c:crossAx val="-2045863432"/>
        <c:crosses val="autoZero"/>
        <c:crossBetween val="between"/>
      </c:valAx>
    </c:plotArea>
    <c:plotVisOnly val="1"/>
    <c:dispBlanksAs val="gap"/>
    <c:showDLblsOverMax val="0"/>
  </c:chart>
  <c:txPr>
    <a:bodyPr/>
    <a:lstStyle/>
    <a:p>
      <a:pPr>
        <a:defRPr sz="1800"/>
      </a:pPr>
      <a:endParaRPr lang="en-US"/>
    </a:p>
  </c:txPr>
  <c:externalData r:id="rId2">
    <c:autoUpdate val="0"/>
  </c:externalData>
</c:chartSpace>
</file>

<file path=ppt/charts/chart5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4432509035376205E-2"/>
          <c:y val="3.3261904761904798E-2"/>
          <c:w val="0.86494630309906095"/>
          <c:h val="0.832480103334857"/>
        </c:manualLayout>
      </c:layout>
      <c:barChart>
        <c:barDir val="col"/>
        <c:grouping val="stacked"/>
        <c:varyColors val="0"/>
        <c:ser>
          <c:idx val="0"/>
          <c:order val="0"/>
          <c:tx>
            <c:strRef>
              <c:f>Sheet1!$A$2</c:f>
              <c:strCache>
                <c:ptCount val="1"/>
                <c:pt idx="0">
                  <c:v>1 more  needed</c:v>
                </c:pt>
              </c:strCache>
            </c:strRef>
          </c:tx>
          <c:spPr>
            <a:solidFill>
              <a:schemeClr val="accent3"/>
            </a:solidFill>
            <a:ln w="3175">
              <a:solidFill>
                <a:schemeClr val="bg1"/>
              </a:solidFill>
            </a:ln>
          </c:spPr>
          <c:invertIfNegative val="0"/>
          <c:dPt>
            <c:idx val="0"/>
            <c:invertIfNegative val="0"/>
            <c:bubble3D val="0"/>
            <c:extLst>
              <c:ext xmlns:c16="http://schemas.microsoft.com/office/drawing/2014/chart" uri="{C3380CC4-5D6E-409C-BE32-E72D297353CC}">
                <c16:uniqueId val="{00000000-11A6-4EDD-BEF9-95AE1363732C}"/>
              </c:ext>
            </c:extLst>
          </c:dPt>
          <c:dPt>
            <c:idx val="1"/>
            <c:invertIfNegative val="0"/>
            <c:bubble3D val="0"/>
            <c:extLst>
              <c:ext xmlns:c16="http://schemas.microsoft.com/office/drawing/2014/chart" uri="{C3380CC4-5D6E-409C-BE32-E72D297353CC}">
                <c16:uniqueId val="{00000001-11A6-4EDD-BEF9-95AE1363732C}"/>
              </c:ext>
            </c:extLst>
          </c:dPt>
          <c:dPt>
            <c:idx val="2"/>
            <c:invertIfNegative val="0"/>
            <c:bubble3D val="0"/>
            <c:extLst>
              <c:ext xmlns:c16="http://schemas.microsoft.com/office/drawing/2014/chart" uri="{C3380CC4-5D6E-409C-BE32-E72D297353CC}">
                <c16:uniqueId val="{00000002-11A6-4EDD-BEF9-95AE1363732C}"/>
              </c:ext>
            </c:extLst>
          </c:dPt>
          <c:dPt>
            <c:idx val="3"/>
            <c:invertIfNegative val="0"/>
            <c:bubble3D val="0"/>
            <c:extLst>
              <c:ext xmlns:c16="http://schemas.microsoft.com/office/drawing/2014/chart" uri="{C3380CC4-5D6E-409C-BE32-E72D297353CC}">
                <c16:uniqueId val="{00000003-11A6-4EDD-BEF9-95AE1363732C}"/>
              </c:ext>
            </c:extLst>
          </c:dPt>
          <c:dPt>
            <c:idx val="6"/>
            <c:invertIfNegative val="0"/>
            <c:bubble3D val="0"/>
            <c:extLst>
              <c:ext xmlns:c16="http://schemas.microsoft.com/office/drawing/2014/chart" uri="{C3380CC4-5D6E-409C-BE32-E72D297353CC}">
                <c16:uniqueId val="{00000004-11A6-4EDD-BEF9-95AE1363732C}"/>
              </c:ext>
            </c:extLst>
          </c:dPt>
          <c:dPt>
            <c:idx val="7"/>
            <c:invertIfNegative val="0"/>
            <c:bubble3D val="0"/>
            <c:extLst>
              <c:ext xmlns:c16="http://schemas.microsoft.com/office/drawing/2014/chart" uri="{C3380CC4-5D6E-409C-BE32-E72D297353CC}">
                <c16:uniqueId val="{00000005-11A6-4EDD-BEF9-95AE1363732C}"/>
              </c:ext>
            </c:extLst>
          </c:dPt>
          <c:dPt>
            <c:idx val="8"/>
            <c:invertIfNegative val="0"/>
            <c:bubble3D val="0"/>
            <c:extLst>
              <c:ext xmlns:c16="http://schemas.microsoft.com/office/drawing/2014/chart" uri="{C3380CC4-5D6E-409C-BE32-E72D297353CC}">
                <c16:uniqueId val="{00000006-11A6-4EDD-BEF9-95AE1363732C}"/>
              </c:ext>
            </c:extLst>
          </c:dPt>
          <c:cat>
            <c:strRef>
              <c:f>Sheet1!$B$1:$E$1</c:f>
              <c:strCache>
                <c:ptCount val="4"/>
                <c:pt idx="0">
                  <c:v>Owner without a mortgage</c:v>
                </c:pt>
                <c:pt idx="1">
                  <c:v>Owner with a mortgage</c:v>
                </c:pt>
                <c:pt idx="2">
                  <c:v>Private renter</c:v>
                </c:pt>
                <c:pt idx="3">
                  <c:v>Public renter</c:v>
                </c:pt>
              </c:strCache>
            </c:strRef>
          </c:cat>
          <c:val>
            <c:numRef>
              <c:f>Sheet1!$B$2:$E$2</c:f>
              <c:numCache>
                <c:formatCode>General</c:formatCode>
                <c:ptCount val="4"/>
                <c:pt idx="0">
                  <c:v>1.6</c:v>
                </c:pt>
                <c:pt idx="1">
                  <c:v>2.6</c:v>
                </c:pt>
                <c:pt idx="2">
                  <c:v>7.4</c:v>
                </c:pt>
                <c:pt idx="3">
                  <c:v>6.5</c:v>
                </c:pt>
              </c:numCache>
            </c:numRef>
          </c:val>
          <c:extLst>
            <c:ext xmlns:c16="http://schemas.microsoft.com/office/drawing/2014/chart" uri="{C3380CC4-5D6E-409C-BE32-E72D297353CC}">
              <c16:uniqueId val="{00000000-FFA8-4DC4-AC6F-D634CD8F5ACE}"/>
            </c:ext>
          </c:extLst>
        </c:ser>
        <c:ser>
          <c:idx val="1"/>
          <c:order val="1"/>
          <c:tx>
            <c:strRef>
              <c:f>Sheet1!$A$3</c:f>
              <c:strCache>
                <c:ptCount val="1"/>
                <c:pt idx="0">
                  <c:v>No extra needed</c:v>
                </c:pt>
              </c:strCache>
            </c:strRef>
          </c:tx>
          <c:spPr>
            <a:solidFill>
              <a:schemeClr val="accent2"/>
            </a:solidFill>
            <a:ln>
              <a:solidFill>
                <a:schemeClr val="bg1"/>
              </a:solidFill>
            </a:ln>
          </c:spPr>
          <c:invertIfNegative val="0"/>
          <c:cat>
            <c:strRef>
              <c:f>Sheet1!$B$1:$E$1</c:f>
              <c:strCache>
                <c:ptCount val="4"/>
                <c:pt idx="0">
                  <c:v>Owner without a mortgage</c:v>
                </c:pt>
                <c:pt idx="1">
                  <c:v>Owner with a mortgage</c:v>
                </c:pt>
                <c:pt idx="2">
                  <c:v>Private renter</c:v>
                </c:pt>
                <c:pt idx="3">
                  <c:v>Public renter</c:v>
                </c:pt>
              </c:strCache>
            </c:strRef>
          </c:cat>
          <c:val>
            <c:numRef>
              <c:f>Sheet1!$B$3:$E$3</c:f>
              <c:numCache>
                <c:formatCode>General</c:formatCode>
                <c:ptCount val="4"/>
                <c:pt idx="0">
                  <c:v>7.3</c:v>
                </c:pt>
                <c:pt idx="1">
                  <c:v>17.2</c:v>
                </c:pt>
                <c:pt idx="2">
                  <c:v>30.1</c:v>
                </c:pt>
                <c:pt idx="3">
                  <c:v>34.700000000000003</c:v>
                </c:pt>
              </c:numCache>
            </c:numRef>
          </c:val>
          <c:extLst>
            <c:ext xmlns:c16="http://schemas.microsoft.com/office/drawing/2014/chart" uri="{C3380CC4-5D6E-409C-BE32-E72D297353CC}">
              <c16:uniqueId val="{00000007-11A6-4EDD-BEF9-95AE1363732C}"/>
            </c:ext>
          </c:extLst>
        </c:ser>
        <c:ser>
          <c:idx val="2"/>
          <c:order val="2"/>
          <c:tx>
            <c:strRef>
              <c:f>Sheet1!$A$4</c:f>
              <c:strCache>
                <c:ptCount val="1"/>
                <c:pt idx="0">
                  <c:v>1 bedroom spare</c:v>
                </c:pt>
              </c:strCache>
            </c:strRef>
          </c:tx>
          <c:spPr>
            <a:solidFill>
              <a:schemeClr val="accent1"/>
            </a:solidFill>
            <a:ln>
              <a:solidFill>
                <a:schemeClr val="bg1"/>
              </a:solidFill>
            </a:ln>
          </c:spPr>
          <c:invertIfNegative val="0"/>
          <c:cat>
            <c:strRef>
              <c:f>Sheet1!$B$1:$E$1</c:f>
              <c:strCache>
                <c:ptCount val="4"/>
                <c:pt idx="0">
                  <c:v>Owner without a mortgage</c:v>
                </c:pt>
                <c:pt idx="1">
                  <c:v>Owner with a mortgage</c:v>
                </c:pt>
                <c:pt idx="2">
                  <c:v>Private renter</c:v>
                </c:pt>
                <c:pt idx="3">
                  <c:v>Public renter</c:v>
                </c:pt>
              </c:strCache>
            </c:strRef>
          </c:cat>
          <c:val>
            <c:numRef>
              <c:f>Sheet1!$B$4:$E$4</c:f>
              <c:numCache>
                <c:formatCode>General</c:formatCode>
                <c:ptCount val="4"/>
                <c:pt idx="0">
                  <c:v>24.9</c:v>
                </c:pt>
                <c:pt idx="1">
                  <c:v>35.1</c:v>
                </c:pt>
                <c:pt idx="2">
                  <c:v>38.5</c:v>
                </c:pt>
                <c:pt idx="3">
                  <c:v>35.9</c:v>
                </c:pt>
              </c:numCache>
            </c:numRef>
          </c:val>
          <c:extLst>
            <c:ext xmlns:c16="http://schemas.microsoft.com/office/drawing/2014/chart" uri="{C3380CC4-5D6E-409C-BE32-E72D297353CC}">
              <c16:uniqueId val="{00000008-11A6-4EDD-BEF9-95AE1363732C}"/>
            </c:ext>
          </c:extLst>
        </c:ser>
        <c:ser>
          <c:idx val="3"/>
          <c:order val="3"/>
          <c:tx>
            <c:strRef>
              <c:f>Sheet1!$A$5</c:f>
              <c:strCache>
                <c:ptCount val="1"/>
                <c:pt idx="0">
                  <c:v>2 bedroom spare</c:v>
                </c:pt>
              </c:strCache>
            </c:strRef>
          </c:tx>
          <c:spPr>
            <a:solidFill>
              <a:schemeClr val="tx2"/>
            </a:solidFill>
            <a:ln>
              <a:solidFill>
                <a:schemeClr val="bg1"/>
              </a:solidFill>
            </a:ln>
          </c:spPr>
          <c:invertIfNegative val="0"/>
          <c:cat>
            <c:strRef>
              <c:f>Sheet1!$B$1:$E$1</c:f>
              <c:strCache>
                <c:ptCount val="4"/>
                <c:pt idx="0">
                  <c:v>Owner without a mortgage</c:v>
                </c:pt>
                <c:pt idx="1">
                  <c:v>Owner with a mortgage</c:v>
                </c:pt>
                <c:pt idx="2">
                  <c:v>Private renter</c:v>
                </c:pt>
                <c:pt idx="3">
                  <c:v>Public renter</c:v>
                </c:pt>
              </c:strCache>
            </c:strRef>
          </c:cat>
          <c:val>
            <c:numRef>
              <c:f>Sheet1!$B$5:$E$5</c:f>
              <c:numCache>
                <c:formatCode>General</c:formatCode>
                <c:ptCount val="4"/>
                <c:pt idx="0">
                  <c:v>45.1</c:v>
                </c:pt>
                <c:pt idx="1">
                  <c:v>31.6</c:v>
                </c:pt>
                <c:pt idx="2">
                  <c:v>19.600000000000001</c:v>
                </c:pt>
                <c:pt idx="3">
                  <c:v>21.3</c:v>
                </c:pt>
              </c:numCache>
            </c:numRef>
          </c:val>
          <c:extLst>
            <c:ext xmlns:c16="http://schemas.microsoft.com/office/drawing/2014/chart" uri="{C3380CC4-5D6E-409C-BE32-E72D297353CC}">
              <c16:uniqueId val="{00000007-40CD-4D06-B765-726683B2C856}"/>
            </c:ext>
          </c:extLst>
        </c:ser>
        <c:ser>
          <c:idx val="4"/>
          <c:order val="4"/>
          <c:tx>
            <c:strRef>
              <c:f>Sheet1!$A$6</c:f>
              <c:strCache>
                <c:ptCount val="1"/>
                <c:pt idx="0">
                  <c:v>3 or more bedrooms spare</c:v>
                </c:pt>
              </c:strCache>
            </c:strRef>
          </c:tx>
          <c:spPr>
            <a:solidFill>
              <a:srgbClr val="621214"/>
            </a:solidFill>
            <a:ln>
              <a:solidFill>
                <a:schemeClr val="bg1"/>
              </a:solidFill>
            </a:ln>
          </c:spPr>
          <c:invertIfNegative val="0"/>
          <c:cat>
            <c:strRef>
              <c:f>Sheet1!$B$1:$E$1</c:f>
              <c:strCache>
                <c:ptCount val="4"/>
                <c:pt idx="0">
                  <c:v>Owner without a mortgage</c:v>
                </c:pt>
                <c:pt idx="1">
                  <c:v>Owner with a mortgage</c:v>
                </c:pt>
                <c:pt idx="2">
                  <c:v>Private renter</c:v>
                </c:pt>
                <c:pt idx="3">
                  <c:v>Public renter</c:v>
                </c:pt>
              </c:strCache>
            </c:strRef>
          </c:cat>
          <c:val>
            <c:numRef>
              <c:f>Sheet1!$B$6:$E$6</c:f>
              <c:numCache>
                <c:formatCode>General</c:formatCode>
                <c:ptCount val="4"/>
                <c:pt idx="0">
                  <c:v>21.2</c:v>
                </c:pt>
                <c:pt idx="1">
                  <c:v>13.5</c:v>
                </c:pt>
                <c:pt idx="2">
                  <c:v>4.8</c:v>
                </c:pt>
                <c:pt idx="3">
                  <c:v>1.4</c:v>
                </c:pt>
              </c:numCache>
            </c:numRef>
          </c:val>
          <c:extLst>
            <c:ext xmlns:c16="http://schemas.microsoft.com/office/drawing/2014/chart" uri="{C3380CC4-5D6E-409C-BE32-E72D297353CC}">
              <c16:uniqueId val="{00000008-40CD-4D06-B765-726683B2C856}"/>
            </c:ext>
          </c:extLst>
        </c:ser>
        <c:dLbls>
          <c:showLegendKey val="0"/>
          <c:showVal val="0"/>
          <c:showCatName val="0"/>
          <c:showSerName val="0"/>
          <c:showPercent val="0"/>
          <c:showBubbleSize val="0"/>
        </c:dLbls>
        <c:gapWidth val="50"/>
        <c:overlap val="100"/>
        <c:axId val="-2017681496"/>
        <c:axId val="-2017678216"/>
      </c:barChart>
      <c:catAx>
        <c:axId val="-2017681496"/>
        <c:scaling>
          <c:orientation val="minMax"/>
        </c:scaling>
        <c:delete val="0"/>
        <c:axPos val="b"/>
        <c:numFmt formatCode="General" sourceLinked="1"/>
        <c:majorTickMark val="out"/>
        <c:minorTickMark val="none"/>
        <c:tickLblPos val="nextTo"/>
        <c:spPr>
          <a:ln>
            <a:solidFill>
              <a:schemeClr val="tx1"/>
            </a:solidFill>
          </a:ln>
        </c:spPr>
        <c:txPr>
          <a:bodyPr/>
          <a:lstStyle/>
          <a:p>
            <a:pPr>
              <a:defRPr sz="2200"/>
            </a:pPr>
            <a:endParaRPr lang="en-US"/>
          </a:p>
        </c:txPr>
        <c:crossAx val="-2017678216"/>
        <c:crossesAt val="0"/>
        <c:auto val="1"/>
        <c:lblAlgn val="ctr"/>
        <c:lblOffset val="100"/>
        <c:noMultiLvlLbl val="0"/>
      </c:catAx>
      <c:valAx>
        <c:axId val="-2017678216"/>
        <c:scaling>
          <c:orientation val="minMax"/>
          <c:max val="100"/>
          <c:min val="0"/>
        </c:scaling>
        <c:delete val="0"/>
        <c:axPos val="l"/>
        <c:majorGridlines>
          <c:spPr>
            <a:ln>
              <a:solidFill>
                <a:schemeClr val="accent6">
                  <a:lumMod val="60000"/>
                  <a:lumOff val="40000"/>
                </a:schemeClr>
              </a:solidFill>
            </a:ln>
          </c:spPr>
        </c:majorGridlines>
        <c:numFmt formatCode="#,##0" sourceLinked="0"/>
        <c:majorTickMark val="out"/>
        <c:minorTickMark val="none"/>
        <c:tickLblPos val="nextTo"/>
        <c:spPr>
          <a:ln>
            <a:noFill/>
          </a:ln>
        </c:spPr>
        <c:txPr>
          <a:bodyPr/>
          <a:lstStyle/>
          <a:p>
            <a:pPr>
              <a:defRPr sz="2200"/>
            </a:pPr>
            <a:endParaRPr lang="en-US"/>
          </a:p>
        </c:txPr>
        <c:crossAx val="-2017681496"/>
        <c:crosses val="autoZero"/>
        <c:crossBetween val="between"/>
        <c:majorUnit val="10"/>
      </c:valAx>
      <c:spPr>
        <a:noFill/>
        <a:ln w="25400">
          <a:noFill/>
        </a:ln>
      </c:spPr>
    </c:plotArea>
    <c:plotVisOnly val="1"/>
    <c:dispBlanksAs val="gap"/>
    <c:showDLblsOverMax val="0"/>
  </c:chart>
  <c:txPr>
    <a:bodyPr/>
    <a:lstStyle/>
    <a:p>
      <a:pPr>
        <a:defRPr sz="1800"/>
      </a:pPr>
      <a:endParaRPr lang="en-US"/>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barChart>
        <c:barDir val="col"/>
        <c:grouping val="clustered"/>
        <c:varyColors val="0"/>
        <c:ser>
          <c:idx val="0"/>
          <c:order val="0"/>
          <c:tx>
            <c:strRef>
              <c:f>Sheet1!$B$1</c:f>
              <c:strCache>
                <c:ptCount val="1"/>
                <c:pt idx="0">
                  <c:v>2006</c:v>
                </c:pt>
              </c:strCache>
            </c:strRef>
          </c:tx>
          <c:spPr>
            <a:solidFill>
              <a:srgbClr val="F68B33"/>
            </a:solidFill>
            <a:ln w="9525">
              <a:solidFill>
                <a:srgbClr val="FFFFFF"/>
              </a:solidFill>
            </a:ln>
          </c:spPr>
          <c:invertIfNegative val="0"/>
          <c:cat>
            <c:strRef>
              <c:f>Sheet1!$A$2:$A$6</c:f>
              <c:strCache>
                <c:ptCount val="5"/>
                <c:pt idx="0">
                  <c:v>Sydney</c:v>
                </c:pt>
                <c:pt idx="1">
                  <c:v>Melbourne</c:v>
                </c:pt>
                <c:pt idx="2">
                  <c:v>Brisbane</c:v>
                </c:pt>
                <c:pt idx="3">
                  <c:v>Perth</c:v>
                </c:pt>
                <c:pt idx="4">
                  <c:v>Adelaide</c:v>
                </c:pt>
              </c:strCache>
            </c:strRef>
          </c:cat>
          <c:val>
            <c:numRef>
              <c:f>Sheet1!$B$2:$B$6</c:f>
              <c:numCache>
                <c:formatCode>0.000</c:formatCode>
                <c:ptCount val="5"/>
                <c:pt idx="0">
                  <c:v>2.0104236504973998</c:v>
                </c:pt>
                <c:pt idx="1">
                  <c:v>1.8544765977494699</c:v>
                </c:pt>
                <c:pt idx="2">
                  <c:v>1.76121640966169</c:v>
                </c:pt>
                <c:pt idx="3">
                  <c:v>1.9109029300378699</c:v>
                </c:pt>
                <c:pt idx="4">
                  <c:v>1.8724835559099</c:v>
                </c:pt>
              </c:numCache>
            </c:numRef>
          </c:val>
          <c:extLst>
            <c:ext xmlns:c16="http://schemas.microsoft.com/office/drawing/2014/chart" uri="{C3380CC4-5D6E-409C-BE32-E72D297353CC}">
              <c16:uniqueId val="{00000004-5A34-4138-B5E6-26F4B8707154}"/>
            </c:ext>
          </c:extLst>
        </c:ser>
        <c:ser>
          <c:idx val="1"/>
          <c:order val="1"/>
          <c:tx>
            <c:v>2014</c:v>
          </c:tx>
          <c:spPr>
            <a:solidFill>
              <a:srgbClr val="A02226"/>
            </a:solidFill>
            <a:ln w="9525">
              <a:solidFill>
                <a:srgbClr val="FFFFFF"/>
              </a:solidFill>
            </a:ln>
          </c:spPr>
          <c:invertIfNegative val="0"/>
          <c:cat>
            <c:strRef>
              <c:f>Sheet1!$A$2:$A$6</c:f>
              <c:strCache>
                <c:ptCount val="5"/>
                <c:pt idx="0">
                  <c:v>Sydney</c:v>
                </c:pt>
                <c:pt idx="1">
                  <c:v>Melbourne</c:v>
                </c:pt>
                <c:pt idx="2">
                  <c:v>Brisbane</c:v>
                </c:pt>
                <c:pt idx="3">
                  <c:v>Perth</c:v>
                </c:pt>
                <c:pt idx="4">
                  <c:v>Adelaide</c:v>
                </c:pt>
              </c:strCache>
            </c:strRef>
          </c:cat>
          <c:val>
            <c:numRef>
              <c:f>Sheet1!$C$2:$C$6</c:f>
              <c:numCache>
                <c:formatCode>0.000</c:formatCode>
                <c:ptCount val="5"/>
                <c:pt idx="0">
                  <c:v>2.4535261927627801</c:v>
                </c:pt>
                <c:pt idx="1">
                  <c:v>2.14083479805026</c:v>
                </c:pt>
                <c:pt idx="2">
                  <c:v>2.1416094370050902</c:v>
                </c:pt>
                <c:pt idx="3">
                  <c:v>2.0953847826480798</c:v>
                </c:pt>
                <c:pt idx="4">
                  <c:v>1.95901208617971</c:v>
                </c:pt>
              </c:numCache>
            </c:numRef>
          </c:val>
          <c:extLst>
            <c:ext xmlns:c16="http://schemas.microsoft.com/office/drawing/2014/chart" uri="{C3380CC4-5D6E-409C-BE32-E72D297353CC}">
              <c16:uniqueId val="{00000006-5A34-4138-B5E6-26F4B8707154}"/>
            </c:ext>
          </c:extLst>
        </c:ser>
        <c:dLbls>
          <c:showLegendKey val="0"/>
          <c:showVal val="0"/>
          <c:showCatName val="0"/>
          <c:showSerName val="0"/>
          <c:showPercent val="0"/>
          <c:showBubbleSize val="0"/>
        </c:dLbls>
        <c:gapWidth val="100"/>
        <c:axId val="-2055316904"/>
        <c:axId val="-2055313640"/>
      </c:barChart>
      <c:catAx>
        <c:axId val="-2055316904"/>
        <c:scaling>
          <c:orientation val="minMax"/>
        </c:scaling>
        <c:delete val="0"/>
        <c:axPos val="b"/>
        <c:numFmt formatCode="General" sourceLinked="1"/>
        <c:majorTickMark val="none"/>
        <c:minorTickMark val="none"/>
        <c:tickLblPos val="nextTo"/>
        <c:spPr>
          <a:ln>
            <a:solidFill>
              <a:schemeClr val="tx1"/>
            </a:solidFill>
          </a:ln>
        </c:spPr>
        <c:txPr>
          <a:bodyPr/>
          <a:lstStyle/>
          <a:p>
            <a:pPr>
              <a:defRPr sz="2200"/>
            </a:pPr>
            <a:endParaRPr lang="en-US"/>
          </a:p>
        </c:txPr>
        <c:crossAx val="-2055313640"/>
        <c:crosses val="autoZero"/>
        <c:auto val="1"/>
        <c:lblAlgn val="ctr"/>
        <c:lblOffset val="100"/>
        <c:noMultiLvlLbl val="0"/>
      </c:catAx>
      <c:valAx>
        <c:axId val="-2055313640"/>
        <c:scaling>
          <c:orientation val="minMax"/>
          <c:max val="2.5"/>
        </c:scaling>
        <c:delete val="0"/>
        <c:axPos val="l"/>
        <c:majorGridlines>
          <c:spPr>
            <a:ln>
              <a:solidFill>
                <a:srgbClr val="6A737B">
                  <a:lumMod val="40000"/>
                  <a:lumOff val="60000"/>
                </a:srgbClr>
              </a:solidFill>
            </a:ln>
          </c:spPr>
        </c:majorGridlines>
        <c:numFmt formatCode="0.0" sourceLinked="0"/>
        <c:majorTickMark val="out"/>
        <c:minorTickMark val="none"/>
        <c:tickLblPos val="nextTo"/>
        <c:spPr>
          <a:ln>
            <a:noFill/>
          </a:ln>
        </c:spPr>
        <c:txPr>
          <a:bodyPr/>
          <a:lstStyle/>
          <a:p>
            <a:pPr>
              <a:defRPr sz="2200"/>
            </a:pPr>
            <a:endParaRPr lang="en-US"/>
          </a:p>
        </c:txPr>
        <c:crossAx val="-2055316904"/>
        <c:crosses val="autoZero"/>
        <c:crossBetween val="between"/>
      </c:valAx>
    </c:plotArea>
    <c:plotVisOnly val="1"/>
    <c:dispBlanksAs val="gap"/>
    <c:showDLblsOverMax val="0"/>
  </c:chart>
  <c:txPr>
    <a:bodyPr/>
    <a:lstStyle/>
    <a:p>
      <a:pPr>
        <a:defRPr sz="1800"/>
      </a:pPr>
      <a:endParaRPr lang="en-US"/>
    </a:p>
  </c:txPr>
  <c:externalData r:id="rId2">
    <c:autoUpdate val="0"/>
  </c:externalData>
</c:chartSpace>
</file>

<file path=ppt/charts/chart6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6617302114676105E-2"/>
          <c:y val="3.3261904761904798E-2"/>
          <c:w val="0.91109398344437698"/>
          <c:h val="0.90660221638961791"/>
        </c:manualLayout>
      </c:layout>
      <c:barChart>
        <c:barDir val="col"/>
        <c:grouping val="clustered"/>
        <c:varyColors val="0"/>
        <c:ser>
          <c:idx val="0"/>
          <c:order val="0"/>
          <c:tx>
            <c:strRef>
              <c:f>Sheet1!$A$2</c:f>
              <c:strCache>
                <c:ptCount val="1"/>
                <c:pt idx="0">
                  <c:v>1995</c:v>
                </c:pt>
              </c:strCache>
            </c:strRef>
          </c:tx>
          <c:spPr>
            <a:solidFill>
              <a:schemeClr val="accent2"/>
            </a:solidFill>
            <a:ln w="3175">
              <a:solidFill>
                <a:schemeClr val="bg1"/>
              </a:solidFill>
            </a:ln>
          </c:spPr>
          <c:invertIfNegative val="0"/>
          <c:dPt>
            <c:idx val="0"/>
            <c:invertIfNegative val="0"/>
            <c:bubble3D val="0"/>
            <c:extLst>
              <c:ext xmlns:c16="http://schemas.microsoft.com/office/drawing/2014/chart" uri="{C3380CC4-5D6E-409C-BE32-E72D297353CC}">
                <c16:uniqueId val="{00000000-11A6-4EDD-BEF9-95AE1363732C}"/>
              </c:ext>
            </c:extLst>
          </c:dPt>
          <c:dPt>
            <c:idx val="1"/>
            <c:invertIfNegative val="0"/>
            <c:bubble3D val="0"/>
            <c:extLst>
              <c:ext xmlns:c16="http://schemas.microsoft.com/office/drawing/2014/chart" uri="{C3380CC4-5D6E-409C-BE32-E72D297353CC}">
                <c16:uniqueId val="{00000001-11A6-4EDD-BEF9-95AE1363732C}"/>
              </c:ext>
            </c:extLst>
          </c:dPt>
          <c:dPt>
            <c:idx val="2"/>
            <c:invertIfNegative val="0"/>
            <c:bubble3D val="0"/>
            <c:extLst>
              <c:ext xmlns:c16="http://schemas.microsoft.com/office/drawing/2014/chart" uri="{C3380CC4-5D6E-409C-BE32-E72D297353CC}">
                <c16:uniqueId val="{00000002-11A6-4EDD-BEF9-95AE1363732C}"/>
              </c:ext>
            </c:extLst>
          </c:dPt>
          <c:dPt>
            <c:idx val="3"/>
            <c:invertIfNegative val="0"/>
            <c:bubble3D val="0"/>
            <c:extLst>
              <c:ext xmlns:c16="http://schemas.microsoft.com/office/drawing/2014/chart" uri="{C3380CC4-5D6E-409C-BE32-E72D297353CC}">
                <c16:uniqueId val="{00000003-11A6-4EDD-BEF9-95AE1363732C}"/>
              </c:ext>
            </c:extLst>
          </c:dPt>
          <c:dPt>
            <c:idx val="6"/>
            <c:invertIfNegative val="0"/>
            <c:bubble3D val="0"/>
            <c:extLst>
              <c:ext xmlns:c16="http://schemas.microsoft.com/office/drawing/2014/chart" uri="{C3380CC4-5D6E-409C-BE32-E72D297353CC}">
                <c16:uniqueId val="{00000004-11A6-4EDD-BEF9-95AE1363732C}"/>
              </c:ext>
            </c:extLst>
          </c:dPt>
          <c:dPt>
            <c:idx val="7"/>
            <c:invertIfNegative val="0"/>
            <c:bubble3D val="0"/>
            <c:extLst>
              <c:ext xmlns:c16="http://schemas.microsoft.com/office/drawing/2014/chart" uri="{C3380CC4-5D6E-409C-BE32-E72D297353CC}">
                <c16:uniqueId val="{00000005-11A6-4EDD-BEF9-95AE1363732C}"/>
              </c:ext>
            </c:extLst>
          </c:dPt>
          <c:dPt>
            <c:idx val="8"/>
            <c:invertIfNegative val="0"/>
            <c:bubble3D val="0"/>
            <c:extLst>
              <c:ext xmlns:c16="http://schemas.microsoft.com/office/drawing/2014/chart" uri="{C3380CC4-5D6E-409C-BE32-E72D297353CC}">
                <c16:uniqueId val="{00000006-11A6-4EDD-BEF9-95AE1363732C}"/>
              </c:ext>
            </c:extLst>
          </c:dPt>
          <c:cat>
            <c:strRef>
              <c:f>Sheet1!$B$1:$I$1</c:f>
              <c:strCache>
                <c:ptCount val="8"/>
                <c:pt idx="0">
                  <c:v>Melbourne</c:v>
                </c:pt>
                <c:pt idx="1">
                  <c:v>Darwin</c:v>
                </c:pt>
                <c:pt idx="2">
                  <c:v>Adelaide</c:v>
                </c:pt>
                <c:pt idx="3">
                  <c:v>Sydney</c:v>
                </c:pt>
                <c:pt idx="4">
                  <c:v>Perth</c:v>
                </c:pt>
                <c:pt idx="5">
                  <c:v>Hobart</c:v>
                </c:pt>
                <c:pt idx="6">
                  <c:v>Canberra</c:v>
                </c:pt>
                <c:pt idx="7">
                  <c:v>Brisbane</c:v>
                </c:pt>
              </c:strCache>
            </c:strRef>
          </c:cat>
          <c:val>
            <c:numRef>
              <c:f>Sheet1!$B$2:$I$2</c:f>
              <c:numCache>
                <c:formatCode>0.0%</c:formatCode>
                <c:ptCount val="8"/>
                <c:pt idx="0">
                  <c:v>3.0992366412213739E-2</c:v>
                </c:pt>
                <c:pt idx="1">
                  <c:v>2.2636363636363635E-2</c:v>
                </c:pt>
                <c:pt idx="2">
                  <c:v>2.9363636363636363E-2</c:v>
                </c:pt>
                <c:pt idx="3">
                  <c:v>2.6468926553672317E-2</c:v>
                </c:pt>
                <c:pt idx="4">
                  <c:v>2.1666666666666667E-2</c:v>
                </c:pt>
                <c:pt idx="5">
                  <c:v>2.4072164948453607E-2</c:v>
                </c:pt>
                <c:pt idx="6">
                  <c:v>2.5100000000000001E-2</c:v>
                </c:pt>
                <c:pt idx="7">
                  <c:v>0.01</c:v>
                </c:pt>
              </c:numCache>
            </c:numRef>
          </c:val>
          <c:extLst>
            <c:ext xmlns:c16="http://schemas.microsoft.com/office/drawing/2014/chart" uri="{C3380CC4-5D6E-409C-BE32-E72D297353CC}">
              <c16:uniqueId val="{00000000-FFA8-4DC4-AC6F-D634CD8F5ACE}"/>
            </c:ext>
          </c:extLst>
        </c:ser>
        <c:ser>
          <c:idx val="1"/>
          <c:order val="1"/>
          <c:tx>
            <c:strRef>
              <c:f>Sheet1!$A$3</c:f>
              <c:strCache>
                <c:ptCount val="1"/>
                <c:pt idx="0">
                  <c:v>2015</c:v>
                </c:pt>
              </c:strCache>
            </c:strRef>
          </c:tx>
          <c:spPr>
            <a:solidFill>
              <a:schemeClr val="tx2"/>
            </a:solidFill>
            <a:ln>
              <a:solidFill>
                <a:schemeClr val="bg1"/>
              </a:solidFill>
            </a:ln>
          </c:spPr>
          <c:invertIfNegative val="0"/>
          <c:cat>
            <c:strRef>
              <c:f>Sheet1!$B$1:$I$1</c:f>
              <c:strCache>
                <c:ptCount val="8"/>
                <c:pt idx="0">
                  <c:v>Melbourne</c:v>
                </c:pt>
                <c:pt idx="1">
                  <c:v>Darwin</c:v>
                </c:pt>
                <c:pt idx="2">
                  <c:v>Adelaide</c:v>
                </c:pt>
                <c:pt idx="3">
                  <c:v>Sydney</c:v>
                </c:pt>
                <c:pt idx="4">
                  <c:v>Perth</c:v>
                </c:pt>
                <c:pt idx="5">
                  <c:v>Hobart</c:v>
                </c:pt>
                <c:pt idx="6">
                  <c:v>Canberra</c:v>
                </c:pt>
                <c:pt idx="7">
                  <c:v>Brisbane</c:v>
                </c:pt>
              </c:strCache>
            </c:strRef>
          </c:cat>
          <c:val>
            <c:numRef>
              <c:f>Sheet1!$B$3:$I$3</c:f>
              <c:numCache>
                <c:formatCode>0.0%</c:formatCode>
                <c:ptCount val="8"/>
                <c:pt idx="0">
                  <c:v>5.2067741935483872E-2</c:v>
                </c:pt>
                <c:pt idx="1">
                  <c:v>4.9500436681222705E-2</c:v>
                </c:pt>
                <c:pt idx="2">
                  <c:v>4.1261904761904764E-2</c:v>
                </c:pt>
                <c:pt idx="3">
                  <c:v>3.9875000000000001E-2</c:v>
                </c:pt>
                <c:pt idx="4">
                  <c:v>3.6207547169811317E-2</c:v>
                </c:pt>
                <c:pt idx="5">
                  <c:v>3.4247910863509749E-2</c:v>
                </c:pt>
                <c:pt idx="6">
                  <c:v>3.4353741496598637E-2</c:v>
                </c:pt>
                <c:pt idx="7">
                  <c:v>1.7142857142857144E-2</c:v>
                </c:pt>
              </c:numCache>
            </c:numRef>
          </c:val>
          <c:extLst>
            <c:ext xmlns:c16="http://schemas.microsoft.com/office/drawing/2014/chart" uri="{C3380CC4-5D6E-409C-BE32-E72D297353CC}">
              <c16:uniqueId val="{00000007-11A6-4EDD-BEF9-95AE1363732C}"/>
            </c:ext>
          </c:extLst>
        </c:ser>
        <c:dLbls>
          <c:showLegendKey val="0"/>
          <c:showVal val="0"/>
          <c:showCatName val="0"/>
          <c:showSerName val="0"/>
          <c:showPercent val="0"/>
          <c:showBubbleSize val="0"/>
        </c:dLbls>
        <c:gapWidth val="50"/>
        <c:axId val="-2046045272"/>
        <c:axId val="-2046696840"/>
      </c:barChart>
      <c:catAx>
        <c:axId val="-2046045272"/>
        <c:scaling>
          <c:orientation val="minMax"/>
        </c:scaling>
        <c:delete val="0"/>
        <c:axPos val="b"/>
        <c:numFmt formatCode="General" sourceLinked="1"/>
        <c:majorTickMark val="out"/>
        <c:minorTickMark val="none"/>
        <c:tickLblPos val="nextTo"/>
        <c:spPr>
          <a:ln>
            <a:solidFill>
              <a:schemeClr val="tx1"/>
            </a:solidFill>
          </a:ln>
        </c:spPr>
        <c:txPr>
          <a:bodyPr/>
          <a:lstStyle/>
          <a:p>
            <a:pPr>
              <a:defRPr sz="1850"/>
            </a:pPr>
            <a:endParaRPr lang="en-US"/>
          </a:p>
        </c:txPr>
        <c:crossAx val="-2046696840"/>
        <c:crossesAt val="0"/>
        <c:auto val="1"/>
        <c:lblAlgn val="ctr"/>
        <c:lblOffset val="100"/>
        <c:noMultiLvlLbl val="0"/>
      </c:catAx>
      <c:valAx>
        <c:axId val="-2046696840"/>
        <c:scaling>
          <c:orientation val="minMax"/>
          <c:max val="0.06"/>
          <c:min val="0"/>
        </c:scaling>
        <c:delete val="0"/>
        <c:axPos val="l"/>
        <c:majorGridlines>
          <c:spPr>
            <a:ln>
              <a:solidFill>
                <a:schemeClr val="accent6">
                  <a:lumMod val="60000"/>
                  <a:lumOff val="40000"/>
                </a:schemeClr>
              </a:solidFill>
            </a:ln>
          </c:spPr>
        </c:majorGridlines>
        <c:numFmt formatCode="0%" sourceLinked="0"/>
        <c:majorTickMark val="out"/>
        <c:minorTickMark val="none"/>
        <c:tickLblPos val="nextTo"/>
        <c:spPr>
          <a:ln>
            <a:noFill/>
          </a:ln>
        </c:spPr>
        <c:crossAx val="-2046045272"/>
        <c:crosses val="autoZero"/>
        <c:crossBetween val="between"/>
      </c:valAx>
      <c:spPr>
        <a:noFill/>
        <a:ln w="25400">
          <a:noFill/>
        </a:ln>
      </c:spPr>
    </c:plotArea>
    <c:plotVisOnly val="1"/>
    <c:dispBlanksAs val="gap"/>
    <c:showDLblsOverMax val="0"/>
  </c:chart>
  <c:txPr>
    <a:bodyPr/>
    <a:lstStyle/>
    <a:p>
      <a:pPr>
        <a:defRPr sz="2200"/>
      </a:pPr>
      <a:endParaRPr lang="en-US"/>
    </a:p>
  </c:txPr>
  <c:externalData r:id="rId1">
    <c:autoUpdate val="0"/>
  </c:externalData>
</c:chartSpace>
</file>

<file path=ppt/charts/chart6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1"/>
    <c:plotArea>
      <c:layout/>
      <c:lineChart>
        <c:grouping val="standard"/>
        <c:varyColors val="0"/>
        <c:ser>
          <c:idx val="0"/>
          <c:order val="0"/>
          <c:tx>
            <c:strRef>
              <c:f>Sheet1!$B$1</c:f>
              <c:strCache>
                <c:ptCount val="1"/>
                <c:pt idx="0">
                  <c:v>NSW, Vic, Qld</c:v>
                </c:pt>
              </c:strCache>
            </c:strRef>
          </c:tx>
          <c:spPr>
            <a:ln>
              <a:solidFill>
                <a:schemeClr val="accent2"/>
              </a:solidFill>
              <a:prstDash val="solid"/>
            </a:ln>
          </c:spPr>
          <c:marker>
            <c:symbol val="none"/>
          </c:marker>
          <c:cat>
            <c:numRef>
              <c:f>Sheet1!$A$2:$A$217</c:f>
              <c:numCache>
                <c:formatCode>mmm\-yy</c:formatCode>
                <c:ptCount val="216"/>
                <c:pt idx="0">
                  <c:v>36526</c:v>
                </c:pt>
                <c:pt idx="1">
                  <c:v>36557</c:v>
                </c:pt>
                <c:pt idx="2">
                  <c:v>36586</c:v>
                </c:pt>
                <c:pt idx="3">
                  <c:v>36617</c:v>
                </c:pt>
                <c:pt idx="4">
                  <c:v>36647</c:v>
                </c:pt>
                <c:pt idx="5">
                  <c:v>36678</c:v>
                </c:pt>
                <c:pt idx="6">
                  <c:v>36708</c:v>
                </c:pt>
                <c:pt idx="7">
                  <c:v>36739</c:v>
                </c:pt>
                <c:pt idx="8">
                  <c:v>36770</c:v>
                </c:pt>
                <c:pt idx="9">
                  <c:v>36800</c:v>
                </c:pt>
                <c:pt idx="10">
                  <c:v>36831</c:v>
                </c:pt>
                <c:pt idx="11">
                  <c:v>36861</c:v>
                </c:pt>
                <c:pt idx="12">
                  <c:v>36892</c:v>
                </c:pt>
                <c:pt idx="13">
                  <c:v>36923</c:v>
                </c:pt>
                <c:pt idx="14">
                  <c:v>36951</c:v>
                </c:pt>
                <c:pt idx="15">
                  <c:v>36982</c:v>
                </c:pt>
                <c:pt idx="16">
                  <c:v>37012</c:v>
                </c:pt>
                <c:pt idx="17">
                  <c:v>37043</c:v>
                </c:pt>
                <c:pt idx="18">
                  <c:v>37073</c:v>
                </c:pt>
                <c:pt idx="19">
                  <c:v>37104</c:v>
                </c:pt>
                <c:pt idx="20">
                  <c:v>37135</c:v>
                </c:pt>
                <c:pt idx="21">
                  <c:v>37165</c:v>
                </c:pt>
                <c:pt idx="22">
                  <c:v>37196</c:v>
                </c:pt>
                <c:pt idx="23">
                  <c:v>37226</c:v>
                </c:pt>
                <c:pt idx="24">
                  <c:v>37257</c:v>
                </c:pt>
                <c:pt idx="25">
                  <c:v>37288</c:v>
                </c:pt>
                <c:pt idx="26">
                  <c:v>37316</c:v>
                </c:pt>
                <c:pt idx="27">
                  <c:v>37347</c:v>
                </c:pt>
                <c:pt idx="28">
                  <c:v>37377</c:v>
                </c:pt>
                <c:pt idx="29">
                  <c:v>37408</c:v>
                </c:pt>
                <c:pt idx="30">
                  <c:v>37438</c:v>
                </c:pt>
                <c:pt idx="31">
                  <c:v>37469</c:v>
                </c:pt>
                <c:pt idx="32">
                  <c:v>37500</c:v>
                </c:pt>
                <c:pt idx="33">
                  <c:v>37530</c:v>
                </c:pt>
                <c:pt idx="34">
                  <c:v>37561</c:v>
                </c:pt>
                <c:pt idx="35">
                  <c:v>37591</c:v>
                </c:pt>
                <c:pt idx="36">
                  <c:v>37622</c:v>
                </c:pt>
                <c:pt idx="37">
                  <c:v>37653</c:v>
                </c:pt>
                <c:pt idx="38">
                  <c:v>37681</c:v>
                </c:pt>
                <c:pt idx="39">
                  <c:v>37712</c:v>
                </c:pt>
                <c:pt idx="40">
                  <c:v>37742</c:v>
                </c:pt>
                <c:pt idx="41">
                  <c:v>37773</c:v>
                </c:pt>
                <c:pt idx="42">
                  <c:v>37803</c:v>
                </c:pt>
                <c:pt idx="43">
                  <c:v>37834</c:v>
                </c:pt>
                <c:pt idx="44">
                  <c:v>37865</c:v>
                </c:pt>
                <c:pt idx="45">
                  <c:v>37895</c:v>
                </c:pt>
                <c:pt idx="46">
                  <c:v>37926</c:v>
                </c:pt>
                <c:pt idx="47">
                  <c:v>37956</c:v>
                </c:pt>
                <c:pt idx="48">
                  <c:v>37987</c:v>
                </c:pt>
                <c:pt idx="49">
                  <c:v>38018</c:v>
                </c:pt>
                <c:pt idx="50">
                  <c:v>38047</c:v>
                </c:pt>
                <c:pt idx="51">
                  <c:v>38078</c:v>
                </c:pt>
                <c:pt idx="52">
                  <c:v>38108</c:v>
                </c:pt>
                <c:pt idx="53">
                  <c:v>38139</c:v>
                </c:pt>
                <c:pt idx="54">
                  <c:v>38169</c:v>
                </c:pt>
                <c:pt idx="55">
                  <c:v>38200</c:v>
                </c:pt>
                <c:pt idx="56">
                  <c:v>38231</c:v>
                </c:pt>
                <c:pt idx="57">
                  <c:v>38261</c:v>
                </c:pt>
                <c:pt idx="58">
                  <c:v>38292</c:v>
                </c:pt>
                <c:pt idx="59">
                  <c:v>38322</c:v>
                </c:pt>
                <c:pt idx="60">
                  <c:v>38353</c:v>
                </c:pt>
                <c:pt idx="61">
                  <c:v>38384</c:v>
                </c:pt>
                <c:pt idx="62">
                  <c:v>38412</c:v>
                </c:pt>
                <c:pt idx="63">
                  <c:v>38443</c:v>
                </c:pt>
                <c:pt idx="64">
                  <c:v>38473</c:v>
                </c:pt>
                <c:pt idx="65">
                  <c:v>38504</c:v>
                </c:pt>
                <c:pt idx="66">
                  <c:v>38534</c:v>
                </c:pt>
                <c:pt idx="67">
                  <c:v>38565</c:v>
                </c:pt>
                <c:pt idx="68">
                  <c:v>38596</c:v>
                </c:pt>
                <c:pt idx="69">
                  <c:v>38626</c:v>
                </c:pt>
                <c:pt idx="70">
                  <c:v>38657</c:v>
                </c:pt>
                <c:pt idx="71">
                  <c:v>38687</c:v>
                </c:pt>
                <c:pt idx="72">
                  <c:v>38718</c:v>
                </c:pt>
                <c:pt idx="73">
                  <c:v>38749</c:v>
                </c:pt>
                <c:pt idx="74">
                  <c:v>38777</c:v>
                </c:pt>
                <c:pt idx="75">
                  <c:v>38808</c:v>
                </c:pt>
                <c:pt idx="76">
                  <c:v>38838</c:v>
                </c:pt>
                <c:pt idx="77">
                  <c:v>38869</c:v>
                </c:pt>
                <c:pt idx="78">
                  <c:v>38899</c:v>
                </c:pt>
                <c:pt idx="79">
                  <c:v>38930</c:v>
                </c:pt>
                <c:pt idx="80">
                  <c:v>38961</c:v>
                </c:pt>
                <c:pt idx="81">
                  <c:v>38991</c:v>
                </c:pt>
                <c:pt idx="82">
                  <c:v>39022</c:v>
                </c:pt>
                <c:pt idx="83">
                  <c:v>39052</c:v>
                </c:pt>
                <c:pt idx="84">
                  <c:v>39083</c:v>
                </c:pt>
                <c:pt idx="85">
                  <c:v>39114</c:v>
                </c:pt>
                <c:pt idx="86">
                  <c:v>39142</c:v>
                </c:pt>
                <c:pt idx="87">
                  <c:v>39173</c:v>
                </c:pt>
                <c:pt idx="88">
                  <c:v>39203</c:v>
                </c:pt>
                <c:pt idx="89">
                  <c:v>39234</c:v>
                </c:pt>
                <c:pt idx="90">
                  <c:v>39264</c:v>
                </c:pt>
                <c:pt idx="91">
                  <c:v>39295</c:v>
                </c:pt>
                <c:pt idx="92">
                  <c:v>39326</c:v>
                </c:pt>
                <c:pt idx="93">
                  <c:v>39356</c:v>
                </c:pt>
                <c:pt idx="94">
                  <c:v>39387</c:v>
                </c:pt>
                <c:pt idx="95">
                  <c:v>39417</c:v>
                </c:pt>
                <c:pt idx="96">
                  <c:v>39448</c:v>
                </c:pt>
                <c:pt idx="97">
                  <c:v>39479</c:v>
                </c:pt>
                <c:pt idx="98">
                  <c:v>39508</c:v>
                </c:pt>
                <c:pt idx="99">
                  <c:v>39539</c:v>
                </c:pt>
                <c:pt idx="100">
                  <c:v>39569</c:v>
                </c:pt>
                <c:pt idx="101">
                  <c:v>39600</c:v>
                </c:pt>
                <c:pt idx="102">
                  <c:v>39630</c:v>
                </c:pt>
                <c:pt idx="103">
                  <c:v>39661</c:v>
                </c:pt>
                <c:pt idx="104">
                  <c:v>39692</c:v>
                </c:pt>
                <c:pt idx="105">
                  <c:v>39722</c:v>
                </c:pt>
                <c:pt idx="106">
                  <c:v>39753</c:v>
                </c:pt>
                <c:pt idx="107">
                  <c:v>39783</c:v>
                </c:pt>
                <c:pt idx="108">
                  <c:v>39814</c:v>
                </c:pt>
                <c:pt idx="109">
                  <c:v>39845</c:v>
                </c:pt>
                <c:pt idx="110">
                  <c:v>39873</c:v>
                </c:pt>
                <c:pt idx="111">
                  <c:v>39904</c:v>
                </c:pt>
                <c:pt idx="112">
                  <c:v>39934</c:v>
                </c:pt>
                <c:pt idx="113">
                  <c:v>39965</c:v>
                </c:pt>
                <c:pt idx="114">
                  <c:v>39995</c:v>
                </c:pt>
                <c:pt idx="115">
                  <c:v>40026</c:v>
                </c:pt>
                <c:pt idx="116">
                  <c:v>40057</c:v>
                </c:pt>
                <c:pt idx="117">
                  <c:v>40087</c:v>
                </c:pt>
                <c:pt idx="118">
                  <c:v>40118</c:v>
                </c:pt>
                <c:pt idx="119">
                  <c:v>40148</c:v>
                </c:pt>
                <c:pt idx="120">
                  <c:v>40179</c:v>
                </c:pt>
                <c:pt idx="121">
                  <c:v>40210</c:v>
                </c:pt>
                <c:pt idx="122">
                  <c:v>40238</c:v>
                </c:pt>
                <c:pt idx="123">
                  <c:v>40269</c:v>
                </c:pt>
                <c:pt idx="124">
                  <c:v>40299</c:v>
                </c:pt>
                <c:pt idx="125">
                  <c:v>40330</c:v>
                </c:pt>
                <c:pt idx="126">
                  <c:v>40360</c:v>
                </c:pt>
                <c:pt idx="127">
                  <c:v>40391</c:v>
                </c:pt>
                <c:pt idx="128">
                  <c:v>40422</c:v>
                </c:pt>
                <c:pt idx="129">
                  <c:v>40452</c:v>
                </c:pt>
                <c:pt idx="130">
                  <c:v>40483</c:v>
                </c:pt>
                <c:pt idx="131">
                  <c:v>40513</c:v>
                </c:pt>
                <c:pt idx="132">
                  <c:v>40544</c:v>
                </c:pt>
                <c:pt idx="133">
                  <c:v>40575</c:v>
                </c:pt>
                <c:pt idx="134">
                  <c:v>40603</c:v>
                </c:pt>
                <c:pt idx="135">
                  <c:v>40634</c:v>
                </c:pt>
                <c:pt idx="136">
                  <c:v>40664</c:v>
                </c:pt>
                <c:pt idx="137">
                  <c:v>40695</c:v>
                </c:pt>
                <c:pt idx="138">
                  <c:v>40725</c:v>
                </c:pt>
                <c:pt idx="139">
                  <c:v>40756</c:v>
                </c:pt>
                <c:pt idx="140">
                  <c:v>40787</c:v>
                </c:pt>
                <c:pt idx="141">
                  <c:v>40817</c:v>
                </c:pt>
                <c:pt idx="142">
                  <c:v>40848</c:v>
                </c:pt>
                <c:pt idx="143">
                  <c:v>40878</c:v>
                </c:pt>
                <c:pt idx="144">
                  <c:v>40909</c:v>
                </c:pt>
                <c:pt idx="145">
                  <c:v>40940</c:v>
                </c:pt>
                <c:pt idx="146">
                  <c:v>40969</c:v>
                </c:pt>
                <c:pt idx="147">
                  <c:v>41000</c:v>
                </c:pt>
                <c:pt idx="148">
                  <c:v>41030</c:v>
                </c:pt>
                <c:pt idx="149">
                  <c:v>41061</c:v>
                </c:pt>
                <c:pt idx="150">
                  <c:v>41091</c:v>
                </c:pt>
                <c:pt idx="151">
                  <c:v>41122</c:v>
                </c:pt>
                <c:pt idx="152">
                  <c:v>41153</c:v>
                </c:pt>
                <c:pt idx="153">
                  <c:v>41183</c:v>
                </c:pt>
                <c:pt idx="154">
                  <c:v>41214</c:v>
                </c:pt>
                <c:pt idx="155">
                  <c:v>41244</c:v>
                </c:pt>
                <c:pt idx="156">
                  <c:v>41275</c:v>
                </c:pt>
                <c:pt idx="157">
                  <c:v>41306</c:v>
                </c:pt>
                <c:pt idx="158">
                  <c:v>41334</c:v>
                </c:pt>
                <c:pt idx="159">
                  <c:v>41365</c:v>
                </c:pt>
                <c:pt idx="160">
                  <c:v>41395</c:v>
                </c:pt>
                <c:pt idx="161">
                  <c:v>41426</c:v>
                </c:pt>
                <c:pt idx="162">
                  <c:v>41456</c:v>
                </c:pt>
                <c:pt idx="163">
                  <c:v>41487</c:v>
                </c:pt>
                <c:pt idx="164">
                  <c:v>41518</c:v>
                </c:pt>
                <c:pt idx="165">
                  <c:v>41548</c:v>
                </c:pt>
                <c:pt idx="166">
                  <c:v>41579</c:v>
                </c:pt>
                <c:pt idx="167">
                  <c:v>41609</c:v>
                </c:pt>
                <c:pt idx="168">
                  <c:v>41640</c:v>
                </c:pt>
                <c:pt idx="169">
                  <c:v>41671</c:v>
                </c:pt>
                <c:pt idx="170">
                  <c:v>41699</c:v>
                </c:pt>
                <c:pt idx="171">
                  <c:v>41730</c:v>
                </c:pt>
                <c:pt idx="172">
                  <c:v>41760</c:v>
                </c:pt>
                <c:pt idx="173">
                  <c:v>41791</c:v>
                </c:pt>
                <c:pt idx="174">
                  <c:v>41821</c:v>
                </c:pt>
                <c:pt idx="175">
                  <c:v>41852</c:v>
                </c:pt>
                <c:pt idx="176">
                  <c:v>41883</c:v>
                </c:pt>
                <c:pt idx="177">
                  <c:v>41913</c:v>
                </c:pt>
                <c:pt idx="178">
                  <c:v>41944</c:v>
                </c:pt>
                <c:pt idx="179">
                  <c:v>41974</c:v>
                </c:pt>
                <c:pt idx="180">
                  <c:v>42005</c:v>
                </c:pt>
                <c:pt idx="181">
                  <c:v>42036</c:v>
                </c:pt>
                <c:pt idx="182">
                  <c:v>42064</c:v>
                </c:pt>
                <c:pt idx="183">
                  <c:v>42095</c:v>
                </c:pt>
                <c:pt idx="184">
                  <c:v>42125</c:v>
                </c:pt>
                <c:pt idx="185">
                  <c:v>42156</c:v>
                </c:pt>
                <c:pt idx="186">
                  <c:v>42186</c:v>
                </c:pt>
                <c:pt idx="187">
                  <c:v>42217</c:v>
                </c:pt>
                <c:pt idx="188">
                  <c:v>42248</c:v>
                </c:pt>
                <c:pt idx="189">
                  <c:v>42278</c:v>
                </c:pt>
                <c:pt idx="190">
                  <c:v>42309</c:v>
                </c:pt>
                <c:pt idx="191">
                  <c:v>42339</c:v>
                </c:pt>
                <c:pt idx="192">
                  <c:v>42370</c:v>
                </c:pt>
                <c:pt idx="193">
                  <c:v>42401</c:v>
                </c:pt>
                <c:pt idx="194">
                  <c:v>42430</c:v>
                </c:pt>
                <c:pt idx="195">
                  <c:v>42461</c:v>
                </c:pt>
                <c:pt idx="196">
                  <c:v>42491</c:v>
                </c:pt>
                <c:pt idx="197">
                  <c:v>42522</c:v>
                </c:pt>
                <c:pt idx="198">
                  <c:v>42552</c:v>
                </c:pt>
                <c:pt idx="199">
                  <c:v>42583</c:v>
                </c:pt>
                <c:pt idx="200">
                  <c:v>42614</c:v>
                </c:pt>
                <c:pt idx="201">
                  <c:v>42644</c:v>
                </c:pt>
                <c:pt idx="202">
                  <c:v>42675</c:v>
                </c:pt>
                <c:pt idx="203">
                  <c:v>42705</c:v>
                </c:pt>
                <c:pt idx="204">
                  <c:v>42736</c:v>
                </c:pt>
                <c:pt idx="205">
                  <c:v>42767</c:v>
                </c:pt>
                <c:pt idx="206">
                  <c:v>42795</c:v>
                </c:pt>
                <c:pt idx="207">
                  <c:v>42826</c:v>
                </c:pt>
                <c:pt idx="208">
                  <c:v>42856</c:v>
                </c:pt>
                <c:pt idx="209">
                  <c:v>42887</c:v>
                </c:pt>
                <c:pt idx="210">
                  <c:v>42917</c:v>
                </c:pt>
                <c:pt idx="211">
                  <c:v>42948</c:v>
                </c:pt>
                <c:pt idx="212">
                  <c:v>42979</c:v>
                </c:pt>
                <c:pt idx="213">
                  <c:v>43009</c:v>
                </c:pt>
                <c:pt idx="214">
                  <c:v>43040</c:v>
                </c:pt>
                <c:pt idx="215">
                  <c:v>43070</c:v>
                </c:pt>
              </c:numCache>
            </c:numRef>
          </c:cat>
          <c:val>
            <c:numRef>
              <c:f>Sheet1!$B$2:$B$217</c:f>
              <c:numCache>
                <c:formatCode>General</c:formatCode>
                <c:ptCount val="216"/>
                <c:pt idx="2" formatCode="0">
                  <c:v>7013</c:v>
                </c:pt>
                <c:pt idx="3" formatCode="0">
                  <c:v>6862</c:v>
                </c:pt>
                <c:pt idx="4" formatCode="0">
                  <c:v>6423.333333333333</c:v>
                </c:pt>
                <c:pt idx="5" formatCode="0">
                  <c:v>5459</c:v>
                </c:pt>
                <c:pt idx="6" formatCode="0">
                  <c:v>6105.333333333333</c:v>
                </c:pt>
                <c:pt idx="7" formatCode="0">
                  <c:v>6845.333333333333</c:v>
                </c:pt>
                <c:pt idx="8" formatCode="0">
                  <c:v>7783.333333333333</c:v>
                </c:pt>
                <c:pt idx="9" formatCode="0">
                  <c:v>7703.666666666667</c:v>
                </c:pt>
                <c:pt idx="10" formatCode="0">
                  <c:v>7597.333333333333</c:v>
                </c:pt>
                <c:pt idx="11" formatCode="0">
                  <c:v>7559</c:v>
                </c:pt>
                <c:pt idx="12" formatCode="0">
                  <c:v>7178.666666666667</c:v>
                </c:pt>
                <c:pt idx="13" formatCode="0">
                  <c:v>6609.333333333333</c:v>
                </c:pt>
                <c:pt idx="14" formatCode="0">
                  <c:v>6839.666666666667</c:v>
                </c:pt>
                <c:pt idx="15" formatCode="0">
                  <c:v>7493.333333333333</c:v>
                </c:pt>
                <c:pt idx="16" formatCode="0">
                  <c:v>8645.3333333333339</c:v>
                </c:pt>
                <c:pt idx="17" formatCode="0">
                  <c:v>9255.6666666666661</c:v>
                </c:pt>
                <c:pt idx="18" formatCode="0">
                  <c:v>10276.666666666666</c:v>
                </c:pt>
                <c:pt idx="19" formatCode="0">
                  <c:v>10619.666666666666</c:v>
                </c:pt>
                <c:pt idx="20" formatCode="0">
                  <c:v>10525</c:v>
                </c:pt>
                <c:pt idx="21" formatCode="0">
                  <c:v>10498.666666666666</c:v>
                </c:pt>
                <c:pt idx="22" formatCode="0">
                  <c:v>10476</c:v>
                </c:pt>
                <c:pt idx="23" formatCode="0">
                  <c:v>10591.666666666666</c:v>
                </c:pt>
                <c:pt idx="24" formatCode="0">
                  <c:v>9983.3333333333339</c:v>
                </c:pt>
                <c:pt idx="25" formatCode="0">
                  <c:v>8848</c:v>
                </c:pt>
                <c:pt idx="26" formatCode="0">
                  <c:v>8244.3333333333339</c:v>
                </c:pt>
                <c:pt idx="27" formatCode="0">
                  <c:v>7766</c:v>
                </c:pt>
                <c:pt idx="28" formatCode="0">
                  <c:v>8089.333333333333</c:v>
                </c:pt>
                <c:pt idx="29" formatCode="0">
                  <c:v>7784</c:v>
                </c:pt>
                <c:pt idx="30" formatCode="0">
                  <c:v>7895</c:v>
                </c:pt>
                <c:pt idx="31" formatCode="0">
                  <c:v>7383</c:v>
                </c:pt>
                <c:pt idx="32" formatCode="0">
                  <c:v>7158.666666666667</c:v>
                </c:pt>
                <c:pt idx="33" formatCode="0">
                  <c:v>6783</c:v>
                </c:pt>
                <c:pt idx="34" formatCode="0">
                  <c:v>6591.333333333333</c:v>
                </c:pt>
                <c:pt idx="35" formatCode="0">
                  <c:v>6495</c:v>
                </c:pt>
                <c:pt idx="36" formatCode="0">
                  <c:v>6023.333333333333</c:v>
                </c:pt>
                <c:pt idx="37" formatCode="0">
                  <c:v>5807.333333333333</c:v>
                </c:pt>
                <c:pt idx="38" formatCode="0">
                  <c:v>5958.666666666667</c:v>
                </c:pt>
                <c:pt idx="39" formatCode="0">
                  <c:v>6151.333333333333</c:v>
                </c:pt>
                <c:pt idx="40" formatCode="0">
                  <c:v>6333</c:v>
                </c:pt>
                <c:pt idx="41" formatCode="0">
                  <c:v>6097</c:v>
                </c:pt>
                <c:pt idx="42" formatCode="0">
                  <c:v>6225.333333333333</c:v>
                </c:pt>
                <c:pt idx="43" formatCode="0">
                  <c:v>6101</c:v>
                </c:pt>
                <c:pt idx="44" formatCode="0">
                  <c:v>6257.333333333333</c:v>
                </c:pt>
                <c:pt idx="45" formatCode="0">
                  <c:v>6256.666666666667</c:v>
                </c:pt>
                <c:pt idx="46" formatCode="0">
                  <c:v>6108.666666666667</c:v>
                </c:pt>
                <c:pt idx="47" formatCode="0">
                  <c:v>5871</c:v>
                </c:pt>
                <c:pt idx="48" formatCode="0">
                  <c:v>5112.333333333333</c:v>
                </c:pt>
                <c:pt idx="49" formatCode="0">
                  <c:v>4714.666666666667</c:v>
                </c:pt>
                <c:pt idx="50" formatCode="0">
                  <c:v>4578</c:v>
                </c:pt>
                <c:pt idx="51" formatCode="0">
                  <c:v>4778</c:v>
                </c:pt>
                <c:pt idx="52" formatCode="0">
                  <c:v>5119</c:v>
                </c:pt>
                <c:pt idx="53" formatCode="0">
                  <c:v>5286</c:v>
                </c:pt>
                <c:pt idx="54" formatCode="0">
                  <c:v>5672.666666666667</c:v>
                </c:pt>
                <c:pt idx="55" formatCode="0">
                  <c:v>5817.333333333333</c:v>
                </c:pt>
                <c:pt idx="56" formatCode="0">
                  <c:v>5903.666666666667</c:v>
                </c:pt>
                <c:pt idx="57" formatCode="0">
                  <c:v>5834.333333333333</c:v>
                </c:pt>
                <c:pt idx="58" formatCode="0">
                  <c:v>6038.666666666667</c:v>
                </c:pt>
                <c:pt idx="59" formatCode="0">
                  <c:v>6220.333333333333</c:v>
                </c:pt>
                <c:pt idx="60" formatCode="0">
                  <c:v>6047.333333333333</c:v>
                </c:pt>
                <c:pt idx="61" formatCode="0">
                  <c:v>5897</c:v>
                </c:pt>
                <c:pt idx="62" formatCode="0">
                  <c:v>6042</c:v>
                </c:pt>
                <c:pt idx="63" formatCode="0">
                  <c:v>6558</c:v>
                </c:pt>
                <c:pt idx="64" formatCode="0">
                  <c:v>7002.666666666667</c:v>
                </c:pt>
                <c:pt idx="65" formatCode="0">
                  <c:v>7090.333333333333</c:v>
                </c:pt>
                <c:pt idx="66" formatCode="0">
                  <c:v>7058</c:v>
                </c:pt>
                <c:pt idx="67" formatCode="0">
                  <c:v>7154.333333333333</c:v>
                </c:pt>
                <c:pt idx="68" formatCode="0">
                  <c:v>7335.666666666667</c:v>
                </c:pt>
                <c:pt idx="69" formatCode="0">
                  <c:v>7696.666666666667</c:v>
                </c:pt>
                <c:pt idx="70" formatCode="0">
                  <c:v>8074.666666666667</c:v>
                </c:pt>
                <c:pt idx="71" formatCode="0">
                  <c:v>8252.6666666666661</c:v>
                </c:pt>
                <c:pt idx="72" formatCode="0">
                  <c:v>7859.333333333333</c:v>
                </c:pt>
                <c:pt idx="73" formatCode="0">
                  <c:v>7367.333333333333</c:v>
                </c:pt>
                <c:pt idx="74" formatCode="0">
                  <c:v>7673.333333333333</c:v>
                </c:pt>
                <c:pt idx="75" formatCode="0">
                  <c:v>8095</c:v>
                </c:pt>
                <c:pt idx="76" formatCode="0">
                  <c:v>8793.3333333333339</c:v>
                </c:pt>
                <c:pt idx="77" formatCode="0">
                  <c:v>8589.6666666666661</c:v>
                </c:pt>
                <c:pt idx="78" formatCode="0">
                  <c:v>8726</c:v>
                </c:pt>
                <c:pt idx="79" formatCode="0">
                  <c:v>8405.6666666666661</c:v>
                </c:pt>
                <c:pt idx="80" formatCode="0">
                  <c:v>8279.6666666666661</c:v>
                </c:pt>
                <c:pt idx="81" formatCode="0">
                  <c:v>8483.6666666666661</c:v>
                </c:pt>
                <c:pt idx="82" formatCode="0">
                  <c:v>8754.6666666666661</c:v>
                </c:pt>
                <c:pt idx="83" formatCode="0">
                  <c:v>8737</c:v>
                </c:pt>
                <c:pt idx="84" formatCode="0">
                  <c:v>8193.6666666666661</c:v>
                </c:pt>
                <c:pt idx="85" formatCode="0">
                  <c:v>7696.333333333333</c:v>
                </c:pt>
                <c:pt idx="86" formatCode="0">
                  <c:v>7959.333333333333</c:v>
                </c:pt>
                <c:pt idx="87" formatCode="0">
                  <c:v>8368</c:v>
                </c:pt>
                <c:pt idx="88" formatCode="0">
                  <c:v>9042.3333333333339</c:v>
                </c:pt>
                <c:pt idx="89" formatCode="0">
                  <c:v>8909</c:v>
                </c:pt>
                <c:pt idx="90" formatCode="0">
                  <c:v>8997.6666666666661</c:v>
                </c:pt>
                <c:pt idx="91" formatCode="0">
                  <c:v>8772.3333333333339</c:v>
                </c:pt>
                <c:pt idx="92" formatCode="0">
                  <c:v>8645.6666666666661</c:v>
                </c:pt>
                <c:pt idx="93" formatCode="0">
                  <c:v>8985</c:v>
                </c:pt>
                <c:pt idx="94" formatCode="0">
                  <c:v>9307.3333333333339</c:v>
                </c:pt>
                <c:pt idx="95" formatCode="0">
                  <c:v>9538</c:v>
                </c:pt>
                <c:pt idx="96" formatCode="0">
                  <c:v>8944</c:v>
                </c:pt>
                <c:pt idx="97" formatCode="0">
                  <c:v>8270.3333333333339</c:v>
                </c:pt>
                <c:pt idx="98" formatCode="0">
                  <c:v>7626</c:v>
                </c:pt>
                <c:pt idx="99" formatCode="0">
                  <c:v>7447.666666666667</c:v>
                </c:pt>
                <c:pt idx="100" formatCode="0">
                  <c:v>7191</c:v>
                </c:pt>
                <c:pt idx="101" formatCode="0">
                  <c:v>7052</c:v>
                </c:pt>
                <c:pt idx="102" formatCode="0">
                  <c:v>7006.666666666667</c:v>
                </c:pt>
                <c:pt idx="103" formatCode="0">
                  <c:v>6734.333333333333</c:v>
                </c:pt>
                <c:pt idx="104" formatCode="0">
                  <c:v>6930.666666666667</c:v>
                </c:pt>
                <c:pt idx="105" formatCode="0">
                  <c:v>6979.333333333333</c:v>
                </c:pt>
                <c:pt idx="106" formatCode="0">
                  <c:v>7778.666666666667</c:v>
                </c:pt>
                <c:pt idx="107" formatCode="0">
                  <c:v>8988.3333333333339</c:v>
                </c:pt>
                <c:pt idx="108" formatCode="0">
                  <c:v>9699.6666666666661</c:v>
                </c:pt>
                <c:pt idx="109" formatCode="0">
                  <c:v>10433</c:v>
                </c:pt>
                <c:pt idx="110" formatCode="0">
                  <c:v>11632</c:v>
                </c:pt>
                <c:pt idx="111" formatCode="0">
                  <c:v>12968</c:v>
                </c:pt>
                <c:pt idx="112" formatCode="0">
                  <c:v>14080.666666666666</c:v>
                </c:pt>
                <c:pt idx="113" formatCode="0">
                  <c:v>13962.333333333334</c:v>
                </c:pt>
                <c:pt idx="114" formatCode="0">
                  <c:v>13695</c:v>
                </c:pt>
                <c:pt idx="115" formatCode="0">
                  <c:v>12579.333333333334</c:v>
                </c:pt>
                <c:pt idx="116" formatCode="0">
                  <c:v>11960</c:v>
                </c:pt>
                <c:pt idx="117" formatCode="0">
                  <c:v>11707.333333333334</c:v>
                </c:pt>
                <c:pt idx="118" formatCode="0">
                  <c:v>11194.333333333334</c:v>
                </c:pt>
                <c:pt idx="119" formatCode="0">
                  <c:v>10106.333333333334</c:v>
                </c:pt>
                <c:pt idx="120" formatCode="0">
                  <c:v>8167.666666666667</c:v>
                </c:pt>
                <c:pt idx="121" formatCode="0">
                  <c:v>7085.666666666667</c:v>
                </c:pt>
                <c:pt idx="122" formatCode="0">
                  <c:v>6280.333333333333</c:v>
                </c:pt>
                <c:pt idx="123" formatCode="0">
                  <c:v>6141.666666666667</c:v>
                </c:pt>
                <c:pt idx="124" formatCode="0">
                  <c:v>6143</c:v>
                </c:pt>
                <c:pt idx="125" formatCode="0">
                  <c:v>6006</c:v>
                </c:pt>
                <c:pt idx="126" formatCode="0">
                  <c:v>6071.333333333333</c:v>
                </c:pt>
                <c:pt idx="127" formatCode="0">
                  <c:v>5844.666666666667</c:v>
                </c:pt>
                <c:pt idx="128" formatCode="0">
                  <c:v>5740.333333333333</c:v>
                </c:pt>
                <c:pt idx="129" formatCode="0">
                  <c:v>5586.666666666667</c:v>
                </c:pt>
                <c:pt idx="130" formatCode="0">
                  <c:v>5774.666666666667</c:v>
                </c:pt>
                <c:pt idx="131" formatCode="0">
                  <c:v>5979.666666666667</c:v>
                </c:pt>
                <c:pt idx="132" formatCode="0">
                  <c:v>5551.666666666667</c:v>
                </c:pt>
                <c:pt idx="133" formatCode="0">
                  <c:v>5036</c:v>
                </c:pt>
                <c:pt idx="134" formatCode="0">
                  <c:v>4891</c:v>
                </c:pt>
                <c:pt idx="135" formatCode="0">
                  <c:v>5228.666666666667</c:v>
                </c:pt>
                <c:pt idx="136" formatCode="0">
                  <c:v>5680</c:v>
                </c:pt>
                <c:pt idx="137" formatCode="0">
                  <c:v>5593</c:v>
                </c:pt>
                <c:pt idx="138" formatCode="0">
                  <c:v>5651.333333333333</c:v>
                </c:pt>
                <c:pt idx="139" formatCode="0">
                  <c:v>5602.333333333333</c:v>
                </c:pt>
                <c:pt idx="140" formatCode="0">
                  <c:v>5760.333333333333</c:v>
                </c:pt>
                <c:pt idx="141" formatCode="0">
                  <c:v>6181.333333333333</c:v>
                </c:pt>
                <c:pt idx="142" formatCode="0">
                  <c:v>6856</c:v>
                </c:pt>
                <c:pt idx="143" formatCode="0">
                  <c:v>7574.333333333333</c:v>
                </c:pt>
                <c:pt idx="144" formatCode="0">
                  <c:v>7399.333333333333</c:v>
                </c:pt>
                <c:pt idx="145" formatCode="0">
                  <c:v>6575.333333333333</c:v>
                </c:pt>
                <c:pt idx="146" formatCode="0">
                  <c:v>5748</c:v>
                </c:pt>
                <c:pt idx="147" formatCode="0">
                  <c:v>5418.666666666667</c:v>
                </c:pt>
                <c:pt idx="148" formatCode="0">
                  <c:v>5860</c:v>
                </c:pt>
                <c:pt idx="149" formatCode="0">
                  <c:v>6022</c:v>
                </c:pt>
                <c:pt idx="150" formatCode="0">
                  <c:v>6447.333333333333</c:v>
                </c:pt>
                <c:pt idx="151" formatCode="0">
                  <c:v>6370</c:v>
                </c:pt>
                <c:pt idx="152" formatCode="0">
                  <c:v>6347.333333333333</c:v>
                </c:pt>
                <c:pt idx="153" formatCode="0">
                  <c:v>6511.666666666667</c:v>
                </c:pt>
                <c:pt idx="154" formatCode="0">
                  <c:v>6404.666666666667</c:v>
                </c:pt>
                <c:pt idx="155" formatCode="0">
                  <c:v>6033</c:v>
                </c:pt>
                <c:pt idx="156" formatCode="0">
                  <c:v>5226</c:v>
                </c:pt>
                <c:pt idx="157" formatCode="0">
                  <c:v>4748.333333333333</c:v>
                </c:pt>
                <c:pt idx="158" formatCode="0">
                  <c:v>4776.666666666667</c:v>
                </c:pt>
                <c:pt idx="159" formatCode="0">
                  <c:v>5095.333333333333</c:v>
                </c:pt>
                <c:pt idx="160" formatCode="0">
                  <c:v>5584.333333333333</c:v>
                </c:pt>
                <c:pt idx="161" formatCode="0">
                  <c:v>5752.333333333333</c:v>
                </c:pt>
                <c:pt idx="162" formatCode="0">
                  <c:v>6073.666666666667</c:v>
                </c:pt>
                <c:pt idx="163" formatCode="0">
                  <c:v>5901.333333333333</c:v>
                </c:pt>
                <c:pt idx="164" formatCode="0">
                  <c:v>5891.666666666667</c:v>
                </c:pt>
                <c:pt idx="165" formatCode="0">
                  <c:v>5821.666666666667</c:v>
                </c:pt>
                <c:pt idx="166" formatCode="0">
                  <c:v>5988.666666666667</c:v>
                </c:pt>
                <c:pt idx="167" formatCode="0">
                  <c:v>5962.333333333333</c:v>
                </c:pt>
                <c:pt idx="168" formatCode="0">
                  <c:v>5447</c:v>
                </c:pt>
                <c:pt idx="169" formatCode="0">
                  <c:v>5053.666666666667</c:v>
                </c:pt>
                <c:pt idx="170" formatCode="0">
                  <c:v>4981.333333333333</c:v>
                </c:pt>
                <c:pt idx="171" formatCode="0">
                  <c:v>5110.333333333333</c:v>
                </c:pt>
                <c:pt idx="172" formatCode="0">
                  <c:v>5320.333333333333</c:v>
                </c:pt>
                <c:pt idx="173" formatCode="0">
                  <c:v>5267.666666666667</c:v>
                </c:pt>
                <c:pt idx="174" formatCode="0">
                  <c:v>5384</c:v>
                </c:pt>
                <c:pt idx="175" formatCode="0">
                  <c:v>5330</c:v>
                </c:pt>
                <c:pt idx="176" formatCode="0">
                  <c:v>5564.333333333333</c:v>
                </c:pt>
                <c:pt idx="177" formatCode="0">
                  <c:v>5822</c:v>
                </c:pt>
                <c:pt idx="178" formatCode="0">
                  <c:v>5896.666666666667</c:v>
                </c:pt>
                <c:pt idx="179" formatCode="0">
                  <c:v>5891.333333333333</c:v>
                </c:pt>
                <c:pt idx="180" formatCode="0">
                  <c:v>5273</c:v>
                </c:pt>
                <c:pt idx="181" formatCode="0">
                  <c:v>5060</c:v>
                </c:pt>
                <c:pt idx="182" formatCode="0">
                  <c:v>5043.666666666667</c:v>
                </c:pt>
                <c:pt idx="183" formatCode="0">
                  <c:v>5300.333333333333</c:v>
                </c:pt>
                <c:pt idx="184" formatCode="0">
                  <c:v>5406.666666666667</c:v>
                </c:pt>
                <c:pt idx="185" formatCode="0">
                  <c:v>5336</c:v>
                </c:pt>
                <c:pt idx="186" formatCode="0">
                  <c:v>5516</c:v>
                </c:pt>
                <c:pt idx="187" formatCode="0">
                  <c:v>5434.333333333333</c:v>
                </c:pt>
                <c:pt idx="188" formatCode="0">
                  <c:v>5422.666666666667</c:v>
                </c:pt>
                <c:pt idx="189" formatCode="0">
                  <c:v>5307</c:v>
                </c:pt>
                <c:pt idx="190" formatCode="0">
                  <c:v>5423.333333333333</c:v>
                </c:pt>
                <c:pt idx="191" formatCode="0">
                  <c:v>5548.666666666667</c:v>
                </c:pt>
                <c:pt idx="192" formatCode="0">
                  <c:v>5214</c:v>
                </c:pt>
                <c:pt idx="193" formatCode="0">
                  <c:v>5114</c:v>
                </c:pt>
                <c:pt idx="194" formatCode="0">
                  <c:v>4877</c:v>
                </c:pt>
                <c:pt idx="195" formatCode="0">
                  <c:v>5233.666666666667</c:v>
                </c:pt>
                <c:pt idx="196" formatCode="0">
                  <c:v>5454.666666666667</c:v>
                </c:pt>
                <c:pt idx="197" formatCode="0">
                  <c:v>5619</c:v>
                </c:pt>
                <c:pt idx="198" formatCode="0">
                  <c:v>5559.666666666667</c:v>
                </c:pt>
                <c:pt idx="199" formatCode="0">
                  <c:v>5409.333333333333</c:v>
                </c:pt>
                <c:pt idx="200" formatCode="0">
                  <c:v>5287.666666666667</c:v>
                </c:pt>
                <c:pt idx="201" formatCode="0">
                  <c:v>5370</c:v>
                </c:pt>
                <c:pt idx="202" formatCode="0">
                  <c:v>5592.333333333333</c:v>
                </c:pt>
                <c:pt idx="203" formatCode="0">
                  <c:v>5725</c:v>
                </c:pt>
                <c:pt idx="204" formatCode="0">
                  <c:v>5407</c:v>
                </c:pt>
                <c:pt idx="205" formatCode="0">
                  <c:v>4985.666666666667</c:v>
                </c:pt>
                <c:pt idx="206" formatCode="0">
                  <c:v>5001</c:v>
                </c:pt>
                <c:pt idx="207" formatCode="0">
                  <c:v>5101</c:v>
                </c:pt>
                <c:pt idx="208" formatCode="0">
                  <c:v>5534.333333333333</c:v>
                </c:pt>
                <c:pt idx="209" formatCode="0">
                  <c:v>5647.333333333333</c:v>
                </c:pt>
                <c:pt idx="210" formatCode="0">
                  <c:v>6289</c:v>
                </c:pt>
                <c:pt idx="211" formatCode="0">
                  <c:v>6860</c:v>
                </c:pt>
              </c:numCache>
            </c:numRef>
          </c:val>
          <c:smooth val="0"/>
          <c:extLst>
            <c:ext xmlns:c16="http://schemas.microsoft.com/office/drawing/2014/chart" uri="{C3380CC4-5D6E-409C-BE32-E72D297353CC}">
              <c16:uniqueId val="{00000000-62BF-41C4-B33D-C9C9F235353E}"/>
            </c:ext>
          </c:extLst>
        </c:ser>
        <c:ser>
          <c:idx val="1"/>
          <c:order val="1"/>
          <c:tx>
            <c:strRef>
              <c:f>Sheet1!$C$1</c:f>
              <c:strCache>
                <c:ptCount val="1"/>
                <c:pt idx="0">
                  <c:v>SA, Tas, ACT</c:v>
                </c:pt>
              </c:strCache>
            </c:strRef>
          </c:tx>
          <c:spPr>
            <a:ln>
              <a:solidFill>
                <a:schemeClr val="tx2"/>
              </a:solidFill>
            </a:ln>
          </c:spPr>
          <c:marker>
            <c:symbol val="none"/>
          </c:marker>
          <c:cat>
            <c:numRef>
              <c:f>Sheet1!$A$2:$A$217</c:f>
              <c:numCache>
                <c:formatCode>mmm\-yy</c:formatCode>
                <c:ptCount val="216"/>
                <c:pt idx="0">
                  <c:v>36526</c:v>
                </c:pt>
                <c:pt idx="1">
                  <c:v>36557</c:v>
                </c:pt>
                <c:pt idx="2">
                  <c:v>36586</c:v>
                </c:pt>
                <c:pt idx="3">
                  <c:v>36617</c:v>
                </c:pt>
                <c:pt idx="4">
                  <c:v>36647</c:v>
                </c:pt>
                <c:pt idx="5">
                  <c:v>36678</c:v>
                </c:pt>
                <c:pt idx="6">
                  <c:v>36708</c:v>
                </c:pt>
                <c:pt idx="7">
                  <c:v>36739</c:v>
                </c:pt>
                <c:pt idx="8">
                  <c:v>36770</c:v>
                </c:pt>
                <c:pt idx="9">
                  <c:v>36800</c:v>
                </c:pt>
                <c:pt idx="10">
                  <c:v>36831</c:v>
                </c:pt>
                <c:pt idx="11">
                  <c:v>36861</c:v>
                </c:pt>
                <c:pt idx="12">
                  <c:v>36892</c:v>
                </c:pt>
                <c:pt idx="13">
                  <c:v>36923</c:v>
                </c:pt>
                <c:pt idx="14">
                  <c:v>36951</c:v>
                </c:pt>
                <c:pt idx="15">
                  <c:v>36982</c:v>
                </c:pt>
                <c:pt idx="16">
                  <c:v>37012</c:v>
                </c:pt>
                <c:pt idx="17">
                  <c:v>37043</c:v>
                </c:pt>
                <c:pt idx="18">
                  <c:v>37073</c:v>
                </c:pt>
                <c:pt idx="19">
                  <c:v>37104</c:v>
                </c:pt>
                <c:pt idx="20">
                  <c:v>37135</c:v>
                </c:pt>
                <c:pt idx="21">
                  <c:v>37165</c:v>
                </c:pt>
                <c:pt idx="22">
                  <c:v>37196</c:v>
                </c:pt>
                <c:pt idx="23">
                  <c:v>37226</c:v>
                </c:pt>
                <c:pt idx="24">
                  <c:v>37257</c:v>
                </c:pt>
                <c:pt idx="25">
                  <c:v>37288</c:v>
                </c:pt>
                <c:pt idx="26">
                  <c:v>37316</c:v>
                </c:pt>
                <c:pt idx="27">
                  <c:v>37347</c:v>
                </c:pt>
                <c:pt idx="28">
                  <c:v>37377</c:v>
                </c:pt>
                <c:pt idx="29">
                  <c:v>37408</c:v>
                </c:pt>
                <c:pt idx="30">
                  <c:v>37438</c:v>
                </c:pt>
                <c:pt idx="31">
                  <c:v>37469</c:v>
                </c:pt>
                <c:pt idx="32">
                  <c:v>37500</c:v>
                </c:pt>
                <c:pt idx="33">
                  <c:v>37530</c:v>
                </c:pt>
                <c:pt idx="34">
                  <c:v>37561</c:v>
                </c:pt>
                <c:pt idx="35">
                  <c:v>37591</c:v>
                </c:pt>
                <c:pt idx="36">
                  <c:v>37622</c:v>
                </c:pt>
                <c:pt idx="37">
                  <c:v>37653</c:v>
                </c:pt>
                <c:pt idx="38">
                  <c:v>37681</c:v>
                </c:pt>
                <c:pt idx="39">
                  <c:v>37712</c:v>
                </c:pt>
                <c:pt idx="40">
                  <c:v>37742</c:v>
                </c:pt>
                <c:pt idx="41">
                  <c:v>37773</c:v>
                </c:pt>
                <c:pt idx="42">
                  <c:v>37803</c:v>
                </c:pt>
                <c:pt idx="43">
                  <c:v>37834</c:v>
                </c:pt>
                <c:pt idx="44">
                  <c:v>37865</c:v>
                </c:pt>
                <c:pt idx="45">
                  <c:v>37895</c:v>
                </c:pt>
                <c:pt idx="46">
                  <c:v>37926</c:v>
                </c:pt>
                <c:pt idx="47">
                  <c:v>37956</c:v>
                </c:pt>
                <c:pt idx="48">
                  <c:v>37987</c:v>
                </c:pt>
                <c:pt idx="49">
                  <c:v>38018</c:v>
                </c:pt>
                <c:pt idx="50">
                  <c:v>38047</c:v>
                </c:pt>
                <c:pt idx="51">
                  <c:v>38078</c:v>
                </c:pt>
                <c:pt idx="52">
                  <c:v>38108</c:v>
                </c:pt>
                <c:pt idx="53">
                  <c:v>38139</c:v>
                </c:pt>
                <c:pt idx="54">
                  <c:v>38169</c:v>
                </c:pt>
                <c:pt idx="55">
                  <c:v>38200</c:v>
                </c:pt>
                <c:pt idx="56">
                  <c:v>38231</c:v>
                </c:pt>
                <c:pt idx="57">
                  <c:v>38261</c:v>
                </c:pt>
                <c:pt idx="58">
                  <c:v>38292</c:v>
                </c:pt>
                <c:pt idx="59">
                  <c:v>38322</c:v>
                </c:pt>
                <c:pt idx="60">
                  <c:v>38353</c:v>
                </c:pt>
                <c:pt idx="61">
                  <c:v>38384</c:v>
                </c:pt>
                <c:pt idx="62">
                  <c:v>38412</c:v>
                </c:pt>
                <c:pt idx="63">
                  <c:v>38443</c:v>
                </c:pt>
                <c:pt idx="64">
                  <c:v>38473</c:v>
                </c:pt>
                <c:pt idx="65">
                  <c:v>38504</c:v>
                </c:pt>
                <c:pt idx="66">
                  <c:v>38534</c:v>
                </c:pt>
                <c:pt idx="67">
                  <c:v>38565</c:v>
                </c:pt>
                <c:pt idx="68">
                  <c:v>38596</c:v>
                </c:pt>
                <c:pt idx="69">
                  <c:v>38626</c:v>
                </c:pt>
                <c:pt idx="70">
                  <c:v>38657</c:v>
                </c:pt>
                <c:pt idx="71">
                  <c:v>38687</c:v>
                </c:pt>
                <c:pt idx="72">
                  <c:v>38718</c:v>
                </c:pt>
                <c:pt idx="73">
                  <c:v>38749</c:v>
                </c:pt>
                <c:pt idx="74">
                  <c:v>38777</c:v>
                </c:pt>
                <c:pt idx="75">
                  <c:v>38808</c:v>
                </c:pt>
                <c:pt idx="76">
                  <c:v>38838</c:v>
                </c:pt>
                <c:pt idx="77">
                  <c:v>38869</c:v>
                </c:pt>
                <c:pt idx="78">
                  <c:v>38899</c:v>
                </c:pt>
                <c:pt idx="79">
                  <c:v>38930</c:v>
                </c:pt>
                <c:pt idx="80">
                  <c:v>38961</c:v>
                </c:pt>
                <c:pt idx="81">
                  <c:v>38991</c:v>
                </c:pt>
                <c:pt idx="82">
                  <c:v>39022</c:v>
                </c:pt>
                <c:pt idx="83">
                  <c:v>39052</c:v>
                </c:pt>
                <c:pt idx="84">
                  <c:v>39083</c:v>
                </c:pt>
                <c:pt idx="85">
                  <c:v>39114</c:v>
                </c:pt>
                <c:pt idx="86">
                  <c:v>39142</c:v>
                </c:pt>
                <c:pt idx="87">
                  <c:v>39173</c:v>
                </c:pt>
                <c:pt idx="88">
                  <c:v>39203</c:v>
                </c:pt>
                <c:pt idx="89">
                  <c:v>39234</c:v>
                </c:pt>
                <c:pt idx="90">
                  <c:v>39264</c:v>
                </c:pt>
                <c:pt idx="91">
                  <c:v>39295</c:v>
                </c:pt>
                <c:pt idx="92">
                  <c:v>39326</c:v>
                </c:pt>
                <c:pt idx="93">
                  <c:v>39356</c:v>
                </c:pt>
                <c:pt idx="94">
                  <c:v>39387</c:v>
                </c:pt>
                <c:pt idx="95">
                  <c:v>39417</c:v>
                </c:pt>
                <c:pt idx="96">
                  <c:v>39448</c:v>
                </c:pt>
                <c:pt idx="97">
                  <c:v>39479</c:v>
                </c:pt>
                <c:pt idx="98">
                  <c:v>39508</c:v>
                </c:pt>
                <c:pt idx="99">
                  <c:v>39539</c:v>
                </c:pt>
                <c:pt idx="100">
                  <c:v>39569</c:v>
                </c:pt>
                <c:pt idx="101">
                  <c:v>39600</c:v>
                </c:pt>
                <c:pt idx="102">
                  <c:v>39630</c:v>
                </c:pt>
                <c:pt idx="103">
                  <c:v>39661</c:v>
                </c:pt>
                <c:pt idx="104">
                  <c:v>39692</c:v>
                </c:pt>
                <c:pt idx="105">
                  <c:v>39722</c:v>
                </c:pt>
                <c:pt idx="106">
                  <c:v>39753</c:v>
                </c:pt>
                <c:pt idx="107">
                  <c:v>39783</c:v>
                </c:pt>
                <c:pt idx="108">
                  <c:v>39814</c:v>
                </c:pt>
                <c:pt idx="109">
                  <c:v>39845</c:v>
                </c:pt>
                <c:pt idx="110">
                  <c:v>39873</c:v>
                </c:pt>
                <c:pt idx="111">
                  <c:v>39904</c:v>
                </c:pt>
                <c:pt idx="112">
                  <c:v>39934</c:v>
                </c:pt>
                <c:pt idx="113">
                  <c:v>39965</c:v>
                </c:pt>
                <c:pt idx="114">
                  <c:v>39995</c:v>
                </c:pt>
                <c:pt idx="115">
                  <c:v>40026</c:v>
                </c:pt>
                <c:pt idx="116">
                  <c:v>40057</c:v>
                </c:pt>
                <c:pt idx="117">
                  <c:v>40087</c:v>
                </c:pt>
                <c:pt idx="118">
                  <c:v>40118</c:v>
                </c:pt>
                <c:pt idx="119">
                  <c:v>40148</c:v>
                </c:pt>
                <c:pt idx="120">
                  <c:v>40179</c:v>
                </c:pt>
                <c:pt idx="121">
                  <c:v>40210</c:v>
                </c:pt>
                <c:pt idx="122">
                  <c:v>40238</c:v>
                </c:pt>
                <c:pt idx="123">
                  <c:v>40269</c:v>
                </c:pt>
                <c:pt idx="124">
                  <c:v>40299</c:v>
                </c:pt>
                <c:pt idx="125">
                  <c:v>40330</c:v>
                </c:pt>
                <c:pt idx="126">
                  <c:v>40360</c:v>
                </c:pt>
                <c:pt idx="127">
                  <c:v>40391</c:v>
                </c:pt>
                <c:pt idx="128">
                  <c:v>40422</c:v>
                </c:pt>
                <c:pt idx="129">
                  <c:v>40452</c:v>
                </c:pt>
                <c:pt idx="130">
                  <c:v>40483</c:v>
                </c:pt>
                <c:pt idx="131">
                  <c:v>40513</c:v>
                </c:pt>
                <c:pt idx="132">
                  <c:v>40544</c:v>
                </c:pt>
                <c:pt idx="133">
                  <c:v>40575</c:v>
                </c:pt>
                <c:pt idx="134">
                  <c:v>40603</c:v>
                </c:pt>
                <c:pt idx="135">
                  <c:v>40634</c:v>
                </c:pt>
                <c:pt idx="136">
                  <c:v>40664</c:v>
                </c:pt>
                <c:pt idx="137">
                  <c:v>40695</c:v>
                </c:pt>
                <c:pt idx="138">
                  <c:v>40725</c:v>
                </c:pt>
                <c:pt idx="139">
                  <c:v>40756</c:v>
                </c:pt>
                <c:pt idx="140">
                  <c:v>40787</c:v>
                </c:pt>
                <c:pt idx="141">
                  <c:v>40817</c:v>
                </c:pt>
                <c:pt idx="142">
                  <c:v>40848</c:v>
                </c:pt>
                <c:pt idx="143">
                  <c:v>40878</c:v>
                </c:pt>
                <c:pt idx="144">
                  <c:v>40909</c:v>
                </c:pt>
                <c:pt idx="145">
                  <c:v>40940</c:v>
                </c:pt>
                <c:pt idx="146">
                  <c:v>40969</c:v>
                </c:pt>
                <c:pt idx="147">
                  <c:v>41000</c:v>
                </c:pt>
                <c:pt idx="148">
                  <c:v>41030</c:v>
                </c:pt>
                <c:pt idx="149">
                  <c:v>41061</c:v>
                </c:pt>
                <c:pt idx="150">
                  <c:v>41091</c:v>
                </c:pt>
                <c:pt idx="151">
                  <c:v>41122</c:v>
                </c:pt>
                <c:pt idx="152">
                  <c:v>41153</c:v>
                </c:pt>
                <c:pt idx="153">
                  <c:v>41183</c:v>
                </c:pt>
                <c:pt idx="154">
                  <c:v>41214</c:v>
                </c:pt>
                <c:pt idx="155">
                  <c:v>41244</c:v>
                </c:pt>
                <c:pt idx="156">
                  <c:v>41275</c:v>
                </c:pt>
                <c:pt idx="157">
                  <c:v>41306</c:v>
                </c:pt>
                <c:pt idx="158">
                  <c:v>41334</c:v>
                </c:pt>
                <c:pt idx="159">
                  <c:v>41365</c:v>
                </c:pt>
                <c:pt idx="160">
                  <c:v>41395</c:v>
                </c:pt>
                <c:pt idx="161">
                  <c:v>41426</c:v>
                </c:pt>
                <c:pt idx="162">
                  <c:v>41456</c:v>
                </c:pt>
                <c:pt idx="163">
                  <c:v>41487</c:v>
                </c:pt>
                <c:pt idx="164">
                  <c:v>41518</c:v>
                </c:pt>
                <c:pt idx="165">
                  <c:v>41548</c:v>
                </c:pt>
                <c:pt idx="166">
                  <c:v>41579</c:v>
                </c:pt>
                <c:pt idx="167">
                  <c:v>41609</c:v>
                </c:pt>
                <c:pt idx="168">
                  <c:v>41640</c:v>
                </c:pt>
                <c:pt idx="169">
                  <c:v>41671</c:v>
                </c:pt>
                <c:pt idx="170">
                  <c:v>41699</c:v>
                </c:pt>
                <c:pt idx="171">
                  <c:v>41730</c:v>
                </c:pt>
                <c:pt idx="172">
                  <c:v>41760</c:v>
                </c:pt>
                <c:pt idx="173">
                  <c:v>41791</c:v>
                </c:pt>
                <c:pt idx="174">
                  <c:v>41821</c:v>
                </c:pt>
                <c:pt idx="175">
                  <c:v>41852</c:v>
                </c:pt>
                <c:pt idx="176">
                  <c:v>41883</c:v>
                </c:pt>
                <c:pt idx="177">
                  <c:v>41913</c:v>
                </c:pt>
                <c:pt idx="178">
                  <c:v>41944</c:v>
                </c:pt>
                <c:pt idx="179">
                  <c:v>41974</c:v>
                </c:pt>
                <c:pt idx="180">
                  <c:v>42005</c:v>
                </c:pt>
                <c:pt idx="181">
                  <c:v>42036</c:v>
                </c:pt>
                <c:pt idx="182">
                  <c:v>42064</c:v>
                </c:pt>
                <c:pt idx="183">
                  <c:v>42095</c:v>
                </c:pt>
                <c:pt idx="184">
                  <c:v>42125</c:v>
                </c:pt>
                <c:pt idx="185">
                  <c:v>42156</c:v>
                </c:pt>
                <c:pt idx="186">
                  <c:v>42186</c:v>
                </c:pt>
                <c:pt idx="187">
                  <c:v>42217</c:v>
                </c:pt>
                <c:pt idx="188">
                  <c:v>42248</c:v>
                </c:pt>
                <c:pt idx="189">
                  <c:v>42278</c:v>
                </c:pt>
                <c:pt idx="190">
                  <c:v>42309</c:v>
                </c:pt>
                <c:pt idx="191">
                  <c:v>42339</c:v>
                </c:pt>
                <c:pt idx="192">
                  <c:v>42370</c:v>
                </c:pt>
                <c:pt idx="193">
                  <c:v>42401</c:v>
                </c:pt>
                <c:pt idx="194">
                  <c:v>42430</c:v>
                </c:pt>
                <c:pt idx="195">
                  <c:v>42461</c:v>
                </c:pt>
                <c:pt idx="196">
                  <c:v>42491</c:v>
                </c:pt>
                <c:pt idx="197">
                  <c:v>42522</c:v>
                </c:pt>
                <c:pt idx="198">
                  <c:v>42552</c:v>
                </c:pt>
                <c:pt idx="199">
                  <c:v>42583</c:v>
                </c:pt>
                <c:pt idx="200">
                  <c:v>42614</c:v>
                </c:pt>
                <c:pt idx="201">
                  <c:v>42644</c:v>
                </c:pt>
                <c:pt idx="202">
                  <c:v>42675</c:v>
                </c:pt>
                <c:pt idx="203">
                  <c:v>42705</c:v>
                </c:pt>
                <c:pt idx="204">
                  <c:v>42736</c:v>
                </c:pt>
                <c:pt idx="205">
                  <c:v>42767</c:v>
                </c:pt>
                <c:pt idx="206">
                  <c:v>42795</c:v>
                </c:pt>
                <c:pt idx="207">
                  <c:v>42826</c:v>
                </c:pt>
                <c:pt idx="208">
                  <c:v>42856</c:v>
                </c:pt>
                <c:pt idx="209">
                  <c:v>42887</c:v>
                </c:pt>
                <c:pt idx="210">
                  <c:v>42917</c:v>
                </c:pt>
                <c:pt idx="211">
                  <c:v>42948</c:v>
                </c:pt>
                <c:pt idx="212">
                  <c:v>42979</c:v>
                </c:pt>
                <c:pt idx="213">
                  <c:v>43009</c:v>
                </c:pt>
                <c:pt idx="214">
                  <c:v>43040</c:v>
                </c:pt>
                <c:pt idx="215">
                  <c:v>43070</c:v>
                </c:pt>
              </c:numCache>
            </c:numRef>
          </c:cat>
          <c:val>
            <c:numRef>
              <c:f>Sheet1!$C$2:$C$217</c:f>
              <c:numCache>
                <c:formatCode>General</c:formatCode>
                <c:ptCount val="216"/>
                <c:pt idx="2" formatCode="0">
                  <c:v>1021.6666666666666</c:v>
                </c:pt>
                <c:pt idx="3" formatCode="0">
                  <c:v>966.33333333333337</c:v>
                </c:pt>
                <c:pt idx="4" formatCode="0">
                  <c:v>869.66666666666663</c:v>
                </c:pt>
                <c:pt idx="5" formatCode="0">
                  <c:v>756.33333333333337</c:v>
                </c:pt>
                <c:pt idx="6" formatCode="0">
                  <c:v>990</c:v>
                </c:pt>
                <c:pt idx="7" formatCode="0">
                  <c:v>1203</c:v>
                </c:pt>
                <c:pt idx="8" formatCode="0">
                  <c:v>1362.6666666666667</c:v>
                </c:pt>
                <c:pt idx="9" formatCode="0">
                  <c:v>1307</c:v>
                </c:pt>
                <c:pt idx="10" formatCode="0">
                  <c:v>1286.3333333333333</c:v>
                </c:pt>
                <c:pt idx="11" formatCode="0">
                  <c:v>1305.3333333333333</c:v>
                </c:pt>
                <c:pt idx="12" formatCode="0">
                  <c:v>1213</c:v>
                </c:pt>
                <c:pt idx="13" formatCode="0">
                  <c:v>1079.3333333333333</c:v>
                </c:pt>
                <c:pt idx="14" formatCode="0">
                  <c:v>1045.6666666666667</c:v>
                </c:pt>
                <c:pt idx="15" formatCode="0">
                  <c:v>1068</c:v>
                </c:pt>
                <c:pt idx="16" formatCode="0">
                  <c:v>1188.6666666666667</c:v>
                </c:pt>
                <c:pt idx="17" formatCode="0">
                  <c:v>1216.6666666666667</c:v>
                </c:pt>
                <c:pt idx="18" formatCode="0">
                  <c:v>1290</c:v>
                </c:pt>
                <c:pt idx="19" formatCode="0">
                  <c:v>1272.3333333333333</c:v>
                </c:pt>
                <c:pt idx="20" formatCode="0">
                  <c:v>1217.3333333333333</c:v>
                </c:pt>
                <c:pt idx="21" formatCode="0">
                  <c:v>1209.3333333333333</c:v>
                </c:pt>
                <c:pt idx="22" formatCode="0">
                  <c:v>1225.6666666666667</c:v>
                </c:pt>
                <c:pt idx="23" formatCode="0">
                  <c:v>1301</c:v>
                </c:pt>
                <c:pt idx="24" formatCode="0">
                  <c:v>1248.6666666666667</c:v>
                </c:pt>
                <c:pt idx="25" formatCode="0">
                  <c:v>1132</c:v>
                </c:pt>
                <c:pt idx="26" formatCode="0">
                  <c:v>1082.6666666666667</c:v>
                </c:pt>
                <c:pt idx="27" formatCode="0">
                  <c:v>1046.6666666666667</c:v>
                </c:pt>
                <c:pt idx="28" formatCode="0">
                  <c:v>1085.6666666666667</c:v>
                </c:pt>
                <c:pt idx="29" formatCode="0">
                  <c:v>1019</c:v>
                </c:pt>
                <c:pt idx="30" formatCode="0">
                  <c:v>1041</c:v>
                </c:pt>
                <c:pt idx="31" formatCode="0">
                  <c:v>987.33333333333337</c:v>
                </c:pt>
                <c:pt idx="32" formatCode="0">
                  <c:v>965</c:v>
                </c:pt>
                <c:pt idx="33" formatCode="0">
                  <c:v>954.66666666666663</c:v>
                </c:pt>
                <c:pt idx="34" formatCode="0">
                  <c:v>933.66666666666663</c:v>
                </c:pt>
                <c:pt idx="35" formatCode="0">
                  <c:v>919.33333333333337</c:v>
                </c:pt>
                <c:pt idx="36" formatCode="0">
                  <c:v>839.66666666666663</c:v>
                </c:pt>
                <c:pt idx="37" formatCode="0">
                  <c:v>814.66666666666663</c:v>
                </c:pt>
                <c:pt idx="38" formatCode="0">
                  <c:v>817</c:v>
                </c:pt>
                <c:pt idx="39" formatCode="0">
                  <c:v>836.66666666666663</c:v>
                </c:pt>
                <c:pt idx="40" formatCode="0">
                  <c:v>847.33333333333337</c:v>
                </c:pt>
                <c:pt idx="41" formatCode="0">
                  <c:v>831.66666666666663</c:v>
                </c:pt>
                <c:pt idx="42" formatCode="0">
                  <c:v>833.33333333333337</c:v>
                </c:pt>
                <c:pt idx="43" formatCode="0">
                  <c:v>798.66666666666663</c:v>
                </c:pt>
                <c:pt idx="44" formatCode="0">
                  <c:v>783.33333333333337</c:v>
                </c:pt>
                <c:pt idx="45" formatCode="0">
                  <c:v>776.33333333333337</c:v>
                </c:pt>
                <c:pt idx="46" formatCode="0">
                  <c:v>779</c:v>
                </c:pt>
                <c:pt idx="47" formatCode="0">
                  <c:v>791</c:v>
                </c:pt>
                <c:pt idx="48" formatCode="0">
                  <c:v>716.66666666666663</c:v>
                </c:pt>
                <c:pt idx="49" formatCode="0">
                  <c:v>672.33333333333337</c:v>
                </c:pt>
                <c:pt idx="50" formatCode="0">
                  <c:v>652.66666666666663</c:v>
                </c:pt>
                <c:pt idx="51" formatCode="0">
                  <c:v>674</c:v>
                </c:pt>
                <c:pt idx="52" formatCode="0">
                  <c:v>677.33333333333337</c:v>
                </c:pt>
                <c:pt idx="53" formatCode="0">
                  <c:v>672.66666666666663</c:v>
                </c:pt>
                <c:pt idx="54" formatCode="0">
                  <c:v>688.33333333333337</c:v>
                </c:pt>
                <c:pt idx="55" formatCode="0">
                  <c:v>708.66666666666663</c:v>
                </c:pt>
                <c:pt idx="56" formatCode="0">
                  <c:v>713.66666666666663</c:v>
                </c:pt>
                <c:pt idx="57" formatCode="0">
                  <c:v>696.66666666666663</c:v>
                </c:pt>
                <c:pt idx="58" formatCode="0">
                  <c:v>716.66666666666663</c:v>
                </c:pt>
                <c:pt idx="59" formatCode="0">
                  <c:v>745.33333333333337</c:v>
                </c:pt>
                <c:pt idx="60" formatCode="0">
                  <c:v>758.33333333333337</c:v>
                </c:pt>
                <c:pt idx="61" formatCode="0">
                  <c:v>777.33333333333337</c:v>
                </c:pt>
                <c:pt idx="62" formatCode="0">
                  <c:v>783.33333333333337</c:v>
                </c:pt>
                <c:pt idx="63" formatCode="0">
                  <c:v>836.66666666666663</c:v>
                </c:pt>
                <c:pt idx="64" formatCode="0">
                  <c:v>876</c:v>
                </c:pt>
                <c:pt idx="65" formatCode="0">
                  <c:v>884.66666666666663</c:v>
                </c:pt>
                <c:pt idx="66" formatCode="0">
                  <c:v>900.66666666666663</c:v>
                </c:pt>
                <c:pt idx="67" formatCode="0">
                  <c:v>909.33333333333337</c:v>
                </c:pt>
                <c:pt idx="68" formatCode="0">
                  <c:v>939</c:v>
                </c:pt>
                <c:pt idx="69" formatCode="0">
                  <c:v>967.66666666666663</c:v>
                </c:pt>
                <c:pt idx="70" formatCode="0">
                  <c:v>986.66666666666663</c:v>
                </c:pt>
                <c:pt idx="71" formatCode="0">
                  <c:v>967</c:v>
                </c:pt>
                <c:pt idx="72" formatCode="0">
                  <c:v>903.66666666666663</c:v>
                </c:pt>
                <c:pt idx="73" formatCode="0">
                  <c:v>853</c:v>
                </c:pt>
                <c:pt idx="74" formatCode="0">
                  <c:v>941</c:v>
                </c:pt>
                <c:pt idx="75" formatCode="0">
                  <c:v>983.66666666666663</c:v>
                </c:pt>
                <c:pt idx="76" formatCode="0">
                  <c:v>1048.6666666666667</c:v>
                </c:pt>
                <c:pt idx="77" formatCode="0">
                  <c:v>996.66666666666663</c:v>
                </c:pt>
                <c:pt idx="78" formatCode="0">
                  <c:v>997.66666666666663</c:v>
                </c:pt>
                <c:pt idx="79" formatCode="0">
                  <c:v>970.66666666666663</c:v>
                </c:pt>
                <c:pt idx="80" formatCode="0">
                  <c:v>999.33333333333337</c:v>
                </c:pt>
                <c:pt idx="81" formatCode="0">
                  <c:v>1038.6666666666667</c:v>
                </c:pt>
                <c:pt idx="82" formatCode="0">
                  <c:v>1094.6666666666667</c:v>
                </c:pt>
                <c:pt idx="83" formatCode="0">
                  <c:v>1058</c:v>
                </c:pt>
                <c:pt idx="84" formatCode="0">
                  <c:v>985</c:v>
                </c:pt>
                <c:pt idx="85" formatCode="0">
                  <c:v>915</c:v>
                </c:pt>
                <c:pt idx="86" formatCode="0">
                  <c:v>969.66666666666663</c:v>
                </c:pt>
                <c:pt idx="87" formatCode="0">
                  <c:v>1005.6666666666666</c:v>
                </c:pt>
                <c:pt idx="88" formatCode="0">
                  <c:v>1050.3333333333333</c:v>
                </c:pt>
                <c:pt idx="89" formatCode="0">
                  <c:v>994.66666666666663</c:v>
                </c:pt>
                <c:pt idx="90" formatCode="0">
                  <c:v>989.33333333333337</c:v>
                </c:pt>
                <c:pt idx="91" formatCode="0">
                  <c:v>948.66666666666663</c:v>
                </c:pt>
                <c:pt idx="92" formatCode="0">
                  <c:v>930</c:v>
                </c:pt>
                <c:pt idx="93" formatCode="0">
                  <c:v>976</c:v>
                </c:pt>
                <c:pt idx="94" formatCode="0">
                  <c:v>1018.3333333333334</c:v>
                </c:pt>
                <c:pt idx="95" formatCode="0">
                  <c:v>1056</c:v>
                </c:pt>
                <c:pt idx="96" formatCode="0">
                  <c:v>1013.3333333333334</c:v>
                </c:pt>
                <c:pt idx="97" formatCode="0">
                  <c:v>978.66666666666663</c:v>
                </c:pt>
                <c:pt idx="98" formatCode="0">
                  <c:v>945</c:v>
                </c:pt>
                <c:pt idx="99" formatCode="0">
                  <c:v>954.66666666666663</c:v>
                </c:pt>
                <c:pt idx="100" formatCode="0">
                  <c:v>925.66666666666663</c:v>
                </c:pt>
                <c:pt idx="101" formatCode="0">
                  <c:v>901.33333333333337</c:v>
                </c:pt>
                <c:pt idx="102" formatCode="0">
                  <c:v>904.66666666666663</c:v>
                </c:pt>
                <c:pt idx="103" formatCode="0">
                  <c:v>910</c:v>
                </c:pt>
                <c:pt idx="104" formatCode="0">
                  <c:v>912.66666666666663</c:v>
                </c:pt>
                <c:pt idx="105" formatCode="0">
                  <c:v>904.66666666666663</c:v>
                </c:pt>
                <c:pt idx="106" formatCode="0">
                  <c:v>988.33333333333337</c:v>
                </c:pt>
                <c:pt idx="107" formatCode="0">
                  <c:v>1218.6666666666667</c:v>
                </c:pt>
                <c:pt idx="108" formatCode="0">
                  <c:v>1375.6666666666667</c:v>
                </c:pt>
                <c:pt idx="109" formatCode="0">
                  <c:v>1503</c:v>
                </c:pt>
                <c:pt idx="110" formatCode="0">
                  <c:v>1570</c:v>
                </c:pt>
                <c:pt idx="111" formatCode="0">
                  <c:v>1655</c:v>
                </c:pt>
                <c:pt idx="112" formatCode="0">
                  <c:v>1771.3333333333333</c:v>
                </c:pt>
                <c:pt idx="113" formatCode="0">
                  <c:v>1810.3333333333333</c:v>
                </c:pt>
                <c:pt idx="114" formatCode="0">
                  <c:v>1805</c:v>
                </c:pt>
                <c:pt idx="115" formatCode="0">
                  <c:v>1629.6666666666667</c:v>
                </c:pt>
                <c:pt idx="116" formatCode="0">
                  <c:v>1544.6666666666667</c:v>
                </c:pt>
                <c:pt idx="117" formatCode="0">
                  <c:v>1520.6666666666667</c:v>
                </c:pt>
                <c:pt idx="118" formatCode="0">
                  <c:v>1472.3333333333333</c:v>
                </c:pt>
                <c:pt idx="119" formatCode="0">
                  <c:v>1296.3333333333333</c:v>
                </c:pt>
                <c:pt idx="120" formatCode="0">
                  <c:v>1037.3333333333333</c:v>
                </c:pt>
                <c:pt idx="121" formatCode="0">
                  <c:v>882.33333333333337</c:v>
                </c:pt>
                <c:pt idx="122" formatCode="0">
                  <c:v>798.33333333333337</c:v>
                </c:pt>
                <c:pt idx="123" formatCode="0">
                  <c:v>766.33333333333337</c:v>
                </c:pt>
                <c:pt idx="124" formatCode="0">
                  <c:v>749</c:v>
                </c:pt>
                <c:pt idx="125" formatCode="0">
                  <c:v>698.33333333333337</c:v>
                </c:pt>
                <c:pt idx="126" formatCode="0">
                  <c:v>691</c:v>
                </c:pt>
                <c:pt idx="127" formatCode="0">
                  <c:v>686.33333333333337</c:v>
                </c:pt>
                <c:pt idx="128" formatCode="0">
                  <c:v>702.33333333333337</c:v>
                </c:pt>
                <c:pt idx="129" formatCode="0">
                  <c:v>683.66666666666663</c:v>
                </c:pt>
                <c:pt idx="130" formatCode="0">
                  <c:v>694.33333333333337</c:v>
                </c:pt>
                <c:pt idx="131" formatCode="0">
                  <c:v>692.66666666666663</c:v>
                </c:pt>
                <c:pt idx="132" formatCode="0">
                  <c:v>660.33333333333337</c:v>
                </c:pt>
                <c:pt idx="133" formatCode="0">
                  <c:v>604.33333333333337</c:v>
                </c:pt>
                <c:pt idx="134" formatCode="0">
                  <c:v>585.33333333333337</c:v>
                </c:pt>
                <c:pt idx="135" formatCode="0">
                  <c:v>604.66666666666663</c:v>
                </c:pt>
                <c:pt idx="136" formatCode="0">
                  <c:v>643.33333333333337</c:v>
                </c:pt>
                <c:pt idx="137" formatCode="0">
                  <c:v>643</c:v>
                </c:pt>
                <c:pt idx="138" formatCode="0">
                  <c:v>654.33333333333337</c:v>
                </c:pt>
                <c:pt idx="139" formatCode="0">
                  <c:v>641.66666666666663</c:v>
                </c:pt>
                <c:pt idx="140" formatCode="0">
                  <c:v>656</c:v>
                </c:pt>
                <c:pt idx="141" formatCode="0">
                  <c:v>657.66666666666663</c:v>
                </c:pt>
                <c:pt idx="142" formatCode="0">
                  <c:v>693</c:v>
                </c:pt>
                <c:pt idx="143" formatCode="0">
                  <c:v>689.66666666666663</c:v>
                </c:pt>
                <c:pt idx="144" formatCode="0">
                  <c:v>684.66666666666663</c:v>
                </c:pt>
                <c:pt idx="145" formatCode="0">
                  <c:v>666.33333333333337</c:v>
                </c:pt>
                <c:pt idx="146" formatCode="0">
                  <c:v>655.33333333333337</c:v>
                </c:pt>
                <c:pt idx="147" formatCode="0">
                  <c:v>670.66666666666663</c:v>
                </c:pt>
                <c:pt idx="148" formatCode="0">
                  <c:v>701</c:v>
                </c:pt>
                <c:pt idx="149" formatCode="0">
                  <c:v>693.33333333333337</c:v>
                </c:pt>
                <c:pt idx="150" formatCode="0">
                  <c:v>723.33333333333337</c:v>
                </c:pt>
                <c:pt idx="151" formatCode="0">
                  <c:v>714.66666666666663</c:v>
                </c:pt>
                <c:pt idx="152" formatCode="0">
                  <c:v>739.66666666666663</c:v>
                </c:pt>
                <c:pt idx="153" formatCode="0">
                  <c:v>730.66666666666663</c:v>
                </c:pt>
                <c:pt idx="154" formatCode="0">
                  <c:v>747</c:v>
                </c:pt>
                <c:pt idx="155" formatCode="0">
                  <c:v>756</c:v>
                </c:pt>
                <c:pt idx="156" formatCode="0">
                  <c:v>758.66666666666663</c:v>
                </c:pt>
                <c:pt idx="157" formatCode="0">
                  <c:v>748.33333333333337</c:v>
                </c:pt>
                <c:pt idx="158" formatCode="0">
                  <c:v>770</c:v>
                </c:pt>
                <c:pt idx="159" formatCode="0">
                  <c:v>809</c:v>
                </c:pt>
                <c:pt idx="160" formatCode="0">
                  <c:v>873</c:v>
                </c:pt>
                <c:pt idx="161" formatCode="0">
                  <c:v>891</c:v>
                </c:pt>
                <c:pt idx="162" formatCode="0">
                  <c:v>944.66666666666663</c:v>
                </c:pt>
                <c:pt idx="163" formatCode="0">
                  <c:v>941</c:v>
                </c:pt>
                <c:pt idx="164" formatCode="0">
                  <c:v>975</c:v>
                </c:pt>
                <c:pt idx="165" formatCode="0">
                  <c:v>974.66666666666663</c:v>
                </c:pt>
                <c:pt idx="166" formatCode="0">
                  <c:v>1005.6666666666666</c:v>
                </c:pt>
                <c:pt idx="167" formatCode="0">
                  <c:v>1015</c:v>
                </c:pt>
                <c:pt idx="168" formatCode="0">
                  <c:v>971.33333333333337</c:v>
                </c:pt>
                <c:pt idx="169" formatCode="0">
                  <c:v>915.33333333333337</c:v>
                </c:pt>
                <c:pt idx="170" formatCode="0">
                  <c:v>892.66666666666663</c:v>
                </c:pt>
                <c:pt idx="171" formatCode="0">
                  <c:v>895</c:v>
                </c:pt>
                <c:pt idx="172" formatCode="0">
                  <c:v>936.33333333333337</c:v>
                </c:pt>
                <c:pt idx="173" formatCode="0">
                  <c:v>964.66666666666663</c:v>
                </c:pt>
                <c:pt idx="174" formatCode="0">
                  <c:v>987.66666666666663</c:v>
                </c:pt>
                <c:pt idx="175" formatCode="0">
                  <c:v>905.33333333333337</c:v>
                </c:pt>
                <c:pt idx="176" formatCode="0">
                  <c:v>823.33333333333337</c:v>
                </c:pt>
                <c:pt idx="177" formatCode="0">
                  <c:v>764</c:v>
                </c:pt>
                <c:pt idx="178" formatCode="0">
                  <c:v>754.33333333333337</c:v>
                </c:pt>
                <c:pt idx="179" formatCode="0">
                  <c:v>779.66666666666663</c:v>
                </c:pt>
                <c:pt idx="180" formatCode="0">
                  <c:v>736.33333333333337</c:v>
                </c:pt>
                <c:pt idx="181" formatCode="0">
                  <c:v>711.33333333333337</c:v>
                </c:pt>
                <c:pt idx="182" formatCode="0">
                  <c:v>670.66666666666663</c:v>
                </c:pt>
                <c:pt idx="183" formatCode="0">
                  <c:v>686.66666666666663</c:v>
                </c:pt>
                <c:pt idx="184" formatCode="0">
                  <c:v>706.33333333333337</c:v>
                </c:pt>
                <c:pt idx="185" formatCode="0">
                  <c:v>723.33333333333337</c:v>
                </c:pt>
                <c:pt idx="186" formatCode="0">
                  <c:v>716</c:v>
                </c:pt>
                <c:pt idx="187" formatCode="0">
                  <c:v>689.66666666666663</c:v>
                </c:pt>
                <c:pt idx="188" formatCode="0">
                  <c:v>672.33333333333337</c:v>
                </c:pt>
                <c:pt idx="189" formatCode="0">
                  <c:v>639.33333333333337</c:v>
                </c:pt>
                <c:pt idx="190" formatCode="0">
                  <c:v>678.66666666666663</c:v>
                </c:pt>
                <c:pt idx="191" formatCode="0">
                  <c:v>700</c:v>
                </c:pt>
                <c:pt idx="192" formatCode="0">
                  <c:v>707</c:v>
                </c:pt>
                <c:pt idx="193" formatCode="0">
                  <c:v>685</c:v>
                </c:pt>
                <c:pt idx="194" formatCode="0">
                  <c:v>676.33333333333337</c:v>
                </c:pt>
                <c:pt idx="195" formatCode="0">
                  <c:v>713</c:v>
                </c:pt>
                <c:pt idx="196" formatCode="0">
                  <c:v>770.33333333333337</c:v>
                </c:pt>
                <c:pt idx="197" formatCode="0">
                  <c:v>786</c:v>
                </c:pt>
                <c:pt idx="198" formatCode="0">
                  <c:v>773.66666666666663</c:v>
                </c:pt>
                <c:pt idx="199" formatCode="0">
                  <c:v>721</c:v>
                </c:pt>
                <c:pt idx="200" formatCode="0">
                  <c:v>681.66666666666663</c:v>
                </c:pt>
                <c:pt idx="201" formatCode="0">
                  <c:v>684.66666666666663</c:v>
                </c:pt>
                <c:pt idx="202" formatCode="0">
                  <c:v>718.66666666666663</c:v>
                </c:pt>
                <c:pt idx="203" formatCode="0">
                  <c:v>718</c:v>
                </c:pt>
                <c:pt idx="204" formatCode="0">
                  <c:v>701</c:v>
                </c:pt>
                <c:pt idx="205" formatCode="0">
                  <c:v>635.66666666666663</c:v>
                </c:pt>
                <c:pt idx="206" formatCode="0">
                  <c:v>660</c:v>
                </c:pt>
                <c:pt idx="207" formatCode="0">
                  <c:v>662</c:v>
                </c:pt>
                <c:pt idx="208" formatCode="0">
                  <c:v>733.66666666666663</c:v>
                </c:pt>
                <c:pt idx="209" formatCode="0">
                  <c:v>769.33333333333337</c:v>
                </c:pt>
                <c:pt idx="210" formatCode="0">
                  <c:v>819.33333333333337</c:v>
                </c:pt>
                <c:pt idx="211" formatCode="0">
                  <c:v>829.66666666666663</c:v>
                </c:pt>
              </c:numCache>
            </c:numRef>
          </c:val>
          <c:smooth val="0"/>
          <c:extLst>
            <c:ext xmlns:c16="http://schemas.microsoft.com/office/drawing/2014/chart" uri="{C3380CC4-5D6E-409C-BE32-E72D297353CC}">
              <c16:uniqueId val="{00000000-1103-445E-9BC3-81D9FC91C6E9}"/>
            </c:ext>
          </c:extLst>
        </c:ser>
        <c:ser>
          <c:idx val="2"/>
          <c:order val="2"/>
          <c:tx>
            <c:strRef>
              <c:f>Sheet1!$D$1</c:f>
              <c:strCache>
                <c:ptCount val="1"/>
                <c:pt idx="0">
                  <c:v>WA</c:v>
                </c:pt>
              </c:strCache>
            </c:strRef>
          </c:tx>
          <c:spPr>
            <a:ln>
              <a:solidFill>
                <a:schemeClr val="accent1"/>
              </a:solidFill>
            </a:ln>
          </c:spPr>
          <c:marker>
            <c:symbol val="none"/>
          </c:marker>
          <c:cat>
            <c:numRef>
              <c:f>Sheet1!$A$2:$A$217</c:f>
              <c:numCache>
                <c:formatCode>mmm\-yy</c:formatCode>
                <c:ptCount val="216"/>
                <c:pt idx="0">
                  <c:v>36526</c:v>
                </c:pt>
                <c:pt idx="1">
                  <c:v>36557</c:v>
                </c:pt>
                <c:pt idx="2">
                  <c:v>36586</c:v>
                </c:pt>
                <c:pt idx="3">
                  <c:v>36617</c:v>
                </c:pt>
                <c:pt idx="4">
                  <c:v>36647</c:v>
                </c:pt>
                <c:pt idx="5">
                  <c:v>36678</c:v>
                </c:pt>
                <c:pt idx="6">
                  <c:v>36708</c:v>
                </c:pt>
                <c:pt idx="7">
                  <c:v>36739</c:v>
                </c:pt>
                <c:pt idx="8">
                  <c:v>36770</c:v>
                </c:pt>
                <c:pt idx="9">
                  <c:v>36800</c:v>
                </c:pt>
                <c:pt idx="10">
                  <c:v>36831</c:v>
                </c:pt>
                <c:pt idx="11">
                  <c:v>36861</c:v>
                </c:pt>
                <c:pt idx="12">
                  <c:v>36892</c:v>
                </c:pt>
                <c:pt idx="13">
                  <c:v>36923</c:v>
                </c:pt>
                <c:pt idx="14">
                  <c:v>36951</c:v>
                </c:pt>
                <c:pt idx="15">
                  <c:v>36982</c:v>
                </c:pt>
                <c:pt idx="16">
                  <c:v>37012</c:v>
                </c:pt>
                <c:pt idx="17">
                  <c:v>37043</c:v>
                </c:pt>
                <c:pt idx="18">
                  <c:v>37073</c:v>
                </c:pt>
                <c:pt idx="19">
                  <c:v>37104</c:v>
                </c:pt>
                <c:pt idx="20">
                  <c:v>37135</c:v>
                </c:pt>
                <c:pt idx="21">
                  <c:v>37165</c:v>
                </c:pt>
                <c:pt idx="22">
                  <c:v>37196</c:v>
                </c:pt>
                <c:pt idx="23">
                  <c:v>37226</c:v>
                </c:pt>
                <c:pt idx="24">
                  <c:v>37257</c:v>
                </c:pt>
                <c:pt idx="25">
                  <c:v>37288</c:v>
                </c:pt>
                <c:pt idx="26">
                  <c:v>37316</c:v>
                </c:pt>
                <c:pt idx="27">
                  <c:v>37347</c:v>
                </c:pt>
                <c:pt idx="28">
                  <c:v>37377</c:v>
                </c:pt>
                <c:pt idx="29">
                  <c:v>37408</c:v>
                </c:pt>
                <c:pt idx="30">
                  <c:v>37438</c:v>
                </c:pt>
                <c:pt idx="31">
                  <c:v>37469</c:v>
                </c:pt>
                <c:pt idx="32">
                  <c:v>37500</c:v>
                </c:pt>
                <c:pt idx="33">
                  <c:v>37530</c:v>
                </c:pt>
                <c:pt idx="34">
                  <c:v>37561</c:v>
                </c:pt>
                <c:pt idx="35">
                  <c:v>37591</c:v>
                </c:pt>
                <c:pt idx="36">
                  <c:v>37622</c:v>
                </c:pt>
                <c:pt idx="37">
                  <c:v>37653</c:v>
                </c:pt>
                <c:pt idx="38">
                  <c:v>37681</c:v>
                </c:pt>
                <c:pt idx="39">
                  <c:v>37712</c:v>
                </c:pt>
                <c:pt idx="40">
                  <c:v>37742</c:v>
                </c:pt>
                <c:pt idx="41">
                  <c:v>37773</c:v>
                </c:pt>
                <c:pt idx="42">
                  <c:v>37803</c:v>
                </c:pt>
                <c:pt idx="43">
                  <c:v>37834</c:v>
                </c:pt>
                <c:pt idx="44">
                  <c:v>37865</c:v>
                </c:pt>
                <c:pt idx="45">
                  <c:v>37895</c:v>
                </c:pt>
                <c:pt idx="46">
                  <c:v>37926</c:v>
                </c:pt>
                <c:pt idx="47">
                  <c:v>37956</c:v>
                </c:pt>
                <c:pt idx="48">
                  <c:v>37987</c:v>
                </c:pt>
                <c:pt idx="49">
                  <c:v>38018</c:v>
                </c:pt>
                <c:pt idx="50">
                  <c:v>38047</c:v>
                </c:pt>
                <c:pt idx="51">
                  <c:v>38078</c:v>
                </c:pt>
                <c:pt idx="52">
                  <c:v>38108</c:v>
                </c:pt>
                <c:pt idx="53">
                  <c:v>38139</c:v>
                </c:pt>
                <c:pt idx="54">
                  <c:v>38169</c:v>
                </c:pt>
                <c:pt idx="55">
                  <c:v>38200</c:v>
                </c:pt>
                <c:pt idx="56">
                  <c:v>38231</c:v>
                </c:pt>
                <c:pt idx="57">
                  <c:v>38261</c:v>
                </c:pt>
                <c:pt idx="58">
                  <c:v>38292</c:v>
                </c:pt>
                <c:pt idx="59">
                  <c:v>38322</c:v>
                </c:pt>
                <c:pt idx="60">
                  <c:v>38353</c:v>
                </c:pt>
                <c:pt idx="61">
                  <c:v>38384</c:v>
                </c:pt>
                <c:pt idx="62">
                  <c:v>38412</c:v>
                </c:pt>
                <c:pt idx="63">
                  <c:v>38443</c:v>
                </c:pt>
                <c:pt idx="64">
                  <c:v>38473</c:v>
                </c:pt>
                <c:pt idx="65">
                  <c:v>38504</c:v>
                </c:pt>
                <c:pt idx="66">
                  <c:v>38534</c:v>
                </c:pt>
                <c:pt idx="67">
                  <c:v>38565</c:v>
                </c:pt>
                <c:pt idx="68">
                  <c:v>38596</c:v>
                </c:pt>
                <c:pt idx="69">
                  <c:v>38626</c:v>
                </c:pt>
                <c:pt idx="70">
                  <c:v>38657</c:v>
                </c:pt>
                <c:pt idx="71">
                  <c:v>38687</c:v>
                </c:pt>
                <c:pt idx="72">
                  <c:v>38718</c:v>
                </c:pt>
                <c:pt idx="73">
                  <c:v>38749</c:v>
                </c:pt>
                <c:pt idx="74">
                  <c:v>38777</c:v>
                </c:pt>
                <c:pt idx="75">
                  <c:v>38808</c:v>
                </c:pt>
                <c:pt idx="76">
                  <c:v>38838</c:v>
                </c:pt>
                <c:pt idx="77">
                  <c:v>38869</c:v>
                </c:pt>
                <c:pt idx="78">
                  <c:v>38899</c:v>
                </c:pt>
                <c:pt idx="79">
                  <c:v>38930</c:v>
                </c:pt>
                <c:pt idx="80">
                  <c:v>38961</c:v>
                </c:pt>
                <c:pt idx="81">
                  <c:v>38991</c:v>
                </c:pt>
                <c:pt idx="82">
                  <c:v>39022</c:v>
                </c:pt>
                <c:pt idx="83">
                  <c:v>39052</c:v>
                </c:pt>
                <c:pt idx="84">
                  <c:v>39083</c:v>
                </c:pt>
                <c:pt idx="85">
                  <c:v>39114</c:v>
                </c:pt>
                <c:pt idx="86">
                  <c:v>39142</c:v>
                </c:pt>
                <c:pt idx="87">
                  <c:v>39173</c:v>
                </c:pt>
                <c:pt idx="88">
                  <c:v>39203</c:v>
                </c:pt>
                <c:pt idx="89">
                  <c:v>39234</c:v>
                </c:pt>
                <c:pt idx="90">
                  <c:v>39264</c:v>
                </c:pt>
                <c:pt idx="91">
                  <c:v>39295</c:v>
                </c:pt>
                <c:pt idx="92">
                  <c:v>39326</c:v>
                </c:pt>
                <c:pt idx="93">
                  <c:v>39356</c:v>
                </c:pt>
                <c:pt idx="94">
                  <c:v>39387</c:v>
                </c:pt>
                <c:pt idx="95">
                  <c:v>39417</c:v>
                </c:pt>
                <c:pt idx="96">
                  <c:v>39448</c:v>
                </c:pt>
                <c:pt idx="97">
                  <c:v>39479</c:v>
                </c:pt>
                <c:pt idx="98">
                  <c:v>39508</c:v>
                </c:pt>
                <c:pt idx="99">
                  <c:v>39539</c:v>
                </c:pt>
                <c:pt idx="100">
                  <c:v>39569</c:v>
                </c:pt>
                <c:pt idx="101">
                  <c:v>39600</c:v>
                </c:pt>
                <c:pt idx="102">
                  <c:v>39630</c:v>
                </c:pt>
                <c:pt idx="103">
                  <c:v>39661</c:v>
                </c:pt>
                <c:pt idx="104">
                  <c:v>39692</c:v>
                </c:pt>
                <c:pt idx="105">
                  <c:v>39722</c:v>
                </c:pt>
                <c:pt idx="106">
                  <c:v>39753</c:v>
                </c:pt>
                <c:pt idx="107">
                  <c:v>39783</c:v>
                </c:pt>
                <c:pt idx="108">
                  <c:v>39814</c:v>
                </c:pt>
                <c:pt idx="109">
                  <c:v>39845</c:v>
                </c:pt>
                <c:pt idx="110">
                  <c:v>39873</c:v>
                </c:pt>
                <c:pt idx="111">
                  <c:v>39904</c:v>
                </c:pt>
                <c:pt idx="112">
                  <c:v>39934</c:v>
                </c:pt>
                <c:pt idx="113">
                  <c:v>39965</c:v>
                </c:pt>
                <c:pt idx="114">
                  <c:v>39995</c:v>
                </c:pt>
                <c:pt idx="115">
                  <c:v>40026</c:v>
                </c:pt>
                <c:pt idx="116">
                  <c:v>40057</c:v>
                </c:pt>
                <c:pt idx="117">
                  <c:v>40087</c:v>
                </c:pt>
                <c:pt idx="118">
                  <c:v>40118</c:v>
                </c:pt>
                <c:pt idx="119">
                  <c:v>40148</c:v>
                </c:pt>
                <c:pt idx="120">
                  <c:v>40179</c:v>
                </c:pt>
                <c:pt idx="121">
                  <c:v>40210</c:v>
                </c:pt>
                <c:pt idx="122">
                  <c:v>40238</c:v>
                </c:pt>
                <c:pt idx="123">
                  <c:v>40269</c:v>
                </c:pt>
                <c:pt idx="124">
                  <c:v>40299</c:v>
                </c:pt>
                <c:pt idx="125">
                  <c:v>40330</c:v>
                </c:pt>
                <c:pt idx="126">
                  <c:v>40360</c:v>
                </c:pt>
                <c:pt idx="127">
                  <c:v>40391</c:v>
                </c:pt>
                <c:pt idx="128">
                  <c:v>40422</c:v>
                </c:pt>
                <c:pt idx="129">
                  <c:v>40452</c:v>
                </c:pt>
                <c:pt idx="130">
                  <c:v>40483</c:v>
                </c:pt>
                <c:pt idx="131">
                  <c:v>40513</c:v>
                </c:pt>
                <c:pt idx="132">
                  <c:v>40544</c:v>
                </c:pt>
                <c:pt idx="133">
                  <c:v>40575</c:v>
                </c:pt>
                <c:pt idx="134">
                  <c:v>40603</c:v>
                </c:pt>
                <c:pt idx="135">
                  <c:v>40634</c:v>
                </c:pt>
                <c:pt idx="136">
                  <c:v>40664</c:v>
                </c:pt>
                <c:pt idx="137">
                  <c:v>40695</c:v>
                </c:pt>
                <c:pt idx="138">
                  <c:v>40725</c:v>
                </c:pt>
                <c:pt idx="139">
                  <c:v>40756</c:v>
                </c:pt>
                <c:pt idx="140">
                  <c:v>40787</c:v>
                </c:pt>
                <c:pt idx="141">
                  <c:v>40817</c:v>
                </c:pt>
                <c:pt idx="142">
                  <c:v>40848</c:v>
                </c:pt>
                <c:pt idx="143">
                  <c:v>40878</c:v>
                </c:pt>
                <c:pt idx="144">
                  <c:v>40909</c:v>
                </c:pt>
                <c:pt idx="145">
                  <c:v>40940</c:v>
                </c:pt>
                <c:pt idx="146">
                  <c:v>40969</c:v>
                </c:pt>
                <c:pt idx="147">
                  <c:v>41000</c:v>
                </c:pt>
                <c:pt idx="148">
                  <c:v>41030</c:v>
                </c:pt>
                <c:pt idx="149">
                  <c:v>41061</c:v>
                </c:pt>
                <c:pt idx="150">
                  <c:v>41091</c:v>
                </c:pt>
                <c:pt idx="151">
                  <c:v>41122</c:v>
                </c:pt>
                <c:pt idx="152">
                  <c:v>41153</c:v>
                </c:pt>
                <c:pt idx="153">
                  <c:v>41183</c:v>
                </c:pt>
                <c:pt idx="154">
                  <c:v>41214</c:v>
                </c:pt>
                <c:pt idx="155">
                  <c:v>41244</c:v>
                </c:pt>
                <c:pt idx="156">
                  <c:v>41275</c:v>
                </c:pt>
                <c:pt idx="157">
                  <c:v>41306</c:v>
                </c:pt>
                <c:pt idx="158">
                  <c:v>41334</c:v>
                </c:pt>
                <c:pt idx="159">
                  <c:v>41365</c:v>
                </c:pt>
                <c:pt idx="160">
                  <c:v>41395</c:v>
                </c:pt>
                <c:pt idx="161">
                  <c:v>41426</c:v>
                </c:pt>
                <c:pt idx="162">
                  <c:v>41456</c:v>
                </c:pt>
                <c:pt idx="163">
                  <c:v>41487</c:v>
                </c:pt>
                <c:pt idx="164">
                  <c:v>41518</c:v>
                </c:pt>
                <c:pt idx="165">
                  <c:v>41548</c:v>
                </c:pt>
                <c:pt idx="166">
                  <c:v>41579</c:v>
                </c:pt>
                <c:pt idx="167">
                  <c:v>41609</c:v>
                </c:pt>
                <c:pt idx="168">
                  <c:v>41640</c:v>
                </c:pt>
                <c:pt idx="169">
                  <c:v>41671</c:v>
                </c:pt>
                <c:pt idx="170">
                  <c:v>41699</c:v>
                </c:pt>
                <c:pt idx="171">
                  <c:v>41730</c:v>
                </c:pt>
                <c:pt idx="172">
                  <c:v>41760</c:v>
                </c:pt>
                <c:pt idx="173">
                  <c:v>41791</c:v>
                </c:pt>
                <c:pt idx="174">
                  <c:v>41821</c:v>
                </c:pt>
                <c:pt idx="175">
                  <c:v>41852</c:v>
                </c:pt>
                <c:pt idx="176">
                  <c:v>41883</c:v>
                </c:pt>
                <c:pt idx="177">
                  <c:v>41913</c:v>
                </c:pt>
                <c:pt idx="178">
                  <c:v>41944</c:v>
                </c:pt>
                <c:pt idx="179">
                  <c:v>41974</c:v>
                </c:pt>
                <c:pt idx="180">
                  <c:v>42005</c:v>
                </c:pt>
                <c:pt idx="181">
                  <c:v>42036</c:v>
                </c:pt>
                <c:pt idx="182">
                  <c:v>42064</c:v>
                </c:pt>
                <c:pt idx="183">
                  <c:v>42095</c:v>
                </c:pt>
                <c:pt idx="184">
                  <c:v>42125</c:v>
                </c:pt>
                <c:pt idx="185">
                  <c:v>42156</c:v>
                </c:pt>
                <c:pt idx="186">
                  <c:v>42186</c:v>
                </c:pt>
                <c:pt idx="187">
                  <c:v>42217</c:v>
                </c:pt>
                <c:pt idx="188">
                  <c:v>42248</c:v>
                </c:pt>
                <c:pt idx="189">
                  <c:v>42278</c:v>
                </c:pt>
                <c:pt idx="190">
                  <c:v>42309</c:v>
                </c:pt>
                <c:pt idx="191">
                  <c:v>42339</c:v>
                </c:pt>
                <c:pt idx="192">
                  <c:v>42370</c:v>
                </c:pt>
                <c:pt idx="193">
                  <c:v>42401</c:v>
                </c:pt>
                <c:pt idx="194">
                  <c:v>42430</c:v>
                </c:pt>
                <c:pt idx="195">
                  <c:v>42461</c:v>
                </c:pt>
                <c:pt idx="196">
                  <c:v>42491</c:v>
                </c:pt>
                <c:pt idx="197">
                  <c:v>42522</c:v>
                </c:pt>
                <c:pt idx="198">
                  <c:v>42552</c:v>
                </c:pt>
                <c:pt idx="199">
                  <c:v>42583</c:v>
                </c:pt>
                <c:pt idx="200">
                  <c:v>42614</c:v>
                </c:pt>
                <c:pt idx="201">
                  <c:v>42644</c:v>
                </c:pt>
                <c:pt idx="202">
                  <c:v>42675</c:v>
                </c:pt>
                <c:pt idx="203">
                  <c:v>42705</c:v>
                </c:pt>
                <c:pt idx="204">
                  <c:v>42736</c:v>
                </c:pt>
                <c:pt idx="205">
                  <c:v>42767</c:v>
                </c:pt>
                <c:pt idx="206">
                  <c:v>42795</c:v>
                </c:pt>
                <c:pt idx="207">
                  <c:v>42826</c:v>
                </c:pt>
                <c:pt idx="208">
                  <c:v>42856</c:v>
                </c:pt>
                <c:pt idx="209">
                  <c:v>42887</c:v>
                </c:pt>
                <c:pt idx="210">
                  <c:v>42917</c:v>
                </c:pt>
                <c:pt idx="211">
                  <c:v>42948</c:v>
                </c:pt>
                <c:pt idx="212">
                  <c:v>42979</c:v>
                </c:pt>
                <c:pt idx="213">
                  <c:v>43009</c:v>
                </c:pt>
                <c:pt idx="214">
                  <c:v>43040</c:v>
                </c:pt>
                <c:pt idx="215">
                  <c:v>43070</c:v>
                </c:pt>
              </c:numCache>
            </c:numRef>
          </c:cat>
          <c:val>
            <c:numRef>
              <c:f>Sheet1!$D$2:$D$217</c:f>
              <c:numCache>
                <c:formatCode>General</c:formatCode>
                <c:ptCount val="216"/>
                <c:pt idx="2" formatCode="0">
                  <c:v>1416.6666666666667</c:v>
                </c:pt>
                <c:pt idx="3" formatCode="0">
                  <c:v>1372.3333333333333</c:v>
                </c:pt>
                <c:pt idx="4" formatCode="0">
                  <c:v>1190</c:v>
                </c:pt>
                <c:pt idx="5" formatCode="0">
                  <c:v>934</c:v>
                </c:pt>
                <c:pt idx="6" formatCode="0">
                  <c:v>1101</c:v>
                </c:pt>
                <c:pt idx="7" formatCode="0">
                  <c:v>1339</c:v>
                </c:pt>
                <c:pt idx="8" formatCode="0">
                  <c:v>1538.3333333333333</c:v>
                </c:pt>
                <c:pt idx="9" formatCode="0">
                  <c:v>1446</c:v>
                </c:pt>
                <c:pt idx="10" formatCode="0">
                  <c:v>1309</c:v>
                </c:pt>
                <c:pt idx="11" formatCode="0">
                  <c:v>1232</c:v>
                </c:pt>
                <c:pt idx="12" formatCode="0">
                  <c:v>1205.6666666666667</c:v>
                </c:pt>
                <c:pt idx="13" formatCode="0">
                  <c:v>1199</c:v>
                </c:pt>
                <c:pt idx="14" formatCode="0">
                  <c:v>1281.3333333333333</c:v>
                </c:pt>
                <c:pt idx="15" formatCode="0">
                  <c:v>1367.3333333333333</c:v>
                </c:pt>
                <c:pt idx="16" formatCode="0">
                  <c:v>1537.3333333333333</c:v>
                </c:pt>
                <c:pt idx="17" formatCode="0">
                  <c:v>1638.3333333333333</c:v>
                </c:pt>
                <c:pt idx="18" formatCode="0">
                  <c:v>1768.6666666666667</c:v>
                </c:pt>
                <c:pt idx="19" formatCode="0">
                  <c:v>1718.6666666666667</c:v>
                </c:pt>
                <c:pt idx="20" formatCode="0">
                  <c:v>1644</c:v>
                </c:pt>
                <c:pt idx="21" formatCode="0">
                  <c:v>1600</c:v>
                </c:pt>
                <c:pt idx="22" formatCode="0">
                  <c:v>1605</c:v>
                </c:pt>
                <c:pt idx="23" formatCode="0">
                  <c:v>1637</c:v>
                </c:pt>
                <c:pt idx="24" formatCode="0">
                  <c:v>1587</c:v>
                </c:pt>
                <c:pt idx="25" formatCode="0">
                  <c:v>1447.6666666666667</c:v>
                </c:pt>
                <c:pt idx="26" formatCode="0">
                  <c:v>1340</c:v>
                </c:pt>
                <c:pt idx="27" formatCode="0">
                  <c:v>1247.3333333333333</c:v>
                </c:pt>
                <c:pt idx="28" formatCode="0">
                  <c:v>1295.3333333333333</c:v>
                </c:pt>
                <c:pt idx="29" formatCode="0">
                  <c:v>1280.3333333333333</c:v>
                </c:pt>
                <c:pt idx="30" formatCode="0">
                  <c:v>1319.6666666666667</c:v>
                </c:pt>
                <c:pt idx="31" formatCode="0">
                  <c:v>1219.3333333333333</c:v>
                </c:pt>
                <c:pt idx="32" formatCode="0">
                  <c:v>1143</c:v>
                </c:pt>
                <c:pt idx="33" formatCode="0">
                  <c:v>1084.6666666666667</c:v>
                </c:pt>
                <c:pt idx="34" formatCode="0">
                  <c:v>1063.6666666666667</c:v>
                </c:pt>
                <c:pt idx="35" formatCode="0">
                  <c:v>1070.6666666666667</c:v>
                </c:pt>
                <c:pt idx="36" formatCode="0">
                  <c:v>1001.3333333333334</c:v>
                </c:pt>
                <c:pt idx="37" formatCode="0">
                  <c:v>993.33333333333337</c:v>
                </c:pt>
                <c:pt idx="38" formatCode="0">
                  <c:v>1001.3333333333334</c:v>
                </c:pt>
                <c:pt idx="39" formatCode="0">
                  <c:v>1011.3333333333334</c:v>
                </c:pt>
                <c:pt idx="40" formatCode="0">
                  <c:v>1030</c:v>
                </c:pt>
                <c:pt idx="41" formatCode="0">
                  <c:v>1041.3333333333333</c:v>
                </c:pt>
                <c:pt idx="42" formatCode="0">
                  <c:v>1105.3333333333333</c:v>
                </c:pt>
                <c:pt idx="43" formatCode="0">
                  <c:v>1098.3333333333333</c:v>
                </c:pt>
                <c:pt idx="44" formatCode="0">
                  <c:v>1117.6666666666667</c:v>
                </c:pt>
                <c:pt idx="45" formatCode="0">
                  <c:v>1119.6666666666667</c:v>
                </c:pt>
                <c:pt idx="46" formatCode="0">
                  <c:v>1118.6666666666667</c:v>
                </c:pt>
                <c:pt idx="47" formatCode="0">
                  <c:v>1131.6666666666667</c:v>
                </c:pt>
                <c:pt idx="48" formatCode="0">
                  <c:v>1026.6666666666667</c:v>
                </c:pt>
                <c:pt idx="49" formatCode="0">
                  <c:v>962.33333333333337</c:v>
                </c:pt>
                <c:pt idx="50" formatCode="0">
                  <c:v>930.66666666666663</c:v>
                </c:pt>
                <c:pt idx="51" formatCode="0">
                  <c:v>945.33333333333337</c:v>
                </c:pt>
                <c:pt idx="52" formatCode="0">
                  <c:v>976.33333333333337</c:v>
                </c:pt>
                <c:pt idx="53" formatCode="0">
                  <c:v>935</c:v>
                </c:pt>
                <c:pt idx="54" formatCode="0">
                  <c:v>1013</c:v>
                </c:pt>
                <c:pt idx="55" formatCode="0">
                  <c:v>1181.3333333333333</c:v>
                </c:pt>
                <c:pt idx="56" formatCode="0">
                  <c:v>1353.3333333333333</c:v>
                </c:pt>
                <c:pt idx="57" formatCode="0">
                  <c:v>1412</c:v>
                </c:pt>
                <c:pt idx="58" formatCode="0">
                  <c:v>1404.6666666666667</c:v>
                </c:pt>
                <c:pt idx="59" formatCode="0">
                  <c:v>1382.6666666666667</c:v>
                </c:pt>
                <c:pt idx="60" formatCode="0">
                  <c:v>1325.3333333333333</c:v>
                </c:pt>
                <c:pt idx="61" formatCode="0">
                  <c:v>1273.3333333333333</c:v>
                </c:pt>
                <c:pt idx="62" formatCode="0">
                  <c:v>1275.6666666666667</c:v>
                </c:pt>
                <c:pt idx="63" formatCode="0">
                  <c:v>1330.6666666666667</c:v>
                </c:pt>
                <c:pt idx="64" formatCode="0">
                  <c:v>1377</c:v>
                </c:pt>
                <c:pt idx="65" formatCode="0">
                  <c:v>1387.3333333333333</c:v>
                </c:pt>
                <c:pt idx="66" formatCode="0">
                  <c:v>1400</c:v>
                </c:pt>
                <c:pt idx="67" formatCode="0">
                  <c:v>1452.6666666666667</c:v>
                </c:pt>
                <c:pt idx="68" formatCode="0">
                  <c:v>1479.3333333333333</c:v>
                </c:pt>
                <c:pt idx="69" formatCode="0">
                  <c:v>1509.6666666666667</c:v>
                </c:pt>
                <c:pt idx="70" formatCode="0">
                  <c:v>1513</c:v>
                </c:pt>
                <c:pt idx="71" formatCode="0">
                  <c:v>1504</c:v>
                </c:pt>
                <c:pt idx="72" formatCode="0">
                  <c:v>1487.3333333333333</c:v>
                </c:pt>
                <c:pt idx="73" formatCode="0">
                  <c:v>1418.6666666666667</c:v>
                </c:pt>
                <c:pt idx="74" formatCode="0">
                  <c:v>1482.6666666666667</c:v>
                </c:pt>
                <c:pt idx="75" formatCode="0">
                  <c:v>1454.3333333333333</c:v>
                </c:pt>
                <c:pt idx="76" formatCode="0">
                  <c:v>1484</c:v>
                </c:pt>
                <c:pt idx="77" formatCode="0">
                  <c:v>1379.3333333333333</c:v>
                </c:pt>
                <c:pt idx="78" formatCode="0">
                  <c:v>1385</c:v>
                </c:pt>
                <c:pt idx="79" formatCode="0">
                  <c:v>1317.6666666666667</c:v>
                </c:pt>
                <c:pt idx="80" formatCode="0">
                  <c:v>1254</c:v>
                </c:pt>
                <c:pt idx="81" formatCode="0">
                  <c:v>1185.6666666666667</c:v>
                </c:pt>
                <c:pt idx="82" formatCode="0">
                  <c:v>1112.3333333333333</c:v>
                </c:pt>
                <c:pt idx="83" formatCode="0">
                  <c:v>1062</c:v>
                </c:pt>
                <c:pt idx="84" formatCode="0">
                  <c:v>999.33333333333337</c:v>
                </c:pt>
                <c:pt idx="85" formatCode="0">
                  <c:v>944.66666666666663</c:v>
                </c:pt>
                <c:pt idx="86" formatCode="0">
                  <c:v>956.33333333333337</c:v>
                </c:pt>
                <c:pt idx="87" formatCode="0">
                  <c:v>986.33333333333337</c:v>
                </c:pt>
                <c:pt idx="88" formatCode="0">
                  <c:v>1077.6666666666667</c:v>
                </c:pt>
                <c:pt idx="89" formatCode="0">
                  <c:v>1208.3333333333333</c:v>
                </c:pt>
                <c:pt idx="90" formatCode="0">
                  <c:v>1371.6666666666667</c:v>
                </c:pt>
                <c:pt idx="91" formatCode="0">
                  <c:v>1496</c:v>
                </c:pt>
                <c:pt idx="92" formatCode="0">
                  <c:v>1438</c:v>
                </c:pt>
                <c:pt idx="93" formatCode="0">
                  <c:v>1421.6666666666667</c:v>
                </c:pt>
                <c:pt idx="94" formatCode="0">
                  <c:v>1380.3333333333333</c:v>
                </c:pt>
                <c:pt idx="95" formatCode="0">
                  <c:v>1401.3333333333333</c:v>
                </c:pt>
                <c:pt idx="96" formatCode="0">
                  <c:v>1375</c:v>
                </c:pt>
                <c:pt idx="97" formatCode="0">
                  <c:v>1326.3333333333333</c:v>
                </c:pt>
                <c:pt idx="98" formatCode="0">
                  <c:v>1259.3333333333333</c:v>
                </c:pt>
                <c:pt idx="99" formatCode="0">
                  <c:v>1223.6666666666667</c:v>
                </c:pt>
                <c:pt idx="100" formatCode="0">
                  <c:v>1191</c:v>
                </c:pt>
                <c:pt idx="101" formatCode="0">
                  <c:v>1231.6666666666667</c:v>
                </c:pt>
                <c:pt idx="102" formatCode="0">
                  <c:v>1275</c:v>
                </c:pt>
                <c:pt idx="103" formatCode="0">
                  <c:v>1295.3333333333333</c:v>
                </c:pt>
                <c:pt idx="104" formatCode="0">
                  <c:v>1290.6666666666667</c:v>
                </c:pt>
                <c:pt idx="105" formatCode="0">
                  <c:v>1245</c:v>
                </c:pt>
                <c:pt idx="106" formatCode="0">
                  <c:v>1278.3333333333333</c:v>
                </c:pt>
                <c:pt idx="107" formatCode="0">
                  <c:v>1447</c:v>
                </c:pt>
                <c:pt idx="108" formatCode="0">
                  <c:v>1556.3333333333333</c:v>
                </c:pt>
                <c:pt idx="109" formatCode="0">
                  <c:v>1693</c:v>
                </c:pt>
                <c:pt idx="110" formatCode="0">
                  <c:v>1805.3333333333333</c:v>
                </c:pt>
                <c:pt idx="111" formatCode="0">
                  <c:v>1922.3333333333333</c:v>
                </c:pt>
                <c:pt idx="112" formatCode="0">
                  <c:v>2112</c:v>
                </c:pt>
                <c:pt idx="113" formatCode="0">
                  <c:v>2242.3333333333335</c:v>
                </c:pt>
                <c:pt idx="114" formatCode="0">
                  <c:v>2368.3333333333335</c:v>
                </c:pt>
                <c:pt idx="115" formatCode="0">
                  <c:v>2195.3333333333335</c:v>
                </c:pt>
                <c:pt idx="116" formatCode="0">
                  <c:v>2183</c:v>
                </c:pt>
                <c:pt idx="117" formatCode="0">
                  <c:v>2166</c:v>
                </c:pt>
                <c:pt idx="118" formatCode="0">
                  <c:v>2249</c:v>
                </c:pt>
                <c:pt idx="119" formatCode="0">
                  <c:v>2043</c:v>
                </c:pt>
                <c:pt idx="120" formatCode="0">
                  <c:v>1701.6666666666667</c:v>
                </c:pt>
                <c:pt idx="121" formatCode="0">
                  <c:v>1396.6666666666667</c:v>
                </c:pt>
                <c:pt idx="122" formatCode="0">
                  <c:v>1173.3333333333333</c:v>
                </c:pt>
                <c:pt idx="123" formatCode="0">
                  <c:v>1047</c:v>
                </c:pt>
                <c:pt idx="124" formatCode="0">
                  <c:v>977.33333333333337</c:v>
                </c:pt>
                <c:pt idx="125" formatCode="0">
                  <c:v>913.66666666666663</c:v>
                </c:pt>
                <c:pt idx="126" formatCode="0">
                  <c:v>882</c:v>
                </c:pt>
                <c:pt idx="127" formatCode="0">
                  <c:v>870</c:v>
                </c:pt>
                <c:pt idx="128" formatCode="0">
                  <c:v>855.33333333333337</c:v>
                </c:pt>
                <c:pt idx="129" formatCode="0">
                  <c:v>915</c:v>
                </c:pt>
                <c:pt idx="130" formatCode="0">
                  <c:v>976</c:v>
                </c:pt>
                <c:pt idx="131" formatCode="0">
                  <c:v>1045</c:v>
                </c:pt>
                <c:pt idx="132" formatCode="0">
                  <c:v>1001.6666666666666</c:v>
                </c:pt>
                <c:pt idx="133" formatCode="0">
                  <c:v>928.66666666666663</c:v>
                </c:pt>
                <c:pt idx="134" formatCode="0">
                  <c:v>939.66666666666663</c:v>
                </c:pt>
                <c:pt idx="135" formatCode="0">
                  <c:v>979.33333333333337</c:v>
                </c:pt>
                <c:pt idx="136" formatCode="0">
                  <c:v>1103</c:v>
                </c:pt>
                <c:pt idx="137" formatCode="0">
                  <c:v>1096.6666666666667</c:v>
                </c:pt>
                <c:pt idx="138" formatCode="0">
                  <c:v>1113</c:v>
                </c:pt>
                <c:pt idx="139" formatCode="0">
                  <c:v>1097.6666666666667</c:v>
                </c:pt>
                <c:pt idx="140" formatCode="0">
                  <c:v>1133.6666666666667</c:v>
                </c:pt>
                <c:pt idx="141" formatCode="0">
                  <c:v>1182</c:v>
                </c:pt>
                <c:pt idx="142" formatCode="0">
                  <c:v>1229.3333333333333</c:v>
                </c:pt>
                <c:pt idx="143" formatCode="0">
                  <c:v>1233</c:v>
                </c:pt>
                <c:pt idx="144" formatCode="0">
                  <c:v>1276</c:v>
                </c:pt>
                <c:pt idx="145" formatCode="0">
                  <c:v>1244.3333333333333</c:v>
                </c:pt>
                <c:pt idx="146" formatCode="0">
                  <c:v>1288.6666666666667</c:v>
                </c:pt>
                <c:pt idx="147" formatCode="0">
                  <c:v>1277.6666666666667</c:v>
                </c:pt>
                <c:pt idx="148" formatCode="0">
                  <c:v>1387.3333333333333</c:v>
                </c:pt>
                <c:pt idx="149" formatCode="0">
                  <c:v>1413</c:v>
                </c:pt>
                <c:pt idx="150" formatCode="0">
                  <c:v>1518</c:v>
                </c:pt>
                <c:pt idx="151" formatCode="0">
                  <c:v>1546</c:v>
                </c:pt>
                <c:pt idx="152" formatCode="0">
                  <c:v>1534.6666666666667</c:v>
                </c:pt>
                <c:pt idx="153" formatCode="0">
                  <c:v>1573</c:v>
                </c:pt>
                <c:pt idx="154" formatCode="0">
                  <c:v>1625</c:v>
                </c:pt>
                <c:pt idx="155" formatCode="0">
                  <c:v>1678.6666666666667</c:v>
                </c:pt>
                <c:pt idx="156" formatCode="0">
                  <c:v>1632.3333333333333</c:v>
                </c:pt>
                <c:pt idx="157" formatCode="0">
                  <c:v>1525.6666666666667</c:v>
                </c:pt>
                <c:pt idx="158" formatCode="0">
                  <c:v>1544.6666666666667</c:v>
                </c:pt>
                <c:pt idx="159" formatCode="0">
                  <c:v>1643.6666666666667</c:v>
                </c:pt>
                <c:pt idx="160" formatCode="0">
                  <c:v>1856</c:v>
                </c:pt>
                <c:pt idx="161" formatCode="0">
                  <c:v>1903</c:v>
                </c:pt>
                <c:pt idx="162" formatCode="0">
                  <c:v>1918.6666666666667</c:v>
                </c:pt>
                <c:pt idx="163" formatCode="0">
                  <c:v>1810.6666666666667</c:v>
                </c:pt>
                <c:pt idx="164" formatCode="0">
                  <c:v>1773.6666666666667</c:v>
                </c:pt>
                <c:pt idx="165" formatCode="0">
                  <c:v>1787.3333333333333</c:v>
                </c:pt>
                <c:pt idx="166" formatCode="0">
                  <c:v>1766.6666666666667</c:v>
                </c:pt>
                <c:pt idx="167" formatCode="0">
                  <c:v>1730</c:v>
                </c:pt>
                <c:pt idx="168" formatCode="0">
                  <c:v>1609.6666666666667</c:v>
                </c:pt>
                <c:pt idx="169" formatCode="0">
                  <c:v>1575.3333333333333</c:v>
                </c:pt>
                <c:pt idx="170" formatCode="0">
                  <c:v>1641.3333333333333</c:v>
                </c:pt>
                <c:pt idx="171" formatCode="0">
                  <c:v>1660.3333333333333</c:v>
                </c:pt>
                <c:pt idx="172" formatCode="0">
                  <c:v>1783</c:v>
                </c:pt>
                <c:pt idx="173" formatCode="0">
                  <c:v>1847.3333333333333</c:v>
                </c:pt>
                <c:pt idx="174" formatCode="0">
                  <c:v>1925</c:v>
                </c:pt>
                <c:pt idx="175" formatCode="0">
                  <c:v>1785.6666666666667</c:v>
                </c:pt>
                <c:pt idx="176" formatCode="0">
                  <c:v>1693</c:v>
                </c:pt>
                <c:pt idx="177" formatCode="0">
                  <c:v>1686.3333333333333</c:v>
                </c:pt>
                <c:pt idx="178" formatCode="0">
                  <c:v>1706</c:v>
                </c:pt>
                <c:pt idx="179" formatCode="0">
                  <c:v>1681.6666666666667</c:v>
                </c:pt>
                <c:pt idx="180" formatCode="0">
                  <c:v>1486.6666666666667</c:v>
                </c:pt>
                <c:pt idx="181" formatCode="0">
                  <c:v>1424.6666666666667</c:v>
                </c:pt>
                <c:pt idx="182" formatCode="0">
                  <c:v>1424</c:v>
                </c:pt>
                <c:pt idx="183" formatCode="0">
                  <c:v>1546</c:v>
                </c:pt>
                <c:pt idx="184" formatCode="0">
                  <c:v>1571.3333333333333</c:v>
                </c:pt>
                <c:pt idx="185" formatCode="0">
                  <c:v>1572.6666666666667</c:v>
                </c:pt>
                <c:pt idx="186" formatCode="0">
                  <c:v>1561.6666666666667</c:v>
                </c:pt>
                <c:pt idx="187" formatCode="0">
                  <c:v>1519.6666666666667</c:v>
                </c:pt>
                <c:pt idx="188" formatCode="0">
                  <c:v>1475</c:v>
                </c:pt>
                <c:pt idx="189" formatCode="0">
                  <c:v>1450.3333333333333</c:v>
                </c:pt>
                <c:pt idx="190" formatCode="0">
                  <c:v>1458</c:v>
                </c:pt>
                <c:pt idx="191" formatCode="0">
                  <c:v>1431.3333333333333</c:v>
                </c:pt>
                <c:pt idx="192" formatCode="0">
                  <c:v>1295.6666666666667</c:v>
                </c:pt>
                <c:pt idx="193" formatCode="0">
                  <c:v>1247.6666666666667</c:v>
                </c:pt>
                <c:pt idx="194" formatCode="0">
                  <c:v>1208.6666666666667</c:v>
                </c:pt>
                <c:pt idx="195" formatCode="0">
                  <c:v>1284.3333333333333</c:v>
                </c:pt>
                <c:pt idx="196" formatCode="0">
                  <c:v>1312</c:v>
                </c:pt>
                <c:pt idx="197" formatCode="0">
                  <c:v>1326</c:v>
                </c:pt>
                <c:pt idx="198" formatCode="0">
                  <c:v>1308</c:v>
                </c:pt>
                <c:pt idx="199" formatCode="0">
                  <c:v>1275.6666666666667</c:v>
                </c:pt>
                <c:pt idx="200" formatCode="0">
                  <c:v>1253.3333333333333</c:v>
                </c:pt>
                <c:pt idx="201" formatCode="0">
                  <c:v>1236.6666666666667</c:v>
                </c:pt>
                <c:pt idx="202" formatCode="0">
                  <c:v>1278</c:v>
                </c:pt>
                <c:pt idx="203" formatCode="0">
                  <c:v>1269.6666666666667</c:v>
                </c:pt>
                <c:pt idx="204" formatCode="0">
                  <c:v>1219</c:v>
                </c:pt>
                <c:pt idx="205" formatCode="0">
                  <c:v>1151.3333333333333</c:v>
                </c:pt>
                <c:pt idx="206" formatCode="0">
                  <c:v>1186.3333333333333</c:v>
                </c:pt>
                <c:pt idx="207" formatCode="0">
                  <c:v>1214</c:v>
                </c:pt>
                <c:pt idx="208" formatCode="0">
                  <c:v>1320.3333333333333</c:v>
                </c:pt>
                <c:pt idx="209" formatCode="0">
                  <c:v>1376</c:v>
                </c:pt>
                <c:pt idx="210" formatCode="0">
                  <c:v>1505.3333333333333</c:v>
                </c:pt>
                <c:pt idx="211" formatCode="0">
                  <c:v>1533.3333333333333</c:v>
                </c:pt>
              </c:numCache>
            </c:numRef>
          </c:val>
          <c:smooth val="0"/>
          <c:extLst>
            <c:ext xmlns:c16="http://schemas.microsoft.com/office/drawing/2014/chart" uri="{C3380CC4-5D6E-409C-BE32-E72D297353CC}">
              <c16:uniqueId val="{00000006-50CF-47E1-B6E0-2E556F1860FA}"/>
            </c:ext>
          </c:extLst>
        </c:ser>
        <c:dLbls>
          <c:showLegendKey val="0"/>
          <c:showVal val="0"/>
          <c:showCatName val="0"/>
          <c:showSerName val="0"/>
          <c:showPercent val="0"/>
          <c:showBubbleSize val="0"/>
        </c:dLbls>
        <c:smooth val="0"/>
        <c:axId val="-2055523912"/>
        <c:axId val="-2055388520"/>
      </c:lineChart>
      <c:dateAx>
        <c:axId val="-2055523912"/>
        <c:scaling>
          <c:orientation val="minMax"/>
          <c:max val="43070"/>
        </c:scaling>
        <c:delete val="0"/>
        <c:axPos val="b"/>
        <c:numFmt formatCode="yyyy" sourceLinked="0"/>
        <c:majorTickMark val="out"/>
        <c:minorTickMark val="none"/>
        <c:tickLblPos val="nextTo"/>
        <c:txPr>
          <a:bodyPr/>
          <a:lstStyle/>
          <a:p>
            <a:pPr>
              <a:defRPr sz="2200"/>
            </a:pPr>
            <a:endParaRPr lang="en-US"/>
          </a:p>
        </c:txPr>
        <c:crossAx val="-2055388520"/>
        <c:crosses val="autoZero"/>
        <c:auto val="1"/>
        <c:lblOffset val="100"/>
        <c:baseTimeUnit val="months"/>
        <c:majorUnit val="24"/>
        <c:majorTimeUnit val="months"/>
      </c:dateAx>
      <c:valAx>
        <c:axId val="-2055388520"/>
        <c:scaling>
          <c:orientation val="minMax"/>
        </c:scaling>
        <c:delete val="0"/>
        <c:axPos val="l"/>
        <c:majorGridlines>
          <c:spPr>
            <a:ln>
              <a:solidFill>
                <a:schemeClr val="accent6">
                  <a:lumMod val="40000"/>
                  <a:lumOff val="60000"/>
                </a:schemeClr>
              </a:solidFill>
            </a:ln>
          </c:spPr>
        </c:majorGridlines>
        <c:numFmt formatCode="#,##0" sourceLinked="0"/>
        <c:majorTickMark val="out"/>
        <c:minorTickMark val="none"/>
        <c:tickLblPos val="nextTo"/>
        <c:spPr>
          <a:ln>
            <a:noFill/>
          </a:ln>
        </c:spPr>
        <c:txPr>
          <a:bodyPr/>
          <a:lstStyle/>
          <a:p>
            <a:pPr>
              <a:defRPr sz="2200"/>
            </a:pPr>
            <a:endParaRPr lang="en-US"/>
          </a:p>
        </c:txPr>
        <c:crossAx val="-2055523912"/>
        <c:crosses val="autoZero"/>
        <c:crossBetween val="between"/>
      </c:valAx>
    </c:plotArea>
    <c:plotVisOnly val="1"/>
    <c:dispBlanksAs val="gap"/>
    <c:showDLblsOverMax val="0"/>
  </c:chart>
  <c:txPr>
    <a:bodyPr/>
    <a:lstStyle/>
    <a:p>
      <a:pPr>
        <a:defRPr sz="1800"/>
      </a:pPr>
      <a:endParaRPr lang="en-US"/>
    </a:p>
  </c:txPr>
  <c:externalData r:id="rId1">
    <c:autoUpdate val="0"/>
  </c:externalData>
</c:chartSpace>
</file>

<file path=ppt/charts/chart6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1"/>
    <c:plotArea>
      <c:layout>
        <c:manualLayout>
          <c:layoutTarget val="inner"/>
          <c:xMode val="edge"/>
          <c:yMode val="edge"/>
          <c:x val="7.44931312071649E-2"/>
          <c:y val="7.287358892878229E-2"/>
          <c:w val="0.90844668390367"/>
          <c:h val="0.85425282214243548"/>
        </c:manualLayout>
      </c:layout>
      <c:barChart>
        <c:barDir val="bar"/>
        <c:grouping val="stacked"/>
        <c:varyColors val="0"/>
        <c:ser>
          <c:idx val="1"/>
          <c:order val="2"/>
          <c:tx>
            <c:v>bars</c:v>
          </c:tx>
          <c:spPr>
            <a:noFill/>
            <a:ln>
              <a:noFill/>
            </a:ln>
            <a:effectLst/>
          </c:spPr>
          <c:invertIfNegative val="0"/>
          <c:cat>
            <c:numRef>
              <c:f>Sheet1!$E$2:$E$14</c:f>
              <c:numCache>
                <c:formatCode>General</c:formatCode>
                <c:ptCount val="13"/>
                <c:pt idx="0" formatCode="0.0">
                  <c:v>6</c:v>
                </c:pt>
                <c:pt idx="2" formatCode="0.0">
                  <c:v>5</c:v>
                </c:pt>
                <c:pt idx="3" formatCode="0.0">
                  <c:v>4.5</c:v>
                </c:pt>
                <c:pt idx="4" formatCode="0.0">
                  <c:v>4</c:v>
                </c:pt>
                <c:pt idx="5" formatCode="0.0">
                  <c:v>3.5</c:v>
                </c:pt>
                <c:pt idx="6" formatCode="0.0">
                  <c:v>3</c:v>
                </c:pt>
                <c:pt idx="7" formatCode="0.0">
                  <c:v>2.5</c:v>
                </c:pt>
                <c:pt idx="8" formatCode="0.0">
                  <c:v>2</c:v>
                </c:pt>
                <c:pt idx="9" formatCode="0.0">
                  <c:v>1.5</c:v>
                </c:pt>
                <c:pt idx="10" formatCode="0.0">
                  <c:v>1</c:v>
                </c:pt>
                <c:pt idx="11" formatCode="0.0">
                  <c:v>0.5</c:v>
                </c:pt>
                <c:pt idx="12" formatCode="0.0">
                  <c:v>0</c:v>
                </c:pt>
              </c:numCache>
            </c:numRef>
          </c:cat>
          <c:val>
            <c:numRef>
              <c:f>Sheet1!$F$2:$F$14</c:f>
              <c:numCache>
                <c:formatCode>General</c:formatCode>
                <c:ptCount val="13"/>
                <c:pt idx="0" formatCode="0.0">
                  <c:v>3</c:v>
                </c:pt>
                <c:pt idx="2" formatCode="0.0">
                  <c:v>3.1</c:v>
                </c:pt>
                <c:pt idx="3" formatCode="0.0">
                  <c:v>3.6</c:v>
                </c:pt>
                <c:pt idx="4" formatCode="0.0">
                  <c:v>2.7</c:v>
                </c:pt>
                <c:pt idx="5" formatCode="0.0">
                  <c:v>3.6</c:v>
                </c:pt>
                <c:pt idx="6" formatCode="0.0">
                  <c:v>4.0999999999999996</c:v>
                </c:pt>
                <c:pt idx="7" formatCode="0.0">
                  <c:v>3.7</c:v>
                </c:pt>
                <c:pt idx="8" formatCode="0.0">
                  <c:v>3.4</c:v>
                </c:pt>
                <c:pt idx="9" formatCode="0.0">
                  <c:v>4.7</c:v>
                </c:pt>
                <c:pt idx="10" formatCode="0.0">
                  <c:v>4.2</c:v>
                </c:pt>
                <c:pt idx="11" formatCode="0.0">
                  <c:v>5.8</c:v>
                </c:pt>
                <c:pt idx="12" formatCode="0.0">
                  <c:v>3</c:v>
                </c:pt>
              </c:numCache>
            </c:numRef>
          </c:val>
          <c:extLst>
            <c:ext xmlns:c16="http://schemas.microsoft.com/office/drawing/2014/chart" uri="{C3380CC4-5D6E-409C-BE32-E72D297353CC}">
              <c16:uniqueId val="{00000000-ABD0-4303-8921-11C097DF4444}"/>
            </c:ext>
          </c:extLst>
        </c:ser>
        <c:ser>
          <c:idx val="2"/>
          <c:order val="3"/>
          <c:tx>
            <c:strRef>
              <c:f>Sheet1!$G$1</c:f>
              <c:strCache>
                <c:ptCount val="1"/>
                <c:pt idx="0">
                  <c:v>bars-gap</c:v>
                </c:pt>
              </c:strCache>
            </c:strRef>
          </c:tx>
          <c:spPr>
            <a:blipFill dpi="0" rotWithShape="1">
              <a:blip xmlns:r="http://schemas.openxmlformats.org/officeDocument/2006/relationships" r:embed="rId1"/>
              <a:srcRect/>
              <a:stretch>
                <a:fillRect/>
              </a:stretch>
            </a:blipFill>
            <a:ln w="47625">
              <a:noFill/>
            </a:ln>
            <a:effectLst/>
          </c:spPr>
          <c:invertIfNegative val="0"/>
          <c:pictureOptions>
            <c:pictureFormat val="stretch"/>
          </c:pictureOptions>
          <c:dPt>
            <c:idx val="0"/>
            <c:invertIfNegative val="0"/>
            <c:bubble3D val="0"/>
            <c:spPr>
              <a:noFill/>
              <a:ln w="47625">
                <a:noFill/>
              </a:ln>
              <a:effectLst/>
            </c:spPr>
            <c:extLst>
              <c:ext xmlns:c16="http://schemas.microsoft.com/office/drawing/2014/chart" uri="{C3380CC4-5D6E-409C-BE32-E72D297353CC}">
                <c16:uniqueId val="{00000002-ABD0-4303-8921-11C097DF4444}"/>
              </c:ext>
            </c:extLst>
          </c:dPt>
          <c:dPt>
            <c:idx val="1"/>
            <c:invertIfNegative val="0"/>
            <c:bubble3D val="0"/>
            <c:extLst>
              <c:ext xmlns:c16="http://schemas.microsoft.com/office/drawing/2014/chart" uri="{C3380CC4-5D6E-409C-BE32-E72D297353CC}">
                <c16:uniqueId val="{00000008-881E-4538-BC74-B45C9DA663CA}"/>
              </c:ext>
            </c:extLst>
          </c:dPt>
          <c:dPt>
            <c:idx val="2"/>
            <c:invertIfNegative val="0"/>
            <c:bubble3D val="0"/>
            <c:spPr>
              <a:blipFill dpi="0" rotWithShape="1">
                <a:blip xmlns:r="http://schemas.openxmlformats.org/officeDocument/2006/relationships" r:embed="rId2"/>
                <a:srcRect/>
                <a:stretch>
                  <a:fillRect/>
                </a:stretch>
              </a:blipFill>
              <a:ln w="47625">
                <a:noFill/>
              </a:ln>
              <a:effectLst/>
            </c:spPr>
            <c:pictureOptions>
              <c:pictureFormat val="stretch"/>
            </c:pictureOptions>
            <c:extLst>
              <c:ext xmlns:c16="http://schemas.microsoft.com/office/drawing/2014/chart" uri="{C3380CC4-5D6E-409C-BE32-E72D297353CC}">
                <c16:uniqueId val="{0000000D-881E-4538-BC74-B45C9DA663CA}"/>
              </c:ext>
            </c:extLst>
          </c:dPt>
          <c:dPt>
            <c:idx val="3"/>
            <c:invertIfNegative val="0"/>
            <c:bubble3D val="0"/>
            <c:extLst>
              <c:ext xmlns:c16="http://schemas.microsoft.com/office/drawing/2014/chart" uri="{C3380CC4-5D6E-409C-BE32-E72D297353CC}">
                <c16:uniqueId val="{00000007-881E-4538-BC74-B45C9DA663CA}"/>
              </c:ext>
            </c:extLst>
          </c:dPt>
          <c:dPt>
            <c:idx val="4"/>
            <c:invertIfNegative val="0"/>
            <c:bubble3D val="0"/>
            <c:spPr>
              <a:blipFill dpi="0" rotWithShape="1">
                <a:blip xmlns:r="http://schemas.openxmlformats.org/officeDocument/2006/relationships" r:embed="rId2"/>
                <a:srcRect/>
                <a:stretch>
                  <a:fillRect/>
                </a:stretch>
              </a:blipFill>
              <a:ln w="47625">
                <a:noFill/>
              </a:ln>
              <a:effectLst/>
            </c:spPr>
            <c:pictureOptions>
              <c:pictureFormat val="stretch"/>
            </c:pictureOptions>
            <c:extLst>
              <c:ext xmlns:c16="http://schemas.microsoft.com/office/drawing/2014/chart" uri="{C3380CC4-5D6E-409C-BE32-E72D297353CC}">
                <c16:uniqueId val="{0000000C-881E-4538-BC74-B45C9DA663CA}"/>
              </c:ext>
            </c:extLst>
          </c:dPt>
          <c:dPt>
            <c:idx val="5"/>
            <c:invertIfNegative val="0"/>
            <c:bubble3D val="0"/>
            <c:extLst>
              <c:ext xmlns:c16="http://schemas.microsoft.com/office/drawing/2014/chart" uri="{C3380CC4-5D6E-409C-BE32-E72D297353CC}">
                <c16:uniqueId val="{00000006-881E-4538-BC74-B45C9DA663CA}"/>
              </c:ext>
            </c:extLst>
          </c:dPt>
          <c:dPt>
            <c:idx val="6"/>
            <c:invertIfNegative val="0"/>
            <c:bubble3D val="0"/>
            <c:spPr>
              <a:blipFill dpi="0" rotWithShape="1">
                <a:blip xmlns:r="http://schemas.openxmlformats.org/officeDocument/2006/relationships" r:embed="rId2"/>
                <a:srcRect/>
                <a:stretch>
                  <a:fillRect/>
                </a:stretch>
              </a:blipFill>
              <a:ln w="47625">
                <a:noFill/>
              </a:ln>
              <a:effectLst/>
            </c:spPr>
            <c:pictureOptions>
              <c:pictureFormat val="stretch"/>
            </c:pictureOptions>
            <c:extLst>
              <c:ext xmlns:c16="http://schemas.microsoft.com/office/drawing/2014/chart" uri="{C3380CC4-5D6E-409C-BE32-E72D297353CC}">
                <c16:uniqueId val="{0000000B-881E-4538-BC74-B45C9DA663CA}"/>
              </c:ext>
            </c:extLst>
          </c:dPt>
          <c:dPt>
            <c:idx val="7"/>
            <c:invertIfNegative val="0"/>
            <c:bubble3D val="0"/>
            <c:extLst>
              <c:ext xmlns:c16="http://schemas.microsoft.com/office/drawing/2014/chart" uri="{C3380CC4-5D6E-409C-BE32-E72D297353CC}">
                <c16:uniqueId val="{00000005-881E-4538-BC74-B45C9DA663CA}"/>
              </c:ext>
            </c:extLst>
          </c:dPt>
          <c:dPt>
            <c:idx val="8"/>
            <c:invertIfNegative val="0"/>
            <c:bubble3D val="0"/>
            <c:spPr>
              <a:blipFill dpi="0" rotWithShape="1">
                <a:blip xmlns:r="http://schemas.openxmlformats.org/officeDocument/2006/relationships" r:embed="rId2"/>
                <a:srcRect/>
                <a:stretch>
                  <a:fillRect/>
                </a:stretch>
              </a:blipFill>
              <a:ln w="47625">
                <a:noFill/>
              </a:ln>
              <a:effectLst/>
            </c:spPr>
            <c:pictureOptions>
              <c:pictureFormat val="stretch"/>
            </c:pictureOptions>
            <c:extLst>
              <c:ext xmlns:c16="http://schemas.microsoft.com/office/drawing/2014/chart" uri="{C3380CC4-5D6E-409C-BE32-E72D297353CC}">
                <c16:uniqueId val="{0000000A-881E-4538-BC74-B45C9DA663CA}"/>
              </c:ext>
            </c:extLst>
          </c:dPt>
          <c:dPt>
            <c:idx val="9"/>
            <c:invertIfNegative val="0"/>
            <c:bubble3D val="0"/>
            <c:extLst>
              <c:ext xmlns:c16="http://schemas.microsoft.com/office/drawing/2014/chart" uri="{C3380CC4-5D6E-409C-BE32-E72D297353CC}">
                <c16:uniqueId val="{00000004-881E-4538-BC74-B45C9DA663CA}"/>
              </c:ext>
            </c:extLst>
          </c:dPt>
          <c:dPt>
            <c:idx val="10"/>
            <c:invertIfNegative val="0"/>
            <c:bubble3D val="0"/>
            <c:spPr>
              <a:blipFill dpi="0" rotWithShape="1">
                <a:blip xmlns:r="http://schemas.openxmlformats.org/officeDocument/2006/relationships" r:embed="rId2"/>
                <a:srcRect/>
                <a:stretch>
                  <a:fillRect/>
                </a:stretch>
              </a:blipFill>
              <a:ln w="47625">
                <a:noFill/>
              </a:ln>
              <a:effectLst/>
            </c:spPr>
            <c:pictureOptions>
              <c:pictureFormat val="stretch"/>
            </c:pictureOptions>
            <c:extLst>
              <c:ext xmlns:c16="http://schemas.microsoft.com/office/drawing/2014/chart" uri="{C3380CC4-5D6E-409C-BE32-E72D297353CC}">
                <c16:uniqueId val="{00000009-881E-4538-BC74-B45C9DA663CA}"/>
              </c:ext>
            </c:extLst>
          </c:dPt>
          <c:dPt>
            <c:idx val="11"/>
            <c:invertIfNegative val="0"/>
            <c:bubble3D val="0"/>
            <c:extLst>
              <c:ext xmlns:c16="http://schemas.microsoft.com/office/drawing/2014/chart" uri="{C3380CC4-5D6E-409C-BE32-E72D297353CC}">
                <c16:uniqueId val="{00000003-881E-4538-BC74-B45C9DA663CA}"/>
              </c:ext>
            </c:extLst>
          </c:dPt>
          <c:dPt>
            <c:idx val="12"/>
            <c:invertIfNegative val="0"/>
            <c:bubble3D val="0"/>
            <c:spPr>
              <a:noFill/>
              <a:ln w="47625">
                <a:noFill/>
              </a:ln>
              <a:effectLst/>
            </c:spPr>
            <c:extLst>
              <c:ext xmlns:c16="http://schemas.microsoft.com/office/drawing/2014/chart" uri="{C3380CC4-5D6E-409C-BE32-E72D297353CC}">
                <c16:uniqueId val="{00000005-ABD0-4303-8921-11C097DF4444}"/>
              </c:ext>
            </c:extLst>
          </c:dPt>
          <c:cat>
            <c:numRef>
              <c:f>Sheet1!$E$2:$E$14</c:f>
              <c:numCache>
                <c:formatCode>General</c:formatCode>
                <c:ptCount val="13"/>
                <c:pt idx="0" formatCode="0.0">
                  <c:v>6</c:v>
                </c:pt>
                <c:pt idx="2" formatCode="0.0">
                  <c:v>5</c:v>
                </c:pt>
                <c:pt idx="3" formatCode="0.0">
                  <c:v>4.5</c:v>
                </c:pt>
                <c:pt idx="4" formatCode="0.0">
                  <c:v>4</c:v>
                </c:pt>
                <c:pt idx="5" formatCode="0.0">
                  <c:v>3.5</c:v>
                </c:pt>
                <c:pt idx="6" formatCode="0.0">
                  <c:v>3</c:v>
                </c:pt>
                <c:pt idx="7" formatCode="0.0">
                  <c:v>2.5</c:v>
                </c:pt>
                <c:pt idx="8" formatCode="0.0">
                  <c:v>2</c:v>
                </c:pt>
                <c:pt idx="9" formatCode="0.0">
                  <c:v>1.5</c:v>
                </c:pt>
                <c:pt idx="10" formatCode="0.0">
                  <c:v>1</c:v>
                </c:pt>
                <c:pt idx="11" formatCode="0.0">
                  <c:v>0.5</c:v>
                </c:pt>
                <c:pt idx="12" formatCode="0.0">
                  <c:v>0</c:v>
                </c:pt>
              </c:numCache>
            </c:numRef>
          </c:cat>
          <c:val>
            <c:numRef>
              <c:f>Sheet1!$G$2:$G$14</c:f>
              <c:numCache>
                <c:formatCode>General</c:formatCode>
                <c:ptCount val="13"/>
                <c:pt idx="0" formatCode="0.0">
                  <c:v>4</c:v>
                </c:pt>
                <c:pt idx="2" formatCode="0.0">
                  <c:v>1.9999999999999996</c:v>
                </c:pt>
                <c:pt idx="3" formatCode="0.0">
                  <c:v>1.9</c:v>
                </c:pt>
                <c:pt idx="4" formatCode="0.0">
                  <c:v>2.0999999999999996</c:v>
                </c:pt>
                <c:pt idx="5" formatCode="0.0">
                  <c:v>2.6</c:v>
                </c:pt>
                <c:pt idx="6" formatCode="0.0">
                  <c:v>2.6000000000000005</c:v>
                </c:pt>
                <c:pt idx="7" formatCode="0.0">
                  <c:v>2</c:v>
                </c:pt>
                <c:pt idx="8" formatCode="0.0">
                  <c:v>2.1999999999999997</c:v>
                </c:pt>
                <c:pt idx="9" formatCode="0.0">
                  <c:v>2.3999999999999995</c:v>
                </c:pt>
                <c:pt idx="10" formatCode="0.0">
                  <c:v>2.3999999999999995</c:v>
                </c:pt>
                <c:pt idx="11" formatCode="0.0">
                  <c:v>2.5000000000000009</c:v>
                </c:pt>
                <c:pt idx="12" formatCode="0.0">
                  <c:v>1</c:v>
                </c:pt>
              </c:numCache>
            </c:numRef>
          </c:val>
          <c:extLst>
            <c:ext xmlns:c16="http://schemas.microsoft.com/office/drawing/2014/chart" uri="{C3380CC4-5D6E-409C-BE32-E72D297353CC}">
              <c16:uniqueId val="{00000001-ABD0-4303-8921-11C097DF4444}"/>
            </c:ext>
          </c:extLst>
        </c:ser>
        <c:dLbls>
          <c:showLegendKey val="0"/>
          <c:showVal val="0"/>
          <c:showCatName val="0"/>
          <c:showSerName val="0"/>
          <c:showPercent val="0"/>
          <c:showBubbleSize val="0"/>
        </c:dLbls>
        <c:gapWidth val="10"/>
        <c:overlap val="100"/>
        <c:axId val="-2076393336"/>
        <c:axId val="-2076390488"/>
      </c:barChart>
      <c:scatterChart>
        <c:scatterStyle val="lineMarker"/>
        <c:varyColors val="0"/>
        <c:ser>
          <c:idx val="6"/>
          <c:order val="0"/>
          <c:tx>
            <c:strRef>
              <c:f>Sheet1!$B$1</c:f>
              <c:strCache>
                <c:ptCount val="1"/>
                <c:pt idx="0">
                  <c:v>2001</c:v>
                </c:pt>
              </c:strCache>
            </c:strRef>
          </c:tx>
          <c:spPr>
            <a:ln w="47625">
              <a:noFill/>
            </a:ln>
            <a:effectLst/>
          </c:spPr>
          <c:marker>
            <c:symbol val="circle"/>
            <c:size val="14"/>
            <c:spPr>
              <a:solidFill>
                <a:schemeClr val="tx2"/>
              </a:solidFill>
              <a:ln>
                <a:noFill/>
              </a:ln>
              <a:effectLst/>
            </c:spPr>
          </c:marker>
          <c:dPt>
            <c:idx val="0"/>
            <c:marker>
              <c:symbol val="none"/>
            </c:marker>
            <c:bubble3D val="0"/>
            <c:extLst>
              <c:ext xmlns:c16="http://schemas.microsoft.com/office/drawing/2014/chart" uri="{C3380CC4-5D6E-409C-BE32-E72D297353CC}">
                <c16:uniqueId val="{00000006-ABD0-4303-8921-11C097DF4444}"/>
              </c:ext>
            </c:extLst>
          </c:dPt>
          <c:dPt>
            <c:idx val="1"/>
            <c:bubble3D val="0"/>
            <c:extLst>
              <c:ext xmlns:c16="http://schemas.microsoft.com/office/drawing/2014/chart" uri="{C3380CC4-5D6E-409C-BE32-E72D297353CC}">
                <c16:uniqueId val="{00000001-06C7-40D7-AA36-92B4A23BAFC6}"/>
              </c:ext>
            </c:extLst>
          </c:dPt>
          <c:dPt>
            <c:idx val="2"/>
            <c:marker>
              <c:spPr>
                <a:solidFill>
                  <a:schemeClr val="accent2"/>
                </a:solidFill>
                <a:ln>
                  <a:noFill/>
                </a:ln>
                <a:effectLst/>
              </c:spPr>
            </c:marker>
            <c:bubble3D val="0"/>
            <c:extLst>
              <c:ext xmlns:c16="http://schemas.microsoft.com/office/drawing/2014/chart" uri="{C3380CC4-5D6E-409C-BE32-E72D297353CC}">
                <c16:uniqueId val="{00000001-881E-4538-BC74-B45C9DA663CA}"/>
              </c:ext>
            </c:extLst>
          </c:dPt>
          <c:dPt>
            <c:idx val="4"/>
            <c:marker>
              <c:spPr>
                <a:solidFill>
                  <a:schemeClr val="accent2"/>
                </a:solidFill>
                <a:ln>
                  <a:noFill/>
                </a:ln>
                <a:effectLst/>
              </c:spPr>
            </c:marker>
            <c:bubble3D val="0"/>
            <c:extLst>
              <c:ext xmlns:c16="http://schemas.microsoft.com/office/drawing/2014/chart" uri="{C3380CC4-5D6E-409C-BE32-E72D297353CC}">
                <c16:uniqueId val="{00000003-06C7-40D7-AA36-92B4A23BAFC6}"/>
              </c:ext>
            </c:extLst>
          </c:dPt>
          <c:dPt>
            <c:idx val="6"/>
            <c:marker>
              <c:spPr>
                <a:solidFill>
                  <a:schemeClr val="accent2"/>
                </a:solidFill>
                <a:ln>
                  <a:noFill/>
                </a:ln>
                <a:effectLst/>
              </c:spPr>
            </c:marker>
            <c:bubble3D val="0"/>
            <c:extLst>
              <c:ext xmlns:c16="http://schemas.microsoft.com/office/drawing/2014/chart" uri="{C3380CC4-5D6E-409C-BE32-E72D297353CC}">
                <c16:uniqueId val="{00000000-881E-4538-BC74-B45C9DA663CA}"/>
              </c:ext>
            </c:extLst>
          </c:dPt>
          <c:dPt>
            <c:idx val="7"/>
            <c:bubble3D val="0"/>
            <c:extLst>
              <c:ext xmlns:c16="http://schemas.microsoft.com/office/drawing/2014/chart" uri="{C3380CC4-5D6E-409C-BE32-E72D297353CC}">
                <c16:uniqueId val="{00000005-06C7-40D7-AA36-92B4A23BAFC6}"/>
              </c:ext>
            </c:extLst>
          </c:dPt>
          <c:dPt>
            <c:idx val="8"/>
            <c:marker>
              <c:spPr>
                <a:solidFill>
                  <a:schemeClr val="accent2"/>
                </a:solidFill>
                <a:ln>
                  <a:noFill/>
                </a:ln>
                <a:effectLst/>
              </c:spPr>
            </c:marker>
            <c:bubble3D val="0"/>
            <c:extLst>
              <c:ext xmlns:c16="http://schemas.microsoft.com/office/drawing/2014/chart" uri="{C3380CC4-5D6E-409C-BE32-E72D297353CC}">
                <c16:uniqueId val="{00000000-C35A-4A4E-89FF-6D8A774F8057}"/>
              </c:ext>
            </c:extLst>
          </c:dPt>
          <c:dPt>
            <c:idx val="9"/>
            <c:bubble3D val="0"/>
            <c:extLst>
              <c:ext xmlns:c16="http://schemas.microsoft.com/office/drawing/2014/chart" uri="{C3380CC4-5D6E-409C-BE32-E72D297353CC}">
                <c16:uniqueId val="{00000001-C35A-4A4E-89FF-6D8A774F8057}"/>
              </c:ext>
            </c:extLst>
          </c:dPt>
          <c:dPt>
            <c:idx val="10"/>
            <c:marker>
              <c:spPr>
                <a:solidFill>
                  <a:schemeClr val="accent2"/>
                </a:solidFill>
                <a:ln>
                  <a:noFill/>
                </a:ln>
                <a:effectLst/>
              </c:spPr>
            </c:marker>
            <c:bubble3D val="0"/>
            <c:extLst>
              <c:ext xmlns:c16="http://schemas.microsoft.com/office/drawing/2014/chart" uri="{C3380CC4-5D6E-409C-BE32-E72D297353CC}">
                <c16:uniqueId val="{00000002-C35A-4A4E-89FF-6D8A774F8057}"/>
              </c:ext>
            </c:extLst>
          </c:dPt>
          <c:dPt>
            <c:idx val="11"/>
            <c:bubble3D val="0"/>
            <c:extLst>
              <c:ext xmlns:c16="http://schemas.microsoft.com/office/drawing/2014/chart" uri="{C3380CC4-5D6E-409C-BE32-E72D297353CC}">
                <c16:uniqueId val="{00000003-C35A-4A4E-89FF-6D8A774F8057}"/>
              </c:ext>
            </c:extLst>
          </c:dPt>
          <c:dPt>
            <c:idx val="12"/>
            <c:marker>
              <c:symbol val="none"/>
            </c:marker>
            <c:bubble3D val="0"/>
            <c:extLst>
              <c:ext xmlns:c16="http://schemas.microsoft.com/office/drawing/2014/chart" uri="{C3380CC4-5D6E-409C-BE32-E72D297353CC}">
                <c16:uniqueId val="{00000004-C35A-4A4E-89FF-6D8A774F8057}"/>
              </c:ext>
            </c:extLst>
          </c:dPt>
          <c:dPt>
            <c:idx val="13"/>
            <c:bubble3D val="0"/>
            <c:extLst>
              <c:ext xmlns:c16="http://schemas.microsoft.com/office/drawing/2014/chart" uri="{C3380CC4-5D6E-409C-BE32-E72D297353CC}">
                <c16:uniqueId val="{00000005-C35A-4A4E-89FF-6D8A774F8057}"/>
              </c:ext>
            </c:extLst>
          </c:dPt>
          <c:dPt>
            <c:idx val="14"/>
            <c:bubble3D val="0"/>
            <c:extLst>
              <c:ext xmlns:c16="http://schemas.microsoft.com/office/drawing/2014/chart" uri="{C3380CC4-5D6E-409C-BE32-E72D297353CC}">
                <c16:uniqueId val="{00000006-C35A-4A4E-89FF-6D8A774F8057}"/>
              </c:ext>
            </c:extLst>
          </c:dPt>
          <c:xVal>
            <c:numRef>
              <c:f>Sheet1!$B$2:$B$14</c:f>
              <c:numCache>
                <c:formatCode>General</c:formatCode>
                <c:ptCount val="13"/>
                <c:pt idx="0" formatCode="0.0">
                  <c:v>2</c:v>
                </c:pt>
                <c:pt idx="2" formatCode="0.0">
                  <c:v>3.1</c:v>
                </c:pt>
                <c:pt idx="3" formatCode="0.0">
                  <c:v>3.6</c:v>
                </c:pt>
                <c:pt idx="4" formatCode="0.0">
                  <c:v>2.7</c:v>
                </c:pt>
                <c:pt idx="5" formatCode="0.0">
                  <c:v>3.6</c:v>
                </c:pt>
                <c:pt idx="6" formatCode="0.0">
                  <c:v>4.0999999999999996</c:v>
                </c:pt>
                <c:pt idx="7" formatCode="0.0">
                  <c:v>3.7</c:v>
                </c:pt>
                <c:pt idx="8" formatCode="0.0">
                  <c:v>3.4</c:v>
                </c:pt>
                <c:pt idx="9" formatCode="0.0">
                  <c:v>4.7</c:v>
                </c:pt>
                <c:pt idx="10" formatCode="0.0">
                  <c:v>4.2</c:v>
                </c:pt>
                <c:pt idx="11" formatCode="0.0">
                  <c:v>5.8</c:v>
                </c:pt>
                <c:pt idx="12" formatCode="0.0">
                  <c:v>2</c:v>
                </c:pt>
              </c:numCache>
            </c:numRef>
          </c:xVal>
          <c:yVal>
            <c:numRef>
              <c:f>Sheet1!$E$2:$E$14</c:f>
              <c:numCache>
                <c:formatCode>General</c:formatCode>
                <c:ptCount val="13"/>
                <c:pt idx="0" formatCode="0.0">
                  <c:v>6</c:v>
                </c:pt>
                <c:pt idx="2" formatCode="0.0">
                  <c:v>5</c:v>
                </c:pt>
                <c:pt idx="3" formatCode="0.0">
                  <c:v>4.5</c:v>
                </c:pt>
                <c:pt idx="4" formatCode="0.0">
                  <c:v>4</c:v>
                </c:pt>
                <c:pt idx="5" formatCode="0.0">
                  <c:v>3.5</c:v>
                </c:pt>
                <c:pt idx="6" formatCode="0.0">
                  <c:v>3</c:v>
                </c:pt>
                <c:pt idx="7" formatCode="0.0">
                  <c:v>2.5</c:v>
                </c:pt>
                <c:pt idx="8" formatCode="0.0">
                  <c:v>2</c:v>
                </c:pt>
                <c:pt idx="9" formatCode="0.0">
                  <c:v>1.5</c:v>
                </c:pt>
                <c:pt idx="10" formatCode="0.0">
                  <c:v>1</c:v>
                </c:pt>
                <c:pt idx="11" formatCode="0.0">
                  <c:v>0.5</c:v>
                </c:pt>
                <c:pt idx="12" formatCode="0.0">
                  <c:v>0</c:v>
                </c:pt>
              </c:numCache>
            </c:numRef>
          </c:yVal>
          <c:smooth val="0"/>
          <c:extLst>
            <c:ext xmlns:c16="http://schemas.microsoft.com/office/drawing/2014/chart" uri="{C3380CC4-5D6E-409C-BE32-E72D297353CC}">
              <c16:uniqueId val="{00000007-C35A-4A4E-89FF-6D8A774F8057}"/>
            </c:ext>
          </c:extLst>
        </c:ser>
        <c:ser>
          <c:idx val="0"/>
          <c:order val="1"/>
          <c:tx>
            <c:strRef>
              <c:f>Sheet1!$D$1</c:f>
              <c:strCache>
                <c:ptCount val="1"/>
                <c:pt idx="0">
                  <c:v>2016</c:v>
                </c:pt>
              </c:strCache>
            </c:strRef>
          </c:tx>
          <c:spPr>
            <a:ln w="47625">
              <a:noFill/>
            </a:ln>
            <a:effectLst/>
          </c:spPr>
          <c:marker>
            <c:symbol val="x"/>
            <c:size val="13"/>
            <c:spPr>
              <a:noFill/>
              <a:ln w="19050">
                <a:solidFill>
                  <a:schemeClr val="tx2"/>
                </a:solidFill>
              </a:ln>
              <a:effectLst/>
            </c:spPr>
          </c:marker>
          <c:dPt>
            <c:idx val="0"/>
            <c:marker>
              <c:symbol val="none"/>
            </c:marker>
            <c:bubble3D val="0"/>
            <c:extLst>
              <c:ext xmlns:c16="http://schemas.microsoft.com/office/drawing/2014/chart" uri="{C3380CC4-5D6E-409C-BE32-E72D297353CC}">
                <c16:uniqueId val="{00000007-ABD0-4303-8921-11C097DF4444}"/>
              </c:ext>
            </c:extLst>
          </c:dPt>
          <c:dPt>
            <c:idx val="2"/>
            <c:marker>
              <c:spPr>
                <a:noFill/>
                <a:ln w="19050">
                  <a:solidFill>
                    <a:schemeClr val="accent2"/>
                  </a:solidFill>
                </a:ln>
                <a:effectLst/>
              </c:spPr>
            </c:marker>
            <c:bubble3D val="0"/>
            <c:extLst>
              <c:ext xmlns:c16="http://schemas.microsoft.com/office/drawing/2014/chart" uri="{C3380CC4-5D6E-409C-BE32-E72D297353CC}">
                <c16:uniqueId val="{0000000E-881E-4538-BC74-B45C9DA663CA}"/>
              </c:ext>
            </c:extLst>
          </c:dPt>
          <c:dPt>
            <c:idx val="4"/>
            <c:marker>
              <c:spPr>
                <a:noFill/>
                <a:ln w="19050">
                  <a:solidFill>
                    <a:schemeClr val="accent2"/>
                  </a:solidFill>
                </a:ln>
                <a:effectLst/>
              </c:spPr>
            </c:marker>
            <c:bubble3D val="0"/>
            <c:extLst>
              <c:ext xmlns:c16="http://schemas.microsoft.com/office/drawing/2014/chart" uri="{C3380CC4-5D6E-409C-BE32-E72D297353CC}">
                <c16:uniqueId val="{0000000F-881E-4538-BC74-B45C9DA663CA}"/>
              </c:ext>
            </c:extLst>
          </c:dPt>
          <c:dPt>
            <c:idx val="6"/>
            <c:marker>
              <c:spPr>
                <a:noFill/>
                <a:ln w="19050">
                  <a:solidFill>
                    <a:schemeClr val="accent2"/>
                  </a:solidFill>
                </a:ln>
                <a:effectLst/>
              </c:spPr>
            </c:marker>
            <c:bubble3D val="0"/>
            <c:extLst>
              <c:ext xmlns:c16="http://schemas.microsoft.com/office/drawing/2014/chart" uri="{C3380CC4-5D6E-409C-BE32-E72D297353CC}">
                <c16:uniqueId val="{00000010-881E-4538-BC74-B45C9DA663CA}"/>
              </c:ext>
            </c:extLst>
          </c:dPt>
          <c:dPt>
            <c:idx val="8"/>
            <c:marker>
              <c:spPr>
                <a:noFill/>
                <a:ln w="19050">
                  <a:solidFill>
                    <a:schemeClr val="accent2"/>
                  </a:solidFill>
                </a:ln>
                <a:effectLst/>
              </c:spPr>
            </c:marker>
            <c:bubble3D val="0"/>
            <c:extLst>
              <c:ext xmlns:c16="http://schemas.microsoft.com/office/drawing/2014/chart" uri="{C3380CC4-5D6E-409C-BE32-E72D297353CC}">
                <c16:uniqueId val="{00000011-881E-4538-BC74-B45C9DA663CA}"/>
              </c:ext>
            </c:extLst>
          </c:dPt>
          <c:dPt>
            <c:idx val="10"/>
            <c:marker>
              <c:spPr>
                <a:noFill/>
                <a:ln w="19050">
                  <a:solidFill>
                    <a:schemeClr val="accent2"/>
                  </a:solidFill>
                </a:ln>
                <a:effectLst/>
              </c:spPr>
            </c:marker>
            <c:bubble3D val="0"/>
            <c:extLst>
              <c:ext xmlns:c16="http://schemas.microsoft.com/office/drawing/2014/chart" uri="{C3380CC4-5D6E-409C-BE32-E72D297353CC}">
                <c16:uniqueId val="{00000012-881E-4538-BC74-B45C9DA663CA}"/>
              </c:ext>
            </c:extLst>
          </c:dPt>
          <c:dPt>
            <c:idx val="12"/>
            <c:marker>
              <c:symbol val="none"/>
            </c:marker>
            <c:bubble3D val="0"/>
            <c:extLst>
              <c:ext xmlns:c16="http://schemas.microsoft.com/office/drawing/2014/chart" uri="{C3380CC4-5D6E-409C-BE32-E72D297353CC}">
                <c16:uniqueId val="{00000004-ABD0-4303-8921-11C097DF4444}"/>
              </c:ext>
            </c:extLst>
          </c:dPt>
          <c:xVal>
            <c:numRef>
              <c:f>Sheet1!$D$2:$D$14</c:f>
              <c:numCache>
                <c:formatCode>General</c:formatCode>
                <c:ptCount val="13"/>
                <c:pt idx="0" formatCode="0.0">
                  <c:v>4</c:v>
                </c:pt>
                <c:pt idx="2" formatCode="0.0">
                  <c:v>5.0999999999999996</c:v>
                </c:pt>
                <c:pt idx="3" formatCode="0.0">
                  <c:v>5.5</c:v>
                </c:pt>
                <c:pt idx="4" formatCode="0.0">
                  <c:v>4.8</c:v>
                </c:pt>
                <c:pt idx="5" formatCode="0.0">
                  <c:v>6.2</c:v>
                </c:pt>
                <c:pt idx="6" formatCode="0.0">
                  <c:v>6.7</c:v>
                </c:pt>
                <c:pt idx="7" formatCode="0.0">
                  <c:v>5.7</c:v>
                </c:pt>
                <c:pt idx="8" formatCode="0.0">
                  <c:v>5.6</c:v>
                </c:pt>
                <c:pt idx="9" formatCode="0.0">
                  <c:v>7.1</c:v>
                </c:pt>
                <c:pt idx="10" formatCode="0.0">
                  <c:v>6.6</c:v>
                </c:pt>
                <c:pt idx="11" formatCode="0.0">
                  <c:v>8.3000000000000007</c:v>
                </c:pt>
                <c:pt idx="12" formatCode="0.0">
                  <c:v>4</c:v>
                </c:pt>
              </c:numCache>
            </c:numRef>
          </c:xVal>
          <c:yVal>
            <c:numRef>
              <c:f>Sheet1!$E$2:$E$14</c:f>
              <c:numCache>
                <c:formatCode>General</c:formatCode>
                <c:ptCount val="13"/>
                <c:pt idx="0" formatCode="0.0">
                  <c:v>6</c:v>
                </c:pt>
                <c:pt idx="2" formatCode="0.0">
                  <c:v>5</c:v>
                </c:pt>
                <c:pt idx="3" formatCode="0.0">
                  <c:v>4.5</c:v>
                </c:pt>
                <c:pt idx="4" formatCode="0.0">
                  <c:v>4</c:v>
                </c:pt>
                <c:pt idx="5" formatCode="0.0">
                  <c:v>3.5</c:v>
                </c:pt>
                <c:pt idx="6" formatCode="0.0">
                  <c:v>3</c:v>
                </c:pt>
                <c:pt idx="7" formatCode="0.0">
                  <c:v>2.5</c:v>
                </c:pt>
                <c:pt idx="8" formatCode="0.0">
                  <c:v>2</c:v>
                </c:pt>
                <c:pt idx="9" formatCode="0.0">
                  <c:v>1.5</c:v>
                </c:pt>
                <c:pt idx="10" formatCode="0.0">
                  <c:v>1</c:v>
                </c:pt>
                <c:pt idx="11" formatCode="0.0">
                  <c:v>0.5</c:v>
                </c:pt>
                <c:pt idx="12" formatCode="0.0">
                  <c:v>0</c:v>
                </c:pt>
              </c:numCache>
            </c:numRef>
          </c:yVal>
          <c:smooth val="0"/>
          <c:extLst>
            <c:ext xmlns:c16="http://schemas.microsoft.com/office/drawing/2014/chart" uri="{C3380CC4-5D6E-409C-BE32-E72D297353CC}">
              <c16:uniqueId val="{00000008-C35A-4A4E-89FF-6D8A774F8057}"/>
            </c:ext>
          </c:extLst>
        </c:ser>
        <c:ser>
          <c:idx val="3"/>
          <c:order val="4"/>
          <c:tx>
            <c:strRef>
              <c:f>Sheet1!$C$1</c:f>
              <c:strCache>
                <c:ptCount val="1"/>
                <c:pt idx="0">
                  <c:v>2011</c:v>
                </c:pt>
              </c:strCache>
            </c:strRef>
          </c:tx>
          <c:spPr>
            <a:ln w="47625">
              <a:noFill/>
            </a:ln>
            <a:effectLst/>
          </c:spPr>
          <c:marker>
            <c:symbol val="x"/>
            <c:size val="13"/>
            <c:spPr>
              <a:ln w="19050">
                <a:solidFill>
                  <a:schemeClr val="accent6"/>
                </a:solidFill>
              </a:ln>
              <a:effectLst/>
            </c:spPr>
          </c:marker>
          <c:dPt>
            <c:idx val="12"/>
            <c:marker>
              <c:symbol val="none"/>
            </c:marker>
            <c:bubble3D val="0"/>
            <c:extLst>
              <c:ext xmlns:c16="http://schemas.microsoft.com/office/drawing/2014/chart" uri="{C3380CC4-5D6E-409C-BE32-E72D297353CC}">
                <c16:uniqueId val="{00000001-E923-4B3F-B98A-213B0F770687}"/>
              </c:ext>
            </c:extLst>
          </c:dPt>
          <c:xVal>
            <c:numRef>
              <c:f>Sheet1!$C$2:$C$14</c:f>
              <c:numCache>
                <c:formatCode>General</c:formatCode>
                <c:ptCount val="13"/>
                <c:pt idx="0" formatCode="0.0">
                  <c:v>3</c:v>
                </c:pt>
                <c:pt idx="2">
                  <c:v>5.6</c:v>
                </c:pt>
                <c:pt idx="3">
                  <c:v>6</c:v>
                </c:pt>
                <c:pt idx="4">
                  <c:v>5.4</c:v>
                </c:pt>
                <c:pt idx="5">
                  <c:v>6.6</c:v>
                </c:pt>
                <c:pt idx="6">
                  <c:v>6.6</c:v>
                </c:pt>
                <c:pt idx="7">
                  <c:v>5.9</c:v>
                </c:pt>
                <c:pt idx="8">
                  <c:v>5.6</c:v>
                </c:pt>
                <c:pt idx="9">
                  <c:v>6.9</c:v>
                </c:pt>
                <c:pt idx="10">
                  <c:v>6.6</c:v>
                </c:pt>
                <c:pt idx="11">
                  <c:v>7</c:v>
                </c:pt>
                <c:pt idx="12" formatCode="0.0">
                  <c:v>3</c:v>
                </c:pt>
              </c:numCache>
            </c:numRef>
          </c:xVal>
          <c:yVal>
            <c:numRef>
              <c:f>Sheet1!$E$2:$E$14</c:f>
              <c:numCache>
                <c:formatCode>General</c:formatCode>
                <c:ptCount val="13"/>
                <c:pt idx="0" formatCode="0.0">
                  <c:v>6</c:v>
                </c:pt>
                <c:pt idx="2" formatCode="0.0">
                  <c:v>5</c:v>
                </c:pt>
                <c:pt idx="3" formatCode="0.0">
                  <c:v>4.5</c:v>
                </c:pt>
                <c:pt idx="4" formatCode="0.0">
                  <c:v>4</c:v>
                </c:pt>
                <c:pt idx="5" formatCode="0.0">
                  <c:v>3.5</c:v>
                </c:pt>
                <c:pt idx="6" formatCode="0.0">
                  <c:v>3</c:v>
                </c:pt>
                <c:pt idx="7" formatCode="0.0">
                  <c:v>2.5</c:v>
                </c:pt>
                <c:pt idx="8" formatCode="0.0">
                  <c:v>2</c:v>
                </c:pt>
                <c:pt idx="9" formatCode="0.0">
                  <c:v>1.5</c:v>
                </c:pt>
                <c:pt idx="10" formatCode="0.0">
                  <c:v>1</c:v>
                </c:pt>
                <c:pt idx="11" formatCode="0.0">
                  <c:v>0.5</c:v>
                </c:pt>
                <c:pt idx="12" formatCode="0.0">
                  <c:v>0</c:v>
                </c:pt>
              </c:numCache>
            </c:numRef>
          </c:yVal>
          <c:smooth val="0"/>
          <c:extLst>
            <c:ext xmlns:c16="http://schemas.microsoft.com/office/drawing/2014/chart" uri="{C3380CC4-5D6E-409C-BE32-E72D297353CC}">
              <c16:uniqueId val="{00000000-E923-4B3F-B98A-213B0F770687}"/>
            </c:ext>
          </c:extLst>
        </c:ser>
        <c:dLbls>
          <c:showLegendKey val="0"/>
          <c:showVal val="0"/>
          <c:showCatName val="0"/>
          <c:showSerName val="0"/>
          <c:showPercent val="0"/>
          <c:showBubbleSize val="0"/>
        </c:dLbls>
        <c:axId val="720022264"/>
        <c:axId val="720021608"/>
      </c:scatterChart>
      <c:catAx>
        <c:axId val="-2076393336"/>
        <c:scaling>
          <c:orientation val="minMax"/>
        </c:scaling>
        <c:delete val="0"/>
        <c:axPos val="l"/>
        <c:numFmt formatCode="0.0" sourceLinked="1"/>
        <c:majorTickMark val="none"/>
        <c:minorTickMark val="none"/>
        <c:tickLblPos val="none"/>
        <c:spPr>
          <a:ln>
            <a:noFill/>
          </a:ln>
        </c:spPr>
        <c:txPr>
          <a:bodyPr/>
          <a:lstStyle/>
          <a:p>
            <a:pPr>
              <a:defRPr sz="2200">
                <a:solidFill>
                  <a:schemeClr val="bg1"/>
                </a:solidFill>
              </a:defRPr>
            </a:pPr>
            <a:endParaRPr lang="en-US"/>
          </a:p>
        </c:txPr>
        <c:crossAx val="-2076390488"/>
        <c:crosses val="autoZero"/>
        <c:auto val="0"/>
        <c:lblAlgn val="ctr"/>
        <c:lblOffset val="100"/>
        <c:tickMarkSkip val="1"/>
        <c:noMultiLvlLbl val="1"/>
      </c:catAx>
      <c:valAx>
        <c:axId val="-2076390488"/>
        <c:scaling>
          <c:orientation val="minMax"/>
          <c:max val="9"/>
          <c:min val="2"/>
        </c:scaling>
        <c:delete val="0"/>
        <c:axPos val="b"/>
        <c:majorGridlines>
          <c:spPr>
            <a:ln>
              <a:solidFill>
                <a:schemeClr val="accent6">
                  <a:lumMod val="40000"/>
                  <a:lumOff val="60000"/>
                </a:schemeClr>
              </a:solidFill>
            </a:ln>
          </c:spPr>
        </c:majorGridlines>
        <c:numFmt formatCode="#,##0" sourceLinked="0"/>
        <c:majorTickMark val="out"/>
        <c:minorTickMark val="none"/>
        <c:tickLblPos val="low"/>
        <c:spPr>
          <a:ln>
            <a:noFill/>
          </a:ln>
        </c:spPr>
        <c:txPr>
          <a:bodyPr/>
          <a:lstStyle/>
          <a:p>
            <a:pPr>
              <a:defRPr sz="2200"/>
            </a:pPr>
            <a:endParaRPr lang="en-US"/>
          </a:p>
        </c:txPr>
        <c:crossAx val="-2076393336"/>
        <c:crosses val="autoZero"/>
        <c:crossBetween val="midCat"/>
        <c:majorUnit val="1"/>
      </c:valAx>
      <c:valAx>
        <c:axId val="720021608"/>
        <c:scaling>
          <c:orientation val="maxMin"/>
          <c:max val="6"/>
        </c:scaling>
        <c:delete val="0"/>
        <c:axPos val="r"/>
        <c:numFmt formatCode="0.0" sourceLinked="1"/>
        <c:majorTickMark val="none"/>
        <c:minorTickMark val="none"/>
        <c:tickLblPos val="none"/>
        <c:spPr>
          <a:ln>
            <a:noFill/>
          </a:ln>
        </c:spPr>
        <c:txPr>
          <a:bodyPr/>
          <a:lstStyle/>
          <a:p>
            <a:pPr>
              <a:defRPr>
                <a:solidFill>
                  <a:schemeClr val="bg1"/>
                </a:solidFill>
              </a:defRPr>
            </a:pPr>
            <a:endParaRPr lang="en-US"/>
          </a:p>
        </c:txPr>
        <c:crossAx val="720022264"/>
        <c:crosses val="max"/>
        <c:crossBetween val="midCat"/>
        <c:majorUnit val="0.5"/>
      </c:valAx>
      <c:valAx>
        <c:axId val="720022264"/>
        <c:scaling>
          <c:orientation val="minMax"/>
          <c:max val="9"/>
          <c:min val="2"/>
        </c:scaling>
        <c:delete val="0"/>
        <c:axPos val="b"/>
        <c:numFmt formatCode="0" sourceLinked="0"/>
        <c:majorTickMark val="out"/>
        <c:minorTickMark val="none"/>
        <c:tickLblPos val="low"/>
        <c:txPr>
          <a:bodyPr/>
          <a:lstStyle/>
          <a:p>
            <a:pPr>
              <a:defRPr sz="2200">
                <a:solidFill>
                  <a:schemeClr val="bg1"/>
                </a:solidFill>
              </a:defRPr>
            </a:pPr>
            <a:endParaRPr lang="en-US"/>
          </a:p>
        </c:txPr>
        <c:crossAx val="720021608"/>
        <c:crosses val="max"/>
        <c:crossBetween val="midCat"/>
        <c:majorUnit val="1"/>
      </c:valAx>
    </c:plotArea>
    <c:plotVisOnly val="1"/>
    <c:dispBlanksAs val="gap"/>
    <c:showDLblsOverMax val="0"/>
  </c:chart>
  <c:txPr>
    <a:bodyPr/>
    <a:lstStyle/>
    <a:p>
      <a:pPr>
        <a:defRPr sz="1800"/>
      </a:pPr>
      <a:endParaRPr lang="en-US"/>
    </a:p>
  </c:txPr>
  <c:externalData r:id="rId3">
    <c:autoUpdate val="0"/>
  </c:externalData>
</c:chartSpace>
</file>

<file path=ppt/charts/chart6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manualLayout>
          <c:layoutTarget val="inner"/>
          <c:xMode val="edge"/>
          <c:yMode val="edge"/>
          <c:x val="6.6036947304663807E-2"/>
          <c:y val="4.0917475037386901E-2"/>
          <c:w val="0.93396305269533597"/>
          <c:h val="0.93091179976262195"/>
        </c:manualLayout>
      </c:layout>
      <c:barChart>
        <c:barDir val="col"/>
        <c:grouping val="clustered"/>
        <c:varyColors val="0"/>
        <c:ser>
          <c:idx val="0"/>
          <c:order val="0"/>
          <c:tx>
            <c:strRef>
              <c:f>Sheet1!$B$1</c:f>
              <c:strCache>
                <c:ptCount val="1"/>
                <c:pt idx="0">
                  <c:v>Homeowner</c:v>
                </c:pt>
              </c:strCache>
            </c:strRef>
          </c:tx>
          <c:spPr>
            <a:solidFill>
              <a:schemeClr val="accent3"/>
            </a:solidFill>
            <a:ln>
              <a:solidFill>
                <a:schemeClr val="bg1"/>
              </a:solidFill>
            </a:ln>
            <a:effectLst/>
          </c:spPr>
          <c:invertIfNegative val="0"/>
          <c:cat>
            <c:strRef>
              <c:f>Sheet1!$A$2:$A$5</c:f>
              <c:strCache>
                <c:ptCount val="4"/>
                <c:pt idx="0">
                  <c:v>65+ (no pension</c:v>
                </c:pt>
                <c:pt idx="1">
                  <c:v>65+ pension</c:v>
                </c:pt>
                <c:pt idx="2">
                  <c:v>18-65 (no welfare)</c:v>
                </c:pt>
                <c:pt idx="3">
                  <c:v>18-65 (welfare)</c:v>
                </c:pt>
              </c:strCache>
            </c:strRef>
          </c:cat>
          <c:val>
            <c:numRef>
              <c:f>Sheet1!$B$2:$B$5</c:f>
              <c:numCache>
                <c:formatCode>General</c:formatCode>
                <c:ptCount val="4"/>
                <c:pt idx="0">
                  <c:v>2.75334354017805E-2</c:v>
                </c:pt>
                <c:pt idx="1">
                  <c:v>3.7191235956471898E-2</c:v>
                </c:pt>
                <c:pt idx="2">
                  <c:v>5.6891434340780103E-2</c:v>
                </c:pt>
                <c:pt idx="3">
                  <c:v>0.13791522478464099</c:v>
                </c:pt>
              </c:numCache>
            </c:numRef>
          </c:val>
          <c:extLst>
            <c:ext xmlns:c16="http://schemas.microsoft.com/office/drawing/2014/chart" uri="{C3380CC4-5D6E-409C-BE32-E72D297353CC}">
              <c16:uniqueId val="{00000000-428D-4619-A045-6AE1B2A3ADFA}"/>
            </c:ext>
          </c:extLst>
        </c:ser>
        <c:ser>
          <c:idx val="1"/>
          <c:order val="1"/>
          <c:tx>
            <c:strRef>
              <c:f>Sheet1!$C$1</c:f>
              <c:strCache>
                <c:ptCount val="1"/>
                <c:pt idx="0">
                  <c:v>Renter</c:v>
                </c:pt>
              </c:strCache>
            </c:strRef>
          </c:tx>
          <c:spPr>
            <a:solidFill>
              <a:schemeClr val="tx2"/>
            </a:solidFill>
            <a:ln>
              <a:solidFill>
                <a:schemeClr val="bg1"/>
              </a:solidFill>
            </a:ln>
            <a:effectLst/>
          </c:spPr>
          <c:invertIfNegative val="0"/>
          <c:cat>
            <c:strRef>
              <c:f>Sheet1!$A$2:$A$5</c:f>
              <c:strCache>
                <c:ptCount val="4"/>
                <c:pt idx="0">
                  <c:v>65+ (no pension</c:v>
                </c:pt>
                <c:pt idx="1">
                  <c:v>65+ pension</c:v>
                </c:pt>
                <c:pt idx="2">
                  <c:v>18-65 (no welfare)</c:v>
                </c:pt>
                <c:pt idx="3">
                  <c:v>18-65 (welfare)</c:v>
                </c:pt>
              </c:strCache>
            </c:strRef>
          </c:cat>
          <c:val>
            <c:numRef>
              <c:f>Sheet1!$C$2:$C$5</c:f>
              <c:numCache>
                <c:formatCode>General</c:formatCode>
                <c:ptCount val="4"/>
                <c:pt idx="0">
                  <c:v>0.138715483516891</c:v>
                </c:pt>
                <c:pt idx="1">
                  <c:v>0.13278952330369201</c:v>
                </c:pt>
                <c:pt idx="2">
                  <c:v>0.124717030923197</c:v>
                </c:pt>
                <c:pt idx="3">
                  <c:v>0.36309396205734401</c:v>
                </c:pt>
              </c:numCache>
            </c:numRef>
          </c:val>
          <c:extLst>
            <c:ext xmlns:c16="http://schemas.microsoft.com/office/drawing/2014/chart" uri="{C3380CC4-5D6E-409C-BE32-E72D297353CC}">
              <c16:uniqueId val="{00000001-428D-4619-A045-6AE1B2A3ADFA}"/>
            </c:ext>
          </c:extLst>
        </c:ser>
        <c:dLbls>
          <c:showLegendKey val="0"/>
          <c:showVal val="0"/>
          <c:showCatName val="0"/>
          <c:showSerName val="0"/>
          <c:showPercent val="0"/>
          <c:showBubbleSize val="0"/>
        </c:dLbls>
        <c:gapWidth val="150"/>
        <c:axId val="1439422384"/>
        <c:axId val="1439424704"/>
      </c:barChart>
      <c:scatterChart>
        <c:scatterStyle val="lineMarker"/>
        <c:varyColors val="0"/>
        <c:ser>
          <c:idx val="2"/>
          <c:order val="2"/>
          <c:tx>
            <c:v>Home Owner (10)</c:v>
          </c:tx>
          <c:spPr>
            <a:ln w="47625">
              <a:noFill/>
            </a:ln>
            <a:effectLst/>
          </c:spPr>
          <c:marker>
            <c:symbol val="circle"/>
            <c:size val="15"/>
            <c:spPr>
              <a:solidFill>
                <a:schemeClr val="accent1"/>
              </a:solidFill>
              <a:ln>
                <a:noFill/>
              </a:ln>
              <a:effectLst/>
            </c:spPr>
          </c:marker>
          <c:xVal>
            <c:numRef>
              <c:f>Sheet1!$E$11:$E$14</c:f>
              <c:numCache>
                <c:formatCode>General</c:formatCode>
                <c:ptCount val="4"/>
                <c:pt idx="0">
                  <c:v>0.86</c:v>
                </c:pt>
                <c:pt idx="1">
                  <c:v>1.86</c:v>
                </c:pt>
                <c:pt idx="2">
                  <c:v>2.86</c:v>
                </c:pt>
                <c:pt idx="3">
                  <c:v>3.86</c:v>
                </c:pt>
              </c:numCache>
            </c:numRef>
          </c:xVal>
          <c:yVal>
            <c:numRef>
              <c:f>Sheet1!$E$2:$E$5</c:f>
              <c:numCache>
                <c:formatCode>General</c:formatCode>
                <c:ptCount val="4"/>
                <c:pt idx="0">
                  <c:v>2.2721214857159201E-2</c:v>
                </c:pt>
                <c:pt idx="1">
                  <c:v>4.1735645730368101E-2</c:v>
                </c:pt>
                <c:pt idx="2">
                  <c:v>9.9882327503120705E-2</c:v>
                </c:pt>
                <c:pt idx="3">
                  <c:v>0.14187760041099601</c:v>
                </c:pt>
              </c:numCache>
            </c:numRef>
          </c:yVal>
          <c:smooth val="0"/>
          <c:extLst>
            <c:ext xmlns:c16="http://schemas.microsoft.com/office/drawing/2014/chart" uri="{C3380CC4-5D6E-409C-BE32-E72D297353CC}">
              <c16:uniqueId val="{00000000-708B-48B3-A714-B7B7190619F7}"/>
            </c:ext>
          </c:extLst>
        </c:ser>
        <c:ser>
          <c:idx val="3"/>
          <c:order val="3"/>
          <c:tx>
            <c:v>Renter (10)</c:v>
          </c:tx>
          <c:spPr>
            <a:ln w="47625">
              <a:noFill/>
            </a:ln>
            <a:effectLst/>
          </c:spPr>
          <c:marker>
            <c:symbol val="circle"/>
            <c:size val="15"/>
            <c:spPr>
              <a:solidFill>
                <a:schemeClr val="bg2"/>
              </a:solidFill>
              <a:ln>
                <a:noFill/>
              </a:ln>
              <a:effectLst/>
            </c:spPr>
          </c:marker>
          <c:xVal>
            <c:numRef>
              <c:f>Sheet1!$F$11:$F$14</c:f>
              <c:numCache>
                <c:formatCode>General</c:formatCode>
                <c:ptCount val="4"/>
                <c:pt idx="0">
                  <c:v>1.1399999999999999</c:v>
                </c:pt>
                <c:pt idx="1">
                  <c:v>2.14</c:v>
                </c:pt>
                <c:pt idx="2">
                  <c:v>3.14</c:v>
                </c:pt>
                <c:pt idx="3">
                  <c:v>4.1399999999999997</c:v>
                </c:pt>
              </c:numCache>
            </c:numRef>
          </c:xVal>
          <c:yVal>
            <c:numRef>
              <c:f>Sheet1!$F$2:$F$5</c:f>
              <c:numCache>
                <c:formatCode>General</c:formatCode>
                <c:ptCount val="4"/>
                <c:pt idx="0">
                  <c:v>0.18383773191981601</c:v>
                </c:pt>
                <c:pt idx="1">
                  <c:v>0.14867247387648899</c:v>
                </c:pt>
                <c:pt idx="2">
                  <c:v>0.245050424840944</c:v>
                </c:pt>
                <c:pt idx="3">
                  <c:v>0.455433209908432</c:v>
                </c:pt>
              </c:numCache>
            </c:numRef>
          </c:yVal>
          <c:smooth val="0"/>
          <c:extLst>
            <c:ext xmlns:c16="http://schemas.microsoft.com/office/drawing/2014/chart" uri="{C3380CC4-5D6E-409C-BE32-E72D297353CC}">
              <c16:uniqueId val="{00000001-708B-48B3-A714-B7B7190619F7}"/>
            </c:ext>
          </c:extLst>
        </c:ser>
        <c:dLbls>
          <c:showLegendKey val="0"/>
          <c:showVal val="0"/>
          <c:showCatName val="0"/>
          <c:showSerName val="0"/>
          <c:showPercent val="0"/>
          <c:showBubbleSize val="0"/>
        </c:dLbls>
        <c:axId val="1439422384"/>
        <c:axId val="1439424704"/>
      </c:scatterChart>
      <c:catAx>
        <c:axId val="1439422384"/>
        <c:scaling>
          <c:orientation val="minMax"/>
        </c:scaling>
        <c:delete val="0"/>
        <c:axPos val="b"/>
        <c:numFmt formatCode="General" sourceLinked="0"/>
        <c:majorTickMark val="out"/>
        <c:minorTickMark val="none"/>
        <c:tickLblPos val="none"/>
        <c:crossAx val="1439424704"/>
        <c:crosses val="autoZero"/>
        <c:auto val="1"/>
        <c:lblAlgn val="ctr"/>
        <c:lblOffset val="100"/>
        <c:noMultiLvlLbl val="0"/>
      </c:catAx>
      <c:valAx>
        <c:axId val="1439424704"/>
        <c:scaling>
          <c:orientation val="minMax"/>
          <c:max val="0.60000000000000009"/>
          <c:min val="0"/>
        </c:scaling>
        <c:delete val="0"/>
        <c:axPos val="l"/>
        <c:majorGridlines>
          <c:spPr>
            <a:ln>
              <a:solidFill>
                <a:schemeClr val="accent6">
                  <a:lumMod val="40000"/>
                  <a:lumOff val="60000"/>
                </a:schemeClr>
              </a:solidFill>
            </a:ln>
          </c:spPr>
        </c:majorGridlines>
        <c:numFmt formatCode="0%" sourceLinked="0"/>
        <c:majorTickMark val="out"/>
        <c:minorTickMark val="none"/>
        <c:tickLblPos val="nextTo"/>
        <c:spPr>
          <a:ln>
            <a:noFill/>
          </a:ln>
        </c:spPr>
        <c:txPr>
          <a:bodyPr/>
          <a:lstStyle/>
          <a:p>
            <a:pPr>
              <a:defRPr sz="2200"/>
            </a:pPr>
            <a:endParaRPr lang="en-US"/>
          </a:p>
        </c:txPr>
        <c:crossAx val="1439422384"/>
        <c:crosses val="autoZero"/>
        <c:crossBetween val="between"/>
        <c:majorUnit val="0.1"/>
      </c:valAx>
    </c:plotArea>
    <c:plotVisOnly val="1"/>
    <c:dispBlanksAs val="gap"/>
    <c:showDLblsOverMax val="0"/>
  </c:chart>
  <c:txPr>
    <a:bodyPr/>
    <a:lstStyle/>
    <a:p>
      <a:pPr>
        <a:defRPr sz="1800"/>
      </a:pPr>
      <a:endParaRPr lang="en-US"/>
    </a:p>
  </c:txPr>
  <c:externalData r:id="rId1">
    <c:autoUpdate val="0"/>
  </c:externalData>
</c:chartSpace>
</file>

<file path=ppt/charts/chart6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manualLayout>
          <c:layoutTarget val="inner"/>
          <c:xMode val="edge"/>
          <c:yMode val="edge"/>
          <c:x val="6.6036947304663807E-2"/>
          <c:y val="4.0917475037386901E-2"/>
          <c:w val="0.93396305269533597"/>
          <c:h val="0.93091179976262195"/>
        </c:manualLayout>
      </c:layout>
      <c:barChart>
        <c:barDir val="col"/>
        <c:grouping val="clustered"/>
        <c:varyColors val="0"/>
        <c:ser>
          <c:idx val="0"/>
          <c:order val="0"/>
          <c:tx>
            <c:strRef>
              <c:f>Sheet1!$B$1</c:f>
              <c:strCache>
                <c:ptCount val="1"/>
                <c:pt idx="0">
                  <c:v>Homeowner</c:v>
                </c:pt>
              </c:strCache>
            </c:strRef>
          </c:tx>
          <c:spPr>
            <a:solidFill>
              <a:schemeClr val="accent2"/>
            </a:solidFill>
            <a:ln>
              <a:solidFill>
                <a:schemeClr val="bg1"/>
              </a:solidFill>
            </a:ln>
            <a:effectLst/>
          </c:spPr>
          <c:invertIfNegative val="0"/>
          <c:cat>
            <c:strRef>
              <c:f>Sheet1!$A$2:$A$5</c:f>
              <c:strCache>
                <c:ptCount val="4"/>
                <c:pt idx="0">
                  <c:v>65+ (no pension</c:v>
                </c:pt>
                <c:pt idx="1">
                  <c:v>65+ pension</c:v>
                </c:pt>
                <c:pt idx="2">
                  <c:v>18-65 (no welfare)</c:v>
                </c:pt>
                <c:pt idx="3">
                  <c:v>18-65 (welfare)</c:v>
                </c:pt>
              </c:strCache>
            </c:strRef>
          </c:cat>
          <c:val>
            <c:numRef>
              <c:f>Sheet1!$B$2:$B$5</c:f>
              <c:numCache>
                <c:formatCode>General</c:formatCode>
                <c:ptCount val="4"/>
                <c:pt idx="0">
                  <c:v>2.75334354017805E-2</c:v>
                </c:pt>
                <c:pt idx="1">
                  <c:v>3.7191235956471898E-2</c:v>
                </c:pt>
                <c:pt idx="2">
                  <c:v>5.6891434340780103E-2</c:v>
                </c:pt>
                <c:pt idx="3">
                  <c:v>0.13791522478464099</c:v>
                </c:pt>
              </c:numCache>
            </c:numRef>
          </c:val>
          <c:extLst>
            <c:ext xmlns:c16="http://schemas.microsoft.com/office/drawing/2014/chart" uri="{C3380CC4-5D6E-409C-BE32-E72D297353CC}">
              <c16:uniqueId val="{00000000-428D-4619-A045-6AE1B2A3ADFA}"/>
            </c:ext>
          </c:extLst>
        </c:ser>
        <c:ser>
          <c:idx val="1"/>
          <c:order val="1"/>
          <c:tx>
            <c:strRef>
              <c:f>Sheet1!$C$1</c:f>
              <c:strCache>
                <c:ptCount val="1"/>
                <c:pt idx="0">
                  <c:v>Renter</c:v>
                </c:pt>
              </c:strCache>
            </c:strRef>
          </c:tx>
          <c:spPr>
            <a:solidFill>
              <a:schemeClr val="tx2"/>
            </a:solidFill>
            <a:ln>
              <a:solidFill>
                <a:schemeClr val="bg1"/>
              </a:solidFill>
            </a:ln>
            <a:effectLst/>
          </c:spPr>
          <c:invertIfNegative val="0"/>
          <c:cat>
            <c:strRef>
              <c:f>Sheet1!$A$2:$A$5</c:f>
              <c:strCache>
                <c:ptCount val="4"/>
                <c:pt idx="0">
                  <c:v>65+ (no pension</c:v>
                </c:pt>
                <c:pt idx="1">
                  <c:v>65+ pension</c:v>
                </c:pt>
                <c:pt idx="2">
                  <c:v>18-65 (no welfare)</c:v>
                </c:pt>
                <c:pt idx="3">
                  <c:v>18-65 (welfare)</c:v>
                </c:pt>
              </c:strCache>
            </c:strRef>
          </c:cat>
          <c:val>
            <c:numRef>
              <c:f>Sheet1!$C$2:$C$5</c:f>
              <c:numCache>
                <c:formatCode>General</c:formatCode>
                <c:ptCount val="4"/>
                <c:pt idx="0">
                  <c:v>0.138715483516891</c:v>
                </c:pt>
                <c:pt idx="1">
                  <c:v>0.13278952330369201</c:v>
                </c:pt>
                <c:pt idx="2">
                  <c:v>0.124717030923197</c:v>
                </c:pt>
                <c:pt idx="3">
                  <c:v>0.36309396205734401</c:v>
                </c:pt>
              </c:numCache>
            </c:numRef>
          </c:val>
          <c:extLst>
            <c:ext xmlns:c16="http://schemas.microsoft.com/office/drawing/2014/chart" uri="{C3380CC4-5D6E-409C-BE32-E72D297353CC}">
              <c16:uniqueId val="{00000001-428D-4619-A045-6AE1B2A3ADFA}"/>
            </c:ext>
          </c:extLst>
        </c:ser>
        <c:dLbls>
          <c:showLegendKey val="0"/>
          <c:showVal val="0"/>
          <c:showCatName val="0"/>
          <c:showSerName val="0"/>
          <c:showPercent val="0"/>
          <c:showBubbleSize val="0"/>
        </c:dLbls>
        <c:gapWidth val="150"/>
        <c:axId val="1439422384"/>
        <c:axId val="1439424704"/>
      </c:barChart>
      <c:scatterChart>
        <c:scatterStyle val="lineMarker"/>
        <c:varyColors val="0"/>
        <c:ser>
          <c:idx val="2"/>
          <c:order val="2"/>
          <c:tx>
            <c:v>Home Owner (10)</c:v>
          </c:tx>
          <c:spPr>
            <a:ln w="47625">
              <a:noFill/>
            </a:ln>
            <a:effectLst/>
          </c:spPr>
          <c:marker>
            <c:symbol val="dash"/>
            <c:size val="20"/>
            <c:spPr>
              <a:solidFill>
                <a:schemeClr val="tx1"/>
              </a:solidFill>
              <a:ln>
                <a:noFill/>
              </a:ln>
              <a:effectLst/>
            </c:spPr>
          </c:marker>
          <c:xVal>
            <c:numRef>
              <c:f>Sheet1!$E$11:$E$14</c:f>
              <c:numCache>
                <c:formatCode>General</c:formatCode>
                <c:ptCount val="4"/>
                <c:pt idx="0">
                  <c:v>0.86</c:v>
                </c:pt>
                <c:pt idx="1">
                  <c:v>1.8599999999999999</c:v>
                </c:pt>
                <c:pt idx="2">
                  <c:v>2.86</c:v>
                </c:pt>
                <c:pt idx="3">
                  <c:v>3.86</c:v>
                </c:pt>
              </c:numCache>
            </c:numRef>
          </c:xVal>
          <c:yVal>
            <c:numRef>
              <c:f>Sheet1!$E$2:$E$5</c:f>
              <c:numCache>
                <c:formatCode>General</c:formatCode>
                <c:ptCount val="4"/>
                <c:pt idx="0">
                  <c:v>2.2721214857159201E-2</c:v>
                </c:pt>
                <c:pt idx="1">
                  <c:v>4.1735645730368101E-2</c:v>
                </c:pt>
                <c:pt idx="2">
                  <c:v>9.9882327503120705E-2</c:v>
                </c:pt>
                <c:pt idx="3">
                  <c:v>0.14187760041099601</c:v>
                </c:pt>
              </c:numCache>
            </c:numRef>
          </c:yVal>
          <c:smooth val="0"/>
          <c:extLst>
            <c:ext xmlns:c16="http://schemas.microsoft.com/office/drawing/2014/chart" uri="{C3380CC4-5D6E-409C-BE32-E72D297353CC}">
              <c16:uniqueId val="{00000000-6CBD-4C4D-9B60-49106EECCDD0}"/>
            </c:ext>
          </c:extLst>
        </c:ser>
        <c:ser>
          <c:idx val="3"/>
          <c:order val="3"/>
          <c:tx>
            <c:v>Renter (10)</c:v>
          </c:tx>
          <c:spPr>
            <a:ln w="47625">
              <a:noFill/>
            </a:ln>
            <a:effectLst/>
          </c:spPr>
          <c:marker>
            <c:symbol val="dash"/>
            <c:size val="20"/>
            <c:spPr>
              <a:solidFill>
                <a:schemeClr val="tx1"/>
              </a:solidFill>
              <a:ln>
                <a:noFill/>
              </a:ln>
              <a:effectLst/>
            </c:spPr>
          </c:marker>
          <c:xVal>
            <c:numRef>
              <c:f>Sheet1!$F$11:$F$14</c:f>
              <c:numCache>
                <c:formatCode>General</c:formatCode>
                <c:ptCount val="4"/>
                <c:pt idx="0">
                  <c:v>1.1399999999999999</c:v>
                </c:pt>
                <c:pt idx="1">
                  <c:v>2.1399999999999997</c:v>
                </c:pt>
                <c:pt idx="2">
                  <c:v>3.1399999999999997</c:v>
                </c:pt>
                <c:pt idx="3">
                  <c:v>4.1399999999999997</c:v>
                </c:pt>
              </c:numCache>
            </c:numRef>
          </c:xVal>
          <c:yVal>
            <c:numRef>
              <c:f>Sheet1!$F$2:$F$5</c:f>
              <c:numCache>
                <c:formatCode>General</c:formatCode>
                <c:ptCount val="4"/>
                <c:pt idx="0">
                  <c:v>0.18383773191981601</c:v>
                </c:pt>
                <c:pt idx="1">
                  <c:v>0.14867247387648899</c:v>
                </c:pt>
                <c:pt idx="2">
                  <c:v>0.245050424840944</c:v>
                </c:pt>
                <c:pt idx="3">
                  <c:v>0.455433209908432</c:v>
                </c:pt>
              </c:numCache>
            </c:numRef>
          </c:yVal>
          <c:smooth val="0"/>
          <c:extLst>
            <c:ext xmlns:c16="http://schemas.microsoft.com/office/drawing/2014/chart" uri="{C3380CC4-5D6E-409C-BE32-E72D297353CC}">
              <c16:uniqueId val="{00000001-6CBD-4C4D-9B60-49106EECCDD0}"/>
            </c:ext>
          </c:extLst>
        </c:ser>
        <c:dLbls>
          <c:showLegendKey val="0"/>
          <c:showVal val="0"/>
          <c:showCatName val="0"/>
          <c:showSerName val="0"/>
          <c:showPercent val="0"/>
          <c:showBubbleSize val="0"/>
        </c:dLbls>
        <c:axId val="1439422384"/>
        <c:axId val="1439424704"/>
      </c:scatterChart>
      <c:catAx>
        <c:axId val="1439422384"/>
        <c:scaling>
          <c:orientation val="minMax"/>
        </c:scaling>
        <c:delete val="0"/>
        <c:axPos val="b"/>
        <c:numFmt formatCode="General" sourceLinked="0"/>
        <c:majorTickMark val="out"/>
        <c:minorTickMark val="none"/>
        <c:tickLblPos val="none"/>
        <c:crossAx val="1439424704"/>
        <c:crosses val="autoZero"/>
        <c:auto val="1"/>
        <c:lblAlgn val="ctr"/>
        <c:lblOffset val="100"/>
        <c:noMultiLvlLbl val="0"/>
      </c:catAx>
      <c:valAx>
        <c:axId val="1439424704"/>
        <c:scaling>
          <c:orientation val="minMax"/>
          <c:max val="0.60000000000000009"/>
          <c:min val="0"/>
        </c:scaling>
        <c:delete val="0"/>
        <c:axPos val="l"/>
        <c:majorGridlines>
          <c:spPr>
            <a:ln>
              <a:solidFill>
                <a:schemeClr val="accent6">
                  <a:lumMod val="40000"/>
                  <a:lumOff val="60000"/>
                </a:schemeClr>
              </a:solidFill>
            </a:ln>
          </c:spPr>
        </c:majorGridlines>
        <c:numFmt formatCode="0%" sourceLinked="0"/>
        <c:majorTickMark val="out"/>
        <c:minorTickMark val="none"/>
        <c:tickLblPos val="nextTo"/>
        <c:spPr>
          <a:ln>
            <a:noFill/>
          </a:ln>
        </c:spPr>
        <c:txPr>
          <a:bodyPr/>
          <a:lstStyle/>
          <a:p>
            <a:pPr>
              <a:defRPr sz="2200"/>
            </a:pPr>
            <a:endParaRPr lang="en-US"/>
          </a:p>
        </c:txPr>
        <c:crossAx val="1439422384"/>
        <c:crosses val="autoZero"/>
        <c:crossBetween val="between"/>
      </c:valAx>
    </c:plotArea>
    <c:plotVisOnly val="1"/>
    <c:dispBlanksAs val="gap"/>
    <c:showDLblsOverMax val="0"/>
  </c:chart>
  <c:txPr>
    <a:bodyPr/>
    <a:lstStyle/>
    <a:p>
      <a:pPr>
        <a:defRPr sz="1800"/>
      </a:pPr>
      <a:endParaRPr lang="en-US"/>
    </a:p>
  </c:txPr>
  <c:externalData r:id="rId1">
    <c:autoUpdate val="0"/>
  </c:externalData>
</c:chartSpace>
</file>

<file path=ppt/charts/chart6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6.02076066751603E-2"/>
          <c:y val="4.7260155114073298E-2"/>
          <c:w val="0.78638688780923605"/>
          <c:h val="0.80138505740686505"/>
        </c:manualLayout>
      </c:layout>
      <c:lineChart>
        <c:grouping val="standard"/>
        <c:varyColors val="0"/>
        <c:ser>
          <c:idx val="0"/>
          <c:order val="0"/>
          <c:tx>
            <c:strRef>
              <c:f>Sheet1!$C$1</c:f>
              <c:strCache>
                <c:ptCount val="1"/>
                <c:pt idx="0">
                  <c:v>Vic</c:v>
                </c:pt>
              </c:strCache>
            </c:strRef>
          </c:tx>
          <c:spPr>
            <a:ln>
              <a:solidFill>
                <a:srgbClr val="A02226"/>
              </a:solidFill>
            </a:ln>
          </c:spPr>
          <c:marker>
            <c:symbol val="none"/>
          </c:marker>
          <c:cat>
            <c:numRef>
              <c:f>Sheet1!$A$2:$A$33</c:f>
              <c:numCache>
                <c:formatCode>m/d/yyyy</c:formatCode>
                <c:ptCount val="32"/>
                <c:pt idx="0">
                  <c:v>31382</c:v>
                </c:pt>
                <c:pt idx="1">
                  <c:v>31747</c:v>
                </c:pt>
                <c:pt idx="2">
                  <c:v>32112</c:v>
                </c:pt>
                <c:pt idx="3">
                  <c:v>32478</c:v>
                </c:pt>
                <c:pt idx="4">
                  <c:v>32843</c:v>
                </c:pt>
                <c:pt idx="5">
                  <c:v>33208</c:v>
                </c:pt>
                <c:pt idx="6">
                  <c:v>33573</c:v>
                </c:pt>
                <c:pt idx="7">
                  <c:v>33939</c:v>
                </c:pt>
                <c:pt idx="8">
                  <c:v>34304</c:v>
                </c:pt>
                <c:pt idx="9">
                  <c:v>34669</c:v>
                </c:pt>
                <c:pt idx="10">
                  <c:v>35034</c:v>
                </c:pt>
                <c:pt idx="11">
                  <c:v>35400</c:v>
                </c:pt>
                <c:pt idx="12">
                  <c:v>35765</c:v>
                </c:pt>
                <c:pt idx="13">
                  <c:v>36130</c:v>
                </c:pt>
                <c:pt idx="14">
                  <c:v>36495</c:v>
                </c:pt>
                <c:pt idx="15">
                  <c:v>36861</c:v>
                </c:pt>
                <c:pt idx="16">
                  <c:v>37226</c:v>
                </c:pt>
                <c:pt idx="17">
                  <c:v>37591</c:v>
                </c:pt>
                <c:pt idx="18">
                  <c:v>37956</c:v>
                </c:pt>
                <c:pt idx="19">
                  <c:v>38322</c:v>
                </c:pt>
                <c:pt idx="20">
                  <c:v>38687</c:v>
                </c:pt>
                <c:pt idx="21">
                  <c:v>39052</c:v>
                </c:pt>
                <c:pt idx="22">
                  <c:v>39417</c:v>
                </c:pt>
                <c:pt idx="23">
                  <c:v>39783</c:v>
                </c:pt>
                <c:pt idx="24">
                  <c:v>40148</c:v>
                </c:pt>
                <c:pt idx="25">
                  <c:v>40513</c:v>
                </c:pt>
                <c:pt idx="26">
                  <c:v>40878</c:v>
                </c:pt>
                <c:pt idx="27">
                  <c:v>41244</c:v>
                </c:pt>
                <c:pt idx="28">
                  <c:v>41609</c:v>
                </c:pt>
                <c:pt idx="29">
                  <c:v>41974</c:v>
                </c:pt>
                <c:pt idx="30">
                  <c:v>42339</c:v>
                </c:pt>
                <c:pt idx="31">
                  <c:v>42705</c:v>
                </c:pt>
              </c:numCache>
            </c:numRef>
          </c:cat>
          <c:val>
            <c:numRef>
              <c:f>Sheet1!$C$2:$C$33</c:f>
              <c:numCache>
                <c:formatCode>0.0</c:formatCode>
                <c:ptCount val="32"/>
                <c:pt idx="0">
                  <c:v>0.88833828101259904</c:v>
                </c:pt>
                <c:pt idx="1">
                  <c:v>0.77805670067478905</c:v>
                </c:pt>
                <c:pt idx="2">
                  <c:v>0.65168385417685903</c:v>
                </c:pt>
                <c:pt idx="3">
                  <c:v>0.55094027006876001</c:v>
                </c:pt>
                <c:pt idx="4">
                  <c:v>0.68115257439773302</c:v>
                </c:pt>
                <c:pt idx="5">
                  <c:v>0.61424869479059496</c:v>
                </c:pt>
                <c:pt idx="6">
                  <c:v>0.71069932511054201</c:v>
                </c:pt>
                <c:pt idx="7">
                  <c:v>1.1455307745504839</c:v>
                </c:pt>
                <c:pt idx="8">
                  <c:v>3.5344524005164919</c:v>
                </c:pt>
                <c:pt idx="9">
                  <c:v>1.9191716766867071</c:v>
                </c:pt>
                <c:pt idx="10">
                  <c:v>0.85384209909804398</c:v>
                </c:pt>
                <c:pt idx="11">
                  <c:v>0.64147281370425602</c:v>
                </c:pt>
                <c:pt idx="12">
                  <c:v>0.82503308071694903</c:v>
                </c:pt>
                <c:pt idx="13">
                  <c:v>0.77045080923383302</c:v>
                </c:pt>
                <c:pt idx="14">
                  <c:v>0.75690355750891503</c:v>
                </c:pt>
                <c:pt idx="15">
                  <c:v>0.796823966662912</c:v>
                </c:pt>
                <c:pt idx="16">
                  <c:v>0.62366696430075597</c:v>
                </c:pt>
                <c:pt idx="17">
                  <c:v>0.78621469751149398</c:v>
                </c:pt>
                <c:pt idx="18">
                  <c:v>0.77705250942848902</c:v>
                </c:pt>
                <c:pt idx="19">
                  <c:v>0.75922837935089804</c:v>
                </c:pt>
                <c:pt idx="20">
                  <c:v>0.66675245246457604</c:v>
                </c:pt>
                <c:pt idx="21">
                  <c:v>0.47791040340754298</c:v>
                </c:pt>
                <c:pt idx="22">
                  <c:v>0.41818962088383699</c:v>
                </c:pt>
                <c:pt idx="23">
                  <c:v>0.32957761333075503</c:v>
                </c:pt>
                <c:pt idx="24">
                  <c:v>0.41699067607866802</c:v>
                </c:pt>
                <c:pt idx="25">
                  <c:v>0.66158353168894402</c:v>
                </c:pt>
                <c:pt idx="26">
                  <c:v>0.51944010844561295</c:v>
                </c:pt>
                <c:pt idx="27">
                  <c:v>0.42222763913288303</c:v>
                </c:pt>
                <c:pt idx="28">
                  <c:v>0.39804381535525402</c:v>
                </c:pt>
                <c:pt idx="29">
                  <c:v>0.41582832404148601</c:v>
                </c:pt>
                <c:pt idx="30">
                  <c:v>0.43784257003654098</c:v>
                </c:pt>
                <c:pt idx="31">
                  <c:v>0.409041929235889</c:v>
                </c:pt>
              </c:numCache>
            </c:numRef>
          </c:val>
          <c:smooth val="0"/>
          <c:extLst>
            <c:ext xmlns:c16="http://schemas.microsoft.com/office/drawing/2014/chart" uri="{C3380CC4-5D6E-409C-BE32-E72D297353CC}">
              <c16:uniqueId val="{00000000-B130-421A-B9E1-804A97413F70}"/>
            </c:ext>
          </c:extLst>
        </c:ser>
        <c:dLbls>
          <c:showLegendKey val="0"/>
          <c:showVal val="0"/>
          <c:showCatName val="0"/>
          <c:showSerName val="0"/>
          <c:showPercent val="0"/>
          <c:showBubbleSize val="0"/>
        </c:dLbls>
        <c:smooth val="0"/>
        <c:axId val="1923545256"/>
        <c:axId val="1923543928"/>
      </c:lineChart>
      <c:dateAx>
        <c:axId val="1923545256"/>
        <c:scaling>
          <c:orientation val="minMax"/>
          <c:max val="42736"/>
          <c:min val="31048"/>
        </c:scaling>
        <c:delete val="0"/>
        <c:axPos val="b"/>
        <c:numFmt formatCode="yyyy" sourceLinked="0"/>
        <c:majorTickMark val="out"/>
        <c:minorTickMark val="none"/>
        <c:tickLblPos val="low"/>
        <c:spPr>
          <a:ln>
            <a:solidFill>
              <a:srgbClr val="6A737B"/>
            </a:solidFill>
          </a:ln>
        </c:spPr>
        <c:txPr>
          <a:bodyPr/>
          <a:lstStyle/>
          <a:p>
            <a:pPr>
              <a:defRPr sz="2200"/>
            </a:pPr>
            <a:endParaRPr lang="en-US"/>
          </a:p>
        </c:txPr>
        <c:crossAx val="1923543928"/>
        <c:crosses val="autoZero"/>
        <c:auto val="0"/>
        <c:lblOffset val="100"/>
        <c:baseTimeUnit val="years"/>
        <c:majorUnit val="6"/>
        <c:majorTimeUnit val="years"/>
      </c:dateAx>
      <c:valAx>
        <c:axId val="1923543928"/>
        <c:scaling>
          <c:orientation val="minMax"/>
          <c:max val="1.5"/>
          <c:min val="0"/>
        </c:scaling>
        <c:delete val="0"/>
        <c:axPos val="l"/>
        <c:majorGridlines>
          <c:spPr>
            <a:ln>
              <a:solidFill>
                <a:srgbClr val="FFFFFF">
                  <a:lumMod val="75000"/>
                </a:srgbClr>
              </a:solidFill>
            </a:ln>
          </c:spPr>
        </c:majorGridlines>
        <c:numFmt formatCode="#,##0.0" sourceLinked="0"/>
        <c:majorTickMark val="out"/>
        <c:minorTickMark val="none"/>
        <c:tickLblPos val="nextTo"/>
        <c:spPr>
          <a:ln>
            <a:noFill/>
          </a:ln>
        </c:spPr>
        <c:txPr>
          <a:bodyPr/>
          <a:lstStyle/>
          <a:p>
            <a:pPr>
              <a:defRPr sz="2200"/>
            </a:pPr>
            <a:endParaRPr lang="en-US"/>
          </a:p>
        </c:txPr>
        <c:crossAx val="1923545256"/>
        <c:crosses val="autoZero"/>
        <c:crossBetween val="midCat"/>
        <c:majorUnit val="0.5"/>
      </c:valAx>
    </c:plotArea>
    <c:plotVisOnly val="1"/>
    <c:dispBlanksAs val="gap"/>
    <c:showDLblsOverMax val="0"/>
  </c:chart>
  <c:txPr>
    <a:bodyPr/>
    <a:lstStyle/>
    <a:p>
      <a:pPr>
        <a:defRPr sz="1800"/>
      </a:pPr>
      <a:endParaRPr lang="en-US"/>
    </a:p>
  </c:txPr>
  <c:externalData r:id="rId2">
    <c:autoUpdate val="0"/>
  </c:externalData>
</c:chartSpace>
</file>

<file path=ppt/charts/chart6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6.02076066751603E-2"/>
          <c:y val="3.0748433827312401E-2"/>
          <c:w val="0.80194979557559098"/>
          <c:h val="0.88828134585018503"/>
        </c:manualLayout>
      </c:layout>
      <c:lineChart>
        <c:grouping val="standard"/>
        <c:varyColors val="0"/>
        <c:ser>
          <c:idx val="0"/>
          <c:order val="0"/>
          <c:tx>
            <c:strRef>
              <c:f>Sheet1!$B$1</c:f>
              <c:strCache>
                <c:ptCount val="1"/>
                <c:pt idx="0">
                  <c:v>NSW</c:v>
                </c:pt>
              </c:strCache>
            </c:strRef>
          </c:tx>
          <c:spPr>
            <a:ln>
              <a:solidFill>
                <a:srgbClr val="621214"/>
              </a:solidFill>
            </a:ln>
          </c:spPr>
          <c:marker>
            <c:symbol val="none"/>
          </c:marker>
          <c:cat>
            <c:numRef>
              <c:f>Sheet1!$A$2:$A$33</c:f>
              <c:numCache>
                <c:formatCode>m/d/yyyy</c:formatCode>
                <c:ptCount val="32"/>
                <c:pt idx="0">
                  <c:v>31382</c:v>
                </c:pt>
                <c:pt idx="1">
                  <c:v>31747</c:v>
                </c:pt>
                <c:pt idx="2">
                  <c:v>32112</c:v>
                </c:pt>
                <c:pt idx="3">
                  <c:v>32478</c:v>
                </c:pt>
                <c:pt idx="4">
                  <c:v>32843</c:v>
                </c:pt>
                <c:pt idx="5">
                  <c:v>33208</c:v>
                </c:pt>
                <c:pt idx="6">
                  <c:v>33573</c:v>
                </c:pt>
                <c:pt idx="7">
                  <c:v>33939</c:v>
                </c:pt>
                <c:pt idx="8">
                  <c:v>34304</c:v>
                </c:pt>
                <c:pt idx="9">
                  <c:v>34669</c:v>
                </c:pt>
                <c:pt idx="10">
                  <c:v>35034</c:v>
                </c:pt>
                <c:pt idx="11">
                  <c:v>35400</c:v>
                </c:pt>
                <c:pt idx="12">
                  <c:v>35765</c:v>
                </c:pt>
                <c:pt idx="13">
                  <c:v>36130</c:v>
                </c:pt>
                <c:pt idx="14">
                  <c:v>36495</c:v>
                </c:pt>
                <c:pt idx="15">
                  <c:v>36861</c:v>
                </c:pt>
                <c:pt idx="16">
                  <c:v>37226</c:v>
                </c:pt>
                <c:pt idx="17">
                  <c:v>37591</c:v>
                </c:pt>
                <c:pt idx="18">
                  <c:v>37956</c:v>
                </c:pt>
                <c:pt idx="19">
                  <c:v>38322</c:v>
                </c:pt>
                <c:pt idx="20">
                  <c:v>38687</c:v>
                </c:pt>
                <c:pt idx="21">
                  <c:v>39052</c:v>
                </c:pt>
                <c:pt idx="22">
                  <c:v>39417</c:v>
                </c:pt>
                <c:pt idx="23">
                  <c:v>39783</c:v>
                </c:pt>
                <c:pt idx="24">
                  <c:v>40148</c:v>
                </c:pt>
                <c:pt idx="25">
                  <c:v>40513</c:v>
                </c:pt>
                <c:pt idx="26">
                  <c:v>40878</c:v>
                </c:pt>
                <c:pt idx="27">
                  <c:v>41244</c:v>
                </c:pt>
                <c:pt idx="28">
                  <c:v>41609</c:v>
                </c:pt>
                <c:pt idx="29">
                  <c:v>41974</c:v>
                </c:pt>
                <c:pt idx="30">
                  <c:v>42339</c:v>
                </c:pt>
                <c:pt idx="31">
                  <c:v>42705</c:v>
                </c:pt>
              </c:numCache>
            </c:numRef>
          </c:cat>
          <c:val>
            <c:numRef>
              <c:f>Sheet1!$B$2:$B$33</c:f>
              <c:numCache>
                <c:formatCode>0.0</c:formatCode>
                <c:ptCount val="32"/>
                <c:pt idx="0">
                  <c:v>0.58020551649540297</c:v>
                </c:pt>
                <c:pt idx="1">
                  <c:v>0.44884552092975422</c:v>
                </c:pt>
                <c:pt idx="2">
                  <c:v>0.31366344815588032</c:v>
                </c:pt>
                <c:pt idx="3">
                  <c:v>0.43488115301912011</c:v>
                </c:pt>
                <c:pt idx="4">
                  <c:v>0.86965076242006889</c:v>
                </c:pt>
                <c:pt idx="5">
                  <c:v>0.69319061563835871</c:v>
                </c:pt>
                <c:pt idx="6">
                  <c:v>0.59794128860083873</c:v>
                </c:pt>
                <c:pt idx="7">
                  <c:v>0.85740990130851646</c:v>
                </c:pt>
                <c:pt idx="8">
                  <c:v>1.0850571455558704</c:v>
                </c:pt>
                <c:pt idx="9">
                  <c:v>0.91681011972689119</c:v>
                </c:pt>
                <c:pt idx="10">
                  <c:v>0.68145189253665095</c:v>
                </c:pt>
                <c:pt idx="11">
                  <c:v>0.60839933689445569</c:v>
                </c:pt>
                <c:pt idx="12">
                  <c:v>0.69494190473037831</c:v>
                </c:pt>
                <c:pt idx="13">
                  <c:v>0.69950175482577082</c:v>
                </c:pt>
                <c:pt idx="14">
                  <c:v>0.67394388952108009</c:v>
                </c:pt>
                <c:pt idx="15">
                  <c:v>0.71286113699906806</c:v>
                </c:pt>
                <c:pt idx="16">
                  <c:v>0.46662942931487816</c:v>
                </c:pt>
                <c:pt idx="17">
                  <c:v>1.0007080596723392</c:v>
                </c:pt>
                <c:pt idx="18">
                  <c:v>1.2280426599749059</c:v>
                </c:pt>
                <c:pt idx="19">
                  <c:v>1.3529411764705883</c:v>
                </c:pt>
                <c:pt idx="20">
                  <c:v>0.88587991888071782</c:v>
                </c:pt>
                <c:pt idx="21">
                  <c:v>0.45718185420549773</c:v>
                </c:pt>
                <c:pt idx="22">
                  <c:v>0.30224583384514597</c:v>
                </c:pt>
                <c:pt idx="23">
                  <c:v>0.23274824048164164</c:v>
                </c:pt>
                <c:pt idx="24">
                  <c:v>0.28017889733459017</c:v>
                </c:pt>
                <c:pt idx="25">
                  <c:v>0.36442267212675572</c:v>
                </c:pt>
                <c:pt idx="26">
                  <c:v>0.38655942762581524</c:v>
                </c:pt>
                <c:pt idx="27">
                  <c:v>0.31000238918840306</c:v>
                </c:pt>
                <c:pt idx="28">
                  <c:v>0.34744972955316228</c:v>
                </c:pt>
                <c:pt idx="29">
                  <c:v>0.39697270919934935</c:v>
                </c:pt>
                <c:pt idx="30">
                  <c:v>0.44344534711964551</c:v>
                </c:pt>
                <c:pt idx="31">
                  <c:v>0.51547490161708853</c:v>
                </c:pt>
              </c:numCache>
            </c:numRef>
          </c:val>
          <c:smooth val="0"/>
          <c:extLst>
            <c:ext xmlns:c16="http://schemas.microsoft.com/office/drawing/2014/chart" uri="{C3380CC4-5D6E-409C-BE32-E72D297353CC}">
              <c16:uniqueId val="{00000000-F475-4946-A695-D9BF1A29F6C7}"/>
            </c:ext>
          </c:extLst>
        </c:ser>
        <c:dLbls>
          <c:showLegendKey val="0"/>
          <c:showVal val="0"/>
          <c:showCatName val="0"/>
          <c:showSerName val="0"/>
          <c:showPercent val="0"/>
          <c:showBubbleSize val="0"/>
        </c:dLbls>
        <c:smooth val="0"/>
        <c:axId val="1923466328"/>
        <c:axId val="1923464216"/>
      </c:lineChart>
      <c:dateAx>
        <c:axId val="1923466328"/>
        <c:scaling>
          <c:orientation val="minMax"/>
          <c:max val="42736"/>
          <c:min val="31048"/>
        </c:scaling>
        <c:delete val="0"/>
        <c:axPos val="b"/>
        <c:numFmt formatCode="yyyy" sourceLinked="0"/>
        <c:majorTickMark val="none"/>
        <c:minorTickMark val="none"/>
        <c:tickLblPos val="none"/>
        <c:spPr>
          <a:ln>
            <a:solidFill>
              <a:srgbClr val="6A737B"/>
            </a:solidFill>
          </a:ln>
        </c:spPr>
        <c:txPr>
          <a:bodyPr/>
          <a:lstStyle/>
          <a:p>
            <a:pPr>
              <a:defRPr sz="1800"/>
            </a:pPr>
            <a:endParaRPr lang="en-US"/>
          </a:p>
        </c:txPr>
        <c:crossAx val="1923464216"/>
        <c:crosses val="autoZero"/>
        <c:auto val="0"/>
        <c:lblOffset val="100"/>
        <c:baseTimeUnit val="years"/>
        <c:majorUnit val="2"/>
        <c:majorTimeUnit val="years"/>
      </c:dateAx>
      <c:valAx>
        <c:axId val="1923464216"/>
        <c:scaling>
          <c:orientation val="minMax"/>
          <c:max val="1.5"/>
          <c:min val="0"/>
        </c:scaling>
        <c:delete val="0"/>
        <c:axPos val="l"/>
        <c:majorGridlines>
          <c:spPr>
            <a:ln>
              <a:solidFill>
                <a:srgbClr val="FFFFFF">
                  <a:lumMod val="75000"/>
                </a:srgbClr>
              </a:solidFill>
            </a:ln>
          </c:spPr>
        </c:majorGridlines>
        <c:numFmt formatCode="#,##0.0" sourceLinked="0"/>
        <c:majorTickMark val="out"/>
        <c:minorTickMark val="none"/>
        <c:tickLblPos val="nextTo"/>
        <c:spPr>
          <a:ln>
            <a:noFill/>
          </a:ln>
        </c:spPr>
        <c:txPr>
          <a:bodyPr/>
          <a:lstStyle/>
          <a:p>
            <a:pPr>
              <a:defRPr sz="2200"/>
            </a:pPr>
            <a:endParaRPr lang="en-US"/>
          </a:p>
        </c:txPr>
        <c:crossAx val="1923466328"/>
        <c:crosses val="autoZero"/>
        <c:crossBetween val="midCat"/>
        <c:majorUnit val="0.5"/>
      </c:valAx>
    </c:plotArea>
    <c:plotVisOnly val="1"/>
    <c:dispBlanksAs val="gap"/>
    <c:showDLblsOverMax val="0"/>
  </c:chart>
  <c:txPr>
    <a:bodyPr/>
    <a:lstStyle/>
    <a:p>
      <a:pPr>
        <a:defRPr sz="1800"/>
      </a:pPr>
      <a:endParaRPr lang="en-US"/>
    </a:p>
  </c:txPr>
  <c:externalData r:id="rId2">
    <c:autoUpdate val="0"/>
  </c:externalData>
</c:chartSpace>
</file>

<file path=ppt/charts/chart6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9.26414984018087E-2"/>
          <c:y val="3.0748433827312401E-2"/>
          <c:w val="0.82440555079129996"/>
          <c:h val="0.88828134585018503"/>
        </c:manualLayout>
      </c:layout>
      <c:lineChart>
        <c:grouping val="standard"/>
        <c:varyColors val="0"/>
        <c:ser>
          <c:idx val="0"/>
          <c:order val="0"/>
          <c:tx>
            <c:strRef>
              <c:f>Sheet1!$F$1</c:f>
              <c:strCache>
                <c:ptCount val="1"/>
                <c:pt idx="0">
                  <c:v>Australia</c:v>
                </c:pt>
              </c:strCache>
            </c:strRef>
          </c:tx>
          <c:spPr>
            <a:ln>
              <a:solidFill>
                <a:srgbClr val="F68B33"/>
              </a:solidFill>
            </a:ln>
          </c:spPr>
          <c:marker>
            <c:symbol val="none"/>
          </c:marker>
          <c:cat>
            <c:numRef>
              <c:f>Sheet1!$A$2:$A$33</c:f>
              <c:numCache>
                <c:formatCode>m/d/yyyy</c:formatCode>
                <c:ptCount val="32"/>
                <c:pt idx="0">
                  <c:v>31382</c:v>
                </c:pt>
                <c:pt idx="1">
                  <c:v>31747</c:v>
                </c:pt>
                <c:pt idx="2">
                  <c:v>32112</c:v>
                </c:pt>
                <c:pt idx="3">
                  <c:v>32478</c:v>
                </c:pt>
                <c:pt idx="4">
                  <c:v>32843</c:v>
                </c:pt>
                <c:pt idx="5">
                  <c:v>33208</c:v>
                </c:pt>
                <c:pt idx="6">
                  <c:v>33573</c:v>
                </c:pt>
                <c:pt idx="7">
                  <c:v>33939</c:v>
                </c:pt>
                <c:pt idx="8">
                  <c:v>34304</c:v>
                </c:pt>
                <c:pt idx="9">
                  <c:v>34669</c:v>
                </c:pt>
                <c:pt idx="10">
                  <c:v>35034</c:v>
                </c:pt>
                <c:pt idx="11">
                  <c:v>35400</c:v>
                </c:pt>
                <c:pt idx="12">
                  <c:v>35765</c:v>
                </c:pt>
                <c:pt idx="13">
                  <c:v>36130</c:v>
                </c:pt>
                <c:pt idx="14">
                  <c:v>36495</c:v>
                </c:pt>
                <c:pt idx="15">
                  <c:v>36861</c:v>
                </c:pt>
                <c:pt idx="16">
                  <c:v>37226</c:v>
                </c:pt>
                <c:pt idx="17">
                  <c:v>37591</c:v>
                </c:pt>
                <c:pt idx="18">
                  <c:v>37956</c:v>
                </c:pt>
                <c:pt idx="19">
                  <c:v>38322</c:v>
                </c:pt>
                <c:pt idx="20">
                  <c:v>38687</c:v>
                </c:pt>
                <c:pt idx="21">
                  <c:v>39052</c:v>
                </c:pt>
                <c:pt idx="22">
                  <c:v>39417</c:v>
                </c:pt>
                <c:pt idx="23">
                  <c:v>39783</c:v>
                </c:pt>
                <c:pt idx="24">
                  <c:v>40148</c:v>
                </c:pt>
                <c:pt idx="25">
                  <c:v>40513</c:v>
                </c:pt>
                <c:pt idx="26">
                  <c:v>40878</c:v>
                </c:pt>
                <c:pt idx="27">
                  <c:v>41244</c:v>
                </c:pt>
                <c:pt idx="28">
                  <c:v>41609</c:v>
                </c:pt>
                <c:pt idx="29">
                  <c:v>41974</c:v>
                </c:pt>
                <c:pt idx="30">
                  <c:v>42339</c:v>
                </c:pt>
                <c:pt idx="31">
                  <c:v>42705</c:v>
                </c:pt>
              </c:numCache>
            </c:numRef>
          </c:cat>
          <c:val>
            <c:numRef>
              <c:f>Sheet1!$F$2:$F$33</c:f>
              <c:numCache>
                <c:formatCode>0.0</c:formatCode>
                <c:ptCount val="32"/>
                <c:pt idx="0">
                  <c:v>0.65520592608516504</c:v>
                </c:pt>
                <c:pt idx="1">
                  <c:v>0.54254984194153721</c:v>
                </c:pt>
                <c:pt idx="2">
                  <c:v>0.45592327413706851</c:v>
                </c:pt>
                <c:pt idx="3">
                  <c:v>0.46544431184409846</c:v>
                </c:pt>
                <c:pt idx="4">
                  <c:v>0.64892385465528502</c:v>
                </c:pt>
                <c:pt idx="5">
                  <c:v>0.63286489733742413</c:v>
                </c:pt>
                <c:pt idx="6">
                  <c:v>0.62595536606233837</c:v>
                </c:pt>
                <c:pt idx="7">
                  <c:v>0.82059701827652787</c:v>
                </c:pt>
                <c:pt idx="8">
                  <c:v>1.0356514383447459</c:v>
                </c:pt>
                <c:pt idx="9">
                  <c:v>0.99371354169654069</c:v>
                </c:pt>
                <c:pt idx="10">
                  <c:v>0.69954859560621263</c:v>
                </c:pt>
                <c:pt idx="11">
                  <c:v>0.5871815948646556</c:v>
                </c:pt>
                <c:pt idx="12">
                  <c:v>0.71838265944143398</c:v>
                </c:pt>
                <c:pt idx="13">
                  <c:v>0.72317704073286437</c:v>
                </c:pt>
                <c:pt idx="14">
                  <c:v>0.67255957675921152</c:v>
                </c:pt>
                <c:pt idx="15">
                  <c:v>0.73337210245868378</c:v>
                </c:pt>
                <c:pt idx="16">
                  <c:v>0.51154120403381886</c:v>
                </c:pt>
                <c:pt idx="17">
                  <c:v>0.67558681158096634</c:v>
                </c:pt>
                <c:pt idx="18">
                  <c:v>0.70862913483135936</c:v>
                </c:pt>
                <c:pt idx="19">
                  <c:v>0.7493785641175611</c:v>
                </c:pt>
                <c:pt idx="20">
                  <c:v>0.62287037734427964</c:v>
                </c:pt>
                <c:pt idx="21">
                  <c:v>0.4652377818002304</c:v>
                </c:pt>
                <c:pt idx="22">
                  <c:v>0.39438305187686257</c:v>
                </c:pt>
                <c:pt idx="23">
                  <c:v>0.31792759148995436</c:v>
                </c:pt>
                <c:pt idx="24">
                  <c:v>0.37956861317237522</c:v>
                </c:pt>
                <c:pt idx="25">
                  <c:v>0.51057207850191955</c:v>
                </c:pt>
                <c:pt idx="26">
                  <c:v>0.43844736456560696</c:v>
                </c:pt>
                <c:pt idx="27">
                  <c:v>0.35137656926967931</c:v>
                </c:pt>
                <c:pt idx="28">
                  <c:v>0.40429349415493571</c:v>
                </c:pt>
                <c:pt idx="29">
                  <c:v>0.5036904470143001</c:v>
                </c:pt>
                <c:pt idx="30">
                  <c:v>0.58037559265040017</c:v>
                </c:pt>
                <c:pt idx="31">
                  <c:v>0.56880406646906556</c:v>
                </c:pt>
              </c:numCache>
            </c:numRef>
          </c:val>
          <c:smooth val="0"/>
          <c:extLst>
            <c:ext xmlns:c16="http://schemas.microsoft.com/office/drawing/2014/chart" uri="{C3380CC4-5D6E-409C-BE32-E72D297353CC}">
              <c16:uniqueId val="{00000000-2612-4BEA-878A-205CC2A25D98}"/>
            </c:ext>
          </c:extLst>
        </c:ser>
        <c:dLbls>
          <c:showLegendKey val="0"/>
          <c:showVal val="0"/>
          <c:showCatName val="0"/>
          <c:showSerName val="0"/>
          <c:showPercent val="0"/>
          <c:showBubbleSize val="0"/>
        </c:dLbls>
        <c:smooth val="0"/>
        <c:axId val="1923373112"/>
        <c:axId val="1923367928"/>
      </c:lineChart>
      <c:dateAx>
        <c:axId val="1923373112"/>
        <c:scaling>
          <c:orientation val="minMax"/>
          <c:max val="42736"/>
          <c:min val="31048"/>
        </c:scaling>
        <c:delete val="0"/>
        <c:axPos val="b"/>
        <c:numFmt formatCode="yyyy" sourceLinked="0"/>
        <c:majorTickMark val="out"/>
        <c:minorTickMark val="none"/>
        <c:tickLblPos val="low"/>
        <c:spPr>
          <a:ln>
            <a:solidFill>
              <a:srgbClr val="6A737B"/>
            </a:solidFill>
          </a:ln>
        </c:spPr>
        <c:txPr>
          <a:bodyPr/>
          <a:lstStyle/>
          <a:p>
            <a:pPr>
              <a:defRPr sz="2200"/>
            </a:pPr>
            <a:endParaRPr lang="en-US"/>
          </a:p>
        </c:txPr>
        <c:crossAx val="1923367928"/>
        <c:crosses val="autoZero"/>
        <c:auto val="0"/>
        <c:lblOffset val="100"/>
        <c:baseTimeUnit val="years"/>
        <c:majorUnit val="6"/>
        <c:majorTimeUnit val="years"/>
      </c:dateAx>
      <c:valAx>
        <c:axId val="1923367928"/>
        <c:scaling>
          <c:orientation val="minMax"/>
          <c:max val="1.5"/>
          <c:min val="0"/>
        </c:scaling>
        <c:delete val="0"/>
        <c:axPos val="l"/>
        <c:majorGridlines>
          <c:spPr>
            <a:ln>
              <a:solidFill>
                <a:srgbClr val="FFFFFF">
                  <a:lumMod val="75000"/>
                </a:srgbClr>
              </a:solidFill>
            </a:ln>
          </c:spPr>
        </c:majorGridlines>
        <c:numFmt formatCode="#,##0.0" sourceLinked="0"/>
        <c:majorTickMark val="out"/>
        <c:minorTickMark val="none"/>
        <c:tickLblPos val="none"/>
        <c:spPr>
          <a:ln>
            <a:noFill/>
          </a:ln>
        </c:spPr>
        <c:txPr>
          <a:bodyPr/>
          <a:lstStyle/>
          <a:p>
            <a:pPr>
              <a:defRPr sz="1800"/>
            </a:pPr>
            <a:endParaRPr lang="en-US"/>
          </a:p>
        </c:txPr>
        <c:crossAx val="1923373112"/>
        <c:crosses val="autoZero"/>
        <c:crossBetween val="midCat"/>
        <c:majorUnit val="0.5"/>
      </c:valAx>
    </c:plotArea>
    <c:plotVisOnly val="1"/>
    <c:dispBlanksAs val="gap"/>
    <c:showDLblsOverMax val="0"/>
  </c:chart>
  <c:txPr>
    <a:bodyPr/>
    <a:lstStyle/>
    <a:p>
      <a:pPr>
        <a:defRPr sz="1800"/>
      </a:pPr>
      <a:endParaRPr lang="en-US"/>
    </a:p>
  </c:txPr>
  <c:externalData r:id="rId2">
    <c:autoUpdate val="0"/>
  </c:externalData>
</c:chartSpace>
</file>

<file path=ppt/charts/chart6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7.7882781269720494E-2"/>
          <c:y val="3.0748433827312401E-2"/>
          <c:w val="0.83269651273621303"/>
          <c:h val="0.88828134585018503"/>
        </c:manualLayout>
      </c:layout>
      <c:lineChart>
        <c:grouping val="standard"/>
        <c:varyColors val="0"/>
        <c:ser>
          <c:idx val="0"/>
          <c:order val="0"/>
          <c:tx>
            <c:strRef>
              <c:f>Sheet1!$D$1</c:f>
              <c:strCache>
                <c:ptCount val="1"/>
                <c:pt idx="0">
                  <c:v>Qld</c:v>
                </c:pt>
              </c:strCache>
            </c:strRef>
          </c:tx>
          <c:spPr>
            <a:ln>
              <a:solidFill>
                <a:srgbClr val="D4582A"/>
              </a:solidFill>
            </a:ln>
          </c:spPr>
          <c:marker>
            <c:symbol val="none"/>
          </c:marker>
          <c:cat>
            <c:numRef>
              <c:f>Sheet1!$A$2:$A$33</c:f>
              <c:numCache>
                <c:formatCode>m/d/yyyy</c:formatCode>
                <c:ptCount val="32"/>
                <c:pt idx="0">
                  <c:v>31382</c:v>
                </c:pt>
                <c:pt idx="1">
                  <c:v>31747</c:v>
                </c:pt>
                <c:pt idx="2">
                  <c:v>32112</c:v>
                </c:pt>
                <c:pt idx="3">
                  <c:v>32478</c:v>
                </c:pt>
                <c:pt idx="4">
                  <c:v>32843</c:v>
                </c:pt>
                <c:pt idx="5">
                  <c:v>33208</c:v>
                </c:pt>
                <c:pt idx="6">
                  <c:v>33573</c:v>
                </c:pt>
                <c:pt idx="7">
                  <c:v>33939</c:v>
                </c:pt>
                <c:pt idx="8">
                  <c:v>34304</c:v>
                </c:pt>
                <c:pt idx="9">
                  <c:v>34669</c:v>
                </c:pt>
                <c:pt idx="10">
                  <c:v>35034</c:v>
                </c:pt>
                <c:pt idx="11">
                  <c:v>35400</c:v>
                </c:pt>
                <c:pt idx="12">
                  <c:v>35765</c:v>
                </c:pt>
                <c:pt idx="13">
                  <c:v>36130</c:v>
                </c:pt>
                <c:pt idx="14">
                  <c:v>36495</c:v>
                </c:pt>
                <c:pt idx="15">
                  <c:v>36861</c:v>
                </c:pt>
                <c:pt idx="16">
                  <c:v>37226</c:v>
                </c:pt>
                <c:pt idx="17">
                  <c:v>37591</c:v>
                </c:pt>
                <c:pt idx="18">
                  <c:v>37956</c:v>
                </c:pt>
                <c:pt idx="19">
                  <c:v>38322</c:v>
                </c:pt>
                <c:pt idx="20">
                  <c:v>38687</c:v>
                </c:pt>
                <c:pt idx="21">
                  <c:v>39052</c:v>
                </c:pt>
                <c:pt idx="22">
                  <c:v>39417</c:v>
                </c:pt>
                <c:pt idx="23">
                  <c:v>39783</c:v>
                </c:pt>
                <c:pt idx="24">
                  <c:v>40148</c:v>
                </c:pt>
                <c:pt idx="25">
                  <c:v>40513</c:v>
                </c:pt>
                <c:pt idx="26">
                  <c:v>40878</c:v>
                </c:pt>
                <c:pt idx="27">
                  <c:v>41244</c:v>
                </c:pt>
                <c:pt idx="28">
                  <c:v>41609</c:v>
                </c:pt>
                <c:pt idx="29">
                  <c:v>41974</c:v>
                </c:pt>
                <c:pt idx="30">
                  <c:v>42339</c:v>
                </c:pt>
                <c:pt idx="31">
                  <c:v>42705</c:v>
                </c:pt>
              </c:numCache>
            </c:numRef>
          </c:cat>
          <c:val>
            <c:numRef>
              <c:f>Sheet1!$D$2:$D$33</c:f>
              <c:numCache>
                <c:formatCode>0.0</c:formatCode>
                <c:ptCount val="32"/>
                <c:pt idx="0">
                  <c:v>0.60381432169845273</c:v>
                </c:pt>
                <c:pt idx="1">
                  <c:v>0.47095475831108013</c:v>
                </c:pt>
                <c:pt idx="2">
                  <c:v>0.40132997186597974</c:v>
                </c:pt>
                <c:pt idx="3">
                  <c:v>0.42549093118560366</c:v>
                </c:pt>
                <c:pt idx="4">
                  <c:v>0.49716134619548219</c:v>
                </c:pt>
                <c:pt idx="5">
                  <c:v>0.54526628133403399</c:v>
                </c:pt>
                <c:pt idx="6">
                  <c:v>0.55318494038361843</c:v>
                </c:pt>
                <c:pt idx="7">
                  <c:v>0.60151131235287947</c:v>
                </c:pt>
                <c:pt idx="8">
                  <c:v>0.66588126963492578</c:v>
                </c:pt>
                <c:pt idx="9">
                  <c:v>0.73236511466910192</c:v>
                </c:pt>
                <c:pt idx="10">
                  <c:v>0.57423215216973622</c:v>
                </c:pt>
                <c:pt idx="11">
                  <c:v>0.53067849615881435</c:v>
                </c:pt>
                <c:pt idx="12">
                  <c:v>0.65642878651008729</c:v>
                </c:pt>
                <c:pt idx="13">
                  <c:v>0.74356307444121328</c:v>
                </c:pt>
                <c:pt idx="14">
                  <c:v>0.53059089465523357</c:v>
                </c:pt>
                <c:pt idx="15">
                  <c:v>0.57371636415001059</c:v>
                </c:pt>
                <c:pt idx="16">
                  <c:v>0.36763085961405084</c:v>
                </c:pt>
                <c:pt idx="17">
                  <c:v>0.35692280216100369</c:v>
                </c:pt>
                <c:pt idx="18">
                  <c:v>0.42984425024780959</c:v>
                </c:pt>
                <c:pt idx="19">
                  <c:v>0.46146960890787792</c:v>
                </c:pt>
                <c:pt idx="20">
                  <c:v>0.43349233315908697</c:v>
                </c:pt>
                <c:pt idx="21">
                  <c:v>0.40993782044289301</c:v>
                </c:pt>
                <c:pt idx="22">
                  <c:v>0.38757501560324548</c:v>
                </c:pt>
                <c:pt idx="23">
                  <c:v>0.36125509471188377</c:v>
                </c:pt>
                <c:pt idx="24">
                  <c:v>0.37265377626410456</c:v>
                </c:pt>
                <c:pt idx="25">
                  <c:v>0.49994238635708937</c:v>
                </c:pt>
                <c:pt idx="26">
                  <c:v>0.36802829868682463</c:v>
                </c:pt>
                <c:pt idx="27">
                  <c:v>0.30724098142947337</c:v>
                </c:pt>
                <c:pt idx="28">
                  <c:v>0.36507363836668427</c:v>
                </c:pt>
                <c:pt idx="29">
                  <c:v>0.50919758466135456</c:v>
                </c:pt>
                <c:pt idx="30">
                  <c:v>0.66238193428229342</c:v>
                </c:pt>
                <c:pt idx="31">
                  <c:v>0.63858209590869086</c:v>
                </c:pt>
              </c:numCache>
            </c:numRef>
          </c:val>
          <c:smooth val="0"/>
          <c:extLst>
            <c:ext xmlns:c16="http://schemas.microsoft.com/office/drawing/2014/chart" uri="{C3380CC4-5D6E-409C-BE32-E72D297353CC}">
              <c16:uniqueId val="{00000000-A9EB-4F29-ACFD-8355083B4F62}"/>
            </c:ext>
          </c:extLst>
        </c:ser>
        <c:dLbls>
          <c:showLegendKey val="0"/>
          <c:showVal val="0"/>
          <c:showCatName val="0"/>
          <c:showSerName val="0"/>
          <c:showPercent val="0"/>
          <c:showBubbleSize val="0"/>
        </c:dLbls>
        <c:smooth val="0"/>
        <c:axId val="1923289336"/>
        <c:axId val="1923292632"/>
      </c:lineChart>
      <c:dateAx>
        <c:axId val="1923289336"/>
        <c:scaling>
          <c:orientation val="minMax"/>
          <c:max val="42736"/>
          <c:min val="31048"/>
        </c:scaling>
        <c:delete val="0"/>
        <c:axPos val="b"/>
        <c:numFmt formatCode="yyyy" sourceLinked="0"/>
        <c:majorTickMark val="none"/>
        <c:minorTickMark val="none"/>
        <c:tickLblPos val="none"/>
        <c:spPr>
          <a:ln>
            <a:solidFill>
              <a:srgbClr val="6A737B"/>
            </a:solidFill>
          </a:ln>
        </c:spPr>
        <c:txPr>
          <a:bodyPr/>
          <a:lstStyle/>
          <a:p>
            <a:pPr>
              <a:defRPr sz="1800"/>
            </a:pPr>
            <a:endParaRPr lang="en-US"/>
          </a:p>
        </c:txPr>
        <c:crossAx val="1923292632"/>
        <c:crosses val="autoZero"/>
        <c:auto val="0"/>
        <c:lblOffset val="100"/>
        <c:baseTimeUnit val="years"/>
        <c:majorUnit val="6"/>
        <c:majorTimeUnit val="years"/>
      </c:dateAx>
      <c:valAx>
        <c:axId val="1923292632"/>
        <c:scaling>
          <c:orientation val="minMax"/>
          <c:max val="1.5"/>
          <c:min val="0"/>
        </c:scaling>
        <c:delete val="0"/>
        <c:axPos val="l"/>
        <c:majorGridlines>
          <c:spPr>
            <a:ln>
              <a:solidFill>
                <a:srgbClr val="FFFFFF">
                  <a:lumMod val="75000"/>
                </a:srgbClr>
              </a:solidFill>
            </a:ln>
          </c:spPr>
        </c:majorGridlines>
        <c:numFmt formatCode="#,##0.0" sourceLinked="0"/>
        <c:majorTickMark val="out"/>
        <c:minorTickMark val="none"/>
        <c:tickLblPos val="none"/>
        <c:spPr>
          <a:ln>
            <a:noFill/>
          </a:ln>
        </c:spPr>
        <c:txPr>
          <a:bodyPr/>
          <a:lstStyle/>
          <a:p>
            <a:pPr>
              <a:defRPr sz="1800"/>
            </a:pPr>
            <a:endParaRPr lang="en-US"/>
          </a:p>
        </c:txPr>
        <c:crossAx val="1923289336"/>
        <c:crosses val="autoZero"/>
        <c:crossBetween val="midCat"/>
        <c:majorUnit val="0.5"/>
      </c:valAx>
    </c:plotArea>
    <c:plotVisOnly val="1"/>
    <c:dispBlanksAs val="gap"/>
    <c:showDLblsOverMax val="0"/>
  </c:chart>
  <c:txPr>
    <a:bodyPr/>
    <a:lstStyle/>
    <a:p>
      <a:pPr>
        <a:defRPr sz="1800"/>
      </a:pPr>
      <a:endParaRPr lang="en-US"/>
    </a:p>
  </c:txPr>
  <c:externalData r:id="rId2">
    <c:autoUpdate val="0"/>
  </c:externalData>
</c:chartSpace>
</file>

<file path=ppt/charts/chart6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0.55510726859161097"/>
          <c:y val="4.20136232962375E-2"/>
          <c:w val="0.44489273140838898"/>
          <c:h val="0.92260240599398902"/>
        </c:manualLayout>
      </c:layout>
      <c:barChart>
        <c:barDir val="bar"/>
        <c:grouping val="stacked"/>
        <c:varyColors val="0"/>
        <c:ser>
          <c:idx val="0"/>
          <c:order val="0"/>
          <c:tx>
            <c:strRef>
              <c:f>Sheet1!$B$1</c:f>
              <c:strCache>
                <c:ptCount val="1"/>
                <c:pt idx="0">
                  <c:v>Pad</c:v>
                </c:pt>
              </c:strCache>
            </c:strRef>
          </c:tx>
          <c:spPr>
            <a:noFill/>
          </c:spPr>
          <c:invertIfNegative val="0"/>
          <c:cat>
            <c:strRef>
              <c:f>Sheet1!$A$2:$A$14</c:f>
              <c:strCache>
                <c:ptCount val="13"/>
                <c:pt idx="0">
                  <c:v>CGT on primary residence</c:v>
                </c:pt>
                <c:pt idx="1">
                  <c:v>Negative gearing and CGT reform</c:v>
                </c:pt>
                <c:pt idx="2">
                  <c:v>Home in pension assets test</c:v>
                </c:pt>
                <c:pt idx="3">
                  <c:v>Macro-prudential rules</c:v>
                </c:pt>
                <c:pt idx="4">
                  <c:v>Foreign investor rules / restrictions</c:v>
                </c:pt>
                <c:pt idx="5">
                  <c:v>Boost density in middle suburbs</c:v>
                </c:pt>
                <c:pt idx="6">
                  <c:v>Lift density on transport corridors</c:v>
                </c:pt>
                <c:pt idx="7">
                  <c:v>Increase greenfield land supply</c:v>
                </c:pt>
                <c:pt idx="8">
                  <c:v>Stamp duty / land tax swap</c:v>
                </c:pt>
                <c:pt idx="9">
                  <c:v>Improve transport project selection</c:v>
                </c:pt>
                <c:pt idx="10">
                  <c:v>Congestion charging</c:v>
                </c:pt>
                <c:pt idx="11">
                  <c:v>Reform state land taxes</c:v>
                </c:pt>
                <c:pt idx="12">
                  <c:v>Improve renting conditions</c:v>
                </c:pt>
              </c:strCache>
            </c:strRef>
          </c:cat>
          <c:val>
            <c:numRef>
              <c:f>Sheet1!$B$2:$B$14</c:f>
              <c:numCache>
                <c:formatCode>General</c:formatCode>
                <c:ptCount val="13"/>
              </c:numCache>
            </c:numRef>
          </c:val>
          <c:extLst>
            <c:ext xmlns:c16="http://schemas.microsoft.com/office/drawing/2014/chart" uri="{C3380CC4-5D6E-409C-BE32-E72D297353CC}">
              <c16:uniqueId val="{00000000-7619-42D3-A87A-DCCD5145DF73}"/>
            </c:ext>
          </c:extLst>
        </c:ser>
        <c:ser>
          <c:idx val="1"/>
          <c:order val="1"/>
          <c:tx>
            <c:strRef>
              <c:f>Sheet1!$C$1</c:f>
              <c:strCache>
                <c:ptCount val="1"/>
                <c:pt idx="0">
                  <c:v>Positive</c:v>
                </c:pt>
              </c:strCache>
            </c:strRef>
          </c:tx>
          <c:spPr>
            <a:solidFill>
              <a:srgbClr val="A02226"/>
            </a:solidFill>
            <a:ln>
              <a:solidFill>
                <a:srgbClr val="FFFFFF"/>
              </a:solidFill>
            </a:ln>
          </c:spPr>
          <c:invertIfNegative val="0"/>
          <c:dPt>
            <c:idx val="0"/>
            <c:invertIfNegative val="0"/>
            <c:bubble3D val="0"/>
            <c:extLst>
              <c:ext xmlns:c16="http://schemas.microsoft.com/office/drawing/2014/chart" uri="{C3380CC4-5D6E-409C-BE32-E72D297353CC}">
                <c16:uniqueId val="{00000000-66EE-4920-9609-8A0314AD7551}"/>
              </c:ext>
            </c:extLst>
          </c:dPt>
          <c:dPt>
            <c:idx val="1"/>
            <c:invertIfNegative val="0"/>
            <c:bubble3D val="0"/>
            <c:extLst>
              <c:ext xmlns:c16="http://schemas.microsoft.com/office/drawing/2014/chart" uri="{C3380CC4-5D6E-409C-BE32-E72D297353CC}">
                <c16:uniqueId val="{00000001-66EE-4920-9609-8A0314AD7551}"/>
              </c:ext>
            </c:extLst>
          </c:dPt>
          <c:dPt>
            <c:idx val="2"/>
            <c:invertIfNegative val="0"/>
            <c:bubble3D val="0"/>
            <c:extLst>
              <c:ext xmlns:c16="http://schemas.microsoft.com/office/drawing/2014/chart" uri="{C3380CC4-5D6E-409C-BE32-E72D297353CC}">
                <c16:uniqueId val="{00000002-66EE-4920-9609-8A0314AD7551}"/>
              </c:ext>
            </c:extLst>
          </c:dPt>
          <c:dPt>
            <c:idx val="3"/>
            <c:invertIfNegative val="0"/>
            <c:bubble3D val="0"/>
            <c:extLst>
              <c:ext xmlns:c16="http://schemas.microsoft.com/office/drawing/2014/chart" uri="{C3380CC4-5D6E-409C-BE32-E72D297353CC}">
                <c16:uniqueId val="{00000003-66EE-4920-9609-8A0314AD7551}"/>
              </c:ext>
            </c:extLst>
          </c:dPt>
          <c:dPt>
            <c:idx val="4"/>
            <c:invertIfNegative val="0"/>
            <c:bubble3D val="0"/>
            <c:spPr>
              <a:solidFill>
                <a:srgbClr val="F68B33"/>
              </a:solidFill>
              <a:ln>
                <a:solidFill>
                  <a:srgbClr val="FFFFFF"/>
                </a:solidFill>
              </a:ln>
            </c:spPr>
            <c:extLst>
              <c:ext xmlns:c16="http://schemas.microsoft.com/office/drawing/2014/chart" uri="{C3380CC4-5D6E-409C-BE32-E72D297353CC}">
                <c16:uniqueId val="{00000005-66EE-4920-9609-8A0314AD7551}"/>
              </c:ext>
            </c:extLst>
          </c:dPt>
          <c:dPt>
            <c:idx val="5"/>
            <c:invertIfNegative val="0"/>
            <c:bubble3D val="0"/>
            <c:spPr>
              <a:solidFill>
                <a:srgbClr val="FFC35A"/>
              </a:solidFill>
              <a:ln>
                <a:solidFill>
                  <a:srgbClr val="FFFFFF"/>
                </a:solidFill>
              </a:ln>
            </c:spPr>
            <c:extLst>
              <c:ext xmlns:c16="http://schemas.microsoft.com/office/drawing/2014/chart" uri="{C3380CC4-5D6E-409C-BE32-E72D297353CC}">
                <c16:uniqueId val="{00000007-66EE-4920-9609-8A0314AD7551}"/>
              </c:ext>
            </c:extLst>
          </c:dPt>
          <c:dPt>
            <c:idx val="6"/>
            <c:invertIfNegative val="0"/>
            <c:bubble3D val="0"/>
            <c:spPr>
              <a:solidFill>
                <a:srgbClr val="FFC35A"/>
              </a:solidFill>
              <a:ln>
                <a:solidFill>
                  <a:srgbClr val="FFFFFF"/>
                </a:solidFill>
              </a:ln>
            </c:spPr>
            <c:extLst>
              <c:ext xmlns:c16="http://schemas.microsoft.com/office/drawing/2014/chart" uri="{C3380CC4-5D6E-409C-BE32-E72D297353CC}">
                <c16:uniqueId val="{00000009-66EE-4920-9609-8A0314AD7551}"/>
              </c:ext>
            </c:extLst>
          </c:dPt>
          <c:dPt>
            <c:idx val="7"/>
            <c:invertIfNegative val="0"/>
            <c:bubble3D val="0"/>
            <c:spPr>
              <a:solidFill>
                <a:srgbClr val="FFC35A"/>
              </a:solidFill>
              <a:ln>
                <a:solidFill>
                  <a:srgbClr val="FFFFFF"/>
                </a:solidFill>
              </a:ln>
            </c:spPr>
            <c:extLst>
              <c:ext xmlns:c16="http://schemas.microsoft.com/office/drawing/2014/chart" uri="{C3380CC4-5D6E-409C-BE32-E72D297353CC}">
                <c16:uniqueId val="{0000000B-66EE-4920-9609-8A0314AD7551}"/>
              </c:ext>
            </c:extLst>
          </c:dPt>
          <c:dPt>
            <c:idx val="8"/>
            <c:invertIfNegative val="0"/>
            <c:bubble3D val="0"/>
            <c:spPr>
              <a:solidFill>
                <a:srgbClr val="FFC35A"/>
              </a:solidFill>
              <a:ln>
                <a:solidFill>
                  <a:srgbClr val="FFFFFF"/>
                </a:solidFill>
              </a:ln>
            </c:spPr>
            <c:extLst>
              <c:ext xmlns:c16="http://schemas.microsoft.com/office/drawing/2014/chart" uri="{C3380CC4-5D6E-409C-BE32-E72D297353CC}">
                <c16:uniqueId val="{0000000D-66EE-4920-9609-8A0314AD7551}"/>
              </c:ext>
            </c:extLst>
          </c:dPt>
          <c:dPt>
            <c:idx val="9"/>
            <c:invertIfNegative val="0"/>
            <c:bubble3D val="0"/>
            <c:spPr>
              <a:solidFill>
                <a:srgbClr val="F68B33"/>
              </a:solidFill>
              <a:ln>
                <a:solidFill>
                  <a:srgbClr val="FFFFFF"/>
                </a:solidFill>
              </a:ln>
            </c:spPr>
            <c:extLst>
              <c:ext xmlns:c16="http://schemas.microsoft.com/office/drawing/2014/chart" uri="{C3380CC4-5D6E-409C-BE32-E72D297353CC}">
                <c16:uniqueId val="{0000000F-66EE-4920-9609-8A0314AD7551}"/>
              </c:ext>
            </c:extLst>
          </c:dPt>
          <c:dPt>
            <c:idx val="10"/>
            <c:invertIfNegative val="0"/>
            <c:bubble3D val="0"/>
            <c:spPr>
              <a:solidFill>
                <a:srgbClr val="FFC35A"/>
              </a:solidFill>
              <a:ln>
                <a:solidFill>
                  <a:srgbClr val="FFFFFF"/>
                </a:solidFill>
              </a:ln>
            </c:spPr>
            <c:extLst>
              <c:ext xmlns:c16="http://schemas.microsoft.com/office/drawing/2014/chart" uri="{C3380CC4-5D6E-409C-BE32-E72D297353CC}">
                <c16:uniqueId val="{00000011-66EE-4920-9609-8A0314AD7551}"/>
              </c:ext>
            </c:extLst>
          </c:dPt>
          <c:dPt>
            <c:idx val="11"/>
            <c:invertIfNegative val="0"/>
            <c:bubble3D val="0"/>
            <c:spPr>
              <a:solidFill>
                <a:srgbClr val="FFC35A"/>
              </a:solidFill>
              <a:ln>
                <a:solidFill>
                  <a:srgbClr val="FFFFFF"/>
                </a:solidFill>
              </a:ln>
            </c:spPr>
            <c:extLst>
              <c:ext xmlns:c16="http://schemas.microsoft.com/office/drawing/2014/chart" uri="{C3380CC4-5D6E-409C-BE32-E72D297353CC}">
                <c16:uniqueId val="{00000013-66EE-4920-9609-8A0314AD7551}"/>
              </c:ext>
            </c:extLst>
          </c:dPt>
          <c:dPt>
            <c:idx val="12"/>
            <c:invertIfNegative val="0"/>
            <c:bubble3D val="0"/>
            <c:spPr>
              <a:solidFill>
                <a:srgbClr val="FFC35A"/>
              </a:solidFill>
              <a:ln>
                <a:solidFill>
                  <a:srgbClr val="FFFFFF"/>
                </a:solidFill>
              </a:ln>
            </c:spPr>
            <c:extLst>
              <c:ext xmlns:c16="http://schemas.microsoft.com/office/drawing/2014/chart" uri="{C3380CC4-5D6E-409C-BE32-E72D297353CC}">
                <c16:uniqueId val="{00000015-66EE-4920-9609-8A0314AD7551}"/>
              </c:ext>
            </c:extLst>
          </c:dPt>
          <c:dPt>
            <c:idx val="13"/>
            <c:invertIfNegative val="0"/>
            <c:bubble3D val="0"/>
            <c:spPr>
              <a:solidFill>
                <a:srgbClr val="F68B33"/>
              </a:solidFill>
              <a:ln>
                <a:solidFill>
                  <a:srgbClr val="FFFFFF"/>
                </a:solidFill>
              </a:ln>
            </c:spPr>
            <c:extLst>
              <c:ext xmlns:c16="http://schemas.microsoft.com/office/drawing/2014/chart" uri="{C3380CC4-5D6E-409C-BE32-E72D297353CC}">
                <c16:uniqueId val="{00000017-66EE-4920-9609-8A0314AD7551}"/>
              </c:ext>
            </c:extLst>
          </c:dPt>
          <c:dPt>
            <c:idx val="15"/>
            <c:invertIfNegative val="0"/>
            <c:bubble3D val="0"/>
            <c:extLst>
              <c:ext xmlns:c16="http://schemas.microsoft.com/office/drawing/2014/chart" uri="{C3380CC4-5D6E-409C-BE32-E72D297353CC}">
                <c16:uniqueId val="{00000018-66EE-4920-9609-8A0314AD7551}"/>
              </c:ext>
            </c:extLst>
          </c:dPt>
          <c:dPt>
            <c:idx val="16"/>
            <c:invertIfNegative val="0"/>
            <c:bubble3D val="0"/>
            <c:extLst>
              <c:ext xmlns:c16="http://schemas.microsoft.com/office/drawing/2014/chart" uri="{C3380CC4-5D6E-409C-BE32-E72D297353CC}">
                <c16:uniqueId val="{00000019-66EE-4920-9609-8A0314AD7551}"/>
              </c:ext>
            </c:extLst>
          </c:dPt>
          <c:dPt>
            <c:idx val="17"/>
            <c:invertIfNegative val="0"/>
            <c:bubble3D val="0"/>
            <c:extLst>
              <c:ext xmlns:c16="http://schemas.microsoft.com/office/drawing/2014/chart" uri="{C3380CC4-5D6E-409C-BE32-E72D297353CC}">
                <c16:uniqueId val="{0000001A-66EE-4920-9609-8A0314AD7551}"/>
              </c:ext>
            </c:extLst>
          </c:dPt>
          <c:dPt>
            <c:idx val="18"/>
            <c:invertIfNegative val="0"/>
            <c:bubble3D val="0"/>
            <c:extLst>
              <c:ext xmlns:c16="http://schemas.microsoft.com/office/drawing/2014/chart" uri="{C3380CC4-5D6E-409C-BE32-E72D297353CC}">
                <c16:uniqueId val="{0000001B-66EE-4920-9609-8A0314AD7551}"/>
              </c:ext>
            </c:extLst>
          </c:dPt>
          <c:dPt>
            <c:idx val="19"/>
            <c:invertIfNegative val="0"/>
            <c:bubble3D val="0"/>
            <c:extLst>
              <c:ext xmlns:c16="http://schemas.microsoft.com/office/drawing/2014/chart" uri="{C3380CC4-5D6E-409C-BE32-E72D297353CC}">
                <c16:uniqueId val="{0000001C-66EE-4920-9609-8A0314AD7551}"/>
              </c:ext>
            </c:extLst>
          </c:dPt>
          <c:cat>
            <c:strRef>
              <c:f>Sheet1!$A$2:$A$14</c:f>
              <c:strCache>
                <c:ptCount val="13"/>
                <c:pt idx="0">
                  <c:v>CGT on primary residence</c:v>
                </c:pt>
                <c:pt idx="1">
                  <c:v>Negative gearing and CGT reform</c:v>
                </c:pt>
                <c:pt idx="2">
                  <c:v>Home in pension assets test</c:v>
                </c:pt>
                <c:pt idx="3">
                  <c:v>Macro-prudential rules</c:v>
                </c:pt>
                <c:pt idx="4">
                  <c:v>Foreign investor rules / restrictions</c:v>
                </c:pt>
                <c:pt idx="5">
                  <c:v>Boost density in middle suburbs</c:v>
                </c:pt>
                <c:pt idx="6">
                  <c:v>Lift density on transport corridors</c:v>
                </c:pt>
                <c:pt idx="7">
                  <c:v>Increase greenfield land supply</c:v>
                </c:pt>
                <c:pt idx="8">
                  <c:v>Stamp duty / land tax swap</c:v>
                </c:pt>
                <c:pt idx="9">
                  <c:v>Improve transport project selection</c:v>
                </c:pt>
                <c:pt idx="10">
                  <c:v>Congestion charging</c:v>
                </c:pt>
                <c:pt idx="11">
                  <c:v>Reform state land taxes</c:v>
                </c:pt>
                <c:pt idx="12">
                  <c:v>Improve renting conditions</c:v>
                </c:pt>
              </c:strCache>
            </c:strRef>
          </c:cat>
          <c:val>
            <c:numRef>
              <c:f>Sheet1!$C$2:$C$14</c:f>
              <c:numCache>
                <c:formatCode>General</c:formatCode>
                <c:ptCount val="13"/>
                <c:pt idx="0" formatCode="_-* #,##0_-;\-* #,##0_-;_-* &quot;-&quot;??_-;_-@_-">
                  <c:v>3</c:v>
                </c:pt>
                <c:pt idx="1">
                  <c:v>2</c:v>
                </c:pt>
                <c:pt idx="2">
                  <c:v>1</c:v>
                </c:pt>
                <c:pt idx="3" formatCode="_-* #,##0_-;\-* #,##0_-;_-* &quot;-&quot;??_-;_-@_-">
                  <c:v>1</c:v>
                </c:pt>
                <c:pt idx="4" formatCode="_-* #,##0_-;\-* #,##0_-;_-* &quot;-&quot;??_-;_-@_-">
                  <c:v>1</c:v>
                </c:pt>
                <c:pt idx="5">
                  <c:v>4</c:v>
                </c:pt>
                <c:pt idx="6">
                  <c:v>3</c:v>
                </c:pt>
                <c:pt idx="7">
                  <c:v>3</c:v>
                </c:pt>
                <c:pt idx="8">
                  <c:v>2</c:v>
                </c:pt>
                <c:pt idx="9">
                  <c:v>2</c:v>
                </c:pt>
                <c:pt idx="10">
                  <c:v>1</c:v>
                </c:pt>
                <c:pt idx="11" formatCode="_-* #,##0_-;\-* #,##0_-;_-* &quot;-&quot;??_-;_-@_-">
                  <c:v>2</c:v>
                </c:pt>
                <c:pt idx="12" formatCode="_-* #,##0_-;\-* #,##0_-;_-* &quot;-&quot;??_-;_-@_-">
                  <c:v>1</c:v>
                </c:pt>
              </c:numCache>
            </c:numRef>
          </c:val>
          <c:extLst>
            <c:ext xmlns:c16="http://schemas.microsoft.com/office/drawing/2014/chart" uri="{C3380CC4-5D6E-409C-BE32-E72D297353CC}">
              <c16:uniqueId val="{0000001D-66EE-4920-9609-8A0314AD7551}"/>
            </c:ext>
          </c:extLst>
        </c:ser>
        <c:dLbls>
          <c:showLegendKey val="0"/>
          <c:showVal val="0"/>
          <c:showCatName val="0"/>
          <c:showSerName val="0"/>
          <c:showPercent val="0"/>
          <c:showBubbleSize val="0"/>
        </c:dLbls>
        <c:gapWidth val="39"/>
        <c:overlap val="100"/>
        <c:axId val="-2040887400"/>
        <c:axId val="-2021020248"/>
      </c:barChart>
      <c:catAx>
        <c:axId val="-2040887400"/>
        <c:scaling>
          <c:orientation val="maxMin"/>
        </c:scaling>
        <c:delete val="0"/>
        <c:axPos val="l"/>
        <c:numFmt formatCode="General" sourceLinked="0"/>
        <c:majorTickMark val="none"/>
        <c:minorTickMark val="none"/>
        <c:tickLblPos val="nextTo"/>
        <c:spPr>
          <a:ln w="12700">
            <a:solidFill>
              <a:schemeClr val="tx1"/>
            </a:solidFill>
          </a:ln>
        </c:spPr>
        <c:txPr>
          <a:bodyPr/>
          <a:lstStyle/>
          <a:p>
            <a:pPr>
              <a:defRPr sz="1600"/>
            </a:pPr>
            <a:endParaRPr lang="en-US"/>
          </a:p>
        </c:txPr>
        <c:crossAx val="-2021020248"/>
        <c:crosses val="autoZero"/>
        <c:auto val="1"/>
        <c:lblAlgn val="ctr"/>
        <c:lblOffset val="100"/>
        <c:noMultiLvlLbl val="0"/>
      </c:catAx>
      <c:valAx>
        <c:axId val="-2021020248"/>
        <c:scaling>
          <c:orientation val="minMax"/>
          <c:max val="4.5"/>
          <c:min val="0"/>
        </c:scaling>
        <c:delete val="0"/>
        <c:axPos val="t"/>
        <c:majorGridlines/>
        <c:numFmt formatCode="General" sourceLinked="1"/>
        <c:majorTickMark val="out"/>
        <c:minorTickMark val="none"/>
        <c:tickLblPos val="none"/>
        <c:txPr>
          <a:bodyPr/>
          <a:lstStyle/>
          <a:p>
            <a:pPr>
              <a:defRPr sz="1800"/>
            </a:pPr>
            <a:endParaRPr lang="en-US"/>
          </a:p>
        </c:txPr>
        <c:crossAx val="-2040887400"/>
        <c:crossesAt val="1"/>
        <c:crossBetween val="between"/>
        <c:majorUnit val="1"/>
      </c:valAx>
    </c:plotArea>
    <c:plotVisOnly val="1"/>
    <c:dispBlanksAs val="gap"/>
    <c:showDLblsOverMax val="0"/>
  </c:chart>
  <c:txPr>
    <a:bodyPr/>
    <a:lstStyle/>
    <a:p>
      <a:pPr>
        <a:defRPr sz="1800"/>
      </a:pPr>
      <a:endParaRPr lang="en-US"/>
    </a:p>
  </c:txPr>
  <c:externalData r:id="rId2">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6.3450902064926207E-2"/>
          <c:y val="2.4444444444444401E-2"/>
          <c:w val="0.91493389360920496"/>
          <c:h val="0.89837649460484104"/>
        </c:manualLayout>
      </c:layout>
      <c:barChart>
        <c:barDir val="col"/>
        <c:grouping val="stacked"/>
        <c:varyColors val="0"/>
        <c:ser>
          <c:idx val="0"/>
          <c:order val="0"/>
          <c:tx>
            <c:strRef>
              <c:f>'Chart data'!$Y$4</c:f>
              <c:strCache>
                <c:ptCount val="1"/>
                <c:pt idx="0">
                  <c:v>Residential</c:v>
                </c:pt>
              </c:strCache>
            </c:strRef>
          </c:tx>
          <c:spPr>
            <a:solidFill>
              <a:srgbClr val="A02226"/>
            </a:solidFill>
            <a:ln w="9525">
              <a:solidFill>
                <a:srgbClr val="FFFFFF"/>
              </a:solidFill>
            </a:ln>
          </c:spPr>
          <c:invertIfNegative val="0"/>
          <c:cat>
            <c:numRef>
              <c:f>'Chart data'!$M$6:$M$32</c:f>
              <c:numCache>
                <c:formatCode>mmm\-yyyy</c:formatCode>
                <c:ptCount val="27"/>
                <c:pt idx="0">
                  <c:v>33025</c:v>
                </c:pt>
                <c:pt idx="1">
                  <c:v>33390</c:v>
                </c:pt>
                <c:pt idx="2">
                  <c:v>33756</c:v>
                </c:pt>
                <c:pt idx="3">
                  <c:v>34121</c:v>
                </c:pt>
                <c:pt idx="4">
                  <c:v>34486</c:v>
                </c:pt>
                <c:pt idx="5">
                  <c:v>34851</c:v>
                </c:pt>
                <c:pt idx="6">
                  <c:v>35217</c:v>
                </c:pt>
                <c:pt idx="7">
                  <c:v>35582</c:v>
                </c:pt>
                <c:pt idx="8">
                  <c:v>35947</c:v>
                </c:pt>
                <c:pt idx="9">
                  <c:v>36312</c:v>
                </c:pt>
                <c:pt idx="10">
                  <c:v>36678</c:v>
                </c:pt>
                <c:pt idx="11">
                  <c:v>37043</c:v>
                </c:pt>
                <c:pt idx="12">
                  <c:v>37408</c:v>
                </c:pt>
                <c:pt idx="13">
                  <c:v>37773</c:v>
                </c:pt>
                <c:pt idx="14">
                  <c:v>38139</c:v>
                </c:pt>
                <c:pt idx="15">
                  <c:v>38504</c:v>
                </c:pt>
                <c:pt idx="16">
                  <c:v>38869</c:v>
                </c:pt>
                <c:pt idx="17">
                  <c:v>39234</c:v>
                </c:pt>
                <c:pt idx="18">
                  <c:v>39600</c:v>
                </c:pt>
                <c:pt idx="19">
                  <c:v>39965</c:v>
                </c:pt>
                <c:pt idx="20">
                  <c:v>40330</c:v>
                </c:pt>
                <c:pt idx="21">
                  <c:v>40695</c:v>
                </c:pt>
                <c:pt idx="22">
                  <c:v>41061</c:v>
                </c:pt>
                <c:pt idx="23">
                  <c:v>41426</c:v>
                </c:pt>
                <c:pt idx="24">
                  <c:v>41791</c:v>
                </c:pt>
                <c:pt idx="25">
                  <c:v>42156</c:v>
                </c:pt>
                <c:pt idx="26">
                  <c:v>42522</c:v>
                </c:pt>
              </c:numCache>
            </c:numRef>
          </c:cat>
          <c:val>
            <c:numRef>
              <c:f>'Chart data'!$N$6:$N$32</c:f>
              <c:numCache>
                <c:formatCode>0.0</c:formatCode>
                <c:ptCount val="27"/>
                <c:pt idx="0">
                  <c:v>841.89025594970815</c:v>
                </c:pt>
                <c:pt idx="1">
                  <c:v>821.30580204778153</c:v>
                </c:pt>
                <c:pt idx="2">
                  <c:v>846.4452261306534</c:v>
                </c:pt>
                <c:pt idx="3">
                  <c:v>867.11811023622056</c:v>
                </c:pt>
                <c:pt idx="4">
                  <c:v>960.90354090354083</c:v>
                </c:pt>
                <c:pt idx="5">
                  <c:v>966.67145110410115</c:v>
                </c:pt>
                <c:pt idx="6">
                  <c:v>958.31573373676258</c:v>
                </c:pt>
                <c:pt idx="7">
                  <c:v>1132.4000000000001</c:v>
                </c:pt>
                <c:pt idx="8">
                  <c:v>1210.6306198655716</c:v>
                </c:pt>
                <c:pt idx="9">
                  <c:v>1330.1092920353983</c:v>
                </c:pt>
                <c:pt idx="10">
                  <c:v>1483.5189052934825</c:v>
                </c:pt>
                <c:pt idx="11">
                  <c:v>1528.7074728260875</c:v>
                </c:pt>
                <c:pt idx="12">
                  <c:v>1859.269220607662</c:v>
                </c:pt>
                <c:pt idx="13">
                  <c:v>2212.8061558191735</c:v>
                </c:pt>
                <c:pt idx="14">
                  <c:v>2473.0647463994997</c:v>
                </c:pt>
                <c:pt idx="15">
                  <c:v>2574.8316722714771</c:v>
                </c:pt>
                <c:pt idx="16">
                  <c:v>2807.5876777251183</c:v>
                </c:pt>
                <c:pt idx="17">
                  <c:v>3120.8844649021871</c:v>
                </c:pt>
                <c:pt idx="18">
                  <c:v>3142.8400779293074</c:v>
                </c:pt>
                <c:pt idx="19">
                  <c:v>2825.9138461538464</c:v>
                </c:pt>
                <c:pt idx="20">
                  <c:v>3506.1660775520972</c:v>
                </c:pt>
                <c:pt idx="21">
                  <c:v>3375.3915579432087</c:v>
                </c:pt>
                <c:pt idx="22">
                  <c:v>3142.8936234058524</c:v>
                </c:pt>
                <c:pt idx="23">
                  <c:v>3262.0277750611249</c:v>
                </c:pt>
                <c:pt idx="24">
                  <c:v>3552.2193763389673</c:v>
                </c:pt>
                <c:pt idx="25">
                  <c:v>4032.4198455417745</c:v>
                </c:pt>
                <c:pt idx="26">
                  <c:v>4180.5</c:v>
                </c:pt>
              </c:numCache>
            </c:numRef>
          </c:val>
          <c:extLst>
            <c:ext xmlns:c16="http://schemas.microsoft.com/office/drawing/2014/chart" uri="{C3380CC4-5D6E-409C-BE32-E72D297353CC}">
              <c16:uniqueId val="{00000004-E863-4826-BE0B-3F0E5DB61A77}"/>
            </c:ext>
          </c:extLst>
        </c:ser>
        <c:ser>
          <c:idx val="1"/>
          <c:order val="1"/>
          <c:tx>
            <c:strRef>
              <c:f>'Chart data'!$S$4</c:f>
              <c:strCache>
                <c:ptCount val="1"/>
                <c:pt idx="0">
                  <c:v>Residential improvements</c:v>
                </c:pt>
              </c:strCache>
            </c:strRef>
          </c:tx>
          <c:spPr>
            <a:solidFill>
              <a:srgbClr val="F68B33"/>
            </a:solidFill>
            <a:ln w="9525">
              <a:solidFill>
                <a:srgbClr val="FFFFFF"/>
              </a:solidFill>
            </a:ln>
          </c:spPr>
          <c:invertIfNegative val="0"/>
          <c:cat>
            <c:numRef>
              <c:f>'Chart data'!$M$6:$M$32</c:f>
              <c:numCache>
                <c:formatCode>mmm\-yyyy</c:formatCode>
                <c:ptCount val="27"/>
                <c:pt idx="0">
                  <c:v>33025</c:v>
                </c:pt>
                <c:pt idx="1">
                  <c:v>33390</c:v>
                </c:pt>
                <c:pt idx="2">
                  <c:v>33756</c:v>
                </c:pt>
                <c:pt idx="3">
                  <c:v>34121</c:v>
                </c:pt>
                <c:pt idx="4">
                  <c:v>34486</c:v>
                </c:pt>
                <c:pt idx="5">
                  <c:v>34851</c:v>
                </c:pt>
                <c:pt idx="6">
                  <c:v>35217</c:v>
                </c:pt>
                <c:pt idx="7">
                  <c:v>35582</c:v>
                </c:pt>
                <c:pt idx="8">
                  <c:v>35947</c:v>
                </c:pt>
                <c:pt idx="9">
                  <c:v>36312</c:v>
                </c:pt>
                <c:pt idx="10">
                  <c:v>36678</c:v>
                </c:pt>
                <c:pt idx="11">
                  <c:v>37043</c:v>
                </c:pt>
                <c:pt idx="12">
                  <c:v>37408</c:v>
                </c:pt>
                <c:pt idx="13">
                  <c:v>37773</c:v>
                </c:pt>
                <c:pt idx="14">
                  <c:v>38139</c:v>
                </c:pt>
                <c:pt idx="15">
                  <c:v>38504</c:v>
                </c:pt>
                <c:pt idx="16">
                  <c:v>38869</c:v>
                </c:pt>
                <c:pt idx="17">
                  <c:v>39234</c:v>
                </c:pt>
                <c:pt idx="18">
                  <c:v>39600</c:v>
                </c:pt>
                <c:pt idx="19">
                  <c:v>39965</c:v>
                </c:pt>
                <c:pt idx="20">
                  <c:v>40330</c:v>
                </c:pt>
                <c:pt idx="21">
                  <c:v>40695</c:v>
                </c:pt>
                <c:pt idx="22">
                  <c:v>41061</c:v>
                </c:pt>
                <c:pt idx="23">
                  <c:v>41426</c:v>
                </c:pt>
                <c:pt idx="24">
                  <c:v>41791</c:v>
                </c:pt>
                <c:pt idx="25">
                  <c:v>42156</c:v>
                </c:pt>
                <c:pt idx="26">
                  <c:v>42522</c:v>
                </c:pt>
              </c:numCache>
            </c:numRef>
          </c:cat>
          <c:val>
            <c:numRef>
              <c:f>'Chart data'!$S$6:$S$32</c:f>
              <c:numCache>
                <c:formatCode>0.0</c:formatCode>
                <c:ptCount val="27"/>
                <c:pt idx="0">
                  <c:v>795.01050740907044</c:v>
                </c:pt>
                <c:pt idx="1">
                  <c:v>792.10546075085335</c:v>
                </c:pt>
                <c:pt idx="2">
                  <c:v>802.00050251256289</c:v>
                </c:pt>
                <c:pt idx="3">
                  <c:v>830.49448818897645</c:v>
                </c:pt>
                <c:pt idx="4">
                  <c:v>865.16581196581194</c:v>
                </c:pt>
                <c:pt idx="5">
                  <c:v>887.58170347003181</c:v>
                </c:pt>
                <c:pt idx="6">
                  <c:v>884.09500756429668</c:v>
                </c:pt>
                <c:pt idx="7">
                  <c:v>899.87234042553212</c:v>
                </c:pt>
                <c:pt idx="8">
                  <c:v>941.61956684092638</c:v>
                </c:pt>
                <c:pt idx="9">
                  <c:v>998.02123893805299</c:v>
                </c:pt>
                <c:pt idx="10">
                  <c:v>1057.338710839035</c:v>
                </c:pt>
                <c:pt idx="11">
                  <c:v>1140.9758152173915</c:v>
                </c:pt>
                <c:pt idx="12">
                  <c:v>1173.7030383091151</c:v>
                </c:pt>
                <c:pt idx="13">
                  <c:v>1243.9048412952873</c:v>
                </c:pt>
                <c:pt idx="14">
                  <c:v>1340.6956793988732</c:v>
                </c:pt>
                <c:pt idx="15">
                  <c:v>1425.0174258636505</c:v>
                </c:pt>
                <c:pt idx="16">
                  <c:v>1479.6295023696682</c:v>
                </c:pt>
                <c:pt idx="17">
                  <c:v>1539.0065592635219</c:v>
                </c:pt>
                <c:pt idx="18">
                  <c:v>1592.8208182577234</c:v>
                </c:pt>
                <c:pt idx="19">
                  <c:v>1621.9569230769232</c:v>
                </c:pt>
                <c:pt idx="20">
                  <c:v>1657.4956475863887</c:v>
                </c:pt>
                <c:pt idx="21">
                  <c:v>1674.508058326938</c:v>
                </c:pt>
                <c:pt idx="22">
                  <c:v>1685.2444111027762</c:v>
                </c:pt>
                <c:pt idx="23">
                  <c:v>1710.1337897310514</c:v>
                </c:pt>
                <c:pt idx="24">
                  <c:v>1749.6082837419663</c:v>
                </c:pt>
                <c:pt idx="25">
                  <c:v>1812.0797566112806</c:v>
                </c:pt>
                <c:pt idx="26">
                  <c:v>1864.6</c:v>
                </c:pt>
              </c:numCache>
            </c:numRef>
          </c:val>
          <c:extLst>
            <c:ext xmlns:c16="http://schemas.microsoft.com/office/drawing/2014/chart" uri="{C3380CC4-5D6E-409C-BE32-E72D297353CC}">
              <c16:uniqueId val="{00000006-E863-4826-BE0B-3F0E5DB61A77}"/>
            </c:ext>
          </c:extLst>
        </c:ser>
        <c:dLbls>
          <c:showLegendKey val="0"/>
          <c:showVal val="0"/>
          <c:showCatName val="0"/>
          <c:showSerName val="0"/>
          <c:showPercent val="0"/>
          <c:showBubbleSize val="0"/>
        </c:dLbls>
        <c:gapWidth val="28"/>
        <c:overlap val="100"/>
        <c:axId val="-2055453496"/>
        <c:axId val="-2042996936"/>
      </c:barChart>
      <c:dateAx>
        <c:axId val="-2055453496"/>
        <c:scaling>
          <c:orientation val="minMax"/>
          <c:min val="32874"/>
        </c:scaling>
        <c:delete val="0"/>
        <c:axPos val="b"/>
        <c:numFmt formatCode="yyyy" sourceLinked="0"/>
        <c:majorTickMark val="out"/>
        <c:minorTickMark val="none"/>
        <c:tickLblPos val="nextTo"/>
        <c:spPr>
          <a:ln>
            <a:solidFill>
              <a:schemeClr val="tx1"/>
            </a:solidFill>
          </a:ln>
        </c:spPr>
        <c:txPr>
          <a:bodyPr/>
          <a:lstStyle/>
          <a:p>
            <a:pPr>
              <a:defRPr sz="2200"/>
            </a:pPr>
            <a:endParaRPr lang="en-US"/>
          </a:p>
        </c:txPr>
        <c:crossAx val="-2042996936"/>
        <c:crosses val="autoZero"/>
        <c:auto val="1"/>
        <c:lblOffset val="100"/>
        <c:baseTimeUnit val="years"/>
        <c:majorUnit val="5"/>
        <c:majorTimeUnit val="years"/>
      </c:dateAx>
      <c:valAx>
        <c:axId val="-2042996936"/>
        <c:scaling>
          <c:orientation val="minMax"/>
        </c:scaling>
        <c:delete val="0"/>
        <c:axPos val="l"/>
        <c:majorGridlines>
          <c:spPr>
            <a:ln>
              <a:solidFill>
                <a:srgbClr val="6A737B">
                  <a:lumMod val="40000"/>
                  <a:lumOff val="60000"/>
                </a:srgbClr>
              </a:solidFill>
            </a:ln>
          </c:spPr>
        </c:majorGridlines>
        <c:numFmt formatCode="General" sourceLinked="0"/>
        <c:majorTickMark val="out"/>
        <c:minorTickMark val="none"/>
        <c:tickLblPos val="nextTo"/>
        <c:spPr>
          <a:ln>
            <a:noFill/>
          </a:ln>
        </c:spPr>
        <c:txPr>
          <a:bodyPr/>
          <a:lstStyle/>
          <a:p>
            <a:pPr>
              <a:defRPr sz="2200"/>
            </a:pPr>
            <a:endParaRPr lang="en-US"/>
          </a:p>
        </c:txPr>
        <c:crossAx val="-2055453496"/>
        <c:crosses val="autoZero"/>
        <c:crossBetween val="between"/>
        <c:dispUnits>
          <c:builtInUnit val="thousands"/>
        </c:dispUnits>
      </c:valAx>
    </c:plotArea>
    <c:plotVisOnly val="1"/>
    <c:dispBlanksAs val="gap"/>
    <c:showDLblsOverMax val="0"/>
  </c:chart>
  <c:txPr>
    <a:bodyPr/>
    <a:lstStyle/>
    <a:p>
      <a:pPr>
        <a:defRPr sz="1800"/>
      </a:pPr>
      <a:endParaRPr lang="en-US"/>
    </a:p>
  </c:txPr>
  <c:externalData r:id="rId2">
    <c:autoUpdate val="0"/>
  </c:externalData>
</c:chartSpace>
</file>

<file path=ppt/charts/chart7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barChart>
        <c:barDir val="col"/>
        <c:grouping val="stacked"/>
        <c:varyColors val="0"/>
        <c:ser>
          <c:idx val="0"/>
          <c:order val="0"/>
          <c:tx>
            <c:strRef>
              <c:f>Sheet1!$A$2</c:f>
              <c:strCache>
                <c:ptCount val="1"/>
                <c:pt idx="0">
                  <c:v>Detached</c:v>
                </c:pt>
              </c:strCache>
            </c:strRef>
          </c:tx>
          <c:spPr>
            <a:solidFill>
              <a:srgbClr val="621214"/>
            </a:solidFill>
            <a:ln w="9525">
              <a:solidFill>
                <a:srgbClr val="FFFFFF"/>
              </a:solidFill>
            </a:ln>
          </c:spPr>
          <c:invertIfNegative val="0"/>
          <c:cat>
            <c:strRef>
              <c:f>Sheet1!$B$1:$H$1</c:f>
              <c:strCache>
                <c:ptCount val="7"/>
                <c:pt idx="0">
                  <c:v>2006 actual</c:v>
                </c:pt>
                <c:pt idx="1">
                  <c:v>2016 actual</c:v>
                </c:pt>
                <c:pt idx="2">
                  <c:v>Preferred</c:v>
                </c:pt>
                <c:pt idx="3">
                  <c:v>   </c:v>
                </c:pt>
                <c:pt idx="4">
                  <c:v>2006 actual  </c:v>
                </c:pt>
                <c:pt idx="5">
                  <c:v>2016 actual </c:v>
                </c:pt>
                <c:pt idx="6">
                  <c:v>Preferred </c:v>
                </c:pt>
              </c:strCache>
            </c:strRef>
          </c:cat>
          <c:val>
            <c:numRef>
              <c:f>Sheet1!$B$2:$H$2</c:f>
              <c:numCache>
                <c:formatCode>0.0</c:formatCode>
                <c:ptCount val="7"/>
                <c:pt idx="0">
                  <c:v>72.318201336108558</c:v>
                </c:pt>
                <c:pt idx="1">
                  <c:v>66.573002025549016</c:v>
                </c:pt>
                <c:pt idx="2">
                  <c:v>48</c:v>
                </c:pt>
                <c:pt idx="4">
                  <c:v>62.331048005166593</c:v>
                </c:pt>
                <c:pt idx="5">
                  <c:v>56.141161919675653</c:v>
                </c:pt>
                <c:pt idx="6">
                  <c:v>41</c:v>
                </c:pt>
              </c:numCache>
            </c:numRef>
          </c:val>
          <c:extLst>
            <c:ext xmlns:c16="http://schemas.microsoft.com/office/drawing/2014/chart" uri="{C3380CC4-5D6E-409C-BE32-E72D297353CC}">
              <c16:uniqueId val="{00000004-E863-4826-BE0B-3F0E5DB61A77}"/>
            </c:ext>
          </c:extLst>
        </c:ser>
        <c:ser>
          <c:idx val="1"/>
          <c:order val="1"/>
          <c:tx>
            <c:strRef>
              <c:f>Sheet1!$A$3</c:f>
              <c:strCache>
                <c:ptCount val="1"/>
                <c:pt idx="0">
                  <c:v>Semi-detached</c:v>
                </c:pt>
              </c:strCache>
            </c:strRef>
          </c:tx>
          <c:spPr>
            <a:solidFill>
              <a:srgbClr val="A02226"/>
            </a:solidFill>
            <a:ln w="9525">
              <a:solidFill>
                <a:srgbClr val="FFFFFF"/>
              </a:solidFill>
            </a:ln>
          </c:spPr>
          <c:invertIfNegative val="0"/>
          <c:cat>
            <c:strRef>
              <c:f>Sheet1!$B$1:$H$1</c:f>
              <c:strCache>
                <c:ptCount val="7"/>
                <c:pt idx="0">
                  <c:v>2006 actual</c:v>
                </c:pt>
                <c:pt idx="1">
                  <c:v>2016 actual</c:v>
                </c:pt>
                <c:pt idx="2">
                  <c:v>Preferred</c:v>
                </c:pt>
                <c:pt idx="3">
                  <c:v>   </c:v>
                </c:pt>
                <c:pt idx="4">
                  <c:v>2006 actual  </c:v>
                </c:pt>
                <c:pt idx="5">
                  <c:v>2016 actual </c:v>
                </c:pt>
                <c:pt idx="6">
                  <c:v>Preferred </c:v>
                </c:pt>
              </c:strCache>
            </c:strRef>
          </c:cat>
          <c:val>
            <c:numRef>
              <c:f>Sheet1!$B$3:$H$3</c:f>
              <c:numCache>
                <c:formatCode>0.0</c:formatCode>
                <c:ptCount val="7"/>
                <c:pt idx="0">
                  <c:v>11.577053223323039</c:v>
                </c:pt>
                <c:pt idx="1">
                  <c:v>17.136287596520429</c:v>
                </c:pt>
                <c:pt idx="2">
                  <c:v>26</c:v>
                </c:pt>
                <c:pt idx="4">
                  <c:v>11.93753746099576</c:v>
                </c:pt>
                <c:pt idx="5">
                  <c:v>14.10527095057506</c:v>
                </c:pt>
                <c:pt idx="6">
                  <c:v>25</c:v>
                </c:pt>
              </c:numCache>
            </c:numRef>
          </c:val>
          <c:extLst>
            <c:ext xmlns:c16="http://schemas.microsoft.com/office/drawing/2014/chart" uri="{C3380CC4-5D6E-409C-BE32-E72D297353CC}">
              <c16:uniqueId val="{00000006-E863-4826-BE0B-3F0E5DB61A77}"/>
            </c:ext>
          </c:extLst>
        </c:ser>
        <c:ser>
          <c:idx val="2"/>
          <c:order val="2"/>
          <c:tx>
            <c:strRef>
              <c:f>Sheet1!$A$4</c:f>
              <c:strCache>
                <c:ptCount val="1"/>
                <c:pt idx="0">
                  <c:v>Up to 3 storeys</c:v>
                </c:pt>
              </c:strCache>
            </c:strRef>
          </c:tx>
          <c:spPr>
            <a:solidFill>
              <a:srgbClr val="D4582A"/>
            </a:solidFill>
            <a:ln w="9525">
              <a:solidFill>
                <a:srgbClr val="FFFFFF"/>
              </a:solidFill>
            </a:ln>
          </c:spPr>
          <c:invertIfNegative val="0"/>
          <c:cat>
            <c:strRef>
              <c:f>Sheet1!$B$1:$H$1</c:f>
              <c:strCache>
                <c:ptCount val="7"/>
                <c:pt idx="0">
                  <c:v>2006 actual</c:v>
                </c:pt>
                <c:pt idx="1">
                  <c:v>2016 actual</c:v>
                </c:pt>
                <c:pt idx="2">
                  <c:v>Preferred</c:v>
                </c:pt>
                <c:pt idx="3">
                  <c:v>   </c:v>
                </c:pt>
                <c:pt idx="4">
                  <c:v>2006 actual  </c:v>
                </c:pt>
                <c:pt idx="5">
                  <c:v>2016 actual </c:v>
                </c:pt>
                <c:pt idx="6">
                  <c:v>Preferred </c:v>
                </c:pt>
              </c:strCache>
            </c:strRef>
          </c:cat>
          <c:val>
            <c:numRef>
              <c:f>Sheet1!$B$4:$H$4</c:f>
              <c:numCache>
                <c:formatCode>0.0</c:formatCode>
                <c:ptCount val="7"/>
                <c:pt idx="0">
                  <c:v>12.81574813228324</c:v>
                </c:pt>
                <c:pt idx="1">
                  <c:v>9.550621131812898</c:v>
                </c:pt>
                <c:pt idx="2">
                  <c:v>12</c:v>
                </c:pt>
                <c:pt idx="4">
                  <c:v>15.937226820977759</c:v>
                </c:pt>
                <c:pt idx="5">
                  <c:v>16.003573359352409</c:v>
                </c:pt>
                <c:pt idx="6">
                  <c:v>15</c:v>
                </c:pt>
              </c:numCache>
            </c:numRef>
          </c:val>
          <c:extLst>
            <c:ext xmlns:c16="http://schemas.microsoft.com/office/drawing/2014/chart" uri="{C3380CC4-5D6E-409C-BE32-E72D297353CC}">
              <c16:uniqueId val="{00000008-E863-4826-BE0B-3F0E5DB61A77}"/>
            </c:ext>
          </c:extLst>
        </c:ser>
        <c:ser>
          <c:idx val="3"/>
          <c:order val="3"/>
          <c:tx>
            <c:strRef>
              <c:f>Sheet1!$A$5</c:f>
              <c:strCache>
                <c:ptCount val="1"/>
                <c:pt idx="0">
                  <c:v>4 storeys and above</c:v>
                </c:pt>
              </c:strCache>
            </c:strRef>
          </c:tx>
          <c:spPr>
            <a:solidFill>
              <a:srgbClr val="F68B33"/>
            </a:solidFill>
            <a:ln>
              <a:solidFill>
                <a:srgbClr val="FFFFFF"/>
              </a:solidFill>
            </a:ln>
          </c:spPr>
          <c:invertIfNegative val="0"/>
          <c:cat>
            <c:strRef>
              <c:f>Sheet1!$B$1:$H$1</c:f>
              <c:strCache>
                <c:ptCount val="7"/>
                <c:pt idx="0">
                  <c:v>2006 actual</c:v>
                </c:pt>
                <c:pt idx="1">
                  <c:v>2016 actual</c:v>
                </c:pt>
                <c:pt idx="2">
                  <c:v>Preferred</c:v>
                </c:pt>
                <c:pt idx="3">
                  <c:v>   </c:v>
                </c:pt>
                <c:pt idx="4">
                  <c:v>2006 actual  </c:v>
                </c:pt>
                <c:pt idx="5">
                  <c:v>2016 actual </c:v>
                </c:pt>
                <c:pt idx="6">
                  <c:v>Preferred </c:v>
                </c:pt>
              </c:strCache>
            </c:strRef>
          </c:cat>
          <c:val>
            <c:numRef>
              <c:f>Sheet1!$B$5:$H$5</c:f>
              <c:numCache>
                <c:formatCode>0.0</c:formatCode>
                <c:ptCount val="7"/>
                <c:pt idx="0">
                  <c:v>3.2889973082850799</c:v>
                </c:pt>
                <c:pt idx="1">
                  <c:v>6.7400892461175461</c:v>
                </c:pt>
                <c:pt idx="2">
                  <c:v>14</c:v>
                </c:pt>
                <c:pt idx="4">
                  <c:v>9.794187712859765</c:v>
                </c:pt>
                <c:pt idx="5">
                  <c:v>13.749993770396889</c:v>
                </c:pt>
                <c:pt idx="6">
                  <c:v>20</c:v>
                </c:pt>
              </c:numCache>
            </c:numRef>
          </c:val>
          <c:extLst>
            <c:ext xmlns:c16="http://schemas.microsoft.com/office/drawing/2014/chart" uri="{C3380CC4-5D6E-409C-BE32-E72D297353CC}">
              <c16:uniqueId val="{00000003-803B-4CC1-8025-DD457FBAE290}"/>
            </c:ext>
          </c:extLst>
        </c:ser>
        <c:dLbls>
          <c:showLegendKey val="0"/>
          <c:showVal val="0"/>
          <c:showCatName val="0"/>
          <c:showSerName val="0"/>
          <c:showPercent val="0"/>
          <c:showBubbleSize val="0"/>
        </c:dLbls>
        <c:gapWidth val="30"/>
        <c:overlap val="100"/>
        <c:axId val="-2042485768"/>
        <c:axId val="-2017969656"/>
      </c:barChart>
      <c:catAx>
        <c:axId val="-2042485768"/>
        <c:scaling>
          <c:orientation val="minMax"/>
        </c:scaling>
        <c:delete val="0"/>
        <c:axPos val="b"/>
        <c:numFmt formatCode="General" sourceLinked="1"/>
        <c:majorTickMark val="none"/>
        <c:minorTickMark val="none"/>
        <c:tickLblPos val="nextTo"/>
        <c:spPr>
          <a:ln>
            <a:solidFill>
              <a:schemeClr val="tx1"/>
            </a:solidFill>
          </a:ln>
        </c:spPr>
        <c:txPr>
          <a:bodyPr/>
          <a:lstStyle/>
          <a:p>
            <a:pPr>
              <a:defRPr sz="2200"/>
            </a:pPr>
            <a:endParaRPr lang="en-US"/>
          </a:p>
        </c:txPr>
        <c:crossAx val="-2017969656"/>
        <c:crosses val="autoZero"/>
        <c:auto val="1"/>
        <c:lblAlgn val="ctr"/>
        <c:lblOffset val="100"/>
        <c:noMultiLvlLbl val="0"/>
      </c:catAx>
      <c:valAx>
        <c:axId val="-2017969656"/>
        <c:scaling>
          <c:orientation val="minMax"/>
          <c:max val="100"/>
        </c:scaling>
        <c:delete val="0"/>
        <c:axPos val="l"/>
        <c:majorGridlines>
          <c:spPr>
            <a:ln>
              <a:solidFill>
                <a:srgbClr val="6A737B">
                  <a:lumMod val="40000"/>
                  <a:lumOff val="60000"/>
                </a:srgbClr>
              </a:solidFill>
            </a:ln>
          </c:spPr>
        </c:majorGridlines>
        <c:numFmt formatCode="General" sourceLinked="0"/>
        <c:majorTickMark val="out"/>
        <c:minorTickMark val="none"/>
        <c:tickLblPos val="nextTo"/>
        <c:spPr>
          <a:ln>
            <a:noFill/>
          </a:ln>
        </c:spPr>
        <c:txPr>
          <a:bodyPr/>
          <a:lstStyle/>
          <a:p>
            <a:pPr>
              <a:defRPr sz="2200"/>
            </a:pPr>
            <a:endParaRPr lang="en-US"/>
          </a:p>
        </c:txPr>
        <c:crossAx val="-2042485768"/>
        <c:crosses val="autoZero"/>
        <c:crossBetween val="between"/>
        <c:majorUnit val="20"/>
      </c:valAx>
    </c:plotArea>
    <c:plotVisOnly val="1"/>
    <c:dispBlanksAs val="gap"/>
    <c:showDLblsOverMax val="0"/>
  </c:chart>
  <c:txPr>
    <a:bodyPr/>
    <a:lstStyle/>
    <a:p>
      <a:pPr>
        <a:defRPr sz="1800"/>
      </a:pPr>
      <a:endParaRPr lang="en-US"/>
    </a:p>
  </c:txPr>
  <c:externalData r:id="rId2">
    <c:autoUpdate val="0"/>
  </c:externalData>
</c:chartSpace>
</file>

<file path=ppt/charts/chart7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6.8170641298107099E-2"/>
          <c:y val="3.2980474157265099E-2"/>
          <c:w val="0.918810776396768"/>
          <c:h val="0.93719553879587603"/>
        </c:manualLayout>
      </c:layout>
      <c:barChart>
        <c:barDir val="col"/>
        <c:grouping val="stacked"/>
        <c:varyColors val="0"/>
        <c:ser>
          <c:idx val="0"/>
          <c:order val="0"/>
          <c:tx>
            <c:strRef>
              <c:f>Sheet1!$B$1</c:f>
              <c:strCache>
                <c:ptCount val="1"/>
                <c:pt idx="0">
                  <c:v>Blank</c:v>
                </c:pt>
              </c:strCache>
            </c:strRef>
          </c:tx>
          <c:spPr>
            <a:noFill/>
            <a:ln>
              <a:noFill/>
            </a:ln>
          </c:spPr>
          <c:invertIfNegative val="0"/>
          <c:cat>
            <c:strRef>
              <c:f>Sheet1!$A$2:$A$9</c:f>
              <c:strCache>
                <c:ptCount val="8"/>
                <c:pt idx="0">
                  <c:v>&lt; $100k</c:v>
                </c:pt>
                <c:pt idx="1">
                  <c:v>$100k - $200k</c:v>
                </c:pt>
                <c:pt idx="2">
                  <c:v>$200k - 300k</c:v>
                </c:pt>
                <c:pt idx="3">
                  <c:v>$300k - $500k</c:v>
                </c:pt>
                <c:pt idx="4">
                  <c:v>$500k - 750k</c:v>
                </c:pt>
                <c:pt idx="5">
                  <c:v>$750k - $1m</c:v>
                </c:pt>
                <c:pt idx="6">
                  <c:v>$1m - $2m</c:v>
                </c:pt>
                <c:pt idx="7">
                  <c:v>$2m +</c:v>
                </c:pt>
              </c:strCache>
            </c:strRef>
          </c:cat>
          <c:val>
            <c:numRef>
              <c:f>Sheet1!$B$2:$B$9</c:f>
              <c:numCache>
                <c:formatCode>#,##0</c:formatCode>
                <c:ptCount val="8"/>
                <c:pt idx="1">
                  <c:v>5.9958202548843698</c:v>
                </c:pt>
                <c:pt idx="2">
                  <c:v>7.6103715403072849</c:v>
                </c:pt>
                <c:pt idx="3">
                  <c:v>10.025024094966399</c:v>
                </c:pt>
                <c:pt idx="4">
                  <c:v>18.84679542503077</c:v>
                </c:pt>
                <c:pt idx="5">
                  <c:v>27.736752583772979</c:v>
                </c:pt>
                <c:pt idx="6">
                  <c:v>32.968225869659761</c:v>
                </c:pt>
                <c:pt idx="7">
                  <c:v>38.812132824937571</c:v>
                </c:pt>
              </c:numCache>
            </c:numRef>
          </c:val>
          <c:extLst>
            <c:ext xmlns:c16="http://schemas.microsoft.com/office/drawing/2014/chart" uri="{C3380CC4-5D6E-409C-BE32-E72D297353CC}">
              <c16:uniqueId val="{00000000-7A0F-4B8F-B857-A2FA3964AB7E}"/>
            </c:ext>
          </c:extLst>
        </c:ser>
        <c:ser>
          <c:idx val="2"/>
          <c:order val="1"/>
          <c:tx>
            <c:strRef>
              <c:f>Sheet1!$C$1</c:f>
              <c:strCache>
                <c:ptCount val="1"/>
                <c:pt idx="0">
                  <c:v>Billions</c:v>
                </c:pt>
              </c:strCache>
            </c:strRef>
          </c:tx>
          <c:spPr>
            <a:solidFill>
              <a:schemeClr val="accent2"/>
            </a:solidFill>
            <a:ln>
              <a:solidFill>
                <a:schemeClr val="bg1"/>
              </a:solidFill>
            </a:ln>
          </c:spPr>
          <c:invertIfNegative val="0"/>
          <c:cat>
            <c:strRef>
              <c:f>Sheet1!$A$2:$A$9</c:f>
              <c:strCache>
                <c:ptCount val="8"/>
                <c:pt idx="0">
                  <c:v>&lt; $100k</c:v>
                </c:pt>
                <c:pt idx="1">
                  <c:v>$100k - $200k</c:v>
                </c:pt>
                <c:pt idx="2">
                  <c:v>$200k - 300k</c:v>
                </c:pt>
                <c:pt idx="3">
                  <c:v>$300k - $500k</c:v>
                </c:pt>
                <c:pt idx="4">
                  <c:v>$500k - 750k</c:v>
                </c:pt>
                <c:pt idx="5">
                  <c:v>$750k - $1m</c:v>
                </c:pt>
                <c:pt idx="6">
                  <c:v>$1m - $2m</c:v>
                </c:pt>
                <c:pt idx="7">
                  <c:v>$2m +</c:v>
                </c:pt>
              </c:strCache>
            </c:strRef>
          </c:cat>
          <c:val>
            <c:numRef>
              <c:f>Sheet1!$C$2:$C$9</c:f>
              <c:numCache>
                <c:formatCode>#,##0.0</c:formatCode>
                <c:ptCount val="8"/>
                <c:pt idx="0">
                  <c:v>5.9958202548843698</c:v>
                </c:pt>
                <c:pt idx="1">
                  <c:v>1.614551285422934</c:v>
                </c:pt>
                <c:pt idx="2">
                  <c:v>2.414652554659086</c:v>
                </c:pt>
                <c:pt idx="3">
                  <c:v>8.8217713300643688</c:v>
                </c:pt>
                <c:pt idx="4">
                  <c:v>8.8899571587423107</c:v>
                </c:pt>
                <c:pt idx="5">
                  <c:v>5.2314732858866897</c:v>
                </c:pt>
                <c:pt idx="6">
                  <c:v>5.8439069552778156</c:v>
                </c:pt>
                <c:pt idx="7">
                  <c:v>0.48786717506243199</c:v>
                </c:pt>
              </c:numCache>
            </c:numRef>
          </c:val>
          <c:extLst>
            <c:ext xmlns:c16="http://schemas.microsoft.com/office/drawing/2014/chart" uri="{C3380CC4-5D6E-409C-BE32-E72D297353CC}">
              <c16:uniqueId val="{00000001-7A0F-4B8F-B857-A2FA3964AB7E}"/>
            </c:ext>
          </c:extLst>
        </c:ser>
        <c:dLbls>
          <c:showLegendKey val="0"/>
          <c:showVal val="0"/>
          <c:showCatName val="0"/>
          <c:showSerName val="0"/>
          <c:showPercent val="0"/>
          <c:showBubbleSize val="0"/>
        </c:dLbls>
        <c:gapWidth val="25"/>
        <c:overlap val="100"/>
        <c:axId val="-2042351528"/>
        <c:axId val="-2018015944"/>
      </c:barChart>
      <c:catAx>
        <c:axId val="-2042351528"/>
        <c:scaling>
          <c:orientation val="minMax"/>
        </c:scaling>
        <c:delete val="0"/>
        <c:axPos val="b"/>
        <c:numFmt formatCode="General" sourceLinked="1"/>
        <c:majorTickMark val="out"/>
        <c:minorTickMark val="none"/>
        <c:tickLblPos val="none"/>
        <c:spPr>
          <a:ln>
            <a:solidFill>
              <a:srgbClr val="000000"/>
            </a:solidFill>
          </a:ln>
        </c:spPr>
        <c:crossAx val="-2018015944"/>
        <c:crosses val="autoZero"/>
        <c:auto val="1"/>
        <c:lblAlgn val="ctr"/>
        <c:lblOffset val="100"/>
        <c:noMultiLvlLbl val="0"/>
      </c:catAx>
      <c:valAx>
        <c:axId val="-2018015944"/>
        <c:scaling>
          <c:orientation val="minMax"/>
          <c:max val="40"/>
          <c:min val="0"/>
        </c:scaling>
        <c:delete val="0"/>
        <c:axPos val="l"/>
        <c:majorGridlines>
          <c:spPr>
            <a:ln>
              <a:solidFill>
                <a:srgbClr val="D9D9D9"/>
              </a:solidFill>
            </a:ln>
          </c:spPr>
        </c:majorGridlines>
        <c:numFmt formatCode="#,##0" sourceLinked="0"/>
        <c:majorTickMark val="out"/>
        <c:minorTickMark val="none"/>
        <c:tickLblPos val="nextTo"/>
        <c:spPr>
          <a:ln>
            <a:noFill/>
          </a:ln>
        </c:spPr>
        <c:txPr>
          <a:bodyPr/>
          <a:lstStyle/>
          <a:p>
            <a:pPr>
              <a:defRPr sz="2200"/>
            </a:pPr>
            <a:endParaRPr lang="en-US"/>
          </a:p>
        </c:txPr>
        <c:crossAx val="-2042351528"/>
        <c:crosses val="autoZero"/>
        <c:crossBetween val="between"/>
        <c:minorUnit val="1"/>
      </c:valAx>
      <c:spPr>
        <a:noFill/>
        <a:ln>
          <a:noFill/>
        </a:ln>
        <a:effectLst/>
      </c:spPr>
    </c:plotArea>
    <c:plotVisOnly val="1"/>
    <c:dispBlanksAs val="gap"/>
    <c:showDLblsOverMax val="0"/>
  </c:chart>
  <c:spPr>
    <a:noFill/>
    <a:ln>
      <a:noFill/>
    </a:ln>
    <a:effectLst/>
  </c:spPr>
  <c:txPr>
    <a:bodyPr/>
    <a:lstStyle/>
    <a:p>
      <a:pPr>
        <a:defRPr sz="2200"/>
      </a:pPr>
      <a:endParaRPr lang="en-US"/>
    </a:p>
  </c:txPr>
  <c:externalData r:id="rId1">
    <c:autoUpdate val="0"/>
  </c:externalData>
</c:chartSpace>
</file>

<file path=ppt/charts/chart7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7.5954283388492888E-2"/>
          <c:y val="4.1090750213137892E-2"/>
          <c:w val="0.9079836205712104"/>
          <c:h val="0.84709677389550331"/>
        </c:manualLayout>
      </c:layout>
      <c:barChart>
        <c:barDir val="col"/>
        <c:grouping val="clustered"/>
        <c:varyColors val="0"/>
        <c:ser>
          <c:idx val="2"/>
          <c:order val="0"/>
          <c:tx>
            <c:strRef>
              <c:f>Sheet1!$B$1</c:f>
              <c:strCache>
                <c:ptCount val="1"/>
                <c:pt idx="0">
                  <c:v>All dwellings</c:v>
                </c:pt>
              </c:strCache>
            </c:strRef>
          </c:tx>
          <c:spPr>
            <a:solidFill>
              <a:srgbClr val="F68B33"/>
            </a:solidFill>
          </c:spPr>
          <c:invertIfNegative val="0"/>
          <c:cat>
            <c:strRef>
              <c:f>Sheet1!$A$2:$A$11</c:f>
              <c:strCache>
                <c:ptCount val="10"/>
                <c:pt idx="0">
                  <c:v>1st
(lowest)</c:v>
                </c:pt>
                <c:pt idx="1">
                  <c:v>2nd</c:v>
                </c:pt>
                <c:pt idx="2">
                  <c:v>3rd</c:v>
                </c:pt>
                <c:pt idx="3">
                  <c:v>4th</c:v>
                </c:pt>
                <c:pt idx="4">
                  <c:v>5th</c:v>
                </c:pt>
                <c:pt idx="5">
                  <c:v>6th</c:v>
                </c:pt>
                <c:pt idx="6">
                  <c:v>7th</c:v>
                </c:pt>
                <c:pt idx="7">
                  <c:v>8th</c:v>
                </c:pt>
                <c:pt idx="8">
                  <c:v>9th</c:v>
                </c:pt>
                <c:pt idx="9">
                  <c:v>10th
(highest)</c:v>
                </c:pt>
              </c:strCache>
            </c:strRef>
          </c:cat>
          <c:val>
            <c:numRef>
              <c:f>Sheet1!$B$2:$B$11</c:f>
              <c:numCache>
                <c:formatCode>#,##0</c:formatCode>
                <c:ptCount val="10"/>
                <c:pt idx="0">
                  <c:v>119.23573803570116</c:v>
                </c:pt>
                <c:pt idx="1">
                  <c:v>101.70653288971775</c:v>
                </c:pt>
                <c:pt idx="2">
                  <c:v>95.187778512842414</c:v>
                </c:pt>
                <c:pt idx="3">
                  <c:v>84.23567584263904</c:v>
                </c:pt>
                <c:pt idx="4">
                  <c:v>72.939719092698112</c:v>
                </c:pt>
                <c:pt idx="5">
                  <c:v>69.13308286366771</c:v>
                </c:pt>
                <c:pt idx="6">
                  <c:v>71.935360104057963</c:v>
                </c:pt>
                <c:pt idx="7">
                  <c:v>81.460151055220678</c:v>
                </c:pt>
                <c:pt idx="8">
                  <c:v>90.70412487196657</c:v>
                </c:pt>
                <c:pt idx="9">
                  <c:v>89.852025911494962</c:v>
                </c:pt>
              </c:numCache>
            </c:numRef>
          </c:val>
          <c:extLst>
            <c:ext xmlns:c16="http://schemas.microsoft.com/office/drawing/2014/chart" uri="{C3380CC4-5D6E-409C-BE32-E72D297353CC}">
              <c16:uniqueId val="{00000000-125E-47AF-8504-402A1DD76B55}"/>
            </c:ext>
          </c:extLst>
        </c:ser>
        <c:dLbls>
          <c:showLegendKey val="0"/>
          <c:showVal val="0"/>
          <c:showCatName val="0"/>
          <c:showSerName val="0"/>
          <c:showPercent val="0"/>
          <c:showBubbleSize val="0"/>
        </c:dLbls>
        <c:gapWidth val="100"/>
        <c:axId val="1855111800"/>
        <c:axId val="1855115064"/>
      </c:barChart>
      <c:catAx>
        <c:axId val="1855111800"/>
        <c:scaling>
          <c:orientation val="minMax"/>
        </c:scaling>
        <c:delete val="0"/>
        <c:axPos val="b"/>
        <c:numFmt formatCode="General" sourceLinked="1"/>
        <c:majorTickMark val="none"/>
        <c:minorTickMark val="none"/>
        <c:tickLblPos val="nextTo"/>
        <c:spPr>
          <a:ln>
            <a:solidFill>
              <a:schemeClr val="tx1"/>
            </a:solidFill>
          </a:ln>
        </c:spPr>
        <c:txPr>
          <a:bodyPr/>
          <a:lstStyle/>
          <a:p>
            <a:pPr>
              <a:defRPr sz="1800"/>
            </a:pPr>
            <a:endParaRPr lang="en-US"/>
          </a:p>
        </c:txPr>
        <c:crossAx val="1855115064"/>
        <c:crosses val="autoZero"/>
        <c:auto val="1"/>
        <c:lblAlgn val="ctr"/>
        <c:lblOffset val="100"/>
        <c:noMultiLvlLbl val="0"/>
      </c:catAx>
      <c:valAx>
        <c:axId val="1855115064"/>
        <c:scaling>
          <c:orientation val="minMax"/>
        </c:scaling>
        <c:delete val="0"/>
        <c:axPos val="l"/>
        <c:majorGridlines>
          <c:spPr>
            <a:ln>
              <a:solidFill>
                <a:srgbClr val="6A737B">
                  <a:lumMod val="40000"/>
                  <a:lumOff val="60000"/>
                </a:srgbClr>
              </a:solidFill>
            </a:ln>
          </c:spPr>
        </c:majorGridlines>
        <c:numFmt formatCode="#,##0" sourceLinked="1"/>
        <c:majorTickMark val="out"/>
        <c:minorTickMark val="none"/>
        <c:tickLblPos val="nextTo"/>
        <c:spPr>
          <a:ln>
            <a:noFill/>
          </a:ln>
        </c:spPr>
        <c:txPr>
          <a:bodyPr/>
          <a:lstStyle/>
          <a:p>
            <a:pPr>
              <a:defRPr sz="2200"/>
            </a:pPr>
            <a:endParaRPr lang="en-US"/>
          </a:p>
        </c:txPr>
        <c:crossAx val="1855111800"/>
        <c:crosses val="autoZero"/>
        <c:crossBetween val="between"/>
      </c:valAx>
    </c:plotArea>
    <c:plotVisOnly val="1"/>
    <c:dispBlanksAs val="gap"/>
    <c:showDLblsOverMax val="0"/>
  </c:chart>
  <c:txPr>
    <a:bodyPr/>
    <a:lstStyle/>
    <a:p>
      <a:pPr>
        <a:defRPr sz="1800"/>
      </a:pPr>
      <a:endParaRPr lang="en-US"/>
    </a:p>
  </c:txPr>
  <c:externalData r:id="rId2">
    <c:autoUpdate val="0"/>
  </c:externalData>
</c:chartSpace>
</file>

<file path=ppt/charts/chart7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242381578752588"/>
          <c:y val="2.5159030494387502E-2"/>
          <c:w val="0.91770563799403393"/>
          <c:h val="0.80791570094012433"/>
        </c:manualLayout>
      </c:layout>
      <c:barChart>
        <c:barDir val="col"/>
        <c:grouping val="stacked"/>
        <c:varyColors val="0"/>
        <c:ser>
          <c:idx val="4"/>
          <c:order val="0"/>
          <c:tx>
            <c:strRef>
              <c:f>Sheet1!$F$1</c:f>
              <c:strCache>
                <c:ptCount val="1"/>
                <c:pt idx="0">
                  <c:v>2013</c:v>
                </c:pt>
              </c:strCache>
            </c:strRef>
          </c:tx>
          <c:spPr>
            <a:solidFill>
              <a:srgbClr val="621214"/>
            </a:solidFill>
            <a:ln>
              <a:solidFill>
                <a:srgbClr val="FFFFFF"/>
              </a:solidFill>
            </a:ln>
            <a:effectLst/>
          </c:spPr>
          <c:invertIfNegative val="0"/>
          <c:cat>
            <c:strRef>
              <c:f>Sheet1!$A$2:$A$6</c:f>
              <c:strCache>
                <c:ptCount val="5"/>
                <c:pt idx="0">
                  <c:v>Central City</c:v>
                </c:pt>
                <c:pt idx="1">
                  <c:v>City Fringe</c:v>
                </c:pt>
                <c:pt idx="2">
                  <c:v>Inner</c:v>
                </c:pt>
                <c:pt idx="3">
                  <c:v>Middle</c:v>
                </c:pt>
                <c:pt idx="4">
                  <c:v>Outer</c:v>
                </c:pt>
              </c:strCache>
            </c:strRef>
          </c:cat>
          <c:val>
            <c:numRef>
              <c:f>Sheet1!$F$2:$F$6</c:f>
              <c:numCache>
                <c:formatCode>_-* #,##0_-;\-* #,##0_-;_-* "-"??_-;_-@_-</c:formatCode>
                <c:ptCount val="5"/>
                <c:pt idx="0">
                  <c:v>23</c:v>
                </c:pt>
                <c:pt idx="1">
                  <c:v>3033</c:v>
                </c:pt>
                <c:pt idx="2">
                  <c:v>1245</c:v>
                </c:pt>
                <c:pt idx="3">
                  <c:v>6907</c:v>
                </c:pt>
                <c:pt idx="4">
                  <c:v>142</c:v>
                </c:pt>
              </c:numCache>
            </c:numRef>
          </c:val>
          <c:extLst>
            <c:ext xmlns:c16="http://schemas.microsoft.com/office/drawing/2014/chart" uri="{C3380CC4-5D6E-409C-BE32-E72D297353CC}">
              <c16:uniqueId val="{00000000-4568-43A6-B7D3-0B8757D759E1}"/>
            </c:ext>
          </c:extLst>
        </c:ser>
        <c:ser>
          <c:idx val="3"/>
          <c:order val="1"/>
          <c:tx>
            <c:strRef>
              <c:f>Sheet1!$E$1</c:f>
              <c:strCache>
                <c:ptCount val="1"/>
                <c:pt idx="0">
                  <c:v>2012</c:v>
                </c:pt>
              </c:strCache>
            </c:strRef>
          </c:tx>
          <c:spPr>
            <a:solidFill>
              <a:srgbClr val="A02226"/>
            </a:solidFill>
            <a:ln>
              <a:solidFill>
                <a:srgbClr val="FFFFFF"/>
              </a:solidFill>
            </a:ln>
            <a:effectLst/>
          </c:spPr>
          <c:invertIfNegative val="0"/>
          <c:cat>
            <c:strRef>
              <c:f>Sheet1!$A$2:$A$6</c:f>
              <c:strCache>
                <c:ptCount val="5"/>
                <c:pt idx="0">
                  <c:v>Central City</c:v>
                </c:pt>
                <c:pt idx="1">
                  <c:v>City Fringe</c:v>
                </c:pt>
                <c:pt idx="2">
                  <c:v>Inner</c:v>
                </c:pt>
                <c:pt idx="3">
                  <c:v>Middle</c:v>
                </c:pt>
                <c:pt idx="4">
                  <c:v>Outer</c:v>
                </c:pt>
              </c:strCache>
            </c:strRef>
          </c:cat>
          <c:val>
            <c:numRef>
              <c:f>Sheet1!$E$2:$E$6</c:f>
              <c:numCache>
                <c:formatCode>_-* #,##0_-;\-* #,##0_-;_-* "-"??_-;_-@_-</c:formatCode>
                <c:ptCount val="5"/>
                <c:pt idx="0">
                  <c:v>156</c:v>
                </c:pt>
                <c:pt idx="1">
                  <c:v>1659</c:v>
                </c:pt>
                <c:pt idx="2">
                  <c:v>332</c:v>
                </c:pt>
                <c:pt idx="3">
                  <c:v>4355</c:v>
                </c:pt>
                <c:pt idx="4">
                  <c:v>194</c:v>
                </c:pt>
              </c:numCache>
            </c:numRef>
          </c:val>
          <c:extLst>
            <c:ext xmlns:c16="http://schemas.microsoft.com/office/drawing/2014/chart" uri="{C3380CC4-5D6E-409C-BE32-E72D297353CC}">
              <c16:uniqueId val="{00000001-4568-43A6-B7D3-0B8757D759E1}"/>
            </c:ext>
          </c:extLst>
        </c:ser>
        <c:ser>
          <c:idx val="2"/>
          <c:order val="2"/>
          <c:tx>
            <c:strRef>
              <c:f>Sheet1!$D$1</c:f>
              <c:strCache>
                <c:ptCount val="1"/>
                <c:pt idx="0">
                  <c:v>2011</c:v>
                </c:pt>
              </c:strCache>
            </c:strRef>
          </c:tx>
          <c:spPr>
            <a:solidFill>
              <a:srgbClr val="D4582A"/>
            </a:solidFill>
            <a:ln>
              <a:solidFill>
                <a:srgbClr val="FFFFFF"/>
              </a:solidFill>
            </a:ln>
            <a:effectLst/>
          </c:spPr>
          <c:invertIfNegative val="0"/>
          <c:cat>
            <c:strRef>
              <c:f>Sheet1!$A$2:$A$6</c:f>
              <c:strCache>
                <c:ptCount val="5"/>
                <c:pt idx="0">
                  <c:v>Central City</c:v>
                </c:pt>
                <c:pt idx="1">
                  <c:v>City Fringe</c:v>
                </c:pt>
                <c:pt idx="2">
                  <c:v>Inner</c:v>
                </c:pt>
                <c:pt idx="3">
                  <c:v>Middle</c:v>
                </c:pt>
                <c:pt idx="4">
                  <c:v>Outer</c:v>
                </c:pt>
              </c:strCache>
            </c:strRef>
          </c:cat>
          <c:val>
            <c:numRef>
              <c:f>Sheet1!$D$2:$D$6</c:f>
              <c:numCache>
                <c:formatCode>_-* #,##0_-;\-* #,##0_-;_-* "-"??_-;_-@_-</c:formatCode>
                <c:ptCount val="5"/>
                <c:pt idx="0">
                  <c:v>340</c:v>
                </c:pt>
                <c:pt idx="1">
                  <c:v>511</c:v>
                </c:pt>
                <c:pt idx="2">
                  <c:v>779</c:v>
                </c:pt>
                <c:pt idx="3">
                  <c:v>3590</c:v>
                </c:pt>
                <c:pt idx="4">
                  <c:v>394</c:v>
                </c:pt>
              </c:numCache>
            </c:numRef>
          </c:val>
          <c:extLst>
            <c:ext xmlns:c16="http://schemas.microsoft.com/office/drawing/2014/chart" uri="{C3380CC4-5D6E-409C-BE32-E72D297353CC}">
              <c16:uniqueId val="{00000002-4568-43A6-B7D3-0B8757D759E1}"/>
            </c:ext>
          </c:extLst>
        </c:ser>
        <c:ser>
          <c:idx val="1"/>
          <c:order val="3"/>
          <c:tx>
            <c:strRef>
              <c:f>Sheet1!$C$1</c:f>
              <c:strCache>
                <c:ptCount val="1"/>
                <c:pt idx="0">
                  <c:v>2010</c:v>
                </c:pt>
              </c:strCache>
            </c:strRef>
          </c:tx>
          <c:spPr>
            <a:solidFill>
              <a:srgbClr val="F68B33"/>
            </a:solidFill>
            <a:ln>
              <a:solidFill>
                <a:srgbClr val="FFFFFF"/>
              </a:solidFill>
            </a:ln>
            <a:effectLst/>
          </c:spPr>
          <c:invertIfNegative val="0"/>
          <c:cat>
            <c:strRef>
              <c:f>Sheet1!$A$2:$A$6</c:f>
              <c:strCache>
                <c:ptCount val="5"/>
                <c:pt idx="0">
                  <c:v>Central City</c:v>
                </c:pt>
                <c:pt idx="1">
                  <c:v>City Fringe</c:v>
                </c:pt>
                <c:pt idx="2">
                  <c:v>Inner</c:v>
                </c:pt>
                <c:pt idx="3">
                  <c:v>Middle</c:v>
                </c:pt>
                <c:pt idx="4">
                  <c:v>Outer</c:v>
                </c:pt>
              </c:strCache>
            </c:strRef>
          </c:cat>
          <c:val>
            <c:numRef>
              <c:f>Sheet1!$C$2:$C$6</c:f>
              <c:numCache>
                <c:formatCode>_-* #,##0_-;\-* #,##0_-;_-* "-"??_-;_-@_-</c:formatCode>
                <c:ptCount val="5"/>
                <c:pt idx="0">
                  <c:v>196</c:v>
                </c:pt>
                <c:pt idx="1">
                  <c:v>1571</c:v>
                </c:pt>
                <c:pt idx="2">
                  <c:v>508</c:v>
                </c:pt>
                <c:pt idx="3">
                  <c:v>2178</c:v>
                </c:pt>
                <c:pt idx="4">
                  <c:v>234</c:v>
                </c:pt>
              </c:numCache>
            </c:numRef>
          </c:val>
          <c:extLst>
            <c:ext xmlns:c16="http://schemas.microsoft.com/office/drawing/2014/chart" uri="{C3380CC4-5D6E-409C-BE32-E72D297353CC}">
              <c16:uniqueId val="{00000003-4568-43A6-B7D3-0B8757D759E1}"/>
            </c:ext>
          </c:extLst>
        </c:ser>
        <c:ser>
          <c:idx val="0"/>
          <c:order val="4"/>
          <c:tx>
            <c:strRef>
              <c:f>Sheet1!$B$1</c:f>
              <c:strCache>
                <c:ptCount val="1"/>
                <c:pt idx="0">
                  <c:v>2009</c:v>
                </c:pt>
              </c:strCache>
            </c:strRef>
          </c:tx>
          <c:spPr>
            <a:solidFill>
              <a:srgbClr val="FFC35A"/>
            </a:solidFill>
            <a:ln>
              <a:solidFill>
                <a:srgbClr val="FFFFFF"/>
              </a:solidFill>
            </a:ln>
            <a:effectLst/>
          </c:spPr>
          <c:invertIfNegative val="0"/>
          <c:cat>
            <c:strRef>
              <c:f>Sheet1!$A$2:$A$6</c:f>
              <c:strCache>
                <c:ptCount val="5"/>
                <c:pt idx="0">
                  <c:v>Central City</c:v>
                </c:pt>
                <c:pt idx="1">
                  <c:v>City Fringe</c:v>
                </c:pt>
                <c:pt idx="2">
                  <c:v>Inner</c:v>
                </c:pt>
                <c:pt idx="3">
                  <c:v>Middle</c:v>
                </c:pt>
                <c:pt idx="4">
                  <c:v>Outer</c:v>
                </c:pt>
              </c:strCache>
            </c:strRef>
          </c:cat>
          <c:val>
            <c:numRef>
              <c:f>Sheet1!$B$2:$B$6</c:f>
              <c:numCache>
                <c:formatCode>_-* #,##0_-;\-* #,##0_-;_-* "-"??_-;_-@_-</c:formatCode>
                <c:ptCount val="5"/>
                <c:pt idx="0">
                  <c:v>175</c:v>
                </c:pt>
                <c:pt idx="1">
                  <c:v>1642</c:v>
                </c:pt>
                <c:pt idx="2">
                  <c:v>833</c:v>
                </c:pt>
                <c:pt idx="3">
                  <c:v>1620</c:v>
                </c:pt>
                <c:pt idx="4">
                  <c:v>119</c:v>
                </c:pt>
              </c:numCache>
            </c:numRef>
          </c:val>
          <c:extLst>
            <c:ext xmlns:c16="http://schemas.microsoft.com/office/drawing/2014/chart" uri="{C3380CC4-5D6E-409C-BE32-E72D297353CC}">
              <c16:uniqueId val="{00000004-4568-43A6-B7D3-0B8757D759E1}"/>
            </c:ext>
          </c:extLst>
        </c:ser>
        <c:dLbls>
          <c:showLegendKey val="0"/>
          <c:showVal val="0"/>
          <c:showCatName val="0"/>
          <c:showSerName val="0"/>
          <c:showPercent val="0"/>
          <c:showBubbleSize val="0"/>
        </c:dLbls>
        <c:gapWidth val="50"/>
        <c:overlap val="100"/>
        <c:axId val="1804910072"/>
        <c:axId val="1804913560"/>
      </c:barChart>
      <c:dateAx>
        <c:axId val="1804910072"/>
        <c:scaling>
          <c:orientation val="minMax"/>
        </c:scaling>
        <c:delete val="0"/>
        <c:axPos val="b"/>
        <c:numFmt formatCode="General" sourceLinked="0"/>
        <c:majorTickMark val="out"/>
        <c:minorTickMark val="none"/>
        <c:tickLblPos val="nextTo"/>
        <c:spPr>
          <a:ln>
            <a:solidFill>
              <a:srgbClr val="6A737B"/>
            </a:solidFill>
          </a:ln>
        </c:spPr>
        <c:txPr>
          <a:bodyPr/>
          <a:lstStyle/>
          <a:p>
            <a:pPr>
              <a:defRPr sz="2200"/>
            </a:pPr>
            <a:endParaRPr lang="en-US"/>
          </a:p>
        </c:txPr>
        <c:crossAx val="1804913560"/>
        <c:crosses val="autoZero"/>
        <c:auto val="1"/>
        <c:lblOffset val="100"/>
        <c:baseTimeUnit val="years"/>
        <c:majorTimeUnit val="years"/>
        <c:minorTimeUnit val="months"/>
      </c:dateAx>
      <c:valAx>
        <c:axId val="1804913560"/>
        <c:scaling>
          <c:orientation val="minMax"/>
        </c:scaling>
        <c:delete val="0"/>
        <c:axPos val="l"/>
        <c:majorGridlines>
          <c:spPr>
            <a:ln>
              <a:solidFill>
                <a:srgbClr val="FFFFFF">
                  <a:lumMod val="75000"/>
                </a:srgbClr>
              </a:solidFill>
            </a:ln>
          </c:spPr>
        </c:majorGridlines>
        <c:numFmt formatCode="#,##0" sourceLinked="0"/>
        <c:majorTickMark val="out"/>
        <c:minorTickMark val="none"/>
        <c:tickLblPos val="nextTo"/>
        <c:spPr>
          <a:ln>
            <a:noFill/>
          </a:ln>
        </c:spPr>
        <c:txPr>
          <a:bodyPr/>
          <a:lstStyle/>
          <a:p>
            <a:pPr>
              <a:defRPr sz="2200"/>
            </a:pPr>
            <a:endParaRPr lang="en-US"/>
          </a:p>
        </c:txPr>
        <c:crossAx val="1804910072"/>
        <c:crosses val="autoZero"/>
        <c:crossBetween val="between"/>
        <c:majorUnit val="10000"/>
        <c:dispUnits>
          <c:builtInUnit val="thousands"/>
        </c:dispUnits>
      </c:valAx>
    </c:plotArea>
    <c:plotVisOnly val="1"/>
    <c:dispBlanksAs val="gap"/>
    <c:showDLblsOverMax val="0"/>
  </c:chart>
  <c:txPr>
    <a:bodyPr/>
    <a:lstStyle/>
    <a:p>
      <a:pPr>
        <a:defRPr sz="1800"/>
      </a:pPr>
      <a:endParaRPr lang="en-US"/>
    </a:p>
  </c:txPr>
  <c:externalData r:id="rId2">
    <c:autoUpdate val="0"/>
  </c:externalData>
</c:chartSpace>
</file>

<file path=ppt/charts/chart7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manualLayout>
          <c:layoutTarget val="inner"/>
          <c:xMode val="edge"/>
          <c:yMode val="edge"/>
          <c:x val="6.0400955632684099E-2"/>
          <c:y val="2.7580648664039701E-2"/>
          <c:w val="0.93959903089036945"/>
          <c:h val="0.88441665198755204"/>
        </c:manualLayout>
      </c:layout>
      <c:barChart>
        <c:barDir val="col"/>
        <c:grouping val="stacked"/>
        <c:varyColors val="0"/>
        <c:ser>
          <c:idx val="3"/>
          <c:order val="0"/>
          <c:tx>
            <c:strRef>
              <c:f>Sheet1!$A$2</c:f>
              <c:strCache>
                <c:ptCount val="1"/>
                <c:pt idx="0">
                  <c:v>Central City</c:v>
                </c:pt>
              </c:strCache>
            </c:strRef>
          </c:tx>
          <c:spPr>
            <a:solidFill>
              <a:schemeClr val="bg2"/>
            </a:solidFill>
            <a:ln w="9525" cmpd="sng">
              <a:solidFill>
                <a:schemeClr val="bg1"/>
              </a:solidFill>
            </a:ln>
            <a:effectLst/>
          </c:spPr>
          <c:invertIfNegative val="0"/>
          <c:dPt>
            <c:idx val="0"/>
            <c:invertIfNegative val="0"/>
            <c:bubble3D val="0"/>
            <c:extLst>
              <c:ext xmlns:c16="http://schemas.microsoft.com/office/drawing/2014/chart" uri="{C3380CC4-5D6E-409C-BE32-E72D297353CC}">
                <c16:uniqueId val="{00000001-E71D-49BC-AF9D-69B306C45087}"/>
              </c:ext>
            </c:extLst>
          </c:dPt>
          <c:cat>
            <c:strRef>
              <c:f>Sheet1!$B$1:$K$1</c:f>
              <c:strCache>
                <c:ptCount val="10"/>
                <c:pt idx="0">
                  <c:v>2009</c:v>
                </c:pt>
                <c:pt idx="1">
                  <c:v>2010</c:v>
                </c:pt>
                <c:pt idx="2">
                  <c:v>2011</c:v>
                </c:pt>
                <c:pt idx="3">
                  <c:v>2012</c:v>
                </c:pt>
                <c:pt idx="4">
                  <c:v>2013</c:v>
                </c:pt>
                <c:pt idx="5">
                  <c:v>2014</c:v>
                </c:pt>
                <c:pt idx="6">
                  <c:v>2015</c:v>
                </c:pt>
                <c:pt idx="7">
                  <c:v>2016</c:v>
                </c:pt>
                <c:pt idx="8">
                  <c:v>2017</c:v>
                </c:pt>
                <c:pt idx="9">
                  <c:v>2018</c:v>
                </c:pt>
              </c:strCache>
            </c:strRef>
          </c:cat>
          <c:val>
            <c:numRef>
              <c:f>Sheet1!$B$2:$K$2</c:f>
              <c:numCache>
                <c:formatCode>_-* #,##0_-;\-* #,##0_-;_-* "-"??_-;_-@_-</c:formatCode>
                <c:ptCount val="10"/>
                <c:pt idx="0">
                  <c:v>175</c:v>
                </c:pt>
                <c:pt idx="1">
                  <c:v>196</c:v>
                </c:pt>
                <c:pt idx="2">
                  <c:v>340</c:v>
                </c:pt>
                <c:pt idx="3">
                  <c:v>156</c:v>
                </c:pt>
                <c:pt idx="4">
                  <c:v>23</c:v>
                </c:pt>
                <c:pt idx="5">
                  <c:v>290</c:v>
                </c:pt>
                <c:pt idx="6">
                  <c:v>644</c:v>
                </c:pt>
                <c:pt idx="7">
                  <c:v>47</c:v>
                </c:pt>
                <c:pt idx="8">
                  <c:v>870</c:v>
                </c:pt>
                <c:pt idx="9">
                  <c:v>678</c:v>
                </c:pt>
              </c:numCache>
            </c:numRef>
          </c:val>
          <c:extLst>
            <c:ext xmlns:c16="http://schemas.microsoft.com/office/drawing/2014/chart" uri="{C3380CC4-5D6E-409C-BE32-E72D297353CC}">
              <c16:uniqueId val="{00000002-E71D-49BC-AF9D-69B306C45087}"/>
            </c:ext>
          </c:extLst>
        </c:ser>
        <c:ser>
          <c:idx val="4"/>
          <c:order val="1"/>
          <c:tx>
            <c:strRef>
              <c:f>Sheet1!$A$3</c:f>
              <c:strCache>
                <c:ptCount val="1"/>
                <c:pt idx="0">
                  <c:v>City Fringe</c:v>
                </c:pt>
              </c:strCache>
            </c:strRef>
          </c:tx>
          <c:spPr>
            <a:solidFill>
              <a:schemeClr val="tx2"/>
            </a:solidFill>
            <a:ln w="9525" cmpd="sng">
              <a:solidFill>
                <a:schemeClr val="bg1"/>
              </a:solidFill>
            </a:ln>
            <a:effectLst/>
          </c:spPr>
          <c:invertIfNegative val="0"/>
          <c:dPt>
            <c:idx val="2"/>
            <c:invertIfNegative val="0"/>
            <c:bubble3D val="0"/>
            <c:extLst>
              <c:ext xmlns:c16="http://schemas.microsoft.com/office/drawing/2014/chart" uri="{C3380CC4-5D6E-409C-BE32-E72D297353CC}">
                <c16:uniqueId val="{00000004-E71D-49BC-AF9D-69B306C45087}"/>
              </c:ext>
            </c:extLst>
          </c:dPt>
          <c:cat>
            <c:strRef>
              <c:f>Sheet1!$B$1:$K$1</c:f>
              <c:strCache>
                <c:ptCount val="10"/>
                <c:pt idx="0">
                  <c:v>2009</c:v>
                </c:pt>
                <c:pt idx="1">
                  <c:v>2010</c:v>
                </c:pt>
                <c:pt idx="2">
                  <c:v>2011</c:v>
                </c:pt>
                <c:pt idx="3">
                  <c:v>2012</c:v>
                </c:pt>
                <c:pt idx="4">
                  <c:v>2013</c:v>
                </c:pt>
                <c:pt idx="5">
                  <c:v>2014</c:v>
                </c:pt>
                <c:pt idx="6">
                  <c:v>2015</c:v>
                </c:pt>
                <c:pt idx="7">
                  <c:v>2016</c:v>
                </c:pt>
                <c:pt idx="8">
                  <c:v>2017</c:v>
                </c:pt>
                <c:pt idx="9">
                  <c:v>2018</c:v>
                </c:pt>
              </c:strCache>
            </c:strRef>
          </c:cat>
          <c:val>
            <c:numRef>
              <c:f>Sheet1!$B$3:$K$3</c:f>
              <c:numCache>
                <c:formatCode>_-* #,##0_-;\-* #,##0_-;_-* "-"??_-;_-@_-</c:formatCode>
                <c:ptCount val="10"/>
                <c:pt idx="0">
                  <c:v>1642</c:v>
                </c:pt>
                <c:pt idx="1">
                  <c:v>1571</c:v>
                </c:pt>
                <c:pt idx="2">
                  <c:v>511</c:v>
                </c:pt>
                <c:pt idx="3">
                  <c:v>1659</c:v>
                </c:pt>
                <c:pt idx="4">
                  <c:v>3033</c:v>
                </c:pt>
                <c:pt idx="5">
                  <c:v>4486</c:v>
                </c:pt>
                <c:pt idx="6">
                  <c:v>3845</c:v>
                </c:pt>
                <c:pt idx="7">
                  <c:v>3901</c:v>
                </c:pt>
                <c:pt idx="8">
                  <c:v>3929</c:v>
                </c:pt>
                <c:pt idx="9">
                  <c:v>4205</c:v>
                </c:pt>
              </c:numCache>
            </c:numRef>
          </c:val>
          <c:extLst>
            <c:ext xmlns:c16="http://schemas.microsoft.com/office/drawing/2014/chart" uri="{C3380CC4-5D6E-409C-BE32-E72D297353CC}">
              <c16:uniqueId val="{00000005-E71D-49BC-AF9D-69B306C45087}"/>
            </c:ext>
          </c:extLst>
        </c:ser>
        <c:ser>
          <c:idx val="5"/>
          <c:order val="2"/>
          <c:tx>
            <c:strRef>
              <c:f>Sheet1!$A$4</c:f>
              <c:strCache>
                <c:ptCount val="1"/>
                <c:pt idx="0">
                  <c:v>Inner</c:v>
                </c:pt>
              </c:strCache>
            </c:strRef>
          </c:tx>
          <c:spPr>
            <a:solidFill>
              <a:schemeClr val="accent1"/>
            </a:solidFill>
            <a:ln>
              <a:solidFill>
                <a:schemeClr val="bg1"/>
              </a:solidFill>
            </a:ln>
            <a:effectLst/>
          </c:spPr>
          <c:invertIfNegative val="0"/>
          <c:dPt>
            <c:idx val="4"/>
            <c:invertIfNegative val="0"/>
            <c:bubble3D val="0"/>
            <c:extLst>
              <c:ext xmlns:c16="http://schemas.microsoft.com/office/drawing/2014/chart" uri="{C3380CC4-5D6E-409C-BE32-E72D297353CC}">
                <c16:uniqueId val="{00000007-E71D-49BC-AF9D-69B306C45087}"/>
              </c:ext>
            </c:extLst>
          </c:dPt>
          <c:cat>
            <c:strRef>
              <c:f>Sheet1!$B$1:$K$1</c:f>
              <c:strCache>
                <c:ptCount val="10"/>
                <c:pt idx="0">
                  <c:v>2009</c:v>
                </c:pt>
                <c:pt idx="1">
                  <c:v>2010</c:v>
                </c:pt>
                <c:pt idx="2">
                  <c:v>2011</c:v>
                </c:pt>
                <c:pt idx="3">
                  <c:v>2012</c:v>
                </c:pt>
                <c:pt idx="4">
                  <c:v>2013</c:v>
                </c:pt>
                <c:pt idx="5">
                  <c:v>2014</c:v>
                </c:pt>
                <c:pt idx="6">
                  <c:v>2015</c:v>
                </c:pt>
                <c:pt idx="7">
                  <c:v>2016</c:v>
                </c:pt>
                <c:pt idx="8">
                  <c:v>2017</c:v>
                </c:pt>
                <c:pt idx="9">
                  <c:v>2018</c:v>
                </c:pt>
              </c:strCache>
            </c:strRef>
          </c:cat>
          <c:val>
            <c:numRef>
              <c:f>Sheet1!$B$4:$K$4</c:f>
              <c:numCache>
                <c:formatCode>_-* #,##0_-;\-* #,##0_-;_-* "-"??_-;_-@_-</c:formatCode>
                <c:ptCount val="10"/>
                <c:pt idx="0">
                  <c:v>833</c:v>
                </c:pt>
                <c:pt idx="1">
                  <c:v>508</c:v>
                </c:pt>
                <c:pt idx="2">
                  <c:v>779</c:v>
                </c:pt>
                <c:pt idx="3">
                  <c:v>332</c:v>
                </c:pt>
                <c:pt idx="4">
                  <c:v>1245</c:v>
                </c:pt>
                <c:pt idx="5">
                  <c:v>2983</c:v>
                </c:pt>
                <c:pt idx="6">
                  <c:v>1883</c:v>
                </c:pt>
                <c:pt idx="7">
                  <c:v>4364</c:v>
                </c:pt>
                <c:pt idx="8">
                  <c:v>2779</c:v>
                </c:pt>
                <c:pt idx="9">
                  <c:v>3377</c:v>
                </c:pt>
              </c:numCache>
            </c:numRef>
          </c:val>
          <c:extLst>
            <c:ext xmlns:c16="http://schemas.microsoft.com/office/drawing/2014/chart" uri="{C3380CC4-5D6E-409C-BE32-E72D297353CC}">
              <c16:uniqueId val="{00000008-E71D-49BC-AF9D-69B306C45087}"/>
            </c:ext>
          </c:extLst>
        </c:ser>
        <c:ser>
          <c:idx val="6"/>
          <c:order val="3"/>
          <c:tx>
            <c:strRef>
              <c:f>Sheet1!$A$5</c:f>
              <c:strCache>
                <c:ptCount val="1"/>
                <c:pt idx="0">
                  <c:v>Middle</c:v>
                </c:pt>
              </c:strCache>
            </c:strRef>
          </c:tx>
          <c:spPr>
            <a:solidFill>
              <a:schemeClr val="accent2"/>
            </a:solidFill>
            <a:ln>
              <a:solidFill>
                <a:schemeClr val="bg1"/>
              </a:solidFill>
            </a:ln>
            <a:effectLst/>
          </c:spPr>
          <c:invertIfNegative val="0"/>
          <c:dPt>
            <c:idx val="6"/>
            <c:invertIfNegative val="0"/>
            <c:bubble3D val="0"/>
            <c:extLst>
              <c:ext xmlns:c16="http://schemas.microsoft.com/office/drawing/2014/chart" uri="{C3380CC4-5D6E-409C-BE32-E72D297353CC}">
                <c16:uniqueId val="{0000000A-E71D-49BC-AF9D-69B306C45087}"/>
              </c:ext>
            </c:extLst>
          </c:dPt>
          <c:cat>
            <c:strRef>
              <c:f>Sheet1!$B$1:$K$1</c:f>
              <c:strCache>
                <c:ptCount val="10"/>
                <c:pt idx="0">
                  <c:v>2009</c:v>
                </c:pt>
                <c:pt idx="1">
                  <c:v>2010</c:v>
                </c:pt>
                <c:pt idx="2">
                  <c:v>2011</c:v>
                </c:pt>
                <c:pt idx="3">
                  <c:v>2012</c:v>
                </c:pt>
                <c:pt idx="4">
                  <c:v>2013</c:v>
                </c:pt>
                <c:pt idx="5">
                  <c:v>2014</c:v>
                </c:pt>
                <c:pt idx="6">
                  <c:v>2015</c:v>
                </c:pt>
                <c:pt idx="7">
                  <c:v>2016</c:v>
                </c:pt>
                <c:pt idx="8">
                  <c:v>2017</c:v>
                </c:pt>
                <c:pt idx="9">
                  <c:v>2018</c:v>
                </c:pt>
              </c:strCache>
            </c:strRef>
          </c:cat>
          <c:val>
            <c:numRef>
              <c:f>Sheet1!$B$5:$K$5</c:f>
              <c:numCache>
                <c:formatCode>_-* #,##0_-;\-* #,##0_-;_-* "-"??_-;_-@_-</c:formatCode>
                <c:ptCount val="10"/>
                <c:pt idx="0">
                  <c:v>1620</c:v>
                </c:pt>
                <c:pt idx="1">
                  <c:v>2178</c:v>
                </c:pt>
                <c:pt idx="2">
                  <c:v>3590</c:v>
                </c:pt>
                <c:pt idx="3">
                  <c:v>4355</c:v>
                </c:pt>
                <c:pt idx="4">
                  <c:v>6907</c:v>
                </c:pt>
                <c:pt idx="5">
                  <c:v>6780</c:v>
                </c:pt>
                <c:pt idx="6">
                  <c:v>8498</c:v>
                </c:pt>
                <c:pt idx="7">
                  <c:v>13988</c:v>
                </c:pt>
                <c:pt idx="8">
                  <c:v>15979</c:v>
                </c:pt>
                <c:pt idx="9">
                  <c:v>12374</c:v>
                </c:pt>
              </c:numCache>
            </c:numRef>
          </c:val>
          <c:extLst>
            <c:ext xmlns:c16="http://schemas.microsoft.com/office/drawing/2014/chart" uri="{C3380CC4-5D6E-409C-BE32-E72D297353CC}">
              <c16:uniqueId val="{0000000B-E71D-49BC-AF9D-69B306C45087}"/>
            </c:ext>
          </c:extLst>
        </c:ser>
        <c:ser>
          <c:idx val="7"/>
          <c:order val="4"/>
          <c:tx>
            <c:strRef>
              <c:f>Sheet1!$A$6</c:f>
              <c:strCache>
                <c:ptCount val="1"/>
                <c:pt idx="0">
                  <c:v>Outer</c:v>
                </c:pt>
              </c:strCache>
            </c:strRef>
          </c:tx>
          <c:spPr>
            <a:solidFill>
              <a:schemeClr val="accent3"/>
            </a:solidFill>
            <a:ln w="9525">
              <a:solidFill>
                <a:schemeClr val="bg1"/>
              </a:solidFill>
            </a:ln>
            <a:effectLst/>
          </c:spPr>
          <c:invertIfNegative val="0"/>
          <c:dPt>
            <c:idx val="8"/>
            <c:invertIfNegative val="0"/>
            <c:bubble3D val="0"/>
            <c:extLst>
              <c:ext xmlns:c16="http://schemas.microsoft.com/office/drawing/2014/chart" uri="{C3380CC4-5D6E-409C-BE32-E72D297353CC}">
                <c16:uniqueId val="{0000000D-E71D-49BC-AF9D-69B306C45087}"/>
              </c:ext>
            </c:extLst>
          </c:dPt>
          <c:cat>
            <c:strRef>
              <c:f>Sheet1!$B$1:$K$1</c:f>
              <c:strCache>
                <c:ptCount val="10"/>
                <c:pt idx="0">
                  <c:v>2009</c:v>
                </c:pt>
                <c:pt idx="1">
                  <c:v>2010</c:v>
                </c:pt>
                <c:pt idx="2">
                  <c:v>2011</c:v>
                </c:pt>
                <c:pt idx="3">
                  <c:v>2012</c:v>
                </c:pt>
                <c:pt idx="4">
                  <c:v>2013</c:v>
                </c:pt>
                <c:pt idx="5">
                  <c:v>2014</c:v>
                </c:pt>
                <c:pt idx="6">
                  <c:v>2015</c:v>
                </c:pt>
                <c:pt idx="7">
                  <c:v>2016</c:v>
                </c:pt>
                <c:pt idx="8">
                  <c:v>2017</c:v>
                </c:pt>
                <c:pt idx="9">
                  <c:v>2018</c:v>
                </c:pt>
              </c:strCache>
            </c:strRef>
          </c:cat>
          <c:val>
            <c:numRef>
              <c:f>Sheet1!$B$6:$K$6</c:f>
              <c:numCache>
                <c:formatCode>_-* #,##0_-;\-* #,##0_-;_-* "-"??_-;_-@_-</c:formatCode>
                <c:ptCount val="10"/>
                <c:pt idx="0">
                  <c:v>119</c:v>
                </c:pt>
                <c:pt idx="1">
                  <c:v>234</c:v>
                </c:pt>
                <c:pt idx="2">
                  <c:v>394</c:v>
                </c:pt>
                <c:pt idx="3">
                  <c:v>194</c:v>
                </c:pt>
                <c:pt idx="4">
                  <c:v>142</c:v>
                </c:pt>
                <c:pt idx="5">
                  <c:v>401</c:v>
                </c:pt>
                <c:pt idx="6">
                  <c:v>1042</c:v>
                </c:pt>
                <c:pt idx="7">
                  <c:v>1570</c:v>
                </c:pt>
                <c:pt idx="8">
                  <c:v>2178</c:v>
                </c:pt>
                <c:pt idx="9">
                  <c:v>2332</c:v>
                </c:pt>
              </c:numCache>
            </c:numRef>
          </c:val>
          <c:extLst>
            <c:ext xmlns:c16="http://schemas.microsoft.com/office/drawing/2014/chart" uri="{C3380CC4-5D6E-409C-BE32-E72D297353CC}">
              <c16:uniqueId val="{0000000E-E71D-49BC-AF9D-69B306C45087}"/>
            </c:ext>
          </c:extLst>
        </c:ser>
        <c:dLbls>
          <c:showLegendKey val="0"/>
          <c:showVal val="0"/>
          <c:showCatName val="0"/>
          <c:showSerName val="0"/>
          <c:showPercent val="0"/>
          <c:showBubbleSize val="0"/>
        </c:dLbls>
        <c:gapWidth val="60"/>
        <c:overlap val="100"/>
        <c:axId val="1960503720"/>
        <c:axId val="-2075967304"/>
      </c:barChart>
      <c:catAx>
        <c:axId val="1960503720"/>
        <c:scaling>
          <c:orientation val="minMax"/>
        </c:scaling>
        <c:delete val="0"/>
        <c:axPos val="b"/>
        <c:numFmt formatCode="General" sourceLinked="1"/>
        <c:majorTickMark val="out"/>
        <c:minorTickMark val="none"/>
        <c:tickLblPos val="nextTo"/>
        <c:txPr>
          <a:bodyPr/>
          <a:lstStyle/>
          <a:p>
            <a:pPr>
              <a:defRPr sz="2200"/>
            </a:pPr>
            <a:endParaRPr lang="en-US"/>
          </a:p>
        </c:txPr>
        <c:crossAx val="-2075967304"/>
        <c:crosses val="autoZero"/>
        <c:auto val="1"/>
        <c:lblAlgn val="ctr"/>
        <c:lblOffset val="100"/>
        <c:noMultiLvlLbl val="0"/>
      </c:catAx>
      <c:valAx>
        <c:axId val="-2075967304"/>
        <c:scaling>
          <c:orientation val="minMax"/>
          <c:max val="30000"/>
          <c:min val="0"/>
        </c:scaling>
        <c:delete val="0"/>
        <c:axPos val="l"/>
        <c:majorGridlines>
          <c:spPr>
            <a:ln>
              <a:solidFill>
                <a:srgbClr val="C3C7CB"/>
              </a:solidFill>
            </a:ln>
          </c:spPr>
        </c:majorGridlines>
        <c:numFmt formatCode="#,##0" sourceLinked="0"/>
        <c:majorTickMark val="out"/>
        <c:minorTickMark val="none"/>
        <c:tickLblPos val="nextTo"/>
        <c:spPr>
          <a:ln>
            <a:noFill/>
          </a:ln>
        </c:spPr>
        <c:txPr>
          <a:bodyPr/>
          <a:lstStyle/>
          <a:p>
            <a:pPr>
              <a:defRPr sz="2200"/>
            </a:pPr>
            <a:endParaRPr lang="en-US"/>
          </a:p>
        </c:txPr>
        <c:crossAx val="1960503720"/>
        <c:crosses val="autoZero"/>
        <c:crossBetween val="between"/>
        <c:majorUnit val="5000"/>
        <c:dispUnits>
          <c:builtInUnit val="thousands"/>
        </c:dispUnits>
      </c:valAx>
    </c:plotArea>
    <c:plotVisOnly val="1"/>
    <c:dispBlanksAs val="gap"/>
    <c:showDLblsOverMax val="0"/>
  </c:chart>
  <c:txPr>
    <a:bodyPr/>
    <a:lstStyle/>
    <a:p>
      <a:pPr>
        <a:defRPr sz="1800"/>
      </a:pPr>
      <a:endParaRPr lang="en-US"/>
    </a:p>
  </c:txPr>
  <c:externalData r:id="rId1">
    <c:autoUpdate val="0"/>
  </c:externalData>
</c:chartSpace>
</file>

<file path=ppt/charts/chart7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manualLayout>
          <c:layoutTarget val="inner"/>
          <c:xMode val="edge"/>
          <c:yMode val="edge"/>
          <c:x val="6.0400955632684099E-2"/>
          <c:y val="2.7580648664039701E-2"/>
          <c:w val="0.93959903089036945"/>
          <c:h val="0.88441665198755204"/>
        </c:manualLayout>
      </c:layout>
      <c:barChart>
        <c:barDir val="col"/>
        <c:grouping val="stacked"/>
        <c:varyColors val="0"/>
        <c:ser>
          <c:idx val="7"/>
          <c:order val="0"/>
          <c:tx>
            <c:strRef>
              <c:f>Sheet1!$A$6</c:f>
              <c:strCache>
                <c:ptCount val="1"/>
                <c:pt idx="0">
                  <c:v>40+</c:v>
                </c:pt>
              </c:strCache>
            </c:strRef>
          </c:tx>
          <c:spPr>
            <a:solidFill>
              <a:schemeClr val="bg2"/>
            </a:solidFill>
            <a:ln w="9525">
              <a:solidFill>
                <a:schemeClr val="bg1"/>
              </a:solidFill>
            </a:ln>
            <a:effectLst/>
          </c:spPr>
          <c:invertIfNegative val="0"/>
          <c:dPt>
            <c:idx val="8"/>
            <c:invertIfNegative val="0"/>
            <c:bubble3D val="0"/>
            <c:extLst>
              <c:ext xmlns:c16="http://schemas.microsoft.com/office/drawing/2014/chart" uri="{C3380CC4-5D6E-409C-BE32-E72D297353CC}">
                <c16:uniqueId val="{0000000D-E71D-49BC-AF9D-69B306C45087}"/>
              </c:ext>
            </c:extLst>
          </c:dPt>
          <c:cat>
            <c:strRef>
              <c:f>Sheet1!$B$1:$K$1</c:f>
              <c:strCache>
                <c:ptCount val="10"/>
                <c:pt idx="0">
                  <c:v>2009</c:v>
                </c:pt>
                <c:pt idx="1">
                  <c:v>2010</c:v>
                </c:pt>
                <c:pt idx="2">
                  <c:v>2011</c:v>
                </c:pt>
                <c:pt idx="3">
                  <c:v>2012</c:v>
                </c:pt>
                <c:pt idx="4">
                  <c:v>2013</c:v>
                </c:pt>
                <c:pt idx="5">
                  <c:v>2014</c:v>
                </c:pt>
                <c:pt idx="6">
                  <c:v>2015</c:v>
                </c:pt>
                <c:pt idx="7">
                  <c:v>2016</c:v>
                </c:pt>
                <c:pt idx="8">
                  <c:v>2017</c:v>
                </c:pt>
                <c:pt idx="9">
                  <c:v>2018</c:v>
                </c:pt>
              </c:strCache>
            </c:strRef>
          </c:cat>
          <c:val>
            <c:numRef>
              <c:f>Sheet1!$B$6:$K$6</c:f>
              <c:numCache>
                <c:formatCode>_-* #,##0_-;\-* #,##0_-;_-* "-"??_-;_-@_-</c:formatCode>
                <c:ptCount val="10"/>
                <c:pt idx="0">
                  <c:v>0</c:v>
                </c:pt>
                <c:pt idx="1">
                  <c:v>0</c:v>
                </c:pt>
                <c:pt idx="2">
                  <c:v>0</c:v>
                </c:pt>
                <c:pt idx="3">
                  <c:v>0</c:v>
                </c:pt>
                <c:pt idx="4">
                  <c:v>0</c:v>
                </c:pt>
                <c:pt idx="5">
                  <c:v>0</c:v>
                </c:pt>
                <c:pt idx="6">
                  <c:v>0</c:v>
                </c:pt>
                <c:pt idx="7">
                  <c:v>0</c:v>
                </c:pt>
                <c:pt idx="8">
                  <c:v>602</c:v>
                </c:pt>
                <c:pt idx="9">
                  <c:v>0</c:v>
                </c:pt>
              </c:numCache>
            </c:numRef>
          </c:val>
          <c:extLst>
            <c:ext xmlns:c16="http://schemas.microsoft.com/office/drawing/2014/chart" uri="{C3380CC4-5D6E-409C-BE32-E72D297353CC}">
              <c16:uniqueId val="{0000000E-E71D-49BC-AF9D-69B306C45087}"/>
            </c:ext>
          </c:extLst>
        </c:ser>
        <c:ser>
          <c:idx val="6"/>
          <c:order val="1"/>
          <c:tx>
            <c:strRef>
              <c:f>Sheet1!$A$5</c:f>
              <c:strCache>
                <c:ptCount val="1"/>
                <c:pt idx="0">
                  <c:v>20-39</c:v>
                </c:pt>
              </c:strCache>
            </c:strRef>
          </c:tx>
          <c:spPr>
            <a:solidFill>
              <a:schemeClr val="tx2"/>
            </a:solidFill>
            <a:ln>
              <a:solidFill>
                <a:schemeClr val="bg1"/>
              </a:solidFill>
            </a:ln>
            <a:effectLst/>
          </c:spPr>
          <c:invertIfNegative val="0"/>
          <c:dPt>
            <c:idx val="6"/>
            <c:invertIfNegative val="0"/>
            <c:bubble3D val="0"/>
            <c:extLst>
              <c:ext xmlns:c16="http://schemas.microsoft.com/office/drawing/2014/chart" uri="{C3380CC4-5D6E-409C-BE32-E72D297353CC}">
                <c16:uniqueId val="{0000000A-E71D-49BC-AF9D-69B306C45087}"/>
              </c:ext>
            </c:extLst>
          </c:dPt>
          <c:cat>
            <c:strRef>
              <c:f>Sheet1!$B$1:$K$1</c:f>
              <c:strCache>
                <c:ptCount val="10"/>
                <c:pt idx="0">
                  <c:v>2009</c:v>
                </c:pt>
                <c:pt idx="1">
                  <c:v>2010</c:v>
                </c:pt>
                <c:pt idx="2">
                  <c:v>2011</c:v>
                </c:pt>
                <c:pt idx="3">
                  <c:v>2012</c:v>
                </c:pt>
                <c:pt idx="4">
                  <c:v>2013</c:v>
                </c:pt>
                <c:pt idx="5">
                  <c:v>2014</c:v>
                </c:pt>
                <c:pt idx="6">
                  <c:v>2015</c:v>
                </c:pt>
                <c:pt idx="7">
                  <c:v>2016</c:v>
                </c:pt>
                <c:pt idx="8">
                  <c:v>2017</c:v>
                </c:pt>
                <c:pt idx="9">
                  <c:v>2018</c:v>
                </c:pt>
              </c:strCache>
            </c:strRef>
          </c:cat>
          <c:val>
            <c:numRef>
              <c:f>Sheet1!$B$5:$K$5</c:f>
              <c:numCache>
                <c:formatCode>_-* #,##0_-;\-* #,##0_-;_-* "-"??_-;_-@_-</c:formatCode>
                <c:ptCount val="10"/>
                <c:pt idx="0">
                  <c:v>0</c:v>
                </c:pt>
                <c:pt idx="1">
                  <c:v>0</c:v>
                </c:pt>
                <c:pt idx="2">
                  <c:v>216</c:v>
                </c:pt>
                <c:pt idx="3">
                  <c:v>0</c:v>
                </c:pt>
                <c:pt idx="4">
                  <c:v>750</c:v>
                </c:pt>
                <c:pt idx="5">
                  <c:v>160</c:v>
                </c:pt>
                <c:pt idx="6">
                  <c:v>807</c:v>
                </c:pt>
                <c:pt idx="7">
                  <c:v>1192</c:v>
                </c:pt>
                <c:pt idx="8">
                  <c:v>1643</c:v>
                </c:pt>
                <c:pt idx="9">
                  <c:v>2665</c:v>
                </c:pt>
              </c:numCache>
            </c:numRef>
          </c:val>
          <c:extLst>
            <c:ext xmlns:c16="http://schemas.microsoft.com/office/drawing/2014/chart" uri="{C3380CC4-5D6E-409C-BE32-E72D297353CC}">
              <c16:uniqueId val="{0000000B-E71D-49BC-AF9D-69B306C45087}"/>
            </c:ext>
          </c:extLst>
        </c:ser>
        <c:ser>
          <c:idx val="5"/>
          <c:order val="2"/>
          <c:tx>
            <c:strRef>
              <c:f>Sheet1!$A$4</c:f>
              <c:strCache>
                <c:ptCount val="1"/>
                <c:pt idx="0">
                  <c:v>10-19</c:v>
                </c:pt>
              </c:strCache>
            </c:strRef>
          </c:tx>
          <c:spPr>
            <a:solidFill>
              <a:schemeClr val="accent1"/>
            </a:solidFill>
            <a:ln>
              <a:solidFill>
                <a:schemeClr val="bg1"/>
              </a:solidFill>
            </a:ln>
            <a:effectLst/>
          </c:spPr>
          <c:invertIfNegative val="0"/>
          <c:dPt>
            <c:idx val="4"/>
            <c:invertIfNegative val="0"/>
            <c:bubble3D val="0"/>
            <c:extLst>
              <c:ext xmlns:c16="http://schemas.microsoft.com/office/drawing/2014/chart" uri="{C3380CC4-5D6E-409C-BE32-E72D297353CC}">
                <c16:uniqueId val="{00000007-E71D-49BC-AF9D-69B306C45087}"/>
              </c:ext>
            </c:extLst>
          </c:dPt>
          <c:cat>
            <c:strRef>
              <c:f>Sheet1!$B$1:$K$1</c:f>
              <c:strCache>
                <c:ptCount val="10"/>
                <c:pt idx="0">
                  <c:v>2009</c:v>
                </c:pt>
                <c:pt idx="1">
                  <c:v>2010</c:v>
                </c:pt>
                <c:pt idx="2">
                  <c:v>2011</c:v>
                </c:pt>
                <c:pt idx="3">
                  <c:v>2012</c:v>
                </c:pt>
                <c:pt idx="4">
                  <c:v>2013</c:v>
                </c:pt>
                <c:pt idx="5">
                  <c:v>2014</c:v>
                </c:pt>
                <c:pt idx="6">
                  <c:v>2015</c:v>
                </c:pt>
                <c:pt idx="7">
                  <c:v>2016</c:v>
                </c:pt>
                <c:pt idx="8">
                  <c:v>2017</c:v>
                </c:pt>
                <c:pt idx="9">
                  <c:v>2018</c:v>
                </c:pt>
              </c:strCache>
            </c:strRef>
          </c:cat>
          <c:val>
            <c:numRef>
              <c:f>Sheet1!$B$4:$K$4</c:f>
              <c:numCache>
                <c:formatCode>_-* #,##0_-;\-* #,##0_-;_-* "-"??_-;_-@_-</c:formatCode>
                <c:ptCount val="10"/>
                <c:pt idx="0">
                  <c:v>363</c:v>
                </c:pt>
                <c:pt idx="1">
                  <c:v>30</c:v>
                </c:pt>
                <c:pt idx="2">
                  <c:v>403</c:v>
                </c:pt>
                <c:pt idx="3">
                  <c:v>411</c:v>
                </c:pt>
                <c:pt idx="4">
                  <c:v>728</c:v>
                </c:pt>
                <c:pt idx="5">
                  <c:v>1349</c:v>
                </c:pt>
                <c:pt idx="6">
                  <c:v>1182</c:v>
                </c:pt>
                <c:pt idx="7">
                  <c:v>3259</c:v>
                </c:pt>
                <c:pt idx="8">
                  <c:v>2857</c:v>
                </c:pt>
                <c:pt idx="9">
                  <c:v>4354</c:v>
                </c:pt>
              </c:numCache>
            </c:numRef>
          </c:val>
          <c:extLst>
            <c:ext xmlns:c16="http://schemas.microsoft.com/office/drawing/2014/chart" uri="{C3380CC4-5D6E-409C-BE32-E72D297353CC}">
              <c16:uniqueId val="{00000008-E71D-49BC-AF9D-69B306C45087}"/>
            </c:ext>
          </c:extLst>
        </c:ser>
        <c:ser>
          <c:idx val="4"/>
          <c:order val="3"/>
          <c:tx>
            <c:strRef>
              <c:f>Sheet1!$A$3</c:f>
              <c:strCache>
                <c:ptCount val="1"/>
                <c:pt idx="0">
                  <c:v>4-9</c:v>
                </c:pt>
              </c:strCache>
            </c:strRef>
          </c:tx>
          <c:spPr>
            <a:solidFill>
              <a:schemeClr val="accent2"/>
            </a:solidFill>
            <a:ln w="9525" cmpd="sng">
              <a:solidFill>
                <a:schemeClr val="bg1"/>
              </a:solidFill>
            </a:ln>
            <a:effectLst/>
          </c:spPr>
          <c:invertIfNegative val="0"/>
          <c:dPt>
            <c:idx val="2"/>
            <c:invertIfNegative val="0"/>
            <c:bubble3D val="0"/>
            <c:extLst>
              <c:ext xmlns:c16="http://schemas.microsoft.com/office/drawing/2014/chart" uri="{C3380CC4-5D6E-409C-BE32-E72D297353CC}">
                <c16:uniqueId val="{00000004-E71D-49BC-AF9D-69B306C45087}"/>
              </c:ext>
            </c:extLst>
          </c:dPt>
          <c:cat>
            <c:strRef>
              <c:f>Sheet1!$B$1:$K$1</c:f>
              <c:strCache>
                <c:ptCount val="10"/>
                <c:pt idx="0">
                  <c:v>2009</c:v>
                </c:pt>
                <c:pt idx="1">
                  <c:v>2010</c:v>
                </c:pt>
                <c:pt idx="2">
                  <c:v>2011</c:v>
                </c:pt>
                <c:pt idx="3">
                  <c:v>2012</c:v>
                </c:pt>
                <c:pt idx="4">
                  <c:v>2013</c:v>
                </c:pt>
                <c:pt idx="5">
                  <c:v>2014</c:v>
                </c:pt>
                <c:pt idx="6">
                  <c:v>2015</c:v>
                </c:pt>
                <c:pt idx="7">
                  <c:v>2016</c:v>
                </c:pt>
                <c:pt idx="8">
                  <c:v>2017</c:v>
                </c:pt>
                <c:pt idx="9">
                  <c:v>2018</c:v>
                </c:pt>
              </c:strCache>
            </c:strRef>
          </c:cat>
          <c:val>
            <c:numRef>
              <c:f>Sheet1!$B$3:$K$3</c:f>
              <c:numCache>
                <c:formatCode>_-* #,##0_-;\-* #,##0_-;_-* "-"??_-;_-@_-</c:formatCode>
                <c:ptCount val="10"/>
                <c:pt idx="0">
                  <c:v>953</c:v>
                </c:pt>
                <c:pt idx="1">
                  <c:v>1679</c:v>
                </c:pt>
                <c:pt idx="2">
                  <c:v>2279</c:v>
                </c:pt>
                <c:pt idx="3">
                  <c:v>3353</c:v>
                </c:pt>
                <c:pt idx="4">
                  <c:v>4626</c:v>
                </c:pt>
                <c:pt idx="5">
                  <c:v>4521</c:v>
                </c:pt>
                <c:pt idx="6">
                  <c:v>5982</c:v>
                </c:pt>
                <c:pt idx="7">
                  <c:v>9070</c:v>
                </c:pt>
                <c:pt idx="8">
                  <c:v>10082</c:v>
                </c:pt>
                <c:pt idx="9">
                  <c:v>5185</c:v>
                </c:pt>
              </c:numCache>
            </c:numRef>
          </c:val>
          <c:extLst>
            <c:ext xmlns:c16="http://schemas.microsoft.com/office/drawing/2014/chart" uri="{C3380CC4-5D6E-409C-BE32-E72D297353CC}">
              <c16:uniqueId val="{00000005-E71D-49BC-AF9D-69B306C45087}"/>
            </c:ext>
          </c:extLst>
        </c:ser>
        <c:ser>
          <c:idx val="3"/>
          <c:order val="4"/>
          <c:tx>
            <c:strRef>
              <c:f>Sheet1!$A$2</c:f>
              <c:strCache>
                <c:ptCount val="1"/>
                <c:pt idx="0">
                  <c:v>2-3</c:v>
                </c:pt>
              </c:strCache>
            </c:strRef>
          </c:tx>
          <c:spPr>
            <a:solidFill>
              <a:schemeClr val="accent3"/>
            </a:solidFill>
            <a:ln w="9525" cmpd="sng">
              <a:solidFill>
                <a:schemeClr val="bg1"/>
              </a:solidFill>
            </a:ln>
            <a:effectLst/>
          </c:spPr>
          <c:invertIfNegative val="0"/>
          <c:dPt>
            <c:idx val="0"/>
            <c:invertIfNegative val="0"/>
            <c:bubble3D val="0"/>
            <c:extLst>
              <c:ext xmlns:c16="http://schemas.microsoft.com/office/drawing/2014/chart" uri="{C3380CC4-5D6E-409C-BE32-E72D297353CC}">
                <c16:uniqueId val="{00000001-E71D-49BC-AF9D-69B306C45087}"/>
              </c:ext>
            </c:extLst>
          </c:dPt>
          <c:cat>
            <c:strRef>
              <c:f>Sheet1!$B$1:$K$1</c:f>
              <c:strCache>
                <c:ptCount val="10"/>
                <c:pt idx="0">
                  <c:v>2009</c:v>
                </c:pt>
                <c:pt idx="1">
                  <c:v>2010</c:v>
                </c:pt>
                <c:pt idx="2">
                  <c:v>2011</c:v>
                </c:pt>
                <c:pt idx="3">
                  <c:v>2012</c:v>
                </c:pt>
                <c:pt idx="4">
                  <c:v>2013</c:v>
                </c:pt>
                <c:pt idx="5">
                  <c:v>2014</c:v>
                </c:pt>
                <c:pt idx="6">
                  <c:v>2015</c:v>
                </c:pt>
                <c:pt idx="7">
                  <c:v>2016</c:v>
                </c:pt>
                <c:pt idx="8">
                  <c:v>2017</c:v>
                </c:pt>
                <c:pt idx="9">
                  <c:v>2018</c:v>
                </c:pt>
              </c:strCache>
            </c:strRef>
          </c:cat>
          <c:val>
            <c:numRef>
              <c:f>Sheet1!$B$2:$K$2</c:f>
              <c:numCache>
                <c:formatCode>_-* #,##0_-;\-* #,##0_-;_-* "-"??_-;_-@_-</c:formatCode>
                <c:ptCount val="10"/>
                <c:pt idx="0">
                  <c:v>304</c:v>
                </c:pt>
                <c:pt idx="1">
                  <c:v>469</c:v>
                </c:pt>
                <c:pt idx="2">
                  <c:v>692</c:v>
                </c:pt>
                <c:pt idx="3">
                  <c:v>591</c:v>
                </c:pt>
                <c:pt idx="4">
                  <c:v>803</c:v>
                </c:pt>
                <c:pt idx="5">
                  <c:v>750</c:v>
                </c:pt>
                <c:pt idx="6">
                  <c:v>527</c:v>
                </c:pt>
                <c:pt idx="7">
                  <c:v>467</c:v>
                </c:pt>
                <c:pt idx="8">
                  <c:v>795</c:v>
                </c:pt>
                <c:pt idx="9">
                  <c:v>170</c:v>
                </c:pt>
              </c:numCache>
            </c:numRef>
          </c:val>
          <c:extLst>
            <c:ext xmlns:c16="http://schemas.microsoft.com/office/drawing/2014/chart" uri="{C3380CC4-5D6E-409C-BE32-E72D297353CC}">
              <c16:uniqueId val="{00000002-E71D-49BC-AF9D-69B306C45087}"/>
            </c:ext>
          </c:extLst>
        </c:ser>
        <c:dLbls>
          <c:showLegendKey val="0"/>
          <c:showVal val="0"/>
          <c:showCatName val="0"/>
          <c:showSerName val="0"/>
          <c:showPercent val="0"/>
          <c:showBubbleSize val="0"/>
        </c:dLbls>
        <c:gapWidth val="60"/>
        <c:overlap val="100"/>
        <c:axId val="1960503720"/>
        <c:axId val="-2075967304"/>
      </c:barChart>
      <c:catAx>
        <c:axId val="1960503720"/>
        <c:scaling>
          <c:orientation val="minMax"/>
        </c:scaling>
        <c:delete val="0"/>
        <c:axPos val="b"/>
        <c:numFmt formatCode="General" sourceLinked="1"/>
        <c:majorTickMark val="out"/>
        <c:minorTickMark val="none"/>
        <c:tickLblPos val="nextTo"/>
        <c:txPr>
          <a:bodyPr/>
          <a:lstStyle/>
          <a:p>
            <a:pPr>
              <a:defRPr sz="2200"/>
            </a:pPr>
            <a:endParaRPr lang="en-US"/>
          </a:p>
        </c:txPr>
        <c:crossAx val="-2075967304"/>
        <c:crosses val="autoZero"/>
        <c:auto val="1"/>
        <c:lblAlgn val="ctr"/>
        <c:lblOffset val="100"/>
        <c:noMultiLvlLbl val="0"/>
      </c:catAx>
      <c:valAx>
        <c:axId val="-2075967304"/>
        <c:scaling>
          <c:orientation val="minMax"/>
          <c:max val="20000"/>
          <c:min val="0"/>
        </c:scaling>
        <c:delete val="0"/>
        <c:axPos val="l"/>
        <c:majorGridlines>
          <c:spPr>
            <a:ln>
              <a:solidFill>
                <a:srgbClr val="C3C7CB"/>
              </a:solidFill>
            </a:ln>
          </c:spPr>
        </c:majorGridlines>
        <c:numFmt formatCode="#,##0" sourceLinked="0"/>
        <c:majorTickMark val="out"/>
        <c:minorTickMark val="none"/>
        <c:tickLblPos val="nextTo"/>
        <c:spPr>
          <a:ln>
            <a:noFill/>
          </a:ln>
        </c:spPr>
        <c:txPr>
          <a:bodyPr/>
          <a:lstStyle/>
          <a:p>
            <a:pPr>
              <a:defRPr sz="2200"/>
            </a:pPr>
            <a:endParaRPr lang="en-US"/>
          </a:p>
        </c:txPr>
        <c:crossAx val="1960503720"/>
        <c:crosses val="autoZero"/>
        <c:crossBetween val="between"/>
        <c:majorUnit val="5000"/>
        <c:dispUnits>
          <c:builtInUnit val="thousands"/>
        </c:dispUnits>
      </c:valAx>
    </c:plotArea>
    <c:plotVisOnly val="1"/>
    <c:dispBlanksAs val="gap"/>
    <c:showDLblsOverMax val="0"/>
  </c:chart>
  <c:txPr>
    <a:bodyPr/>
    <a:lstStyle/>
    <a:p>
      <a:pPr>
        <a:defRPr sz="1800"/>
      </a:pPr>
      <a:endParaRPr lang="en-US"/>
    </a:p>
  </c:txPr>
  <c:externalData r:id="rId1">
    <c:autoUpdate val="0"/>
  </c:externalData>
</c:chartSpace>
</file>

<file path=ppt/charts/chart7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manualLayout>
          <c:layoutTarget val="inner"/>
          <c:xMode val="edge"/>
          <c:yMode val="edge"/>
          <c:x val="6.6036947304663807E-2"/>
          <c:y val="4.0917475037386901E-2"/>
          <c:w val="0.93396305269533597"/>
          <c:h val="0.93091179976262195"/>
        </c:manualLayout>
      </c:layout>
      <c:barChart>
        <c:barDir val="col"/>
        <c:grouping val="clustered"/>
        <c:varyColors val="0"/>
        <c:ser>
          <c:idx val="0"/>
          <c:order val="0"/>
          <c:tx>
            <c:strRef>
              <c:f>Sheet1!$B$1</c:f>
              <c:strCache>
                <c:ptCount val="1"/>
                <c:pt idx="0">
                  <c:v>Homeowner</c:v>
                </c:pt>
              </c:strCache>
            </c:strRef>
          </c:tx>
          <c:spPr>
            <a:solidFill>
              <a:schemeClr val="accent2"/>
            </a:solidFill>
            <a:ln>
              <a:solidFill>
                <a:schemeClr val="bg1"/>
              </a:solidFill>
            </a:ln>
            <a:effectLst/>
          </c:spPr>
          <c:invertIfNegative val="0"/>
          <c:cat>
            <c:strRef>
              <c:f>Sheet1!$A$2:$A$5</c:f>
              <c:strCache>
                <c:ptCount val="4"/>
                <c:pt idx="0">
                  <c:v>65+ (no pension</c:v>
                </c:pt>
                <c:pt idx="1">
                  <c:v>65+ pension</c:v>
                </c:pt>
                <c:pt idx="2">
                  <c:v>18-65 (no welfare)</c:v>
                </c:pt>
                <c:pt idx="3">
                  <c:v>18-65 (welfare)</c:v>
                </c:pt>
              </c:strCache>
            </c:strRef>
          </c:cat>
          <c:val>
            <c:numRef>
              <c:f>Sheet1!$B$2:$B$5</c:f>
              <c:numCache>
                <c:formatCode>_(* #,##0.00_);_(* \(#,##0.00\);_(* "-"??_);_(@_)</c:formatCode>
                <c:ptCount val="4"/>
                <c:pt idx="0">
                  <c:v>3.6764320000000003E-2</c:v>
                </c:pt>
                <c:pt idx="1">
                  <c:v>5.1985530000000002E-2</c:v>
                </c:pt>
                <c:pt idx="2">
                  <c:v>0.11997997000000001</c:v>
                </c:pt>
                <c:pt idx="3">
                  <c:v>0.23560645999999999</c:v>
                </c:pt>
              </c:numCache>
            </c:numRef>
          </c:val>
          <c:extLst>
            <c:ext xmlns:c16="http://schemas.microsoft.com/office/drawing/2014/chart" uri="{C3380CC4-5D6E-409C-BE32-E72D297353CC}">
              <c16:uniqueId val="{00000000-428D-4619-A045-6AE1B2A3ADFA}"/>
            </c:ext>
          </c:extLst>
        </c:ser>
        <c:ser>
          <c:idx val="1"/>
          <c:order val="1"/>
          <c:tx>
            <c:strRef>
              <c:f>Sheet1!$C$1</c:f>
              <c:strCache>
                <c:ptCount val="1"/>
                <c:pt idx="0">
                  <c:v>Renter</c:v>
                </c:pt>
              </c:strCache>
            </c:strRef>
          </c:tx>
          <c:spPr>
            <a:solidFill>
              <a:schemeClr val="tx2"/>
            </a:solidFill>
            <a:ln>
              <a:solidFill>
                <a:schemeClr val="bg1"/>
              </a:solidFill>
            </a:ln>
            <a:effectLst/>
          </c:spPr>
          <c:invertIfNegative val="0"/>
          <c:cat>
            <c:strRef>
              <c:f>Sheet1!$A$2:$A$5</c:f>
              <c:strCache>
                <c:ptCount val="4"/>
                <c:pt idx="0">
                  <c:v>65+ (no pension</c:v>
                </c:pt>
                <c:pt idx="1">
                  <c:v>65+ pension</c:v>
                </c:pt>
                <c:pt idx="2">
                  <c:v>18-65 (no welfare)</c:v>
                </c:pt>
                <c:pt idx="3">
                  <c:v>18-65 (welfare)</c:v>
                </c:pt>
              </c:strCache>
            </c:strRef>
          </c:cat>
          <c:val>
            <c:numRef>
              <c:f>Sheet1!$C$2:$C$5</c:f>
              <c:numCache>
                <c:formatCode>_(* #,##0.00_);_(* \(#,##0.00\);_(* "-"??_);_(@_)</c:formatCode>
                <c:ptCount val="4"/>
                <c:pt idx="0">
                  <c:v>0.16926975</c:v>
                </c:pt>
                <c:pt idx="1">
                  <c:v>0.21542849999999999</c:v>
                </c:pt>
                <c:pt idx="2">
                  <c:v>0.34848923999999998</c:v>
                </c:pt>
                <c:pt idx="3">
                  <c:v>0.85594216000000001</c:v>
                </c:pt>
              </c:numCache>
            </c:numRef>
          </c:val>
          <c:extLst>
            <c:ext xmlns:c16="http://schemas.microsoft.com/office/drawing/2014/chart" uri="{C3380CC4-5D6E-409C-BE32-E72D297353CC}">
              <c16:uniqueId val="{00000001-428D-4619-A045-6AE1B2A3ADFA}"/>
            </c:ext>
          </c:extLst>
        </c:ser>
        <c:dLbls>
          <c:showLegendKey val="0"/>
          <c:showVal val="0"/>
          <c:showCatName val="0"/>
          <c:showSerName val="0"/>
          <c:showPercent val="0"/>
          <c:showBubbleSize val="0"/>
        </c:dLbls>
        <c:gapWidth val="150"/>
        <c:axId val="-2043217976"/>
        <c:axId val="-2042896936"/>
      </c:barChart>
      <c:catAx>
        <c:axId val="-2043217976"/>
        <c:scaling>
          <c:orientation val="minMax"/>
        </c:scaling>
        <c:delete val="0"/>
        <c:axPos val="b"/>
        <c:numFmt formatCode="General" sourceLinked="0"/>
        <c:majorTickMark val="out"/>
        <c:minorTickMark val="none"/>
        <c:tickLblPos val="none"/>
        <c:crossAx val="-2042896936"/>
        <c:crosses val="autoZero"/>
        <c:auto val="1"/>
        <c:lblAlgn val="ctr"/>
        <c:lblOffset val="100"/>
        <c:noMultiLvlLbl val="0"/>
      </c:catAx>
      <c:valAx>
        <c:axId val="-2042896936"/>
        <c:scaling>
          <c:orientation val="minMax"/>
          <c:max val="0.9"/>
          <c:min val="0"/>
        </c:scaling>
        <c:delete val="0"/>
        <c:axPos val="l"/>
        <c:majorGridlines>
          <c:spPr>
            <a:ln>
              <a:solidFill>
                <a:schemeClr val="accent6">
                  <a:lumMod val="40000"/>
                  <a:lumOff val="60000"/>
                </a:schemeClr>
              </a:solidFill>
            </a:ln>
          </c:spPr>
        </c:majorGridlines>
        <c:numFmt formatCode="#,##0.0" sourceLinked="0"/>
        <c:majorTickMark val="out"/>
        <c:minorTickMark val="none"/>
        <c:tickLblPos val="nextTo"/>
        <c:spPr>
          <a:ln>
            <a:noFill/>
          </a:ln>
        </c:spPr>
        <c:txPr>
          <a:bodyPr/>
          <a:lstStyle/>
          <a:p>
            <a:pPr>
              <a:defRPr sz="2200"/>
            </a:pPr>
            <a:endParaRPr lang="en-US"/>
          </a:p>
        </c:txPr>
        <c:crossAx val="-2043217976"/>
        <c:crosses val="autoZero"/>
        <c:crossBetween val="between"/>
      </c:valAx>
    </c:plotArea>
    <c:plotVisOnly val="1"/>
    <c:dispBlanksAs val="gap"/>
    <c:showDLblsOverMax val="0"/>
  </c:chart>
  <c:txPr>
    <a:bodyPr/>
    <a:lstStyle/>
    <a:p>
      <a:pPr>
        <a:defRPr sz="1800"/>
      </a:pPr>
      <a:endParaRPr lang="en-US"/>
    </a:p>
  </c:txPr>
  <c:externalData r:id="rId1">
    <c:autoUpdate val="0"/>
  </c:externalData>
</c:chartSpace>
</file>

<file path=ppt/charts/chart7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manualLayout>
          <c:layoutTarget val="inner"/>
          <c:xMode val="edge"/>
          <c:yMode val="edge"/>
          <c:x val="6.6036947304663807E-2"/>
          <c:y val="4.0917475037386901E-2"/>
          <c:w val="0.93396305269533597"/>
          <c:h val="0.93091179976262195"/>
        </c:manualLayout>
      </c:layout>
      <c:barChart>
        <c:barDir val="col"/>
        <c:grouping val="clustered"/>
        <c:varyColors val="0"/>
        <c:ser>
          <c:idx val="0"/>
          <c:order val="0"/>
          <c:tx>
            <c:strRef>
              <c:f>Sheet1!$B$1</c:f>
              <c:strCache>
                <c:ptCount val="1"/>
                <c:pt idx="0">
                  <c:v>Homeowner</c:v>
                </c:pt>
              </c:strCache>
            </c:strRef>
          </c:tx>
          <c:spPr>
            <a:solidFill>
              <a:schemeClr val="accent2"/>
            </a:solidFill>
            <a:ln>
              <a:solidFill>
                <a:schemeClr val="bg1"/>
              </a:solidFill>
            </a:ln>
            <a:effectLst/>
          </c:spPr>
          <c:invertIfNegative val="0"/>
          <c:cat>
            <c:strRef>
              <c:f>Sheet1!$A$2:$A$5</c:f>
              <c:strCache>
                <c:ptCount val="4"/>
                <c:pt idx="0">
                  <c:v>65+ (no pension</c:v>
                </c:pt>
                <c:pt idx="1">
                  <c:v>Category 2</c:v>
                </c:pt>
                <c:pt idx="2">
                  <c:v>Category 3</c:v>
                </c:pt>
                <c:pt idx="3">
                  <c:v>Category 4</c:v>
                </c:pt>
              </c:strCache>
            </c:strRef>
          </c:cat>
          <c:val>
            <c:numRef>
              <c:f>Sheet1!$B$2:$B$5</c:f>
              <c:numCache>
                <c:formatCode>0.00%</c:formatCode>
                <c:ptCount val="4"/>
                <c:pt idx="0">
                  <c:v>0</c:v>
                </c:pt>
                <c:pt idx="1">
                  <c:v>5.1900000000000002E-2</c:v>
                </c:pt>
                <c:pt idx="2">
                  <c:v>8.9200000000000002E-2</c:v>
                </c:pt>
                <c:pt idx="3">
                  <c:v>0.23400000000000001</c:v>
                </c:pt>
              </c:numCache>
            </c:numRef>
          </c:val>
          <c:extLst>
            <c:ext xmlns:c16="http://schemas.microsoft.com/office/drawing/2014/chart" uri="{C3380CC4-5D6E-409C-BE32-E72D297353CC}">
              <c16:uniqueId val="{00000000-428D-4619-A045-6AE1B2A3ADFA}"/>
            </c:ext>
          </c:extLst>
        </c:ser>
        <c:ser>
          <c:idx val="1"/>
          <c:order val="1"/>
          <c:tx>
            <c:strRef>
              <c:f>Sheet1!$C$1</c:f>
              <c:strCache>
                <c:ptCount val="1"/>
                <c:pt idx="0">
                  <c:v>Renter</c:v>
                </c:pt>
              </c:strCache>
            </c:strRef>
          </c:tx>
          <c:spPr>
            <a:solidFill>
              <a:schemeClr val="tx2"/>
            </a:solidFill>
            <a:ln>
              <a:solidFill>
                <a:schemeClr val="bg1"/>
              </a:solidFill>
            </a:ln>
            <a:effectLst/>
          </c:spPr>
          <c:invertIfNegative val="0"/>
          <c:cat>
            <c:strRef>
              <c:f>Sheet1!$A$2:$A$5</c:f>
              <c:strCache>
                <c:ptCount val="4"/>
                <c:pt idx="0">
                  <c:v>65+ (no pension</c:v>
                </c:pt>
                <c:pt idx="1">
                  <c:v>Category 2</c:v>
                </c:pt>
                <c:pt idx="2">
                  <c:v>Category 3</c:v>
                </c:pt>
                <c:pt idx="3">
                  <c:v>Category 4</c:v>
                </c:pt>
              </c:strCache>
            </c:strRef>
          </c:cat>
          <c:val>
            <c:numRef>
              <c:f>Sheet1!$C$2:$C$5</c:f>
              <c:numCache>
                <c:formatCode>0.00%</c:formatCode>
                <c:ptCount val="4"/>
                <c:pt idx="0">
                  <c:v>0</c:v>
                </c:pt>
                <c:pt idx="1">
                  <c:v>0.2472</c:v>
                </c:pt>
                <c:pt idx="2">
                  <c:v>0.23719999999999999</c:v>
                </c:pt>
                <c:pt idx="3">
                  <c:v>0.71299999999999997</c:v>
                </c:pt>
              </c:numCache>
            </c:numRef>
          </c:val>
          <c:extLst>
            <c:ext xmlns:c16="http://schemas.microsoft.com/office/drawing/2014/chart" uri="{C3380CC4-5D6E-409C-BE32-E72D297353CC}">
              <c16:uniqueId val="{00000001-428D-4619-A045-6AE1B2A3ADFA}"/>
            </c:ext>
          </c:extLst>
        </c:ser>
        <c:dLbls>
          <c:showLegendKey val="0"/>
          <c:showVal val="0"/>
          <c:showCatName val="0"/>
          <c:showSerName val="0"/>
          <c:showPercent val="0"/>
          <c:showBubbleSize val="0"/>
        </c:dLbls>
        <c:gapWidth val="150"/>
        <c:axId val="-2043217976"/>
        <c:axId val="-2042896936"/>
      </c:barChart>
      <c:catAx>
        <c:axId val="-2043217976"/>
        <c:scaling>
          <c:orientation val="minMax"/>
        </c:scaling>
        <c:delete val="0"/>
        <c:axPos val="b"/>
        <c:numFmt formatCode="General" sourceLinked="0"/>
        <c:majorTickMark val="out"/>
        <c:minorTickMark val="none"/>
        <c:tickLblPos val="none"/>
        <c:crossAx val="-2042896936"/>
        <c:crosses val="autoZero"/>
        <c:auto val="1"/>
        <c:lblAlgn val="ctr"/>
        <c:lblOffset val="100"/>
        <c:noMultiLvlLbl val="0"/>
      </c:catAx>
      <c:valAx>
        <c:axId val="-2042896936"/>
        <c:scaling>
          <c:orientation val="minMax"/>
          <c:max val="0.9"/>
          <c:min val="0"/>
        </c:scaling>
        <c:delete val="0"/>
        <c:axPos val="l"/>
        <c:majorGridlines>
          <c:spPr>
            <a:ln>
              <a:solidFill>
                <a:schemeClr val="accent6">
                  <a:lumMod val="40000"/>
                  <a:lumOff val="60000"/>
                </a:schemeClr>
              </a:solidFill>
            </a:ln>
          </c:spPr>
        </c:majorGridlines>
        <c:numFmt formatCode="#,##0.0" sourceLinked="0"/>
        <c:majorTickMark val="out"/>
        <c:minorTickMark val="none"/>
        <c:tickLblPos val="nextTo"/>
        <c:spPr>
          <a:ln>
            <a:noFill/>
          </a:ln>
        </c:spPr>
        <c:txPr>
          <a:bodyPr/>
          <a:lstStyle/>
          <a:p>
            <a:pPr>
              <a:defRPr sz="2200"/>
            </a:pPr>
            <a:endParaRPr lang="en-US"/>
          </a:p>
        </c:txPr>
        <c:crossAx val="-2043217976"/>
        <c:crosses val="autoZero"/>
        <c:crossBetween val="between"/>
      </c:valAx>
    </c:plotArea>
    <c:plotVisOnly val="1"/>
    <c:dispBlanksAs val="gap"/>
    <c:showDLblsOverMax val="0"/>
  </c:chart>
  <c:txPr>
    <a:bodyPr/>
    <a:lstStyle/>
    <a:p>
      <a:pPr>
        <a:defRPr sz="1800"/>
      </a:pPr>
      <a:endParaRPr lang="en-US"/>
    </a:p>
  </c:txPr>
  <c:externalData r:id="rId1">
    <c:autoUpdate val="0"/>
  </c:externalData>
</c:chartSpace>
</file>

<file path=ppt/charts/chart7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1"/>
    <c:plotArea>
      <c:layout>
        <c:manualLayout>
          <c:layoutTarget val="inner"/>
          <c:xMode val="edge"/>
          <c:yMode val="edge"/>
          <c:x val="7.44931312071649E-2"/>
          <c:y val="7.287358892878229E-2"/>
          <c:w val="0.90844668390367"/>
          <c:h val="0.85425282214243548"/>
        </c:manualLayout>
      </c:layout>
      <c:barChart>
        <c:barDir val="bar"/>
        <c:grouping val="stacked"/>
        <c:varyColors val="0"/>
        <c:ser>
          <c:idx val="1"/>
          <c:order val="2"/>
          <c:tx>
            <c:v>bars</c:v>
          </c:tx>
          <c:spPr>
            <a:noFill/>
            <a:ln>
              <a:noFill/>
            </a:ln>
            <a:effectLst/>
          </c:spPr>
          <c:invertIfNegative val="0"/>
          <c:cat>
            <c:numRef>
              <c:f>Sheet1!$D$2:$D$13</c:f>
              <c:numCache>
                <c:formatCode>0.0</c:formatCode>
                <c:ptCount val="12"/>
                <c:pt idx="0">
                  <c:v>5.5</c:v>
                </c:pt>
                <c:pt idx="1">
                  <c:v>5</c:v>
                </c:pt>
                <c:pt idx="2">
                  <c:v>4.5</c:v>
                </c:pt>
                <c:pt idx="3">
                  <c:v>4</c:v>
                </c:pt>
                <c:pt idx="4">
                  <c:v>3.5</c:v>
                </c:pt>
                <c:pt idx="5">
                  <c:v>3</c:v>
                </c:pt>
                <c:pt idx="6">
                  <c:v>2.5</c:v>
                </c:pt>
                <c:pt idx="7">
                  <c:v>2</c:v>
                </c:pt>
                <c:pt idx="8">
                  <c:v>1.5</c:v>
                </c:pt>
                <c:pt idx="9">
                  <c:v>1</c:v>
                </c:pt>
                <c:pt idx="10">
                  <c:v>0.5</c:v>
                </c:pt>
                <c:pt idx="11">
                  <c:v>0</c:v>
                </c:pt>
              </c:numCache>
            </c:numRef>
          </c:cat>
          <c:val>
            <c:numRef>
              <c:f>Sheet1!$E$2:$E$13</c:f>
              <c:numCache>
                <c:formatCode>0.0</c:formatCode>
                <c:ptCount val="12"/>
                <c:pt idx="0">
                  <c:v>3</c:v>
                </c:pt>
                <c:pt idx="1">
                  <c:v>3.1</c:v>
                </c:pt>
                <c:pt idx="2">
                  <c:v>3.6</c:v>
                </c:pt>
                <c:pt idx="3">
                  <c:v>2.7</c:v>
                </c:pt>
                <c:pt idx="4">
                  <c:v>3.6</c:v>
                </c:pt>
                <c:pt idx="5">
                  <c:v>4.0999999999999996</c:v>
                </c:pt>
                <c:pt idx="6">
                  <c:v>3.7</c:v>
                </c:pt>
                <c:pt idx="7">
                  <c:v>3.4</c:v>
                </c:pt>
                <c:pt idx="8">
                  <c:v>4.7</c:v>
                </c:pt>
                <c:pt idx="9">
                  <c:v>4.2</c:v>
                </c:pt>
                <c:pt idx="10">
                  <c:v>5.8</c:v>
                </c:pt>
                <c:pt idx="11">
                  <c:v>3</c:v>
                </c:pt>
              </c:numCache>
            </c:numRef>
          </c:val>
          <c:extLst>
            <c:ext xmlns:c16="http://schemas.microsoft.com/office/drawing/2014/chart" uri="{C3380CC4-5D6E-409C-BE32-E72D297353CC}">
              <c16:uniqueId val="{00000000-ABD0-4303-8921-11C097DF4444}"/>
            </c:ext>
          </c:extLst>
        </c:ser>
        <c:ser>
          <c:idx val="2"/>
          <c:order val="3"/>
          <c:tx>
            <c:strRef>
              <c:f>Sheet1!$F$1</c:f>
              <c:strCache>
                <c:ptCount val="1"/>
                <c:pt idx="0">
                  <c:v>bars-gap</c:v>
                </c:pt>
              </c:strCache>
            </c:strRef>
          </c:tx>
          <c:spPr>
            <a:blipFill dpi="0" rotWithShape="1">
              <a:blip xmlns:r="http://schemas.openxmlformats.org/officeDocument/2006/relationships" r:embed="rId1"/>
              <a:srcRect/>
              <a:stretch>
                <a:fillRect/>
              </a:stretch>
            </a:blipFill>
            <a:ln w="47625">
              <a:noFill/>
            </a:ln>
            <a:effectLst/>
          </c:spPr>
          <c:invertIfNegative val="0"/>
          <c:dPt>
            <c:idx val="0"/>
            <c:invertIfNegative val="0"/>
            <c:bubble3D val="0"/>
            <c:spPr>
              <a:noFill/>
              <a:ln w="47625">
                <a:noFill/>
              </a:ln>
              <a:effectLst/>
            </c:spPr>
            <c:extLst>
              <c:ext xmlns:c16="http://schemas.microsoft.com/office/drawing/2014/chart" uri="{C3380CC4-5D6E-409C-BE32-E72D297353CC}">
                <c16:uniqueId val="{00000002-ABD0-4303-8921-11C097DF4444}"/>
              </c:ext>
            </c:extLst>
          </c:dPt>
          <c:dPt>
            <c:idx val="1"/>
            <c:invertIfNegative val="0"/>
            <c:bubble3D val="0"/>
            <c:spPr>
              <a:blipFill dpi="0" rotWithShape="1">
                <a:blip xmlns:r="http://schemas.openxmlformats.org/officeDocument/2006/relationships" r:embed="rId2"/>
                <a:srcRect/>
                <a:stretch>
                  <a:fillRect/>
                </a:stretch>
              </a:blipFill>
              <a:ln w="47625">
                <a:noFill/>
              </a:ln>
              <a:effectLst/>
            </c:spPr>
            <c:extLst>
              <c:ext xmlns:c16="http://schemas.microsoft.com/office/drawing/2014/chart" uri="{C3380CC4-5D6E-409C-BE32-E72D297353CC}">
                <c16:uniqueId val="{00000008-881E-4538-BC74-B45C9DA663CA}"/>
              </c:ext>
            </c:extLst>
          </c:dPt>
          <c:dPt>
            <c:idx val="2"/>
            <c:invertIfNegative val="0"/>
            <c:bubble3D val="0"/>
            <c:spPr>
              <a:blipFill dpi="0" rotWithShape="1">
                <a:blip xmlns:r="http://schemas.openxmlformats.org/officeDocument/2006/relationships" r:embed="rId3"/>
                <a:srcRect/>
                <a:stretch>
                  <a:fillRect/>
                </a:stretch>
              </a:blipFill>
              <a:ln w="47625">
                <a:noFill/>
              </a:ln>
              <a:effectLst/>
            </c:spPr>
            <c:extLst>
              <c:ext xmlns:c16="http://schemas.microsoft.com/office/drawing/2014/chart" uri="{C3380CC4-5D6E-409C-BE32-E72D297353CC}">
                <c16:uniqueId val="{0000000D-881E-4538-BC74-B45C9DA663CA}"/>
              </c:ext>
            </c:extLst>
          </c:dPt>
          <c:dPt>
            <c:idx val="3"/>
            <c:invertIfNegative val="0"/>
            <c:bubble3D val="0"/>
            <c:spPr>
              <a:blipFill dpi="0" rotWithShape="1">
                <a:blip xmlns:r="http://schemas.openxmlformats.org/officeDocument/2006/relationships" r:embed="rId2"/>
                <a:srcRect/>
                <a:stretch>
                  <a:fillRect/>
                </a:stretch>
              </a:blipFill>
              <a:ln w="47625">
                <a:noFill/>
              </a:ln>
              <a:effectLst/>
            </c:spPr>
            <c:extLst>
              <c:ext xmlns:c16="http://schemas.microsoft.com/office/drawing/2014/chart" uri="{C3380CC4-5D6E-409C-BE32-E72D297353CC}">
                <c16:uniqueId val="{00000007-881E-4538-BC74-B45C9DA663CA}"/>
              </c:ext>
            </c:extLst>
          </c:dPt>
          <c:dPt>
            <c:idx val="4"/>
            <c:invertIfNegative val="0"/>
            <c:bubble3D val="0"/>
            <c:spPr>
              <a:blipFill dpi="0" rotWithShape="1">
                <a:blip xmlns:r="http://schemas.openxmlformats.org/officeDocument/2006/relationships" r:embed="rId3"/>
                <a:srcRect/>
                <a:stretch>
                  <a:fillRect/>
                </a:stretch>
              </a:blipFill>
              <a:ln w="47625">
                <a:noFill/>
              </a:ln>
              <a:effectLst/>
            </c:spPr>
            <c:extLst>
              <c:ext xmlns:c16="http://schemas.microsoft.com/office/drawing/2014/chart" uri="{C3380CC4-5D6E-409C-BE32-E72D297353CC}">
                <c16:uniqueId val="{0000000C-881E-4538-BC74-B45C9DA663CA}"/>
              </c:ext>
            </c:extLst>
          </c:dPt>
          <c:dPt>
            <c:idx val="5"/>
            <c:invertIfNegative val="0"/>
            <c:bubble3D val="0"/>
            <c:spPr>
              <a:blipFill dpi="0" rotWithShape="1">
                <a:blip xmlns:r="http://schemas.openxmlformats.org/officeDocument/2006/relationships" r:embed="rId2"/>
                <a:srcRect/>
                <a:stretch>
                  <a:fillRect/>
                </a:stretch>
              </a:blipFill>
              <a:ln w="47625">
                <a:noFill/>
              </a:ln>
              <a:effectLst/>
            </c:spPr>
            <c:extLst>
              <c:ext xmlns:c16="http://schemas.microsoft.com/office/drawing/2014/chart" uri="{C3380CC4-5D6E-409C-BE32-E72D297353CC}">
                <c16:uniqueId val="{00000006-881E-4538-BC74-B45C9DA663CA}"/>
              </c:ext>
            </c:extLst>
          </c:dPt>
          <c:dPt>
            <c:idx val="6"/>
            <c:invertIfNegative val="0"/>
            <c:bubble3D val="0"/>
            <c:spPr>
              <a:blipFill dpi="0" rotWithShape="1">
                <a:blip xmlns:r="http://schemas.openxmlformats.org/officeDocument/2006/relationships" r:embed="rId3"/>
                <a:srcRect/>
                <a:stretch>
                  <a:fillRect/>
                </a:stretch>
              </a:blipFill>
              <a:ln w="47625">
                <a:noFill/>
              </a:ln>
              <a:effectLst/>
            </c:spPr>
            <c:extLst>
              <c:ext xmlns:c16="http://schemas.microsoft.com/office/drawing/2014/chart" uri="{C3380CC4-5D6E-409C-BE32-E72D297353CC}">
                <c16:uniqueId val="{0000000B-881E-4538-BC74-B45C9DA663CA}"/>
              </c:ext>
            </c:extLst>
          </c:dPt>
          <c:dPt>
            <c:idx val="7"/>
            <c:invertIfNegative val="0"/>
            <c:bubble3D val="0"/>
            <c:spPr>
              <a:blipFill dpi="0" rotWithShape="1">
                <a:blip xmlns:r="http://schemas.openxmlformats.org/officeDocument/2006/relationships" r:embed="rId2"/>
                <a:srcRect/>
                <a:stretch>
                  <a:fillRect/>
                </a:stretch>
              </a:blipFill>
              <a:ln w="47625">
                <a:noFill/>
              </a:ln>
              <a:effectLst/>
            </c:spPr>
            <c:extLst>
              <c:ext xmlns:c16="http://schemas.microsoft.com/office/drawing/2014/chart" uri="{C3380CC4-5D6E-409C-BE32-E72D297353CC}">
                <c16:uniqueId val="{00000005-881E-4538-BC74-B45C9DA663CA}"/>
              </c:ext>
            </c:extLst>
          </c:dPt>
          <c:dPt>
            <c:idx val="8"/>
            <c:invertIfNegative val="0"/>
            <c:bubble3D val="0"/>
            <c:spPr>
              <a:blipFill dpi="0" rotWithShape="1">
                <a:blip xmlns:r="http://schemas.openxmlformats.org/officeDocument/2006/relationships" r:embed="rId3"/>
                <a:srcRect/>
                <a:stretch>
                  <a:fillRect/>
                </a:stretch>
              </a:blipFill>
              <a:ln w="47625">
                <a:noFill/>
              </a:ln>
              <a:effectLst/>
            </c:spPr>
            <c:extLst>
              <c:ext xmlns:c16="http://schemas.microsoft.com/office/drawing/2014/chart" uri="{C3380CC4-5D6E-409C-BE32-E72D297353CC}">
                <c16:uniqueId val="{0000000A-881E-4538-BC74-B45C9DA663CA}"/>
              </c:ext>
            </c:extLst>
          </c:dPt>
          <c:dPt>
            <c:idx val="9"/>
            <c:invertIfNegative val="0"/>
            <c:bubble3D val="0"/>
            <c:spPr>
              <a:blipFill dpi="0" rotWithShape="1">
                <a:blip xmlns:r="http://schemas.openxmlformats.org/officeDocument/2006/relationships" r:embed="rId2"/>
                <a:srcRect/>
                <a:stretch>
                  <a:fillRect/>
                </a:stretch>
              </a:blipFill>
              <a:ln w="47625">
                <a:noFill/>
              </a:ln>
              <a:effectLst/>
            </c:spPr>
            <c:extLst>
              <c:ext xmlns:c16="http://schemas.microsoft.com/office/drawing/2014/chart" uri="{C3380CC4-5D6E-409C-BE32-E72D297353CC}">
                <c16:uniqueId val="{00000004-881E-4538-BC74-B45C9DA663CA}"/>
              </c:ext>
            </c:extLst>
          </c:dPt>
          <c:dPt>
            <c:idx val="10"/>
            <c:invertIfNegative val="0"/>
            <c:bubble3D val="0"/>
            <c:spPr>
              <a:blipFill dpi="0" rotWithShape="1">
                <a:blip xmlns:r="http://schemas.openxmlformats.org/officeDocument/2006/relationships" r:embed="rId3"/>
                <a:srcRect/>
                <a:stretch>
                  <a:fillRect/>
                </a:stretch>
              </a:blipFill>
              <a:ln w="47625">
                <a:noFill/>
              </a:ln>
              <a:effectLst/>
            </c:spPr>
            <c:extLst>
              <c:ext xmlns:c16="http://schemas.microsoft.com/office/drawing/2014/chart" uri="{C3380CC4-5D6E-409C-BE32-E72D297353CC}">
                <c16:uniqueId val="{00000009-881E-4538-BC74-B45C9DA663CA}"/>
              </c:ext>
            </c:extLst>
          </c:dPt>
          <c:dPt>
            <c:idx val="11"/>
            <c:invertIfNegative val="0"/>
            <c:bubble3D val="0"/>
            <c:spPr>
              <a:blipFill dpi="0" rotWithShape="1">
                <a:blip xmlns:r="http://schemas.openxmlformats.org/officeDocument/2006/relationships" r:embed="rId2"/>
                <a:srcRect/>
                <a:stretch>
                  <a:fillRect/>
                </a:stretch>
              </a:blipFill>
              <a:ln w="47625">
                <a:noFill/>
              </a:ln>
              <a:effectLst/>
            </c:spPr>
            <c:extLst>
              <c:ext xmlns:c16="http://schemas.microsoft.com/office/drawing/2014/chart" uri="{C3380CC4-5D6E-409C-BE32-E72D297353CC}">
                <c16:uniqueId val="{00000003-881E-4538-BC74-B45C9DA663CA}"/>
              </c:ext>
            </c:extLst>
          </c:dPt>
          <c:dPt>
            <c:idx val="12"/>
            <c:invertIfNegative val="0"/>
            <c:bubble3D val="0"/>
            <c:spPr>
              <a:noFill/>
              <a:ln w="47625">
                <a:noFill/>
              </a:ln>
              <a:effectLst/>
            </c:spPr>
            <c:extLst>
              <c:ext xmlns:c16="http://schemas.microsoft.com/office/drawing/2014/chart" uri="{C3380CC4-5D6E-409C-BE32-E72D297353CC}">
                <c16:uniqueId val="{00000005-ABD0-4303-8921-11C097DF4444}"/>
              </c:ext>
            </c:extLst>
          </c:dPt>
          <c:cat>
            <c:numRef>
              <c:f>Sheet1!$D$2:$D$13</c:f>
              <c:numCache>
                <c:formatCode>0.0</c:formatCode>
                <c:ptCount val="12"/>
                <c:pt idx="0">
                  <c:v>5.5</c:v>
                </c:pt>
                <c:pt idx="1">
                  <c:v>5</c:v>
                </c:pt>
                <c:pt idx="2">
                  <c:v>4.5</c:v>
                </c:pt>
                <c:pt idx="3">
                  <c:v>4</c:v>
                </c:pt>
                <c:pt idx="4">
                  <c:v>3.5</c:v>
                </c:pt>
                <c:pt idx="5">
                  <c:v>3</c:v>
                </c:pt>
                <c:pt idx="6">
                  <c:v>2.5</c:v>
                </c:pt>
                <c:pt idx="7">
                  <c:v>2</c:v>
                </c:pt>
                <c:pt idx="8">
                  <c:v>1.5</c:v>
                </c:pt>
                <c:pt idx="9">
                  <c:v>1</c:v>
                </c:pt>
                <c:pt idx="10">
                  <c:v>0.5</c:v>
                </c:pt>
                <c:pt idx="11">
                  <c:v>0</c:v>
                </c:pt>
              </c:numCache>
            </c:numRef>
          </c:cat>
          <c:val>
            <c:numRef>
              <c:f>Sheet1!$F$2:$F$13</c:f>
              <c:numCache>
                <c:formatCode>0.0</c:formatCode>
                <c:ptCount val="12"/>
                <c:pt idx="0">
                  <c:v>4</c:v>
                </c:pt>
                <c:pt idx="1">
                  <c:v>1.9999999999999996</c:v>
                </c:pt>
                <c:pt idx="2">
                  <c:v>1.9</c:v>
                </c:pt>
                <c:pt idx="3">
                  <c:v>2.0999999999999996</c:v>
                </c:pt>
                <c:pt idx="4">
                  <c:v>2.6</c:v>
                </c:pt>
                <c:pt idx="5">
                  <c:v>2.6000000000000005</c:v>
                </c:pt>
                <c:pt idx="6">
                  <c:v>2</c:v>
                </c:pt>
                <c:pt idx="7">
                  <c:v>2.1999999999999997</c:v>
                </c:pt>
                <c:pt idx="8">
                  <c:v>2.3999999999999995</c:v>
                </c:pt>
                <c:pt idx="9">
                  <c:v>2.3999999999999995</c:v>
                </c:pt>
                <c:pt idx="10">
                  <c:v>2.5000000000000009</c:v>
                </c:pt>
                <c:pt idx="11">
                  <c:v>1</c:v>
                </c:pt>
              </c:numCache>
            </c:numRef>
          </c:val>
          <c:extLst>
            <c:ext xmlns:c16="http://schemas.microsoft.com/office/drawing/2014/chart" uri="{C3380CC4-5D6E-409C-BE32-E72D297353CC}">
              <c16:uniqueId val="{00000001-ABD0-4303-8921-11C097DF4444}"/>
            </c:ext>
          </c:extLst>
        </c:ser>
        <c:dLbls>
          <c:showLegendKey val="0"/>
          <c:showVal val="0"/>
          <c:showCatName val="0"/>
          <c:showSerName val="0"/>
          <c:showPercent val="0"/>
          <c:showBubbleSize val="0"/>
        </c:dLbls>
        <c:gapWidth val="10"/>
        <c:overlap val="100"/>
        <c:axId val="-2076393336"/>
        <c:axId val="-2076390488"/>
      </c:barChart>
      <c:scatterChart>
        <c:scatterStyle val="lineMarker"/>
        <c:varyColors val="0"/>
        <c:ser>
          <c:idx val="6"/>
          <c:order val="0"/>
          <c:tx>
            <c:strRef>
              <c:f>Sheet1!$B$1</c:f>
              <c:strCache>
                <c:ptCount val="1"/>
                <c:pt idx="0">
                  <c:v>2001</c:v>
                </c:pt>
              </c:strCache>
            </c:strRef>
          </c:tx>
          <c:spPr>
            <a:ln w="47625">
              <a:noFill/>
            </a:ln>
            <a:effectLst/>
          </c:spPr>
          <c:marker>
            <c:symbol val="circle"/>
            <c:size val="14"/>
            <c:spPr>
              <a:solidFill>
                <a:schemeClr val="accent1"/>
              </a:solidFill>
              <a:ln>
                <a:noFill/>
              </a:ln>
              <a:effectLst/>
            </c:spPr>
          </c:marker>
          <c:dPt>
            <c:idx val="0"/>
            <c:marker>
              <c:symbol val="none"/>
            </c:marker>
            <c:bubble3D val="0"/>
            <c:extLst>
              <c:ext xmlns:c16="http://schemas.microsoft.com/office/drawing/2014/chart" uri="{C3380CC4-5D6E-409C-BE32-E72D297353CC}">
                <c16:uniqueId val="{00000006-ABD0-4303-8921-11C097DF4444}"/>
              </c:ext>
            </c:extLst>
          </c:dPt>
          <c:dPt>
            <c:idx val="1"/>
            <c:bubble3D val="0"/>
            <c:extLst>
              <c:ext xmlns:c16="http://schemas.microsoft.com/office/drawing/2014/chart" uri="{C3380CC4-5D6E-409C-BE32-E72D297353CC}">
                <c16:uniqueId val="{00000001-06C7-40D7-AA36-92B4A23BAFC6}"/>
              </c:ext>
            </c:extLst>
          </c:dPt>
          <c:dPt>
            <c:idx val="2"/>
            <c:marker>
              <c:spPr>
                <a:solidFill>
                  <a:schemeClr val="accent3"/>
                </a:solidFill>
                <a:ln>
                  <a:noFill/>
                </a:ln>
                <a:effectLst/>
              </c:spPr>
            </c:marker>
            <c:bubble3D val="0"/>
            <c:extLst>
              <c:ext xmlns:c16="http://schemas.microsoft.com/office/drawing/2014/chart" uri="{C3380CC4-5D6E-409C-BE32-E72D297353CC}">
                <c16:uniqueId val="{00000001-881E-4538-BC74-B45C9DA663CA}"/>
              </c:ext>
            </c:extLst>
          </c:dPt>
          <c:dPt>
            <c:idx val="4"/>
            <c:marker>
              <c:spPr>
                <a:solidFill>
                  <a:schemeClr val="accent3"/>
                </a:solidFill>
                <a:ln>
                  <a:noFill/>
                </a:ln>
                <a:effectLst/>
              </c:spPr>
            </c:marker>
            <c:bubble3D val="0"/>
            <c:extLst>
              <c:ext xmlns:c16="http://schemas.microsoft.com/office/drawing/2014/chart" uri="{C3380CC4-5D6E-409C-BE32-E72D297353CC}">
                <c16:uniqueId val="{00000003-06C7-40D7-AA36-92B4A23BAFC6}"/>
              </c:ext>
            </c:extLst>
          </c:dPt>
          <c:dPt>
            <c:idx val="6"/>
            <c:marker>
              <c:spPr>
                <a:solidFill>
                  <a:schemeClr val="accent3"/>
                </a:solidFill>
                <a:ln>
                  <a:noFill/>
                </a:ln>
                <a:effectLst/>
              </c:spPr>
            </c:marker>
            <c:bubble3D val="0"/>
            <c:extLst>
              <c:ext xmlns:c16="http://schemas.microsoft.com/office/drawing/2014/chart" uri="{C3380CC4-5D6E-409C-BE32-E72D297353CC}">
                <c16:uniqueId val="{00000000-881E-4538-BC74-B45C9DA663CA}"/>
              </c:ext>
            </c:extLst>
          </c:dPt>
          <c:dPt>
            <c:idx val="7"/>
            <c:bubble3D val="0"/>
            <c:extLst>
              <c:ext xmlns:c16="http://schemas.microsoft.com/office/drawing/2014/chart" uri="{C3380CC4-5D6E-409C-BE32-E72D297353CC}">
                <c16:uniqueId val="{00000005-06C7-40D7-AA36-92B4A23BAFC6}"/>
              </c:ext>
            </c:extLst>
          </c:dPt>
          <c:dPt>
            <c:idx val="8"/>
            <c:marker>
              <c:spPr>
                <a:solidFill>
                  <a:schemeClr val="accent3"/>
                </a:solidFill>
                <a:ln>
                  <a:noFill/>
                </a:ln>
                <a:effectLst/>
              </c:spPr>
            </c:marker>
            <c:bubble3D val="0"/>
            <c:extLst>
              <c:ext xmlns:c16="http://schemas.microsoft.com/office/drawing/2014/chart" uri="{C3380CC4-5D6E-409C-BE32-E72D297353CC}">
                <c16:uniqueId val="{00000000-C35A-4A4E-89FF-6D8A774F8057}"/>
              </c:ext>
            </c:extLst>
          </c:dPt>
          <c:dPt>
            <c:idx val="9"/>
            <c:bubble3D val="0"/>
            <c:extLst>
              <c:ext xmlns:c16="http://schemas.microsoft.com/office/drawing/2014/chart" uri="{C3380CC4-5D6E-409C-BE32-E72D297353CC}">
                <c16:uniqueId val="{00000001-C35A-4A4E-89FF-6D8A774F8057}"/>
              </c:ext>
            </c:extLst>
          </c:dPt>
          <c:dPt>
            <c:idx val="10"/>
            <c:marker>
              <c:spPr>
                <a:solidFill>
                  <a:schemeClr val="accent3"/>
                </a:solidFill>
                <a:ln>
                  <a:noFill/>
                </a:ln>
                <a:effectLst/>
              </c:spPr>
            </c:marker>
            <c:bubble3D val="0"/>
            <c:extLst>
              <c:ext xmlns:c16="http://schemas.microsoft.com/office/drawing/2014/chart" uri="{C3380CC4-5D6E-409C-BE32-E72D297353CC}">
                <c16:uniqueId val="{00000002-C35A-4A4E-89FF-6D8A774F8057}"/>
              </c:ext>
            </c:extLst>
          </c:dPt>
          <c:dPt>
            <c:idx val="11"/>
            <c:bubble3D val="0"/>
            <c:extLst>
              <c:ext xmlns:c16="http://schemas.microsoft.com/office/drawing/2014/chart" uri="{C3380CC4-5D6E-409C-BE32-E72D297353CC}">
                <c16:uniqueId val="{00000003-C35A-4A4E-89FF-6D8A774F8057}"/>
              </c:ext>
            </c:extLst>
          </c:dPt>
          <c:dPt>
            <c:idx val="12"/>
            <c:marker>
              <c:symbol val="none"/>
            </c:marker>
            <c:bubble3D val="0"/>
            <c:extLst>
              <c:ext xmlns:c16="http://schemas.microsoft.com/office/drawing/2014/chart" uri="{C3380CC4-5D6E-409C-BE32-E72D297353CC}">
                <c16:uniqueId val="{00000004-C35A-4A4E-89FF-6D8A774F8057}"/>
              </c:ext>
            </c:extLst>
          </c:dPt>
          <c:dPt>
            <c:idx val="13"/>
            <c:bubble3D val="0"/>
            <c:extLst>
              <c:ext xmlns:c16="http://schemas.microsoft.com/office/drawing/2014/chart" uri="{C3380CC4-5D6E-409C-BE32-E72D297353CC}">
                <c16:uniqueId val="{00000005-C35A-4A4E-89FF-6D8A774F8057}"/>
              </c:ext>
            </c:extLst>
          </c:dPt>
          <c:dPt>
            <c:idx val="14"/>
            <c:bubble3D val="0"/>
            <c:extLst>
              <c:ext xmlns:c16="http://schemas.microsoft.com/office/drawing/2014/chart" uri="{C3380CC4-5D6E-409C-BE32-E72D297353CC}">
                <c16:uniqueId val="{00000006-C35A-4A4E-89FF-6D8A774F8057}"/>
              </c:ext>
            </c:extLst>
          </c:dPt>
          <c:xVal>
            <c:numRef>
              <c:f>Sheet1!$B$2:$B$13</c:f>
              <c:numCache>
                <c:formatCode>0.0</c:formatCode>
                <c:ptCount val="12"/>
                <c:pt idx="0">
                  <c:v>2</c:v>
                </c:pt>
                <c:pt idx="1">
                  <c:v>3.1</c:v>
                </c:pt>
                <c:pt idx="2">
                  <c:v>3.6</c:v>
                </c:pt>
                <c:pt idx="3">
                  <c:v>2.7</c:v>
                </c:pt>
                <c:pt idx="4">
                  <c:v>3.6</c:v>
                </c:pt>
                <c:pt idx="5">
                  <c:v>4.0999999999999996</c:v>
                </c:pt>
                <c:pt idx="6">
                  <c:v>3.7</c:v>
                </c:pt>
                <c:pt idx="7">
                  <c:v>3.4</c:v>
                </c:pt>
                <c:pt idx="8">
                  <c:v>4.7</c:v>
                </c:pt>
                <c:pt idx="9">
                  <c:v>4.2</c:v>
                </c:pt>
                <c:pt idx="10">
                  <c:v>5.8</c:v>
                </c:pt>
                <c:pt idx="11">
                  <c:v>2</c:v>
                </c:pt>
              </c:numCache>
            </c:numRef>
          </c:xVal>
          <c:yVal>
            <c:numRef>
              <c:f>Sheet1!$D$2:$D$13</c:f>
              <c:numCache>
                <c:formatCode>0.0</c:formatCode>
                <c:ptCount val="12"/>
                <c:pt idx="0">
                  <c:v>5.5</c:v>
                </c:pt>
                <c:pt idx="1">
                  <c:v>5</c:v>
                </c:pt>
                <c:pt idx="2">
                  <c:v>4.5</c:v>
                </c:pt>
                <c:pt idx="3">
                  <c:v>4</c:v>
                </c:pt>
                <c:pt idx="4">
                  <c:v>3.5</c:v>
                </c:pt>
                <c:pt idx="5">
                  <c:v>3</c:v>
                </c:pt>
                <c:pt idx="6">
                  <c:v>2.5</c:v>
                </c:pt>
                <c:pt idx="7">
                  <c:v>2</c:v>
                </c:pt>
                <c:pt idx="8">
                  <c:v>1.5</c:v>
                </c:pt>
                <c:pt idx="9">
                  <c:v>1</c:v>
                </c:pt>
                <c:pt idx="10">
                  <c:v>0.5</c:v>
                </c:pt>
                <c:pt idx="11">
                  <c:v>0</c:v>
                </c:pt>
              </c:numCache>
            </c:numRef>
          </c:yVal>
          <c:smooth val="0"/>
          <c:extLst>
            <c:ext xmlns:c16="http://schemas.microsoft.com/office/drawing/2014/chart" uri="{C3380CC4-5D6E-409C-BE32-E72D297353CC}">
              <c16:uniqueId val="{00000007-C35A-4A4E-89FF-6D8A774F8057}"/>
            </c:ext>
          </c:extLst>
        </c:ser>
        <c:ser>
          <c:idx val="0"/>
          <c:order val="1"/>
          <c:tx>
            <c:strRef>
              <c:f>Sheet1!$C$1</c:f>
              <c:strCache>
                <c:ptCount val="1"/>
                <c:pt idx="0">
                  <c:v>2016</c:v>
                </c:pt>
              </c:strCache>
            </c:strRef>
          </c:tx>
          <c:spPr>
            <a:ln w="47625">
              <a:noFill/>
            </a:ln>
            <a:effectLst/>
          </c:spPr>
          <c:marker>
            <c:symbol val="x"/>
            <c:size val="13"/>
            <c:spPr>
              <a:noFill/>
              <a:ln w="19050">
                <a:solidFill>
                  <a:schemeClr val="bg2"/>
                </a:solidFill>
              </a:ln>
              <a:effectLst/>
            </c:spPr>
          </c:marker>
          <c:dPt>
            <c:idx val="0"/>
            <c:marker>
              <c:symbol val="none"/>
            </c:marker>
            <c:bubble3D val="0"/>
            <c:extLst>
              <c:ext xmlns:c16="http://schemas.microsoft.com/office/drawing/2014/chart" uri="{C3380CC4-5D6E-409C-BE32-E72D297353CC}">
                <c16:uniqueId val="{00000007-ABD0-4303-8921-11C097DF4444}"/>
              </c:ext>
            </c:extLst>
          </c:dPt>
          <c:dPt>
            <c:idx val="2"/>
            <c:marker>
              <c:spPr>
                <a:noFill/>
                <a:ln w="19050">
                  <a:solidFill>
                    <a:schemeClr val="accent2"/>
                  </a:solidFill>
                </a:ln>
                <a:effectLst/>
              </c:spPr>
            </c:marker>
            <c:bubble3D val="0"/>
            <c:extLst>
              <c:ext xmlns:c16="http://schemas.microsoft.com/office/drawing/2014/chart" uri="{C3380CC4-5D6E-409C-BE32-E72D297353CC}">
                <c16:uniqueId val="{0000000E-881E-4538-BC74-B45C9DA663CA}"/>
              </c:ext>
            </c:extLst>
          </c:dPt>
          <c:dPt>
            <c:idx val="4"/>
            <c:marker>
              <c:spPr>
                <a:noFill/>
                <a:ln w="19050">
                  <a:solidFill>
                    <a:schemeClr val="accent2"/>
                  </a:solidFill>
                </a:ln>
                <a:effectLst/>
              </c:spPr>
            </c:marker>
            <c:bubble3D val="0"/>
            <c:extLst>
              <c:ext xmlns:c16="http://schemas.microsoft.com/office/drawing/2014/chart" uri="{C3380CC4-5D6E-409C-BE32-E72D297353CC}">
                <c16:uniqueId val="{0000000F-881E-4538-BC74-B45C9DA663CA}"/>
              </c:ext>
            </c:extLst>
          </c:dPt>
          <c:dPt>
            <c:idx val="6"/>
            <c:marker>
              <c:spPr>
                <a:noFill/>
                <a:ln w="19050">
                  <a:solidFill>
                    <a:schemeClr val="accent2"/>
                  </a:solidFill>
                </a:ln>
                <a:effectLst/>
              </c:spPr>
            </c:marker>
            <c:bubble3D val="0"/>
            <c:extLst>
              <c:ext xmlns:c16="http://schemas.microsoft.com/office/drawing/2014/chart" uri="{C3380CC4-5D6E-409C-BE32-E72D297353CC}">
                <c16:uniqueId val="{00000010-881E-4538-BC74-B45C9DA663CA}"/>
              </c:ext>
            </c:extLst>
          </c:dPt>
          <c:dPt>
            <c:idx val="8"/>
            <c:marker>
              <c:spPr>
                <a:noFill/>
                <a:ln w="19050">
                  <a:solidFill>
                    <a:schemeClr val="accent2"/>
                  </a:solidFill>
                </a:ln>
                <a:effectLst/>
              </c:spPr>
            </c:marker>
            <c:bubble3D val="0"/>
            <c:extLst>
              <c:ext xmlns:c16="http://schemas.microsoft.com/office/drawing/2014/chart" uri="{C3380CC4-5D6E-409C-BE32-E72D297353CC}">
                <c16:uniqueId val="{00000011-881E-4538-BC74-B45C9DA663CA}"/>
              </c:ext>
            </c:extLst>
          </c:dPt>
          <c:dPt>
            <c:idx val="10"/>
            <c:marker>
              <c:spPr>
                <a:noFill/>
                <a:ln w="19050">
                  <a:solidFill>
                    <a:schemeClr val="accent2"/>
                  </a:solidFill>
                </a:ln>
                <a:effectLst/>
              </c:spPr>
            </c:marker>
            <c:bubble3D val="0"/>
            <c:extLst>
              <c:ext xmlns:c16="http://schemas.microsoft.com/office/drawing/2014/chart" uri="{C3380CC4-5D6E-409C-BE32-E72D297353CC}">
                <c16:uniqueId val="{00000012-881E-4538-BC74-B45C9DA663CA}"/>
              </c:ext>
            </c:extLst>
          </c:dPt>
          <c:dPt>
            <c:idx val="12"/>
            <c:marker>
              <c:symbol val="none"/>
            </c:marker>
            <c:bubble3D val="0"/>
            <c:extLst>
              <c:ext xmlns:c16="http://schemas.microsoft.com/office/drawing/2014/chart" uri="{C3380CC4-5D6E-409C-BE32-E72D297353CC}">
                <c16:uniqueId val="{00000004-ABD0-4303-8921-11C097DF4444}"/>
              </c:ext>
            </c:extLst>
          </c:dPt>
          <c:xVal>
            <c:numRef>
              <c:f>Sheet1!$C$2:$C$13</c:f>
              <c:numCache>
                <c:formatCode>0.0</c:formatCode>
                <c:ptCount val="12"/>
                <c:pt idx="0">
                  <c:v>4</c:v>
                </c:pt>
                <c:pt idx="1">
                  <c:v>5.0999999999999996</c:v>
                </c:pt>
                <c:pt idx="2">
                  <c:v>5.5</c:v>
                </c:pt>
                <c:pt idx="3">
                  <c:v>4.8</c:v>
                </c:pt>
                <c:pt idx="4">
                  <c:v>6.2</c:v>
                </c:pt>
                <c:pt idx="5">
                  <c:v>6.7</c:v>
                </c:pt>
                <c:pt idx="6">
                  <c:v>5.7</c:v>
                </c:pt>
                <c:pt idx="7">
                  <c:v>5.6</c:v>
                </c:pt>
                <c:pt idx="8">
                  <c:v>7.1</c:v>
                </c:pt>
                <c:pt idx="9">
                  <c:v>6.6</c:v>
                </c:pt>
                <c:pt idx="10">
                  <c:v>8.3000000000000007</c:v>
                </c:pt>
                <c:pt idx="11">
                  <c:v>4</c:v>
                </c:pt>
              </c:numCache>
            </c:numRef>
          </c:xVal>
          <c:yVal>
            <c:numRef>
              <c:f>Sheet1!$D$2:$D$13</c:f>
              <c:numCache>
                <c:formatCode>0.0</c:formatCode>
                <c:ptCount val="12"/>
                <c:pt idx="0">
                  <c:v>5.5</c:v>
                </c:pt>
                <c:pt idx="1">
                  <c:v>5</c:v>
                </c:pt>
                <c:pt idx="2">
                  <c:v>4.5</c:v>
                </c:pt>
                <c:pt idx="3">
                  <c:v>4</c:v>
                </c:pt>
                <c:pt idx="4">
                  <c:v>3.5</c:v>
                </c:pt>
                <c:pt idx="5">
                  <c:v>3</c:v>
                </c:pt>
                <c:pt idx="6">
                  <c:v>2.5</c:v>
                </c:pt>
                <c:pt idx="7">
                  <c:v>2</c:v>
                </c:pt>
                <c:pt idx="8">
                  <c:v>1.5</c:v>
                </c:pt>
                <c:pt idx="9">
                  <c:v>1</c:v>
                </c:pt>
                <c:pt idx="10">
                  <c:v>0.5</c:v>
                </c:pt>
                <c:pt idx="11">
                  <c:v>0</c:v>
                </c:pt>
              </c:numCache>
            </c:numRef>
          </c:yVal>
          <c:smooth val="0"/>
          <c:extLst>
            <c:ext xmlns:c16="http://schemas.microsoft.com/office/drawing/2014/chart" uri="{C3380CC4-5D6E-409C-BE32-E72D297353CC}">
              <c16:uniqueId val="{00000008-C35A-4A4E-89FF-6D8A774F8057}"/>
            </c:ext>
          </c:extLst>
        </c:ser>
        <c:dLbls>
          <c:showLegendKey val="0"/>
          <c:showVal val="0"/>
          <c:showCatName val="0"/>
          <c:showSerName val="0"/>
          <c:showPercent val="0"/>
          <c:showBubbleSize val="0"/>
        </c:dLbls>
        <c:axId val="720022264"/>
        <c:axId val="720021608"/>
      </c:scatterChart>
      <c:catAx>
        <c:axId val="-2076393336"/>
        <c:scaling>
          <c:orientation val="minMax"/>
        </c:scaling>
        <c:delete val="0"/>
        <c:axPos val="l"/>
        <c:numFmt formatCode="0.0" sourceLinked="1"/>
        <c:majorTickMark val="none"/>
        <c:minorTickMark val="none"/>
        <c:tickLblPos val="none"/>
        <c:spPr>
          <a:ln>
            <a:noFill/>
          </a:ln>
        </c:spPr>
        <c:txPr>
          <a:bodyPr/>
          <a:lstStyle/>
          <a:p>
            <a:pPr>
              <a:defRPr sz="2200">
                <a:solidFill>
                  <a:schemeClr val="bg1"/>
                </a:solidFill>
              </a:defRPr>
            </a:pPr>
            <a:endParaRPr lang="en-US"/>
          </a:p>
        </c:txPr>
        <c:crossAx val="-2076390488"/>
        <c:crosses val="autoZero"/>
        <c:auto val="0"/>
        <c:lblAlgn val="ctr"/>
        <c:lblOffset val="100"/>
        <c:tickMarkSkip val="1"/>
        <c:noMultiLvlLbl val="1"/>
      </c:catAx>
      <c:valAx>
        <c:axId val="-2076390488"/>
        <c:scaling>
          <c:orientation val="minMax"/>
          <c:max val="9"/>
          <c:min val="2"/>
        </c:scaling>
        <c:delete val="0"/>
        <c:axPos val="b"/>
        <c:majorGridlines>
          <c:spPr>
            <a:ln>
              <a:solidFill>
                <a:schemeClr val="accent6">
                  <a:lumMod val="40000"/>
                  <a:lumOff val="60000"/>
                </a:schemeClr>
              </a:solidFill>
            </a:ln>
          </c:spPr>
        </c:majorGridlines>
        <c:numFmt formatCode="#,##0" sourceLinked="0"/>
        <c:majorTickMark val="out"/>
        <c:minorTickMark val="none"/>
        <c:tickLblPos val="low"/>
        <c:spPr>
          <a:ln>
            <a:noFill/>
          </a:ln>
        </c:spPr>
        <c:txPr>
          <a:bodyPr/>
          <a:lstStyle/>
          <a:p>
            <a:pPr>
              <a:defRPr sz="2200"/>
            </a:pPr>
            <a:endParaRPr lang="en-US"/>
          </a:p>
        </c:txPr>
        <c:crossAx val="-2076393336"/>
        <c:crosses val="autoZero"/>
        <c:crossBetween val="midCat"/>
        <c:majorUnit val="1"/>
      </c:valAx>
      <c:valAx>
        <c:axId val="720021608"/>
        <c:scaling>
          <c:orientation val="maxMin"/>
          <c:max val="6"/>
        </c:scaling>
        <c:delete val="0"/>
        <c:axPos val="r"/>
        <c:numFmt formatCode="0.0" sourceLinked="1"/>
        <c:majorTickMark val="none"/>
        <c:minorTickMark val="none"/>
        <c:tickLblPos val="none"/>
        <c:spPr>
          <a:ln>
            <a:noFill/>
          </a:ln>
        </c:spPr>
        <c:txPr>
          <a:bodyPr/>
          <a:lstStyle/>
          <a:p>
            <a:pPr>
              <a:defRPr>
                <a:solidFill>
                  <a:schemeClr val="bg1"/>
                </a:solidFill>
              </a:defRPr>
            </a:pPr>
            <a:endParaRPr lang="en-US"/>
          </a:p>
        </c:txPr>
        <c:crossAx val="720022264"/>
        <c:crosses val="max"/>
        <c:crossBetween val="midCat"/>
        <c:majorUnit val="0.5"/>
      </c:valAx>
      <c:valAx>
        <c:axId val="720022264"/>
        <c:scaling>
          <c:orientation val="minMax"/>
          <c:max val="9"/>
          <c:min val="2"/>
        </c:scaling>
        <c:delete val="0"/>
        <c:axPos val="b"/>
        <c:numFmt formatCode="0" sourceLinked="0"/>
        <c:majorTickMark val="out"/>
        <c:minorTickMark val="none"/>
        <c:tickLblPos val="low"/>
        <c:txPr>
          <a:bodyPr/>
          <a:lstStyle/>
          <a:p>
            <a:pPr>
              <a:defRPr sz="2200">
                <a:solidFill>
                  <a:schemeClr val="bg1"/>
                </a:solidFill>
              </a:defRPr>
            </a:pPr>
            <a:endParaRPr lang="en-US"/>
          </a:p>
        </c:txPr>
        <c:crossAx val="720021608"/>
        <c:crosses val="max"/>
        <c:crossBetween val="midCat"/>
        <c:majorUnit val="1"/>
      </c:valAx>
    </c:plotArea>
    <c:plotVisOnly val="1"/>
    <c:dispBlanksAs val="gap"/>
    <c:showDLblsOverMax val="0"/>
  </c:chart>
  <c:txPr>
    <a:bodyPr/>
    <a:lstStyle/>
    <a:p>
      <a:pPr>
        <a:defRPr sz="1800"/>
      </a:pPr>
      <a:endParaRPr lang="en-US"/>
    </a:p>
  </c:txPr>
  <c:externalData r:id="rId4">
    <c:autoUpdate val="0"/>
  </c:externalData>
</c:chartSpace>
</file>

<file path=ppt/charts/chart7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lineChart>
        <c:grouping val="standard"/>
        <c:varyColors val="0"/>
        <c:ser>
          <c:idx val="0"/>
          <c:order val="0"/>
          <c:tx>
            <c:strRef>
              <c:f>Sheet1!$B$1</c:f>
              <c:strCache>
                <c:ptCount val="1"/>
                <c:pt idx="0">
                  <c:v>NSW</c:v>
                </c:pt>
              </c:strCache>
            </c:strRef>
          </c:tx>
          <c:spPr>
            <a:ln w="44450">
              <a:solidFill>
                <a:srgbClr val="621214"/>
              </a:solidFill>
            </a:ln>
          </c:spPr>
          <c:marker>
            <c:symbol val="none"/>
          </c:marker>
          <c:cat>
            <c:numRef>
              <c:f>Sheet1!$A$2:$A$113</c:f>
              <c:numCache>
                <c:formatCode>mmm\-yyyy</c:formatCode>
                <c:ptCount val="112"/>
                <c:pt idx="0">
                  <c:v>32933</c:v>
                </c:pt>
                <c:pt idx="1">
                  <c:v>33025</c:v>
                </c:pt>
                <c:pt idx="2">
                  <c:v>33117</c:v>
                </c:pt>
                <c:pt idx="3">
                  <c:v>33208</c:v>
                </c:pt>
                <c:pt idx="4">
                  <c:v>33298</c:v>
                </c:pt>
                <c:pt idx="5">
                  <c:v>33390</c:v>
                </c:pt>
                <c:pt idx="6">
                  <c:v>33482</c:v>
                </c:pt>
                <c:pt idx="7">
                  <c:v>33573</c:v>
                </c:pt>
                <c:pt idx="8">
                  <c:v>33664</c:v>
                </c:pt>
                <c:pt idx="9">
                  <c:v>33756</c:v>
                </c:pt>
                <c:pt idx="10">
                  <c:v>33848</c:v>
                </c:pt>
                <c:pt idx="11">
                  <c:v>33939</c:v>
                </c:pt>
                <c:pt idx="12">
                  <c:v>34029</c:v>
                </c:pt>
                <c:pt idx="13">
                  <c:v>34121</c:v>
                </c:pt>
                <c:pt idx="14">
                  <c:v>34213</c:v>
                </c:pt>
                <c:pt idx="15">
                  <c:v>34304</c:v>
                </c:pt>
                <c:pt idx="16">
                  <c:v>34394</c:v>
                </c:pt>
                <c:pt idx="17">
                  <c:v>34486</c:v>
                </c:pt>
                <c:pt idx="18">
                  <c:v>34578</c:v>
                </c:pt>
                <c:pt idx="19">
                  <c:v>34669</c:v>
                </c:pt>
                <c:pt idx="20">
                  <c:v>34759</c:v>
                </c:pt>
                <c:pt idx="21">
                  <c:v>34851</c:v>
                </c:pt>
                <c:pt idx="22">
                  <c:v>34943</c:v>
                </c:pt>
                <c:pt idx="23">
                  <c:v>35034</c:v>
                </c:pt>
                <c:pt idx="24">
                  <c:v>35125</c:v>
                </c:pt>
                <c:pt idx="25">
                  <c:v>35217</c:v>
                </c:pt>
                <c:pt idx="26">
                  <c:v>35309</c:v>
                </c:pt>
                <c:pt idx="27">
                  <c:v>35400</c:v>
                </c:pt>
                <c:pt idx="28">
                  <c:v>35490</c:v>
                </c:pt>
                <c:pt idx="29">
                  <c:v>35582</c:v>
                </c:pt>
                <c:pt idx="30">
                  <c:v>35674</c:v>
                </c:pt>
                <c:pt idx="31">
                  <c:v>35765</c:v>
                </c:pt>
                <c:pt idx="32">
                  <c:v>35855</c:v>
                </c:pt>
                <c:pt idx="33">
                  <c:v>35947</c:v>
                </c:pt>
                <c:pt idx="34">
                  <c:v>36039</c:v>
                </c:pt>
                <c:pt idx="35">
                  <c:v>36130</c:v>
                </c:pt>
                <c:pt idx="36">
                  <c:v>36220</c:v>
                </c:pt>
                <c:pt idx="37">
                  <c:v>36312</c:v>
                </c:pt>
                <c:pt idx="38">
                  <c:v>36404</c:v>
                </c:pt>
                <c:pt idx="39">
                  <c:v>36495</c:v>
                </c:pt>
                <c:pt idx="40">
                  <c:v>36586</c:v>
                </c:pt>
                <c:pt idx="41">
                  <c:v>36678</c:v>
                </c:pt>
                <c:pt idx="42">
                  <c:v>36770</c:v>
                </c:pt>
                <c:pt idx="43">
                  <c:v>36861</c:v>
                </c:pt>
                <c:pt idx="44">
                  <c:v>36951</c:v>
                </c:pt>
                <c:pt idx="45">
                  <c:v>37043</c:v>
                </c:pt>
                <c:pt idx="46">
                  <c:v>37135</c:v>
                </c:pt>
                <c:pt idx="47">
                  <c:v>37226</c:v>
                </c:pt>
                <c:pt idx="48">
                  <c:v>37316</c:v>
                </c:pt>
                <c:pt idx="49">
                  <c:v>37408</c:v>
                </c:pt>
                <c:pt idx="50">
                  <c:v>37500</c:v>
                </c:pt>
                <c:pt idx="51">
                  <c:v>37591</c:v>
                </c:pt>
                <c:pt idx="52">
                  <c:v>37681</c:v>
                </c:pt>
                <c:pt idx="53">
                  <c:v>37773</c:v>
                </c:pt>
                <c:pt idx="54">
                  <c:v>37865</c:v>
                </c:pt>
                <c:pt idx="55">
                  <c:v>37956</c:v>
                </c:pt>
                <c:pt idx="56">
                  <c:v>38047</c:v>
                </c:pt>
                <c:pt idx="57">
                  <c:v>38139</c:v>
                </c:pt>
                <c:pt idx="58">
                  <c:v>38231</c:v>
                </c:pt>
                <c:pt idx="59">
                  <c:v>38322</c:v>
                </c:pt>
                <c:pt idx="60">
                  <c:v>38412</c:v>
                </c:pt>
                <c:pt idx="61">
                  <c:v>38504</c:v>
                </c:pt>
                <c:pt idx="62">
                  <c:v>38596</c:v>
                </c:pt>
                <c:pt idx="63">
                  <c:v>38687</c:v>
                </c:pt>
                <c:pt idx="64">
                  <c:v>38777</c:v>
                </c:pt>
                <c:pt idx="65">
                  <c:v>38869</c:v>
                </c:pt>
                <c:pt idx="66">
                  <c:v>38961</c:v>
                </c:pt>
                <c:pt idx="67">
                  <c:v>39052</c:v>
                </c:pt>
                <c:pt idx="68">
                  <c:v>39142</c:v>
                </c:pt>
                <c:pt idx="69">
                  <c:v>39234</c:v>
                </c:pt>
                <c:pt idx="70">
                  <c:v>39326</c:v>
                </c:pt>
                <c:pt idx="71">
                  <c:v>39417</c:v>
                </c:pt>
                <c:pt idx="72">
                  <c:v>39508</c:v>
                </c:pt>
                <c:pt idx="73">
                  <c:v>39600</c:v>
                </c:pt>
                <c:pt idx="74">
                  <c:v>39692</c:v>
                </c:pt>
                <c:pt idx="75">
                  <c:v>39783</c:v>
                </c:pt>
                <c:pt idx="76">
                  <c:v>39873</c:v>
                </c:pt>
                <c:pt idx="77">
                  <c:v>39965</c:v>
                </c:pt>
                <c:pt idx="78">
                  <c:v>40057</c:v>
                </c:pt>
                <c:pt idx="79">
                  <c:v>40148</c:v>
                </c:pt>
                <c:pt idx="80">
                  <c:v>40238</c:v>
                </c:pt>
                <c:pt idx="81">
                  <c:v>40330</c:v>
                </c:pt>
                <c:pt idx="82">
                  <c:v>40422</c:v>
                </c:pt>
                <c:pt idx="83">
                  <c:v>40513</c:v>
                </c:pt>
                <c:pt idx="84">
                  <c:v>40603</c:v>
                </c:pt>
                <c:pt idx="85">
                  <c:v>40695</c:v>
                </c:pt>
                <c:pt idx="86">
                  <c:v>40787</c:v>
                </c:pt>
                <c:pt idx="87">
                  <c:v>40878</c:v>
                </c:pt>
                <c:pt idx="88">
                  <c:v>40969</c:v>
                </c:pt>
                <c:pt idx="89">
                  <c:v>41061</c:v>
                </c:pt>
                <c:pt idx="90">
                  <c:v>41153</c:v>
                </c:pt>
                <c:pt idx="91">
                  <c:v>41244</c:v>
                </c:pt>
                <c:pt idx="92">
                  <c:v>41334</c:v>
                </c:pt>
                <c:pt idx="93">
                  <c:v>41426</c:v>
                </c:pt>
                <c:pt idx="94">
                  <c:v>41518</c:v>
                </c:pt>
                <c:pt idx="95">
                  <c:v>41609</c:v>
                </c:pt>
                <c:pt idx="96">
                  <c:v>41699</c:v>
                </c:pt>
                <c:pt idx="97">
                  <c:v>41791</c:v>
                </c:pt>
                <c:pt idx="98">
                  <c:v>41883</c:v>
                </c:pt>
                <c:pt idx="99">
                  <c:v>41974</c:v>
                </c:pt>
                <c:pt idx="100">
                  <c:v>42064</c:v>
                </c:pt>
                <c:pt idx="101">
                  <c:v>42156</c:v>
                </c:pt>
                <c:pt idx="102">
                  <c:v>42248</c:v>
                </c:pt>
                <c:pt idx="103">
                  <c:v>42339</c:v>
                </c:pt>
                <c:pt idx="104">
                  <c:v>42430</c:v>
                </c:pt>
                <c:pt idx="105">
                  <c:v>42522</c:v>
                </c:pt>
                <c:pt idx="106">
                  <c:v>42614</c:v>
                </c:pt>
                <c:pt idx="107">
                  <c:v>42705</c:v>
                </c:pt>
                <c:pt idx="108">
                  <c:v>42795</c:v>
                </c:pt>
                <c:pt idx="109">
                  <c:v>42887</c:v>
                </c:pt>
                <c:pt idx="110">
                  <c:v>42979</c:v>
                </c:pt>
                <c:pt idx="111">
                  <c:v>43070</c:v>
                </c:pt>
              </c:numCache>
            </c:numRef>
          </c:cat>
          <c:val>
            <c:numRef>
              <c:f>Sheet1!$B$2:$B$110</c:f>
              <c:numCache>
                <c:formatCode>0</c:formatCode>
                <c:ptCount val="109"/>
                <c:pt idx="0">
                  <c:v>49947</c:v>
                </c:pt>
                <c:pt idx="1">
                  <c:v>52199</c:v>
                </c:pt>
                <c:pt idx="2">
                  <c:v>48756</c:v>
                </c:pt>
                <c:pt idx="3">
                  <c:v>41350</c:v>
                </c:pt>
                <c:pt idx="4">
                  <c:v>40381</c:v>
                </c:pt>
                <c:pt idx="5">
                  <c:v>36496</c:v>
                </c:pt>
                <c:pt idx="6">
                  <c:v>37356</c:v>
                </c:pt>
                <c:pt idx="7">
                  <c:v>35141</c:v>
                </c:pt>
                <c:pt idx="8">
                  <c:v>33706</c:v>
                </c:pt>
                <c:pt idx="9">
                  <c:v>31178</c:v>
                </c:pt>
                <c:pt idx="10">
                  <c:v>26092</c:v>
                </c:pt>
                <c:pt idx="11">
                  <c:v>23144</c:v>
                </c:pt>
                <c:pt idx="12">
                  <c:v>18513</c:v>
                </c:pt>
                <c:pt idx="13">
                  <c:v>12628</c:v>
                </c:pt>
                <c:pt idx="14">
                  <c:v>14327</c:v>
                </c:pt>
                <c:pt idx="15">
                  <c:v>15636</c:v>
                </c:pt>
                <c:pt idx="16">
                  <c:v>16921</c:v>
                </c:pt>
                <c:pt idx="17">
                  <c:v>21929</c:v>
                </c:pt>
                <c:pt idx="18">
                  <c:v>26176</c:v>
                </c:pt>
                <c:pt idx="19">
                  <c:v>25579</c:v>
                </c:pt>
                <c:pt idx="20">
                  <c:v>27258</c:v>
                </c:pt>
                <c:pt idx="21">
                  <c:v>35952</c:v>
                </c:pt>
                <c:pt idx="22">
                  <c:v>36380</c:v>
                </c:pt>
                <c:pt idx="23">
                  <c:v>48162</c:v>
                </c:pt>
                <c:pt idx="24">
                  <c:v>49558</c:v>
                </c:pt>
                <c:pt idx="25">
                  <c:v>48045</c:v>
                </c:pt>
                <c:pt idx="26">
                  <c:v>49230</c:v>
                </c:pt>
                <c:pt idx="27">
                  <c:v>44330</c:v>
                </c:pt>
                <c:pt idx="28">
                  <c:v>44292</c:v>
                </c:pt>
                <c:pt idx="29">
                  <c:v>37291</c:v>
                </c:pt>
                <c:pt idx="30">
                  <c:v>32531</c:v>
                </c:pt>
                <c:pt idx="31">
                  <c:v>29715</c:v>
                </c:pt>
                <c:pt idx="32">
                  <c:v>30873</c:v>
                </c:pt>
                <c:pt idx="33">
                  <c:v>31843</c:v>
                </c:pt>
                <c:pt idx="34">
                  <c:v>34398</c:v>
                </c:pt>
                <c:pt idx="35">
                  <c:v>35228</c:v>
                </c:pt>
                <c:pt idx="36">
                  <c:v>36707</c:v>
                </c:pt>
                <c:pt idx="37">
                  <c:v>41088</c:v>
                </c:pt>
                <c:pt idx="38">
                  <c:v>40569</c:v>
                </c:pt>
                <c:pt idx="39">
                  <c:v>43834</c:v>
                </c:pt>
                <c:pt idx="40">
                  <c:v>44086</c:v>
                </c:pt>
                <c:pt idx="41">
                  <c:v>43689</c:v>
                </c:pt>
                <c:pt idx="42">
                  <c:v>45760</c:v>
                </c:pt>
                <c:pt idx="43">
                  <c:v>47345</c:v>
                </c:pt>
                <c:pt idx="44">
                  <c:v>55358</c:v>
                </c:pt>
                <c:pt idx="45">
                  <c:v>58619</c:v>
                </c:pt>
                <c:pt idx="46">
                  <c:v>56666</c:v>
                </c:pt>
                <c:pt idx="47">
                  <c:v>57190</c:v>
                </c:pt>
                <c:pt idx="48">
                  <c:v>49384</c:v>
                </c:pt>
                <c:pt idx="49">
                  <c:v>44411</c:v>
                </c:pt>
                <c:pt idx="50">
                  <c:v>43879</c:v>
                </c:pt>
                <c:pt idx="51">
                  <c:v>40892</c:v>
                </c:pt>
                <c:pt idx="52">
                  <c:v>41693</c:v>
                </c:pt>
                <c:pt idx="53">
                  <c:v>40919</c:v>
                </c:pt>
                <c:pt idx="54">
                  <c:v>37797</c:v>
                </c:pt>
                <c:pt idx="55">
                  <c:v>35393</c:v>
                </c:pt>
                <c:pt idx="56">
                  <c:v>32002</c:v>
                </c:pt>
                <c:pt idx="57">
                  <c:v>29820</c:v>
                </c:pt>
                <c:pt idx="58">
                  <c:v>31249</c:v>
                </c:pt>
                <c:pt idx="59">
                  <c:v>31669</c:v>
                </c:pt>
                <c:pt idx="60">
                  <c:v>33797</c:v>
                </c:pt>
                <c:pt idx="61">
                  <c:v>35205</c:v>
                </c:pt>
                <c:pt idx="62">
                  <c:v>36840</c:v>
                </c:pt>
                <c:pt idx="63">
                  <c:v>37580</c:v>
                </c:pt>
                <c:pt idx="64">
                  <c:v>38972</c:v>
                </c:pt>
                <c:pt idx="65">
                  <c:v>38523</c:v>
                </c:pt>
                <c:pt idx="66">
                  <c:v>46642</c:v>
                </c:pt>
                <c:pt idx="67">
                  <c:v>55011</c:v>
                </c:pt>
                <c:pt idx="68">
                  <c:v>62873</c:v>
                </c:pt>
                <c:pt idx="69">
                  <c:v>73570</c:v>
                </c:pt>
                <c:pt idx="70">
                  <c:v>75568</c:v>
                </c:pt>
                <c:pt idx="71">
                  <c:v>76897</c:v>
                </c:pt>
                <c:pt idx="72">
                  <c:v>83291</c:v>
                </c:pt>
                <c:pt idx="73">
                  <c:v>87389</c:v>
                </c:pt>
                <c:pt idx="74">
                  <c:v>91522</c:v>
                </c:pt>
                <c:pt idx="75">
                  <c:v>96427</c:v>
                </c:pt>
                <c:pt idx="76">
                  <c:v>90910</c:v>
                </c:pt>
                <c:pt idx="77">
                  <c:v>86743</c:v>
                </c:pt>
                <c:pt idx="78">
                  <c:v>79414</c:v>
                </c:pt>
                <c:pt idx="79">
                  <c:v>70164</c:v>
                </c:pt>
                <c:pt idx="80">
                  <c:v>63821</c:v>
                </c:pt>
                <c:pt idx="81">
                  <c:v>57152</c:v>
                </c:pt>
                <c:pt idx="82">
                  <c:v>51415</c:v>
                </c:pt>
                <c:pt idx="83">
                  <c:v>50044</c:v>
                </c:pt>
                <c:pt idx="84">
                  <c:v>50449</c:v>
                </c:pt>
                <c:pt idx="85">
                  <c:v>51675</c:v>
                </c:pt>
                <c:pt idx="86">
                  <c:v>54743</c:v>
                </c:pt>
                <c:pt idx="87">
                  <c:v>55987</c:v>
                </c:pt>
                <c:pt idx="88">
                  <c:v>55815</c:v>
                </c:pt>
                <c:pt idx="89">
                  <c:v>58198</c:v>
                </c:pt>
                <c:pt idx="90">
                  <c:v>59479</c:v>
                </c:pt>
                <c:pt idx="91">
                  <c:v>61910</c:v>
                </c:pt>
                <c:pt idx="92">
                  <c:v>63661</c:v>
                </c:pt>
                <c:pt idx="93">
                  <c:v>64698</c:v>
                </c:pt>
                <c:pt idx="94">
                  <c:v>67212</c:v>
                </c:pt>
                <c:pt idx="95">
                  <c:v>66829</c:v>
                </c:pt>
                <c:pt idx="96">
                  <c:v>69126</c:v>
                </c:pt>
                <c:pt idx="97">
                  <c:v>67869</c:v>
                </c:pt>
                <c:pt idx="98">
                  <c:v>68552</c:v>
                </c:pt>
                <c:pt idx="99">
                  <c:v>68768</c:v>
                </c:pt>
                <c:pt idx="100">
                  <c:v>69064</c:v>
                </c:pt>
                <c:pt idx="101">
                  <c:v>69620</c:v>
                </c:pt>
                <c:pt idx="102">
                  <c:v>69827</c:v>
                </c:pt>
                <c:pt idx="103">
                  <c:v>70459</c:v>
                </c:pt>
                <c:pt idx="104">
                  <c:v>72048</c:v>
                </c:pt>
                <c:pt idx="105">
                  <c:v>73759</c:v>
                </c:pt>
                <c:pt idx="106">
                  <c:v>80886</c:v>
                </c:pt>
                <c:pt idx="107">
                  <c:v>84835</c:v>
                </c:pt>
                <c:pt idx="108">
                  <c:v>93481</c:v>
                </c:pt>
              </c:numCache>
            </c:numRef>
          </c:val>
          <c:smooth val="1"/>
          <c:extLst>
            <c:ext xmlns:c16="http://schemas.microsoft.com/office/drawing/2014/chart" uri="{C3380CC4-5D6E-409C-BE32-E72D297353CC}">
              <c16:uniqueId val="{00000000-2F44-4286-800C-877E67FEE42C}"/>
            </c:ext>
          </c:extLst>
        </c:ser>
        <c:ser>
          <c:idx val="1"/>
          <c:order val="1"/>
          <c:tx>
            <c:strRef>
              <c:f>Sheet1!$C$1</c:f>
              <c:strCache>
                <c:ptCount val="1"/>
                <c:pt idx="0">
                  <c:v>Vic</c:v>
                </c:pt>
              </c:strCache>
            </c:strRef>
          </c:tx>
          <c:spPr>
            <a:ln w="44450">
              <a:solidFill>
                <a:srgbClr val="A02226"/>
              </a:solidFill>
            </a:ln>
          </c:spPr>
          <c:marker>
            <c:symbol val="none"/>
          </c:marker>
          <c:cat>
            <c:numRef>
              <c:f>Sheet1!$A$2:$A$113</c:f>
              <c:numCache>
                <c:formatCode>mmm\-yyyy</c:formatCode>
                <c:ptCount val="112"/>
                <c:pt idx="0">
                  <c:v>32933</c:v>
                </c:pt>
                <c:pt idx="1">
                  <c:v>33025</c:v>
                </c:pt>
                <c:pt idx="2">
                  <c:v>33117</c:v>
                </c:pt>
                <c:pt idx="3">
                  <c:v>33208</c:v>
                </c:pt>
                <c:pt idx="4">
                  <c:v>33298</c:v>
                </c:pt>
                <c:pt idx="5">
                  <c:v>33390</c:v>
                </c:pt>
                <c:pt idx="6">
                  <c:v>33482</c:v>
                </c:pt>
                <c:pt idx="7">
                  <c:v>33573</c:v>
                </c:pt>
                <c:pt idx="8">
                  <c:v>33664</c:v>
                </c:pt>
                <c:pt idx="9">
                  <c:v>33756</c:v>
                </c:pt>
                <c:pt idx="10">
                  <c:v>33848</c:v>
                </c:pt>
                <c:pt idx="11">
                  <c:v>33939</c:v>
                </c:pt>
                <c:pt idx="12">
                  <c:v>34029</c:v>
                </c:pt>
                <c:pt idx="13">
                  <c:v>34121</c:v>
                </c:pt>
                <c:pt idx="14">
                  <c:v>34213</c:v>
                </c:pt>
                <c:pt idx="15">
                  <c:v>34304</c:v>
                </c:pt>
                <c:pt idx="16">
                  <c:v>34394</c:v>
                </c:pt>
                <c:pt idx="17">
                  <c:v>34486</c:v>
                </c:pt>
                <c:pt idx="18">
                  <c:v>34578</c:v>
                </c:pt>
                <c:pt idx="19">
                  <c:v>34669</c:v>
                </c:pt>
                <c:pt idx="20">
                  <c:v>34759</c:v>
                </c:pt>
                <c:pt idx="21">
                  <c:v>34851</c:v>
                </c:pt>
                <c:pt idx="22">
                  <c:v>34943</c:v>
                </c:pt>
                <c:pt idx="23">
                  <c:v>35034</c:v>
                </c:pt>
                <c:pt idx="24">
                  <c:v>35125</c:v>
                </c:pt>
                <c:pt idx="25">
                  <c:v>35217</c:v>
                </c:pt>
                <c:pt idx="26">
                  <c:v>35309</c:v>
                </c:pt>
                <c:pt idx="27">
                  <c:v>35400</c:v>
                </c:pt>
                <c:pt idx="28">
                  <c:v>35490</c:v>
                </c:pt>
                <c:pt idx="29">
                  <c:v>35582</c:v>
                </c:pt>
                <c:pt idx="30">
                  <c:v>35674</c:v>
                </c:pt>
                <c:pt idx="31">
                  <c:v>35765</c:v>
                </c:pt>
                <c:pt idx="32">
                  <c:v>35855</c:v>
                </c:pt>
                <c:pt idx="33">
                  <c:v>35947</c:v>
                </c:pt>
                <c:pt idx="34">
                  <c:v>36039</c:v>
                </c:pt>
                <c:pt idx="35">
                  <c:v>36130</c:v>
                </c:pt>
                <c:pt idx="36">
                  <c:v>36220</c:v>
                </c:pt>
                <c:pt idx="37">
                  <c:v>36312</c:v>
                </c:pt>
                <c:pt idx="38">
                  <c:v>36404</c:v>
                </c:pt>
                <c:pt idx="39">
                  <c:v>36495</c:v>
                </c:pt>
                <c:pt idx="40">
                  <c:v>36586</c:v>
                </c:pt>
                <c:pt idx="41">
                  <c:v>36678</c:v>
                </c:pt>
                <c:pt idx="42">
                  <c:v>36770</c:v>
                </c:pt>
                <c:pt idx="43">
                  <c:v>36861</c:v>
                </c:pt>
                <c:pt idx="44">
                  <c:v>36951</c:v>
                </c:pt>
                <c:pt idx="45">
                  <c:v>37043</c:v>
                </c:pt>
                <c:pt idx="46">
                  <c:v>37135</c:v>
                </c:pt>
                <c:pt idx="47">
                  <c:v>37226</c:v>
                </c:pt>
                <c:pt idx="48">
                  <c:v>37316</c:v>
                </c:pt>
                <c:pt idx="49">
                  <c:v>37408</c:v>
                </c:pt>
                <c:pt idx="50">
                  <c:v>37500</c:v>
                </c:pt>
                <c:pt idx="51">
                  <c:v>37591</c:v>
                </c:pt>
                <c:pt idx="52">
                  <c:v>37681</c:v>
                </c:pt>
                <c:pt idx="53">
                  <c:v>37773</c:v>
                </c:pt>
                <c:pt idx="54">
                  <c:v>37865</c:v>
                </c:pt>
                <c:pt idx="55">
                  <c:v>37956</c:v>
                </c:pt>
                <c:pt idx="56">
                  <c:v>38047</c:v>
                </c:pt>
                <c:pt idx="57">
                  <c:v>38139</c:v>
                </c:pt>
                <c:pt idx="58">
                  <c:v>38231</c:v>
                </c:pt>
                <c:pt idx="59">
                  <c:v>38322</c:v>
                </c:pt>
                <c:pt idx="60">
                  <c:v>38412</c:v>
                </c:pt>
                <c:pt idx="61">
                  <c:v>38504</c:v>
                </c:pt>
                <c:pt idx="62">
                  <c:v>38596</c:v>
                </c:pt>
                <c:pt idx="63">
                  <c:v>38687</c:v>
                </c:pt>
                <c:pt idx="64">
                  <c:v>38777</c:v>
                </c:pt>
                <c:pt idx="65">
                  <c:v>38869</c:v>
                </c:pt>
                <c:pt idx="66">
                  <c:v>38961</c:v>
                </c:pt>
                <c:pt idx="67">
                  <c:v>39052</c:v>
                </c:pt>
                <c:pt idx="68">
                  <c:v>39142</c:v>
                </c:pt>
                <c:pt idx="69">
                  <c:v>39234</c:v>
                </c:pt>
                <c:pt idx="70">
                  <c:v>39326</c:v>
                </c:pt>
                <c:pt idx="71">
                  <c:v>39417</c:v>
                </c:pt>
                <c:pt idx="72">
                  <c:v>39508</c:v>
                </c:pt>
                <c:pt idx="73">
                  <c:v>39600</c:v>
                </c:pt>
                <c:pt idx="74">
                  <c:v>39692</c:v>
                </c:pt>
                <c:pt idx="75">
                  <c:v>39783</c:v>
                </c:pt>
                <c:pt idx="76">
                  <c:v>39873</c:v>
                </c:pt>
                <c:pt idx="77">
                  <c:v>39965</c:v>
                </c:pt>
                <c:pt idx="78">
                  <c:v>40057</c:v>
                </c:pt>
                <c:pt idx="79">
                  <c:v>40148</c:v>
                </c:pt>
                <c:pt idx="80">
                  <c:v>40238</c:v>
                </c:pt>
                <c:pt idx="81">
                  <c:v>40330</c:v>
                </c:pt>
                <c:pt idx="82">
                  <c:v>40422</c:v>
                </c:pt>
                <c:pt idx="83">
                  <c:v>40513</c:v>
                </c:pt>
                <c:pt idx="84">
                  <c:v>40603</c:v>
                </c:pt>
                <c:pt idx="85">
                  <c:v>40695</c:v>
                </c:pt>
                <c:pt idx="86">
                  <c:v>40787</c:v>
                </c:pt>
                <c:pt idx="87">
                  <c:v>40878</c:v>
                </c:pt>
                <c:pt idx="88">
                  <c:v>40969</c:v>
                </c:pt>
                <c:pt idx="89">
                  <c:v>41061</c:v>
                </c:pt>
                <c:pt idx="90">
                  <c:v>41153</c:v>
                </c:pt>
                <c:pt idx="91">
                  <c:v>41244</c:v>
                </c:pt>
                <c:pt idx="92">
                  <c:v>41334</c:v>
                </c:pt>
                <c:pt idx="93">
                  <c:v>41426</c:v>
                </c:pt>
                <c:pt idx="94">
                  <c:v>41518</c:v>
                </c:pt>
                <c:pt idx="95">
                  <c:v>41609</c:v>
                </c:pt>
                <c:pt idx="96">
                  <c:v>41699</c:v>
                </c:pt>
                <c:pt idx="97">
                  <c:v>41791</c:v>
                </c:pt>
                <c:pt idx="98">
                  <c:v>41883</c:v>
                </c:pt>
                <c:pt idx="99">
                  <c:v>41974</c:v>
                </c:pt>
                <c:pt idx="100">
                  <c:v>42064</c:v>
                </c:pt>
                <c:pt idx="101">
                  <c:v>42156</c:v>
                </c:pt>
                <c:pt idx="102">
                  <c:v>42248</c:v>
                </c:pt>
                <c:pt idx="103">
                  <c:v>42339</c:v>
                </c:pt>
                <c:pt idx="104">
                  <c:v>42430</c:v>
                </c:pt>
                <c:pt idx="105">
                  <c:v>42522</c:v>
                </c:pt>
                <c:pt idx="106">
                  <c:v>42614</c:v>
                </c:pt>
                <c:pt idx="107">
                  <c:v>42705</c:v>
                </c:pt>
                <c:pt idx="108">
                  <c:v>42795</c:v>
                </c:pt>
                <c:pt idx="109">
                  <c:v>42887</c:v>
                </c:pt>
                <c:pt idx="110">
                  <c:v>42979</c:v>
                </c:pt>
                <c:pt idx="111">
                  <c:v>43070</c:v>
                </c:pt>
              </c:numCache>
            </c:numRef>
          </c:cat>
          <c:val>
            <c:numRef>
              <c:f>Sheet1!$C$2:$C$110</c:f>
              <c:numCache>
                <c:formatCode>0</c:formatCode>
                <c:ptCount val="109"/>
                <c:pt idx="0">
                  <c:v>33092</c:v>
                </c:pt>
                <c:pt idx="1">
                  <c:v>34013</c:v>
                </c:pt>
                <c:pt idx="2">
                  <c:v>31939</c:v>
                </c:pt>
                <c:pt idx="3">
                  <c:v>27163</c:v>
                </c:pt>
                <c:pt idx="4">
                  <c:v>26273</c:v>
                </c:pt>
                <c:pt idx="5">
                  <c:v>23513</c:v>
                </c:pt>
                <c:pt idx="6">
                  <c:v>23266</c:v>
                </c:pt>
                <c:pt idx="7">
                  <c:v>21478</c:v>
                </c:pt>
                <c:pt idx="8">
                  <c:v>19883</c:v>
                </c:pt>
                <c:pt idx="9">
                  <c:v>18362</c:v>
                </c:pt>
                <c:pt idx="10">
                  <c:v>15639</c:v>
                </c:pt>
                <c:pt idx="11">
                  <c:v>13988</c:v>
                </c:pt>
                <c:pt idx="12">
                  <c:v>11129</c:v>
                </c:pt>
                <c:pt idx="13">
                  <c:v>7965</c:v>
                </c:pt>
                <c:pt idx="14">
                  <c:v>7875</c:v>
                </c:pt>
                <c:pt idx="15">
                  <c:v>7997</c:v>
                </c:pt>
                <c:pt idx="16">
                  <c:v>8061</c:v>
                </c:pt>
                <c:pt idx="17">
                  <c:v>10698</c:v>
                </c:pt>
                <c:pt idx="18">
                  <c:v>12985</c:v>
                </c:pt>
                <c:pt idx="19">
                  <c:v>13333</c:v>
                </c:pt>
                <c:pt idx="20">
                  <c:v>15302</c:v>
                </c:pt>
                <c:pt idx="21">
                  <c:v>19295</c:v>
                </c:pt>
                <c:pt idx="22">
                  <c:v>20146</c:v>
                </c:pt>
                <c:pt idx="23">
                  <c:v>26176</c:v>
                </c:pt>
                <c:pt idx="24">
                  <c:v>26033</c:v>
                </c:pt>
                <c:pt idx="25">
                  <c:v>25692</c:v>
                </c:pt>
                <c:pt idx="26">
                  <c:v>26524</c:v>
                </c:pt>
                <c:pt idx="27">
                  <c:v>23432</c:v>
                </c:pt>
                <c:pt idx="28">
                  <c:v>24642</c:v>
                </c:pt>
                <c:pt idx="29">
                  <c:v>21078</c:v>
                </c:pt>
                <c:pt idx="30">
                  <c:v>18877</c:v>
                </c:pt>
                <c:pt idx="31">
                  <c:v>17217</c:v>
                </c:pt>
                <c:pt idx="32">
                  <c:v>18699</c:v>
                </c:pt>
                <c:pt idx="33">
                  <c:v>19313</c:v>
                </c:pt>
                <c:pt idx="34">
                  <c:v>20473</c:v>
                </c:pt>
                <c:pt idx="35">
                  <c:v>23548</c:v>
                </c:pt>
                <c:pt idx="36">
                  <c:v>23887</c:v>
                </c:pt>
                <c:pt idx="37">
                  <c:v>24691</c:v>
                </c:pt>
                <c:pt idx="38">
                  <c:v>25482</c:v>
                </c:pt>
                <c:pt idx="39">
                  <c:v>24846</c:v>
                </c:pt>
                <c:pt idx="40">
                  <c:v>26298</c:v>
                </c:pt>
                <c:pt idx="41">
                  <c:v>26982</c:v>
                </c:pt>
                <c:pt idx="42">
                  <c:v>28182</c:v>
                </c:pt>
                <c:pt idx="43">
                  <c:v>29463</c:v>
                </c:pt>
                <c:pt idx="44">
                  <c:v>34108</c:v>
                </c:pt>
                <c:pt idx="45">
                  <c:v>35336</c:v>
                </c:pt>
                <c:pt idx="46">
                  <c:v>30351</c:v>
                </c:pt>
                <c:pt idx="47">
                  <c:v>29562</c:v>
                </c:pt>
                <c:pt idx="48">
                  <c:v>22579</c:v>
                </c:pt>
                <c:pt idx="49">
                  <c:v>20252</c:v>
                </c:pt>
                <c:pt idx="50">
                  <c:v>22637</c:v>
                </c:pt>
                <c:pt idx="51">
                  <c:v>23629</c:v>
                </c:pt>
                <c:pt idx="52">
                  <c:v>25403</c:v>
                </c:pt>
                <c:pt idx="53">
                  <c:v>26777</c:v>
                </c:pt>
                <c:pt idx="54">
                  <c:v>27740</c:v>
                </c:pt>
                <c:pt idx="55">
                  <c:v>26569</c:v>
                </c:pt>
                <c:pt idx="56">
                  <c:v>25618</c:v>
                </c:pt>
                <c:pt idx="57">
                  <c:v>25020</c:v>
                </c:pt>
                <c:pt idx="58">
                  <c:v>26805</c:v>
                </c:pt>
                <c:pt idx="59">
                  <c:v>27808</c:v>
                </c:pt>
                <c:pt idx="60">
                  <c:v>31550</c:v>
                </c:pt>
                <c:pt idx="61">
                  <c:v>32292</c:v>
                </c:pt>
                <c:pt idx="62">
                  <c:v>33355</c:v>
                </c:pt>
                <c:pt idx="63">
                  <c:v>35809</c:v>
                </c:pt>
                <c:pt idx="64">
                  <c:v>37796</c:v>
                </c:pt>
                <c:pt idx="65">
                  <c:v>39561</c:v>
                </c:pt>
                <c:pt idx="66">
                  <c:v>44459</c:v>
                </c:pt>
                <c:pt idx="67">
                  <c:v>48578</c:v>
                </c:pt>
                <c:pt idx="68">
                  <c:v>55154</c:v>
                </c:pt>
                <c:pt idx="69">
                  <c:v>62539</c:v>
                </c:pt>
                <c:pt idx="70">
                  <c:v>65195</c:v>
                </c:pt>
                <c:pt idx="71">
                  <c:v>66472</c:v>
                </c:pt>
                <c:pt idx="72">
                  <c:v>69357</c:v>
                </c:pt>
                <c:pt idx="73">
                  <c:v>73562</c:v>
                </c:pt>
                <c:pt idx="74">
                  <c:v>78829</c:v>
                </c:pt>
                <c:pt idx="75">
                  <c:v>83225</c:v>
                </c:pt>
                <c:pt idx="76">
                  <c:v>84162</c:v>
                </c:pt>
                <c:pt idx="77">
                  <c:v>83616</c:v>
                </c:pt>
                <c:pt idx="78">
                  <c:v>79838</c:v>
                </c:pt>
                <c:pt idx="79">
                  <c:v>72087</c:v>
                </c:pt>
                <c:pt idx="80">
                  <c:v>62447</c:v>
                </c:pt>
                <c:pt idx="81">
                  <c:v>53679</c:v>
                </c:pt>
                <c:pt idx="82">
                  <c:v>44950</c:v>
                </c:pt>
                <c:pt idx="83">
                  <c:v>43214</c:v>
                </c:pt>
                <c:pt idx="84">
                  <c:v>42670</c:v>
                </c:pt>
                <c:pt idx="85">
                  <c:v>44631</c:v>
                </c:pt>
                <c:pt idx="86">
                  <c:v>47597</c:v>
                </c:pt>
                <c:pt idx="87">
                  <c:v>50311</c:v>
                </c:pt>
                <c:pt idx="88">
                  <c:v>53028</c:v>
                </c:pt>
                <c:pt idx="89">
                  <c:v>54415</c:v>
                </c:pt>
                <c:pt idx="90">
                  <c:v>55867</c:v>
                </c:pt>
                <c:pt idx="91">
                  <c:v>55734</c:v>
                </c:pt>
                <c:pt idx="92">
                  <c:v>55562</c:v>
                </c:pt>
                <c:pt idx="93">
                  <c:v>55627</c:v>
                </c:pt>
                <c:pt idx="94">
                  <c:v>57093</c:v>
                </c:pt>
                <c:pt idx="95">
                  <c:v>57125</c:v>
                </c:pt>
                <c:pt idx="96">
                  <c:v>58304</c:v>
                </c:pt>
                <c:pt idx="97">
                  <c:v>56563</c:v>
                </c:pt>
                <c:pt idx="98">
                  <c:v>57057</c:v>
                </c:pt>
                <c:pt idx="99">
                  <c:v>57635</c:v>
                </c:pt>
                <c:pt idx="100">
                  <c:v>58422</c:v>
                </c:pt>
                <c:pt idx="101">
                  <c:v>60066</c:v>
                </c:pt>
                <c:pt idx="102">
                  <c:v>61340</c:v>
                </c:pt>
                <c:pt idx="103">
                  <c:v>63887</c:v>
                </c:pt>
                <c:pt idx="104">
                  <c:v>65362</c:v>
                </c:pt>
                <c:pt idx="105">
                  <c:v>67060</c:v>
                </c:pt>
                <c:pt idx="106">
                  <c:v>71190</c:v>
                </c:pt>
                <c:pt idx="107">
                  <c:v>74051</c:v>
                </c:pt>
                <c:pt idx="108">
                  <c:v>83446</c:v>
                </c:pt>
              </c:numCache>
            </c:numRef>
          </c:val>
          <c:smooth val="1"/>
          <c:extLst>
            <c:ext xmlns:c16="http://schemas.microsoft.com/office/drawing/2014/chart" uri="{C3380CC4-5D6E-409C-BE32-E72D297353CC}">
              <c16:uniqueId val="{00000001-2F44-4286-800C-877E67FEE42C}"/>
            </c:ext>
          </c:extLst>
        </c:ser>
        <c:ser>
          <c:idx val="2"/>
          <c:order val="2"/>
          <c:tx>
            <c:strRef>
              <c:f>Sheet1!$D$1</c:f>
              <c:strCache>
                <c:ptCount val="1"/>
                <c:pt idx="0">
                  <c:v>Qld</c:v>
                </c:pt>
              </c:strCache>
            </c:strRef>
          </c:tx>
          <c:spPr>
            <a:ln w="44450">
              <a:solidFill>
                <a:srgbClr val="D4582A"/>
              </a:solidFill>
            </a:ln>
          </c:spPr>
          <c:marker>
            <c:symbol val="none"/>
          </c:marker>
          <c:cat>
            <c:numRef>
              <c:f>Sheet1!$A$2:$A$113</c:f>
              <c:numCache>
                <c:formatCode>mmm\-yyyy</c:formatCode>
                <c:ptCount val="112"/>
                <c:pt idx="0">
                  <c:v>32933</c:v>
                </c:pt>
                <c:pt idx="1">
                  <c:v>33025</c:v>
                </c:pt>
                <c:pt idx="2">
                  <c:v>33117</c:v>
                </c:pt>
                <c:pt idx="3">
                  <c:v>33208</c:v>
                </c:pt>
                <c:pt idx="4">
                  <c:v>33298</c:v>
                </c:pt>
                <c:pt idx="5">
                  <c:v>33390</c:v>
                </c:pt>
                <c:pt idx="6">
                  <c:v>33482</c:v>
                </c:pt>
                <c:pt idx="7">
                  <c:v>33573</c:v>
                </c:pt>
                <c:pt idx="8">
                  <c:v>33664</c:v>
                </c:pt>
                <c:pt idx="9">
                  <c:v>33756</c:v>
                </c:pt>
                <c:pt idx="10">
                  <c:v>33848</c:v>
                </c:pt>
                <c:pt idx="11">
                  <c:v>33939</c:v>
                </c:pt>
                <c:pt idx="12">
                  <c:v>34029</c:v>
                </c:pt>
                <c:pt idx="13">
                  <c:v>34121</c:v>
                </c:pt>
                <c:pt idx="14">
                  <c:v>34213</c:v>
                </c:pt>
                <c:pt idx="15">
                  <c:v>34304</c:v>
                </c:pt>
                <c:pt idx="16">
                  <c:v>34394</c:v>
                </c:pt>
                <c:pt idx="17">
                  <c:v>34486</c:v>
                </c:pt>
                <c:pt idx="18">
                  <c:v>34578</c:v>
                </c:pt>
                <c:pt idx="19">
                  <c:v>34669</c:v>
                </c:pt>
                <c:pt idx="20">
                  <c:v>34759</c:v>
                </c:pt>
                <c:pt idx="21">
                  <c:v>34851</c:v>
                </c:pt>
                <c:pt idx="22">
                  <c:v>34943</c:v>
                </c:pt>
                <c:pt idx="23">
                  <c:v>35034</c:v>
                </c:pt>
                <c:pt idx="24">
                  <c:v>35125</c:v>
                </c:pt>
                <c:pt idx="25">
                  <c:v>35217</c:v>
                </c:pt>
                <c:pt idx="26">
                  <c:v>35309</c:v>
                </c:pt>
                <c:pt idx="27">
                  <c:v>35400</c:v>
                </c:pt>
                <c:pt idx="28">
                  <c:v>35490</c:v>
                </c:pt>
                <c:pt idx="29">
                  <c:v>35582</c:v>
                </c:pt>
                <c:pt idx="30">
                  <c:v>35674</c:v>
                </c:pt>
                <c:pt idx="31">
                  <c:v>35765</c:v>
                </c:pt>
                <c:pt idx="32">
                  <c:v>35855</c:v>
                </c:pt>
                <c:pt idx="33">
                  <c:v>35947</c:v>
                </c:pt>
                <c:pt idx="34">
                  <c:v>36039</c:v>
                </c:pt>
                <c:pt idx="35">
                  <c:v>36130</c:v>
                </c:pt>
                <c:pt idx="36">
                  <c:v>36220</c:v>
                </c:pt>
                <c:pt idx="37">
                  <c:v>36312</c:v>
                </c:pt>
                <c:pt idx="38">
                  <c:v>36404</c:v>
                </c:pt>
                <c:pt idx="39">
                  <c:v>36495</c:v>
                </c:pt>
                <c:pt idx="40">
                  <c:v>36586</c:v>
                </c:pt>
                <c:pt idx="41">
                  <c:v>36678</c:v>
                </c:pt>
                <c:pt idx="42">
                  <c:v>36770</c:v>
                </c:pt>
                <c:pt idx="43">
                  <c:v>36861</c:v>
                </c:pt>
                <c:pt idx="44">
                  <c:v>36951</c:v>
                </c:pt>
                <c:pt idx="45">
                  <c:v>37043</c:v>
                </c:pt>
                <c:pt idx="46">
                  <c:v>37135</c:v>
                </c:pt>
                <c:pt idx="47">
                  <c:v>37226</c:v>
                </c:pt>
                <c:pt idx="48">
                  <c:v>37316</c:v>
                </c:pt>
                <c:pt idx="49">
                  <c:v>37408</c:v>
                </c:pt>
                <c:pt idx="50">
                  <c:v>37500</c:v>
                </c:pt>
                <c:pt idx="51">
                  <c:v>37591</c:v>
                </c:pt>
                <c:pt idx="52">
                  <c:v>37681</c:v>
                </c:pt>
                <c:pt idx="53">
                  <c:v>37773</c:v>
                </c:pt>
                <c:pt idx="54">
                  <c:v>37865</c:v>
                </c:pt>
                <c:pt idx="55">
                  <c:v>37956</c:v>
                </c:pt>
                <c:pt idx="56">
                  <c:v>38047</c:v>
                </c:pt>
                <c:pt idx="57">
                  <c:v>38139</c:v>
                </c:pt>
                <c:pt idx="58">
                  <c:v>38231</c:v>
                </c:pt>
                <c:pt idx="59">
                  <c:v>38322</c:v>
                </c:pt>
                <c:pt idx="60">
                  <c:v>38412</c:v>
                </c:pt>
                <c:pt idx="61">
                  <c:v>38504</c:v>
                </c:pt>
                <c:pt idx="62">
                  <c:v>38596</c:v>
                </c:pt>
                <c:pt idx="63">
                  <c:v>38687</c:v>
                </c:pt>
                <c:pt idx="64">
                  <c:v>38777</c:v>
                </c:pt>
                <c:pt idx="65">
                  <c:v>38869</c:v>
                </c:pt>
                <c:pt idx="66">
                  <c:v>38961</c:v>
                </c:pt>
                <c:pt idx="67">
                  <c:v>39052</c:v>
                </c:pt>
                <c:pt idx="68">
                  <c:v>39142</c:v>
                </c:pt>
                <c:pt idx="69">
                  <c:v>39234</c:v>
                </c:pt>
                <c:pt idx="70">
                  <c:v>39326</c:v>
                </c:pt>
                <c:pt idx="71">
                  <c:v>39417</c:v>
                </c:pt>
                <c:pt idx="72">
                  <c:v>39508</c:v>
                </c:pt>
                <c:pt idx="73">
                  <c:v>39600</c:v>
                </c:pt>
                <c:pt idx="74">
                  <c:v>39692</c:v>
                </c:pt>
                <c:pt idx="75">
                  <c:v>39783</c:v>
                </c:pt>
                <c:pt idx="76">
                  <c:v>39873</c:v>
                </c:pt>
                <c:pt idx="77">
                  <c:v>39965</c:v>
                </c:pt>
                <c:pt idx="78">
                  <c:v>40057</c:v>
                </c:pt>
                <c:pt idx="79">
                  <c:v>40148</c:v>
                </c:pt>
                <c:pt idx="80">
                  <c:v>40238</c:v>
                </c:pt>
                <c:pt idx="81">
                  <c:v>40330</c:v>
                </c:pt>
                <c:pt idx="82">
                  <c:v>40422</c:v>
                </c:pt>
                <c:pt idx="83">
                  <c:v>40513</c:v>
                </c:pt>
                <c:pt idx="84">
                  <c:v>40603</c:v>
                </c:pt>
                <c:pt idx="85">
                  <c:v>40695</c:v>
                </c:pt>
                <c:pt idx="86">
                  <c:v>40787</c:v>
                </c:pt>
                <c:pt idx="87">
                  <c:v>40878</c:v>
                </c:pt>
                <c:pt idx="88">
                  <c:v>40969</c:v>
                </c:pt>
                <c:pt idx="89">
                  <c:v>41061</c:v>
                </c:pt>
                <c:pt idx="90">
                  <c:v>41153</c:v>
                </c:pt>
                <c:pt idx="91">
                  <c:v>41244</c:v>
                </c:pt>
                <c:pt idx="92">
                  <c:v>41334</c:v>
                </c:pt>
                <c:pt idx="93">
                  <c:v>41426</c:v>
                </c:pt>
                <c:pt idx="94">
                  <c:v>41518</c:v>
                </c:pt>
                <c:pt idx="95">
                  <c:v>41609</c:v>
                </c:pt>
                <c:pt idx="96">
                  <c:v>41699</c:v>
                </c:pt>
                <c:pt idx="97">
                  <c:v>41791</c:v>
                </c:pt>
                <c:pt idx="98">
                  <c:v>41883</c:v>
                </c:pt>
                <c:pt idx="99">
                  <c:v>41974</c:v>
                </c:pt>
                <c:pt idx="100">
                  <c:v>42064</c:v>
                </c:pt>
                <c:pt idx="101">
                  <c:v>42156</c:v>
                </c:pt>
                <c:pt idx="102">
                  <c:v>42248</c:v>
                </c:pt>
                <c:pt idx="103">
                  <c:v>42339</c:v>
                </c:pt>
                <c:pt idx="104">
                  <c:v>42430</c:v>
                </c:pt>
                <c:pt idx="105">
                  <c:v>42522</c:v>
                </c:pt>
                <c:pt idx="106">
                  <c:v>42614</c:v>
                </c:pt>
                <c:pt idx="107">
                  <c:v>42705</c:v>
                </c:pt>
                <c:pt idx="108">
                  <c:v>42795</c:v>
                </c:pt>
                <c:pt idx="109">
                  <c:v>42887</c:v>
                </c:pt>
                <c:pt idx="110">
                  <c:v>42979</c:v>
                </c:pt>
                <c:pt idx="111">
                  <c:v>43070</c:v>
                </c:pt>
              </c:numCache>
            </c:numRef>
          </c:cat>
          <c:val>
            <c:numRef>
              <c:f>Sheet1!$D$2:$D$110</c:f>
              <c:numCache>
                <c:formatCode>0</c:formatCode>
                <c:ptCount val="109"/>
                <c:pt idx="0">
                  <c:v>13266</c:v>
                </c:pt>
                <c:pt idx="1">
                  <c:v>13142</c:v>
                </c:pt>
                <c:pt idx="2">
                  <c:v>11714</c:v>
                </c:pt>
                <c:pt idx="3">
                  <c:v>9270</c:v>
                </c:pt>
                <c:pt idx="4">
                  <c:v>10315</c:v>
                </c:pt>
                <c:pt idx="5">
                  <c:v>9743</c:v>
                </c:pt>
                <c:pt idx="6">
                  <c:v>10357</c:v>
                </c:pt>
                <c:pt idx="7">
                  <c:v>10179</c:v>
                </c:pt>
                <c:pt idx="8">
                  <c:v>9388</c:v>
                </c:pt>
                <c:pt idx="9">
                  <c:v>8250</c:v>
                </c:pt>
                <c:pt idx="10">
                  <c:v>7209</c:v>
                </c:pt>
                <c:pt idx="11">
                  <c:v>6284</c:v>
                </c:pt>
                <c:pt idx="12">
                  <c:v>5469</c:v>
                </c:pt>
                <c:pt idx="13">
                  <c:v>3719</c:v>
                </c:pt>
                <c:pt idx="14">
                  <c:v>3935</c:v>
                </c:pt>
                <c:pt idx="15">
                  <c:v>4166</c:v>
                </c:pt>
                <c:pt idx="16">
                  <c:v>3969</c:v>
                </c:pt>
                <c:pt idx="17">
                  <c:v>5241</c:v>
                </c:pt>
                <c:pt idx="18">
                  <c:v>6987</c:v>
                </c:pt>
                <c:pt idx="19">
                  <c:v>6709</c:v>
                </c:pt>
                <c:pt idx="20">
                  <c:v>7479</c:v>
                </c:pt>
                <c:pt idx="21">
                  <c:v>10580</c:v>
                </c:pt>
                <c:pt idx="22">
                  <c:v>10583</c:v>
                </c:pt>
                <c:pt idx="23">
                  <c:v>13710</c:v>
                </c:pt>
                <c:pt idx="24">
                  <c:v>13563</c:v>
                </c:pt>
                <c:pt idx="25">
                  <c:v>13051</c:v>
                </c:pt>
                <c:pt idx="26">
                  <c:v>13731</c:v>
                </c:pt>
                <c:pt idx="27">
                  <c:v>12710</c:v>
                </c:pt>
                <c:pt idx="28">
                  <c:v>14314</c:v>
                </c:pt>
                <c:pt idx="29">
                  <c:v>12620</c:v>
                </c:pt>
                <c:pt idx="30">
                  <c:v>11922</c:v>
                </c:pt>
                <c:pt idx="31">
                  <c:v>11807</c:v>
                </c:pt>
                <c:pt idx="32">
                  <c:v>12202</c:v>
                </c:pt>
                <c:pt idx="33">
                  <c:v>12490</c:v>
                </c:pt>
                <c:pt idx="34">
                  <c:v>11853</c:v>
                </c:pt>
                <c:pt idx="35">
                  <c:v>12482</c:v>
                </c:pt>
                <c:pt idx="36">
                  <c:v>13116</c:v>
                </c:pt>
                <c:pt idx="37">
                  <c:v>13710</c:v>
                </c:pt>
                <c:pt idx="38">
                  <c:v>14134</c:v>
                </c:pt>
                <c:pt idx="39">
                  <c:v>17171</c:v>
                </c:pt>
                <c:pt idx="40">
                  <c:v>16894</c:v>
                </c:pt>
                <c:pt idx="41">
                  <c:v>17514</c:v>
                </c:pt>
                <c:pt idx="42">
                  <c:v>18032</c:v>
                </c:pt>
                <c:pt idx="43">
                  <c:v>15917</c:v>
                </c:pt>
                <c:pt idx="44">
                  <c:v>19532</c:v>
                </c:pt>
                <c:pt idx="45">
                  <c:v>21003</c:v>
                </c:pt>
                <c:pt idx="46">
                  <c:v>24414</c:v>
                </c:pt>
                <c:pt idx="47">
                  <c:v>27523</c:v>
                </c:pt>
                <c:pt idx="48">
                  <c:v>25610</c:v>
                </c:pt>
                <c:pt idx="49">
                  <c:v>26488</c:v>
                </c:pt>
                <c:pt idx="50">
                  <c:v>27433</c:v>
                </c:pt>
                <c:pt idx="51">
                  <c:v>27933</c:v>
                </c:pt>
                <c:pt idx="52">
                  <c:v>28670</c:v>
                </c:pt>
                <c:pt idx="53">
                  <c:v>27122</c:v>
                </c:pt>
                <c:pt idx="54">
                  <c:v>25304</c:v>
                </c:pt>
                <c:pt idx="55">
                  <c:v>25060</c:v>
                </c:pt>
                <c:pt idx="56">
                  <c:v>25145</c:v>
                </c:pt>
                <c:pt idx="57">
                  <c:v>25399</c:v>
                </c:pt>
                <c:pt idx="58">
                  <c:v>24592</c:v>
                </c:pt>
                <c:pt idx="59">
                  <c:v>25754</c:v>
                </c:pt>
                <c:pt idx="60">
                  <c:v>27237</c:v>
                </c:pt>
                <c:pt idx="61">
                  <c:v>29555</c:v>
                </c:pt>
                <c:pt idx="62">
                  <c:v>31809</c:v>
                </c:pt>
                <c:pt idx="63">
                  <c:v>32177</c:v>
                </c:pt>
                <c:pt idx="64">
                  <c:v>32989</c:v>
                </c:pt>
                <c:pt idx="65">
                  <c:v>32952</c:v>
                </c:pt>
                <c:pt idx="66">
                  <c:v>35360</c:v>
                </c:pt>
                <c:pt idx="67">
                  <c:v>36253</c:v>
                </c:pt>
                <c:pt idx="68">
                  <c:v>40223</c:v>
                </c:pt>
                <c:pt idx="69">
                  <c:v>46145</c:v>
                </c:pt>
                <c:pt idx="70">
                  <c:v>46081</c:v>
                </c:pt>
                <c:pt idx="71">
                  <c:v>47681</c:v>
                </c:pt>
                <c:pt idx="72">
                  <c:v>51587</c:v>
                </c:pt>
                <c:pt idx="73">
                  <c:v>53907</c:v>
                </c:pt>
                <c:pt idx="74">
                  <c:v>59030</c:v>
                </c:pt>
                <c:pt idx="75">
                  <c:v>62840</c:v>
                </c:pt>
                <c:pt idx="76">
                  <c:v>62530</c:v>
                </c:pt>
                <c:pt idx="77">
                  <c:v>59319</c:v>
                </c:pt>
                <c:pt idx="78">
                  <c:v>54646</c:v>
                </c:pt>
                <c:pt idx="79">
                  <c:v>47325</c:v>
                </c:pt>
                <c:pt idx="80">
                  <c:v>40320</c:v>
                </c:pt>
                <c:pt idx="81">
                  <c:v>35820</c:v>
                </c:pt>
                <c:pt idx="82">
                  <c:v>32161</c:v>
                </c:pt>
                <c:pt idx="83">
                  <c:v>31670</c:v>
                </c:pt>
                <c:pt idx="84">
                  <c:v>32418</c:v>
                </c:pt>
                <c:pt idx="85">
                  <c:v>34629</c:v>
                </c:pt>
                <c:pt idx="86">
                  <c:v>38105</c:v>
                </c:pt>
                <c:pt idx="87">
                  <c:v>40312</c:v>
                </c:pt>
                <c:pt idx="88">
                  <c:v>42646</c:v>
                </c:pt>
                <c:pt idx="89">
                  <c:v>44926</c:v>
                </c:pt>
                <c:pt idx="90">
                  <c:v>45306</c:v>
                </c:pt>
                <c:pt idx="91">
                  <c:v>43620</c:v>
                </c:pt>
                <c:pt idx="92">
                  <c:v>41745</c:v>
                </c:pt>
                <c:pt idx="93">
                  <c:v>39431</c:v>
                </c:pt>
                <c:pt idx="94">
                  <c:v>36700</c:v>
                </c:pt>
                <c:pt idx="95">
                  <c:v>33849</c:v>
                </c:pt>
                <c:pt idx="96">
                  <c:v>31377</c:v>
                </c:pt>
                <c:pt idx="97">
                  <c:v>27192</c:v>
                </c:pt>
                <c:pt idx="98">
                  <c:v>24464</c:v>
                </c:pt>
                <c:pt idx="99">
                  <c:v>22431</c:v>
                </c:pt>
                <c:pt idx="100">
                  <c:v>20394</c:v>
                </c:pt>
                <c:pt idx="101">
                  <c:v>19205</c:v>
                </c:pt>
                <c:pt idx="102">
                  <c:v>18302</c:v>
                </c:pt>
                <c:pt idx="103">
                  <c:v>18917</c:v>
                </c:pt>
                <c:pt idx="104">
                  <c:v>18677</c:v>
                </c:pt>
                <c:pt idx="105">
                  <c:v>19166</c:v>
                </c:pt>
                <c:pt idx="106">
                  <c:v>21776</c:v>
                </c:pt>
                <c:pt idx="107">
                  <c:v>23023</c:v>
                </c:pt>
                <c:pt idx="108">
                  <c:v>27521</c:v>
                </c:pt>
              </c:numCache>
            </c:numRef>
          </c:val>
          <c:smooth val="0"/>
          <c:extLst>
            <c:ext xmlns:c16="http://schemas.microsoft.com/office/drawing/2014/chart" uri="{C3380CC4-5D6E-409C-BE32-E72D297353CC}">
              <c16:uniqueId val="{00000002-2F44-4286-800C-877E67FEE42C}"/>
            </c:ext>
          </c:extLst>
        </c:ser>
        <c:ser>
          <c:idx val="3"/>
          <c:order val="3"/>
          <c:tx>
            <c:strRef>
              <c:f>Sheet1!$E$1</c:f>
              <c:strCache>
                <c:ptCount val="1"/>
                <c:pt idx="0">
                  <c:v>SA</c:v>
                </c:pt>
              </c:strCache>
            </c:strRef>
          </c:tx>
          <c:spPr>
            <a:ln w="44450">
              <a:solidFill>
                <a:srgbClr val="FFC35A"/>
              </a:solidFill>
            </a:ln>
          </c:spPr>
          <c:marker>
            <c:symbol val="none"/>
          </c:marker>
          <c:cat>
            <c:numRef>
              <c:f>Sheet1!$A$2:$A$113</c:f>
              <c:numCache>
                <c:formatCode>mmm\-yyyy</c:formatCode>
                <c:ptCount val="112"/>
                <c:pt idx="0">
                  <c:v>32933</c:v>
                </c:pt>
                <c:pt idx="1">
                  <c:v>33025</c:v>
                </c:pt>
                <c:pt idx="2">
                  <c:v>33117</c:v>
                </c:pt>
                <c:pt idx="3">
                  <c:v>33208</c:v>
                </c:pt>
                <c:pt idx="4">
                  <c:v>33298</c:v>
                </c:pt>
                <c:pt idx="5">
                  <c:v>33390</c:v>
                </c:pt>
                <c:pt idx="6">
                  <c:v>33482</c:v>
                </c:pt>
                <c:pt idx="7">
                  <c:v>33573</c:v>
                </c:pt>
                <c:pt idx="8">
                  <c:v>33664</c:v>
                </c:pt>
                <c:pt idx="9">
                  <c:v>33756</c:v>
                </c:pt>
                <c:pt idx="10">
                  <c:v>33848</c:v>
                </c:pt>
                <c:pt idx="11">
                  <c:v>33939</c:v>
                </c:pt>
                <c:pt idx="12">
                  <c:v>34029</c:v>
                </c:pt>
                <c:pt idx="13">
                  <c:v>34121</c:v>
                </c:pt>
                <c:pt idx="14">
                  <c:v>34213</c:v>
                </c:pt>
                <c:pt idx="15">
                  <c:v>34304</c:v>
                </c:pt>
                <c:pt idx="16">
                  <c:v>34394</c:v>
                </c:pt>
                <c:pt idx="17">
                  <c:v>34486</c:v>
                </c:pt>
                <c:pt idx="18">
                  <c:v>34578</c:v>
                </c:pt>
                <c:pt idx="19">
                  <c:v>34669</c:v>
                </c:pt>
                <c:pt idx="20">
                  <c:v>34759</c:v>
                </c:pt>
                <c:pt idx="21">
                  <c:v>34851</c:v>
                </c:pt>
                <c:pt idx="22">
                  <c:v>34943</c:v>
                </c:pt>
                <c:pt idx="23">
                  <c:v>35034</c:v>
                </c:pt>
                <c:pt idx="24">
                  <c:v>35125</c:v>
                </c:pt>
                <c:pt idx="25">
                  <c:v>35217</c:v>
                </c:pt>
                <c:pt idx="26">
                  <c:v>35309</c:v>
                </c:pt>
                <c:pt idx="27">
                  <c:v>35400</c:v>
                </c:pt>
                <c:pt idx="28">
                  <c:v>35490</c:v>
                </c:pt>
                <c:pt idx="29">
                  <c:v>35582</c:v>
                </c:pt>
                <c:pt idx="30">
                  <c:v>35674</c:v>
                </c:pt>
                <c:pt idx="31">
                  <c:v>35765</c:v>
                </c:pt>
                <c:pt idx="32">
                  <c:v>35855</c:v>
                </c:pt>
                <c:pt idx="33">
                  <c:v>35947</c:v>
                </c:pt>
                <c:pt idx="34">
                  <c:v>36039</c:v>
                </c:pt>
                <c:pt idx="35">
                  <c:v>36130</c:v>
                </c:pt>
                <c:pt idx="36">
                  <c:v>36220</c:v>
                </c:pt>
                <c:pt idx="37">
                  <c:v>36312</c:v>
                </c:pt>
                <c:pt idx="38">
                  <c:v>36404</c:v>
                </c:pt>
                <c:pt idx="39">
                  <c:v>36495</c:v>
                </c:pt>
                <c:pt idx="40">
                  <c:v>36586</c:v>
                </c:pt>
                <c:pt idx="41">
                  <c:v>36678</c:v>
                </c:pt>
                <c:pt idx="42">
                  <c:v>36770</c:v>
                </c:pt>
                <c:pt idx="43">
                  <c:v>36861</c:v>
                </c:pt>
                <c:pt idx="44">
                  <c:v>36951</c:v>
                </c:pt>
                <c:pt idx="45">
                  <c:v>37043</c:v>
                </c:pt>
                <c:pt idx="46">
                  <c:v>37135</c:v>
                </c:pt>
                <c:pt idx="47">
                  <c:v>37226</c:v>
                </c:pt>
                <c:pt idx="48">
                  <c:v>37316</c:v>
                </c:pt>
                <c:pt idx="49">
                  <c:v>37408</c:v>
                </c:pt>
                <c:pt idx="50">
                  <c:v>37500</c:v>
                </c:pt>
                <c:pt idx="51">
                  <c:v>37591</c:v>
                </c:pt>
                <c:pt idx="52">
                  <c:v>37681</c:v>
                </c:pt>
                <c:pt idx="53">
                  <c:v>37773</c:v>
                </c:pt>
                <c:pt idx="54">
                  <c:v>37865</c:v>
                </c:pt>
                <c:pt idx="55">
                  <c:v>37956</c:v>
                </c:pt>
                <c:pt idx="56">
                  <c:v>38047</c:v>
                </c:pt>
                <c:pt idx="57">
                  <c:v>38139</c:v>
                </c:pt>
                <c:pt idx="58">
                  <c:v>38231</c:v>
                </c:pt>
                <c:pt idx="59">
                  <c:v>38322</c:v>
                </c:pt>
                <c:pt idx="60">
                  <c:v>38412</c:v>
                </c:pt>
                <c:pt idx="61">
                  <c:v>38504</c:v>
                </c:pt>
                <c:pt idx="62">
                  <c:v>38596</c:v>
                </c:pt>
                <c:pt idx="63">
                  <c:v>38687</c:v>
                </c:pt>
                <c:pt idx="64">
                  <c:v>38777</c:v>
                </c:pt>
                <c:pt idx="65">
                  <c:v>38869</c:v>
                </c:pt>
                <c:pt idx="66">
                  <c:v>38961</c:v>
                </c:pt>
                <c:pt idx="67">
                  <c:v>39052</c:v>
                </c:pt>
                <c:pt idx="68">
                  <c:v>39142</c:v>
                </c:pt>
                <c:pt idx="69">
                  <c:v>39234</c:v>
                </c:pt>
                <c:pt idx="70">
                  <c:v>39326</c:v>
                </c:pt>
                <c:pt idx="71">
                  <c:v>39417</c:v>
                </c:pt>
                <c:pt idx="72">
                  <c:v>39508</c:v>
                </c:pt>
                <c:pt idx="73">
                  <c:v>39600</c:v>
                </c:pt>
                <c:pt idx="74">
                  <c:v>39692</c:v>
                </c:pt>
                <c:pt idx="75">
                  <c:v>39783</c:v>
                </c:pt>
                <c:pt idx="76">
                  <c:v>39873</c:v>
                </c:pt>
                <c:pt idx="77">
                  <c:v>39965</c:v>
                </c:pt>
                <c:pt idx="78">
                  <c:v>40057</c:v>
                </c:pt>
                <c:pt idx="79">
                  <c:v>40148</c:v>
                </c:pt>
                <c:pt idx="80">
                  <c:v>40238</c:v>
                </c:pt>
                <c:pt idx="81">
                  <c:v>40330</c:v>
                </c:pt>
                <c:pt idx="82">
                  <c:v>40422</c:v>
                </c:pt>
                <c:pt idx="83">
                  <c:v>40513</c:v>
                </c:pt>
                <c:pt idx="84">
                  <c:v>40603</c:v>
                </c:pt>
                <c:pt idx="85">
                  <c:v>40695</c:v>
                </c:pt>
                <c:pt idx="86">
                  <c:v>40787</c:v>
                </c:pt>
                <c:pt idx="87">
                  <c:v>40878</c:v>
                </c:pt>
                <c:pt idx="88">
                  <c:v>40969</c:v>
                </c:pt>
                <c:pt idx="89">
                  <c:v>41061</c:v>
                </c:pt>
                <c:pt idx="90">
                  <c:v>41153</c:v>
                </c:pt>
                <c:pt idx="91">
                  <c:v>41244</c:v>
                </c:pt>
                <c:pt idx="92">
                  <c:v>41334</c:v>
                </c:pt>
                <c:pt idx="93">
                  <c:v>41426</c:v>
                </c:pt>
                <c:pt idx="94">
                  <c:v>41518</c:v>
                </c:pt>
                <c:pt idx="95">
                  <c:v>41609</c:v>
                </c:pt>
                <c:pt idx="96">
                  <c:v>41699</c:v>
                </c:pt>
                <c:pt idx="97">
                  <c:v>41791</c:v>
                </c:pt>
                <c:pt idx="98">
                  <c:v>41883</c:v>
                </c:pt>
                <c:pt idx="99">
                  <c:v>41974</c:v>
                </c:pt>
                <c:pt idx="100">
                  <c:v>42064</c:v>
                </c:pt>
                <c:pt idx="101">
                  <c:v>42156</c:v>
                </c:pt>
                <c:pt idx="102">
                  <c:v>42248</c:v>
                </c:pt>
                <c:pt idx="103">
                  <c:v>42339</c:v>
                </c:pt>
                <c:pt idx="104">
                  <c:v>42430</c:v>
                </c:pt>
                <c:pt idx="105">
                  <c:v>42522</c:v>
                </c:pt>
                <c:pt idx="106">
                  <c:v>42614</c:v>
                </c:pt>
                <c:pt idx="107">
                  <c:v>42705</c:v>
                </c:pt>
                <c:pt idx="108">
                  <c:v>42795</c:v>
                </c:pt>
                <c:pt idx="109">
                  <c:v>42887</c:v>
                </c:pt>
                <c:pt idx="110">
                  <c:v>42979</c:v>
                </c:pt>
                <c:pt idx="111">
                  <c:v>43070</c:v>
                </c:pt>
              </c:numCache>
            </c:numRef>
          </c:cat>
          <c:val>
            <c:numRef>
              <c:f>Sheet1!$E$2:$E$110</c:f>
              <c:numCache>
                <c:formatCode>0</c:formatCode>
                <c:ptCount val="109"/>
                <c:pt idx="0">
                  <c:v>5630</c:v>
                </c:pt>
                <c:pt idx="1">
                  <c:v>5762</c:v>
                </c:pt>
                <c:pt idx="2">
                  <c:v>5424</c:v>
                </c:pt>
                <c:pt idx="3">
                  <c:v>4691</c:v>
                </c:pt>
                <c:pt idx="4">
                  <c:v>4691</c:v>
                </c:pt>
                <c:pt idx="5">
                  <c:v>4619</c:v>
                </c:pt>
                <c:pt idx="6">
                  <c:v>4554</c:v>
                </c:pt>
                <c:pt idx="7">
                  <c:v>4015</c:v>
                </c:pt>
                <c:pt idx="8">
                  <c:v>3602</c:v>
                </c:pt>
                <c:pt idx="9">
                  <c:v>2897</c:v>
                </c:pt>
                <c:pt idx="10">
                  <c:v>2428</c:v>
                </c:pt>
                <c:pt idx="11">
                  <c:v>2135</c:v>
                </c:pt>
                <c:pt idx="12">
                  <c:v>1953</c:v>
                </c:pt>
                <c:pt idx="13">
                  <c:v>1546</c:v>
                </c:pt>
                <c:pt idx="14">
                  <c:v>1849</c:v>
                </c:pt>
                <c:pt idx="15">
                  <c:v>1828</c:v>
                </c:pt>
                <c:pt idx="16">
                  <c:v>1782</c:v>
                </c:pt>
                <c:pt idx="17">
                  <c:v>1994</c:v>
                </c:pt>
                <c:pt idx="18">
                  <c:v>1994</c:v>
                </c:pt>
                <c:pt idx="19">
                  <c:v>1869</c:v>
                </c:pt>
                <c:pt idx="20">
                  <c:v>1913</c:v>
                </c:pt>
                <c:pt idx="21">
                  <c:v>2883</c:v>
                </c:pt>
                <c:pt idx="22">
                  <c:v>2970</c:v>
                </c:pt>
                <c:pt idx="23">
                  <c:v>3912</c:v>
                </c:pt>
                <c:pt idx="24">
                  <c:v>3865</c:v>
                </c:pt>
                <c:pt idx="25">
                  <c:v>3653</c:v>
                </c:pt>
                <c:pt idx="26">
                  <c:v>3698</c:v>
                </c:pt>
                <c:pt idx="27">
                  <c:v>3476</c:v>
                </c:pt>
                <c:pt idx="28">
                  <c:v>3723</c:v>
                </c:pt>
                <c:pt idx="29">
                  <c:v>3106</c:v>
                </c:pt>
                <c:pt idx="30">
                  <c:v>2850</c:v>
                </c:pt>
                <c:pt idx="31">
                  <c:v>2850</c:v>
                </c:pt>
                <c:pt idx="32">
                  <c:v>3089</c:v>
                </c:pt>
                <c:pt idx="33">
                  <c:v>3160</c:v>
                </c:pt>
                <c:pt idx="34">
                  <c:v>2556</c:v>
                </c:pt>
                <c:pt idx="35">
                  <c:v>3128</c:v>
                </c:pt>
                <c:pt idx="36">
                  <c:v>2746</c:v>
                </c:pt>
                <c:pt idx="37">
                  <c:v>2682</c:v>
                </c:pt>
                <c:pt idx="38">
                  <c:v>3491</c:v>
                </c:pt>
                <c:pt idx="39">
                  <c:v>3689</c:v>
                </c:pt>
                <c:pt idx="40">
                  <c:v>3902</c:v>
                </c:pt>
                <c:pt idx="41">
                  <c:v>3829</c:v>
                </c:pt>
                <c:pt idx="42">
                  <c:v>3688</c:v>
                </c:pt>
                <c:pt idx="43">
                  <c:v>2726</c:v>
                </c:pt>
                <c:pt idx="44">
                  <c:v>2789</c:v>
                </c:pt>
                <c:pt idx="45">
                  <c:v>2765</c:v>
                </c:pt>
                <c:pt idx="46">
                  <c:v>2408</c:v>
                </c:pt>
                <c:pt idx="47">
                  <c:v>3310</c:v>
                </c:pt>
                <c:pt idx="48">
                  <c:v>2533</c:v>
                </c:pt>
                <c:pt idx="49">
                  <c:v>2798</c:v>
                </c:pt>
                <c:pt idx="50">
                  <c:v>2984</c:v>
                </c:pt>
                <c:pt idx="51">
                  <c:v>2669</c:v>
                </c:pt>
                <c:pt idx="52">
                  <c:v>3656</c:v>
                </c:pt>
                <c:pt idx="53">
                  <c:v>3904</c:v>
                </c:pt>
                <c:pt idx="54">
                  <c:v>4180</c:v>
                </c:pt>
                <c:pt idx="55">
                  <c:v>4244</c:v>
                </c:pt>
                <c:pt idx="56">
                  <c:v>4238</c:v>
                </c:pt>
                <c:pt idx="57">
                  <c:v>4305</c:v>
                </c:pt>
                <c:pt idx="58">
                  <c:v>4806</c:v>
                </c:pt>
                <c:pt idx="59">
                  <c:v>5071</c:v>
                </c:pt>
                <c:pt idx="60">
                  <c:v>6729</c:v>
                </c:pt>
                <c:pt idx="61">
                  <c:v>7020</c:v>
                </c:pt>
                <c:pt idx="62">
                  <c:v>8087</c:v>
                </c:pt>
                <c:pt idx="63">
                  <c:v>8735</c:v>
                </c:pt>
                <c:pt idx="64">
                  <c:v>9029</c:v>
                </c:pt>
                <c:pt idx="65">
                  <c:v>9813</c:v>
                </c:pt>
                <c:pt idx="66">
                  <c:v>10966</c:v>
                </c:pt>
                <c:pt idx="67">
                  <c:v>12311</c:v>
                </c:pt>
                <c:pt idx="68">
                  <c:v>13699</c:v>
                </c:pt>
                <c:pt idx="69">
                  <c:v>14633</c:v>
                </c:pt>
                <c:pt idx="70">
                  <c:v>14275</c:v>
                </c:pt>
                <c:pt idx="71">
                  <c:v>13829</c:v>
                </c:pt>
                <c:pt idx="72">
                  <c:v>14245</c:v>
                </c:pt>
                <c:pt idx="73">
                  <c:v>15327</c:v>
                </c:pt>
                <c:pt idx="74">
                  <c:v>16691</c:v>
                </c:pt>
                <c:pt idx="75">
                  <c:v>17617</c:v>
                </c:pt>
                <c:pt idx="76">
                  <c:v>17944</c:v>
                </c:pt>
                <c:pt idx="77">
                  <c:v>18005</c:v>
                </c:pt>
                <c:pt idx="78">
                  <c:v>17901</c:v>
                </c:pt>
                <c:pt idx="79">
                  <c:v>17173</c:v>
                </c:pt>
                <c:pt idx="80">
                  <c:v>15965</c:v>
                </c:pt>
                <c:pt idx="81">
                  <c:v>14537</c:v>
                </c:pt>
                <c:pt idx="82">
                  <c:v>12444</c:v>
                </c:pt>
                <c:pt idx="83">
                  <c:v>10894</c:v>
                </c:pt>
                <c:pt idx="84">
                  <c:v>9471</c:v>
                </c:pt>
                <c:pt idx="85">
                  <c:v>9168</c:v>
                </c:pt>
                <c:pt idx="86">
                  <c:v>9225</c:v>
                </c:pt>
                <c:pt idx="87">
                  <c:v>10044</c:v>
                </c:pt>
                <c:pt idx="88">
                  <c:v>11091</c:v>
                </c:pt>
                <c:pt idx="89">
                  <c:v>11351</c:v>
                </c:pt>
                <c:pt idx="90">
                  <c:v>11401</c:v>
                </c:pt>
                <c:pt idx="91">
                  <c:v>10915</c:v>
                </c:pt>
                <c:pt idx="92">
                  <c:v>10705</c:v>
                </c:pt>
                <c:pt idx="93">
                  <c:v>10849</c:v>
                </c:pt>
                <c:pt idx="94">
                  <c:v>11209</c:v>
                </c:pt>
                <c:pt idx="95">
                  <c:v>11336</c:v>
                </c:pt>
                <c:pt idx="96">
                  <c:v>11571</c:v>
                </c:pt>
                <c:pt idx="97">
                  <c:v>11052</c:v>
                </c:pt>
                <c:pt idx="98">
                  <c:v>10433</c:v>
                </c:pt>
                <c:pt idx="99">
                  <c:v>10410</c:v>
                </c:pt>
                <c:pt idx="100">
                  <c:v>10511</c:v>
                </c:pt>
                <c:pt idx="101">
                  <c:v>10614</c:v>
                </c:pt>
                <c:pt idx="102">
                  <c:v>10718</c:v>
                </c:pt>
                <c:pt idx="103">
                  <c:v>10572</c:v>
                </c:pt>
                <c:pt idx="104">
                  <c:v>9810</c:v>
                </c:pt>
                <c:pt idx="105">
                  <c:v>9717</c:v>
                </c:pt>
                <c:pt idx="106">
                  <c:v>10052</c:v>
                </c:pt>
                <c:pt idx="107">
                  <c:v>9942</c:v>
                </c:pt>
                <c:pt idx="108">
                  <c:v>10330</c:v>
                </c:pt>
              </c:numCache>
            </c:numRef>
          </c:val>
          <c:smooth val="0"/>
          <c:extLst>
            <c:ext xmlns:c16="http://schemas.microsoft.com/office/drawing/2014/chart" uri="{C3380CC4-5D6E-409C-BE32-E72D297353CC}">
              <c16:uniqueId val="{00000003-2F44-4286-800C-877E67FEE42C}"/>
            </c:ext>
          </c:extLst>
        </c:ser>
        <c:ser>
          <c:idx val="4"/>
          <c:order val="4"/>
          <c:tx>
            <c:strRef>
              <c:f>Sheet1!$F$1</c:f>
              <c:strCache>
                <c:ptCount val="1"/>
                <c:pt idx="0">
                  <c:v>WA</c:v>
                </c:pt>
              </c:strCache>
            </c:strRef>
          </c:tx>
          <c:spPr>
            <a:ln w="44450">
              <a:solidFill>
                <a:srgbClr val="F68B33"/>
              </a:solidFill>
            </a:ln>
          </c:spPr>
          <c:marker>
            <c:symbol val="none"/>
          </c:marker>
          <c:cat>
            <c:numRef>
              <c:f>Sheet1!$A$2:$A$113</c:f>
              <c:numCache>
                <c:formatCode>mmm\-yyyy</c:formatCode>
                <c:ptCount val="112"/>
                <c:pt idx="0">
                  <c:v>32933</c:v>
                </c:pt>
                <c:pt idx="1">
                  <c:v>33025</c:v>
                </c:pt>
                <c:pt idx="2">
                  <c:v>33117</c:v>
                </c:pt>
                <c:pt idx="3">
                  <c:v>33208</c:v>
                </c:pt>
                <c:pt idx="4">
                  <c:v>33298</c:v>
                </c:pt>
                <c:pt idx="5">
                  <c:v>33390</c:v>
                </c:pt>
                <c:pt idx="6">
                  <c:v>33482</c:v>
                </c:pt>
                <c:pt idx="7">
                  <c:v>33573</c:v>
                </c:pt>
                <c:pt idx="8">
                  <c:v>33664</c:v>
                </c:pt>
                <c:pt idx="9">
                  <c:v>33756</c:v>
                </c:pt>
                <c:pt idx="10">
                  <c:v>33848</c:v>
                </c:pt>
                <c:pt idx="11">
                  <c:v>33939</c:v>
                </c:pt>
                <c:pt idx="12">
                  <c:v>34029</c:v>
                </c:pt>
                <c:pt idx="13">
                  <c:v>34121</c:v>
                </c:pt>
                <c:pt idx="14">
                  <c:v>34213</c:v>
                </c:pt>
                <c:pt idx="15">
                  <c:v>34304</c:v>
                </c:pt>
                <c:pt idx="16">
                  <c:v>34394</c:v>
                </c:pt>
                <c:pt idx="17">
                  <c:v>34486</c:v>
                </c:pt>
                <c:pt idx="18">
                  <c:v>34578</c:v>
                </c:pt>
                <c:pt idx="19">
                  <c:v>34669</c:v>
                </c:pt>
                <c:pt idx="20">
                  <c:v>34759</c:v>
                </c:pt>
                <c:pt idx="21">
                  <c:v>34851</c:v>
                </c:pt>
                <c:pt idx="22">
                  <c:v>34943</c:v>
                </c:pt>
                <c:pt idx="23">
                  <c:v>35034</c:v>
                </c:pt>
                <c:pt idx="24">
                  <c:v>35125</c:v>
                </c:pt>
                <c:pt idx="25">
                  <c:v>35217</c:v>
                </c:pt>
                <c:pt idx="26">
                  <c:v>35309</c:v>
                </c:pt>
                <c:pt idx="27">
                  <c:v>35400</c:v>
                </c:pt>
                <c:pt idx="28">
                  <c:v>35490</c:v>
                </c:pt>
                <c:pt idx="29">
                  <c:v>35582</c:v>
                </c:pt>
                <c:pt idx="30">
                  <c:v>35674</c:v>
                </c:pt>
                <c:pt idx="31">
                  <c:v>35765</c:v>
                </c:pt>
                <c:pt idx="32">
                  <c:v>35855</c:v>
                </c:pt>
                <c:pt idx="33">
                  <c:v>35947</c:v>
                </c:pt>
                <c:pt idx="34">
                  <c:v>36039</c:v>
                </c:pt>
                <c:pt idx="35">
                  <c:v>36130</c:v>
                </c:pt>
                <c:pt idx="36">
                  <c:v>36220</c:v>
                </c:pt>
                <c:pt idx="37">
                  <c:v>36312</c:v>
                </c:pt>
                <c:pt idx="38">
                  <c:v>36404</c:v>
                </c:pt>
                <c:pt idx="39">
                  <c:v>36495</c:v>
                </c:pt>
                <c:pt idx="40">
                  <c:v>36586</c:v>
                </c:pt>
                <c:pt idx="41">
                  <c:v>36678</c:v>
                </c:pt>
                <c:pt idx="42">
                  <c:v>36770</c:v>
                </c:pt>
                <c:pt idx="43">
                  <c:v>36861</c:v>
                </c:pt>
                <c:pt idx="44">
                  <c:v>36951</c:v>
                </c:pt>
                <c:pt idx="45">
                  <c:v>37043</c:v>
                </c:pt>
                <c:pt idx="46">
                  <c:v>37135</c:v>
                </c:pt>
                <c:pt idx="47">
                  <c:v>37226</c:v>
                </c:pt>
                <c:pt idx="48">
                  <c:v>37316</c:v>
                </c:pt>
                <c:pt idx="49">
                  <c:v>37408</c:v>
                </c:pt>
                <c:pt idx="50">
                  <c:v>37500</c:v>
                </c:pt>
                <c:pt idx="51">
                  <c:v>37591</c:v>
                </c:pt>
                <c:pt idx="52">
                  <c:v>37681</c:v>
                </c:pt>
                <c:pt idx="53">
                  <c:v>37773</c:v>
                </c:pt>
                <c:pt idx="54">
                  <c:v>37865</c:v>
                </c:pt>
                <c:pt idx="55">
                  <c:v>37956</c:v>
                </c:pt>
                <c:pt idx="56">
                  <c:v>38047</c:v>
                </c:pt>
                <c:pt idx="57">
                  <c:v>38139</c:v>
                </c:pt>
                <c:pt idx="58">
                  <c:v>38231</c:v>
                </c:pt>
                <c:pt idx="59">
                  <c:v>38322</c:v>
                </c:pt>
                <c:pt idx="60">
                  <c:v>38412</c:v>
                </c:pt>
                <c:pt idx="61">
                  <c:v>38504</c:v>
                </c:pt>
                <c:pt idx="62">
                  <c:v>38596</c:v>
                </c:pt>
                <c:pt idx="63">
                  <c:v>38687</c:v>
                </c:pt>
                <c:pt idx="64">
                  <c:v>38777</c:v>
                </c:pt>
                <c:pt idx="65">
                  <c:v>38869</c:v>
                </c:pt>
                <c:pt idx="66">
                  <c:v>38961</c:v>
                </c:pt>
                <c:pt idx="67">
                  <c:v>39052</c:v>
                </c:pt>
                <c:pt idx="68">
                  <c:v>39142</c:v>
                </c:pt>
                <c:pt idx="69">
                  <c:v>39234</c:v>
                </c:pt>
                <c:pt idx="70">
                  <c:v>39326</c:v>
                </c:pt>
                <c:pt idx="71">
                  <c:v>39417</c:v>
                </c:pt>
                <c:pt idx="72">
                  <c:v>39508</c:v>
                </c:pt>
                <c:pt idx="73">
                  <c:v>39600</c:v>
                </c:pt>
                <c:pt idx="74">
                  <c:v>39692</c:v>
                </c:pt>
                <c:pt idx="75">
                  <c:v>39783</c:v>
                </c:pt>
                <c:pt idx="76">
                  <c:v>39873</c:v>
                </c:pt>
                <c:pt idx="77">
                  <c:v>39965</c:v>
                </c:pt>
                <c:pt idx="78">
                  <c:v>40057</c:v>
                </c:pt>
                <c:pt idx="79">
                  <c:v>40148</c:v>
                </c:pt>
                <c:pt idx="80">
                  <c:v>40238</c:v>
                </c:pt>
                <c:pt idx="81">
                  <c:v>40330</c:v>
                </c:pt>
                <c:pt idx="82">
                  <c:v>40422</c:v>
                </c:pt>
                <c:pt idx="83">
                  <c:v>40513</c:v>
                </c:pt>
                <c:pt idx="84">
                  <c:v>40603</c:v>
                </c:pt>
                <c:pt idx="85">
                  <c:v>40695</c:v>
                </c:pt>
                <c:pt idx="86">
                  <c:v>40787</c:v>
                </c:pt>
                <c:pt idx="87">
                  <c:v>40878</c:v>
                </c:pt>
                <c:pt idx="88">
                  <c:v>40969</c:v>
                </c:pt>
                <c:pt idx="89">
                  <c:v>41061</c:v>
                </c:pt>
                <c:pt idx="90">
                  <c:v>41153</c:v>
                </c:pt>
                <c:pt idx="91">
                  <c:v>41244</c:v>
                </c:pt>
                <c:pt idx="92">
                  <c:v>41334</c:v>
                </c:pt>
                <c:pt idx="93">
                  <c:v>41426</c:v>
                </c:pt>
                <c:pt idx="94">
                  <c:v>41518</c:v>
                </c:pt>
                <c:pt idx="95">
                  <c:v>41609</c:v>
                </c:pt>
                <c:pt idx="96">
                  <c:v>41699</c:v>
                </c:pt>
                <c:pt idx="97">
                  <c:v>41791</c:v>
                </c:pt>
                <c:pt idx="98">
                  <c:v>41883</c:v>
                </c:pt>
                <c:pt idx="99">
                  <c:v>41974</c:v>
                </c:pt>
                <c:pt idx="100">
                  <c:v>42064</c:v>
                </c:pt>
                <c:pt idx="101">
                  <c:v>42156</c:v>
                </c:pt>
                <c:pt idx="102">
                  <c:v>42248</c:v>
                </c:pt>
                <c:pt idx="103">
                  <c:v>42339</c:v>
                </c:pt>
                <c:pt idx="104">
                  <c:v>42430</c:v>
                </c:pt>
                <c:pt idx="105">
                  <c:v>42522</c:v>
                </c:pt>
                <c:pt idx="106">
                  <c:v>42614</c:v>
                </c:pt>
                <c:pt idx="107">
                  <c:v>42705</c:v>
                </c:pt>
                <c:pt idx="108">
                  <c:v>42795</c:v>
                </c:pt>
                <c:pt idx="109">
                  <c:v>42887</c:v>
                </c:pt>
                <c:pt idx="110">
                  <c:v>42979</c:v>
                </c:pt>
                <c:pt idx="111">
                  <c:v>43070</c:v>
                </c:pt>
              </c:numCache>
            </c:numRef>
          </c:cat>
          <c:val>
            <c:numRef>
              <c:f>Sheet1!$F$2:$F$110</c:f>
              <c:numCache>
                <c:formatCode>0</c:formatCode>
                <c:ptCount val="109"/>
                <c:pt idx="0">
                  <c:v>16861</c:v>
                </c:pt>
                <c:pt idx="1">
                  <c:v>16838</c:v>
                </c:pt>
                <c:pt idx="2">
                  <c:v>14817</c:v>
                </c:pt>
                <c:pt idx="3">
                  <c:v>12806</c:v>
                </c:pt>
                <c:pt idx="4">
                  <c:v>12119</c:v>
                </c:pt>
                <c:pt idx="5">
                  <c:v>10605</c:v>
                </c:pt>
                <c:pt idx="6">
                  <c:v>10636</c:v>
                </c:pt>
                <c:pt idx="7">
                  <c:v>9828</c:v>
                </c:pt>
                <c:pt idx="8">
                  <c:v>8476</c:v>
                </c:pt>
                <c:pt idx="9">
                  <c:v>7665</c:v>
                </c:pt>
                <c:pt idx="10">
                  <c:v>6498</c:v>
                </c:pt>
                <c:pt idx="11">
                  <c:v>5925</c:v>
                </c:pt>
                <c:pt idx="12">
                  <c:v>5918</c:v>
                </c:pt>
                <c:pt idx="13">
                  <c:v>4640</c:v>
                </c:pt>
                <c:pt idx="14">
                  <c:v>5046</c:v>
                </c:pt>
                <c:pt idx="15">
                  <c:v>5560</c:v>
                </c:pt>
                <c:pt idx="16">
                  <c:v>5653</c:v>
                </c:pt>
                <c:pt idx="17">
                  <c:v>6718</c:v>
                </c:pt>
                <c:pt idx="18">
                  <c:v>8060</c:v>
                </c:pt>
                <c:pt idx="19">
                  <c:v>7961</c:v>
                </c:pt>
                <c:pt idx="20">
                  <c:v>8278</c:v>
                </c:pt>
                <c:pt idx="21">
                  <c:v>10508</c:v>
                </c:pt>
                <c:pt idx="22">
                  <c:v>10596</c:v>
                </c:pt>
                <c:pt idx="23">
                  <c:v>13048</c:v>
                </c:pt>
                <c:pt idx="24">
                  <c:v>12961</c:v>
                </c:pt>
                <c:pt idx="25">
                  <c:v>12339</c:v>
                </c:pt>
                <c:pt idx="26">
                  <c:v>12655</c:v>
                </c:pt>
                <c:pt idx="27">
                  <c:v>12340</c:v>
                </c:pt>
                <c:pt idx="28">
                  <c:v>13467</c:v>
                </c:pt>
                <c:pt idx="29">
                  <c:v>12280</c:v>
                </c:pt>
                <c:pt idx="30">
                  <c:v>11334</c:v>
                </c:pt>
                <c:pt idx="31">
                  <c:v>10801</c:v>
                </c:pt>
                <c:pt idx="32">
                  <c:v>11511</c:v>
                </c:pt>
                <c:pt idx="33">
                  <c:v>11993</c:v>
                </c:pt>
                <c:pt idx="34">
                  <c:v>13162</c:v>
                </c:pt>
                <c:pt idx="35">
                  <c:v>13078</c:v>
                </c:pt>
                <c:pt idx="36">
                  <c:v>12693</c:v>
                </c:pt>
                <c:pt idx="37">
                  <c:v>13381</c:v>
                </c:pt>
                <c:pt idx="38">
                  <c:v>14693</c:v>
                </c:pt>
                <c:pt idx="39">
                  <c:v>13992</c:v>
                </c:pt>
                <c:pt idx="40">
                  <c:v>14471</c:v>
                </c:pt>
                <c:pt idx="41">
                  <c:v>13993</c:v>
                </c:pt>
                <c:pt idx="42">
                  <c:v>12589</c:v>
                </c:pt>
                <c:pt idx="43">
                  <c:v>14965</c:v>
                </c:pt>
                <c:pt idx="44">
                  <c:v>15567</c:v>
                </c:pt>
                <c:pt idx="45">
                  <c:v>16263</c:v>
                </c:pt>
                <c:pt idx="46">
                  <c:v>16097</c:v>
                </c:pt>
                <c:pt idx="47">
                  <c:v>16347</c:v>
                </c:pt>
                <c:pt idx="48">
                  <c:v>15579</c:v>
                </c:pt>
                <c:pt idx="49">
                  <c:v>14970</c:v>
                </c:pt>
                <c:pt idx="50">
                  <c:v>13989</c:v>
                </c:pt>
                <c:pt idx="51">
                  <c:v>13658</c:v>
                </c:pt>
                <c:pt idx="52">
                  <c:v>14428</c:v>
                </c:pt>
                <c:pt idx="53">
                  <c:v>15575</c:v>
                </c:pt>
                <c:pt idx="54">
                  <c:v>16607</c:v>
                </c:pt>
                <c:pt idx="55">
                  <c:v>16719</c:v>
                </c:pt>
                <c:pt idx="56">
                  <c:v>14992</c:v>
                </c:pt>
                <c:pt idx="57">
                  <c:v>13634</c:v>
                </c:pt>
                <c:pt idx="58">
                  <c:v>13527</c:v>
                </c:pt>
                <c:pt idx="59">
                  <c:v>13974</c:v>
                </c:pt>
                <c:pt idx="60">
                  <c:v>16115</c:v>
                </c:pt>
                <c:pt idx="61">
                  <c:v>17160</c:v>
                </c:pt>
                <c:pt idx="62">
                  <c:v>18392</c:v>
                </c:pt>
                <c:pt idx="63">
                  <c:v>19920</c:v>
                </c:pt>
                <c:pt idx="64">
                  <c:v>21299</c:v>
                </c:pt>
                <c:pt idx="65">
                  <c:v>22355</c:v>
                </c:pt>
                <c:pt idx="66">
                  <c:v>24934</c:v>
                </c:pt>
                <c:pt idx="67">
                  <c:v>26203</c:v>
                </c:pt>
                <c:pt idx="68">
                  <c:v>28970</c:v>
                </c:pt>
                <c:pt idx="69">
                  <c:v>31381</c:v>
                </c:pt>
                <c:pt idx="70">
                  <c:v>32905</c:v>
                </c:pt>
                <c:pt idx="71">
                  <c:v>34427</c:v>
                </c:pt>
                <c:pt idx="72">
                  <c:v>37599</c:v>
                </c:pt>
                <c:pt idx="73">
                  <c:v>41176</c:v>
                </c:pt>
                <c:pt idx="74">
                  <c:v>45709</c:v>
                </c:pt>
                <c:pt idx="75">
                  <c:v>48189</c:v>
                </c:pt>
                <c:pt idx="76">
                  <c:v>47711</c:v>
                </c:pt>
                <c:pt idx="77">
                  <c:v>44328</c:v>
                </c:pt>
                <c:pt idx="78">
                  <c:v>38763</c:v>
                </c:pt>
                <c:pt idx="79">
                  <c:v>32841</c:v>
                </c:pt>
                <c:pt idx="80">
                  <c:v>28639</c:v>
                </c:pt>
                <c:pt idx="81">
                  <c:v>28866</c:v>
                </c:pt>
                <c:pt idx="82">
                  <c:v>29365</c:v>
                </c:pt>
                <c:pt idx="83">
                  <c:v>31897</c:v>
                </c:pt>
                <c:pt idx="84">
                  <c:v>34334</c:v>
                </c:pt>
                <c:pt idx="85">
                  <c:v>36425</c:v>
                </c:pt>
                <c:pt idx="86">
                  <c:v>39803</c:v>
                </c:pt>
                <c:pt idx="87">
                  <c:v>43889</c:v>
                </c:pt>
                <c:pt idx="88">
                  <c:v>48742</c:v>
                </c:pt>
                <c:pt idx="89">
                  <c:v>53199</c:v>
                </c:pt>
                <c:pt idx="90">
                  <c:v>56753</c:v>
                </c:pt>
                <c:pt idx="91">
                  <c:v>56291</c:v>
                </c:pt>
                <c:pt idx="92">
                  <c:v>53834</c:v>
                </c:pt>
                <c:pt idx="93">
                  <c:v>48009</c:v>
                </c:pt>
                <c:pt idx="94">
                  <c:v>38998</c:v>
                </c:pt>
                <c:pt idx="95">
                  <c:v>30986</c:v>
                </c:pt>
                <c:pt idx="96">
                  <c:v>24588</c:v>
                </c:pt>
                <c:pt idx="97">
                  <c:v>19306</c:v>
                </c:pt>
                <c:pt idx="98">
                  <c:v>16581</c:v>
                </c:pt>
                <c:pt idx="99">
                  <c:v>15238</c:v>
                </c:pt>
                <c:pt idx="100">
                  <c:v>13740</c:v>
                </c:pt>
                <c:pt idx="101">
                  <c:v>13752</c:v>
                </c:pt>
                <c:pt idx="102">
                  <c:v>13110</c:v>
                </c:pt>
                <c:pt idx="103">
                  <c:v>12808</c:v>
                </c:pt>
                <c:pt idx="104">
                  <c:v>13043</c:v>
                </c:pt>
                <c:pt idx="105">
                  <c:v>12370</c:v>
                </c:pt>
                <c:pt idx="106">
                  <c:v>12880</c:v>
                </c:pt>
                <c:pt idx="107">
                  <c:v>12921</c:v>
                </c:pt>
                <c:pt idx="108">
                  <c:v>12476</c:v>
                </c:pt>
              </c:numCache>
            </c:numRef>
          </c:val>
          <c:smooth val="0"/>
          <c:extLst>
            <c:ext xmlns:c16="http://schemas.microsoft.com/office/drawing/2014/chart" uri="{C3380CC4-5D6E-409C-BE32-E72D297353CC}">
              <c16:uniqueId val="{00000004-2F44-4286-800C-877E67FEE42C}"/>
            </c:ext>
          </c:extLst>
        </c:ser>
        <c:ser>
          <c:idx val="5"/>
          <c:order val="5"/>
          <c:tx>
            <c:strRef>
              <c:f>Sheet1!$G$1</c:f>
              <c:strCache>
                <c:ptCount val="1"/>
                <c:pt idx="0">
                  <c:v>Tas, NT, ACT</c:v>
                </c:pt>
              </c:strCache>
            </c:strRef>
          </c:tx>
          <c:spPr>
            <a:ln w="44450">
              <a:solidFill>
                <a:srgbClr val="FFE07F"/>
              </a:solidFill>
            </a:ln>
          </c:spPr>
          <c:marker>
            <c:symbol val="none"/>
          </c:marker>
          <c:cat>
            <c:numRef>
              <c:f>Sheet1!$A$2:$A$113</c:f>
              <c:numCache>
                <c:formatCode>mmm\-yyyy</c:formatCode>
                <c:ptCount val="112"/>
                <c:pt idx="0">
                  <c:v>32933</c:v>
                </c:pt>
                <c:pt idx="1">
                  <c:v>33025</c:v>
                </c:pt>
                <c:pt idx="2">
                  <c:v>33117</c:v>
                </c:pt>
                <c:pt idx="3">
                  <c:v>33208</c:v>
                </c:pt>
                <c:pt idx="4">
                  <c:v>33298</c:v>
                </c:pt>
                <c:pt idx="5">
                  <c:v>33390</c:v>
                </c:pt>
                <c:pt idx="6">
                  <c:v>33482</c:v>
                </c:pt>
                <c:pt idx="7">
                  <c:v>33573</c:v>
                </c:pt>
                <c:pt idx="8">
                  <c:v>33664</c:v>
                </c:pt>
                <c:pt idx="9">
                  <c:v>33756</c:v>
                </c:pt>
                <c:pt idx="10">
                  <c:v>33848</c:v>
                </c:pt>
                <c:pt idx="11">
                  <c:v>33939</c:v>
                </c:pt>
                <c:pt idx="12">
                  <c:v>34029</c:v>
                </c:pt>
                <c:pt idx="13">
                  <c:v>34121</c:v>
                </c:pt>
                <c:pt idx="14">
                  <c:v>34213</c:v>
                </c:pt>
                <c:pt idx="15">
                  <c:v>34304</c:v>
                </c:pt>
                <c:pt idx="16">
                  <c:v>34394</c:v>
                </c:pt>
                <c:pt idx="17">
                  <c:v>34486</c:v>
                </c:pt>
                <c:pt idx="18">
                  <c:v>34578</c:v>
                </c:pt>
                <c:pt idx="19">
                  <c:v>34669</c:v>
                </c:pt>
                <c:pt idx="20">
                  <c:v>34759</c:v>
                </c:pt>
                <c:pt idx="21">
                  <c:v>34851</c:v>
                </c:pt>
                <c:pt idx="22">
                  <c:v>34943</c:v>
                </c:pt>
                <c:pt idx="23">
                  <c:v>35034</c:v>
                </c:pt>
                <c:pt idx="24">
                  <c:v>35125</c:v>
                </c:pt>
                <c:pt idx="25">
                  <c:v>35217</c:v>
                </c:pt>
                <c:pt idx="26">
                  <c:v>35309</c:v>
                </c:pt>
                <c:pt idx="27">
                  <c:v>35400</c:v>
                </c:pt>
                <c:pt idx="28">
                  <c:v>35490</c:v>
                </c:pt>
                <c:pt idx="29">
                  <c:v>35582</c:v>
                </c:pt>
                <c:pt idx="30">
                  <c:v>35674</c:v>
                </c:pt>
                <c:pt idx="31">
                  <c:v>35765</c:v>
                </c:pt>
                <c:pt idx="32">
                  <c:v>35855</c:v>
                </c:pt>
                <c:pt idx="33">
                  <c:v>35947</c:v>
                </c:pt>
                <c:pt idx="34">
                  <c:v>36039</c:v>
                </c:pt>
                <c:pt idx="35">
                  <c:v>36130</c:v>
                </c:pt>
                <c:pt idx="36">
                  <c:v>36220</c:v>
                </c:pt>
                <c:pt idx="37">
                  <c:v>36312</c:v>
                </c:pt>
                <c:pt idx="38">
                  <c:v>36404</c:v>
                </c:pt>
                <c:pt idx="39">
                  <c:v>36495</c:v>
                </c:pt>
                <c:pt idx="40">
                  <c:v>36586</c:v>
                </c:pt>
                <c:pt idx="41">
                  <c:v>36678</c:v>
                </c:pt>
                <c:pt idx="42">
                  <c:v>36770</c:v>
                </c:pt>
                <c:pt idx="43">
                  <c:v>36861</c:v>
                </c:pt>
                <c:pt idx="44">
                  <c:v>36951</c:v>
                </c:pt>
                <c:pt idx="45">
                  <c:v>37043</c:v>
                </c:pt>
                <c:pt idx="46">
                  <c:v>37135</c:v>
                </c:pt>
                <c:pt idx="47">
                  <c:v>37226</c:v>
                </c:pt>
                <c:pt idx="48">
                  <c:v>37316</c:v>
                </c:pt>
                <c:pt idx="49">
                  <c:v>37408</c:v>
                </c:pt>
                <c:pt idx="50">
                  <c:v>37500</c:v>
                </c:pt>
                <c:pt idx="51">
                  <c:v>37591</c:v>
                </c:pt>
                <c:pt idx="52">
                  <c:v>37681</c:v>
                </c:pt>
                <c:pt idx="53">
                  <c:v>37773</c:v>
                </c:pt>
                <c:pt idx="54">
                  <c:v>37865</c:v>
                </c:pt>
                <c:pt idx="55">
                  <c:v>37956</c:v>
                </c:pt>
                <c:pt idx="56">
                  <c:v>38047</c:v>
                </c:pt>
                <c:pt idx="57">
                  <c:v>38139</c:v>
                </c:pt>
                <c:pt idx="58">
                  <c:v>38231</c:v>
                </c:pt>
                <c:pt idx="59">
                  <c:v>38322</c:v>
                </c:pt>
                <c:pt idx="60">
                  <c:v>38412</c:v>
                </c:pt>
                <c:pt idx="61">
                  <c:v>38504</c:v>
                </c:pt>
                <c:pt idx="62">
                  <c:v>38596</c:v>
                </c:pt>
                <c:pt idx="63">
                  <c:v>38687</c:v>
                </c:pt>
                <c:pt idx="64">
                  <c:v>38777</c:v>
                </c:pt>
                <c:pt idx="65">
                  <c:v>38869</c:v>
                </c:pt>
                <c:pt idx="66">
                  <c:v>38961</c:v>
                </c:pt>
                <c:pt idx="67">
                  <c:v>39052</c:v>
                </c:pt>
                <c:pt idx="68">
                  <c:v>39142</c:v>
                </c:pt>
                <c:pt idx="69">
                  <c:v>39234</c:v>
                </c:pt>
                <c:pt idx="70">
                  <c:v>39326</c:v>
                </c:pt>
                <c:pt idx="71">
                  <c:v>39417</c:v>
                </c:pt>
                <c:pt idx="72">
                  <c:v>39508</c:v>
                </c:pt>
                <c:pt idx="73">
                  <c:v>39600</c:v>
                </c:pt>
                <c:pt idx="74">
                  <c:v>39692</c:v>
                </c:pt>
                <c:pt idx="75">
                  <c:v>39783</c:v>
                </c:pt>
                <c:pt idx="76">
                  <c:v>39873</c:v>
                </c:pt>
                <c:pt idx="77">
                  <c:v>39965</c:v>
                </c:pt>
                <c:pt idx="78">
                  <c:v>40057</c:v>
                </c:pt>
                <c:pt idx="79">
                  <c:v>40148</c:v>
                </c:pt>
                <c:pt idx="80">
                  <c:v>40238</c:v>
                </c:pt>
                <c:pt idx="81">
                  <c:v>40330</c:v>
                </c:pt>
                <c:pt idx="82">
                  <c:v>40422</c:v>
                </c:pt>
                <c:pt idx="83">
                  <c:v>40513</c:v>
                </c:pt>
                <c:pt idx="84">
                  <c:v>40603</c:v>
                </c:pt>
                <c:pt idx="85">
                  <c:v>40695</c:v>
                </c:pt>
                <c:pt idx="86">
                  <c:v>40787</c:v>
                </c:pt>
                <c:pt idx="87">
                  <c:v>40878</c:v>
                </c:pt>
                <c:pt idx="88">
                  <c:v>40969</c:v>
                </c:pt>
                <c:pt idx="89">
                  <c:v>41061</c:v>
                </c:pt>
                <c:pt idx="90">
                  <c:v>41153</c:v>
                </c:pt>
                <c:pt idx="91">
                  <c:v>41244</c:v>
                </c:pt>
                <c:pt idx="92">
                  <c:v>41334</c:v>
                </c:pt>
                <c:pt idx="93">
                  <c:v>41426</c:v>
                </c:pt>
                <c:pt idx="94">
                  <c:v>41518</c:v>
                </c:pt>
                <c:pt idx="95">
                  <c:v>41609</c:v>
                </c:pt>
                <c:pt idx="96">
                  <c:v>41699</c:v>
                </c:pt>
                <c:pt idx="97">
                  <c:v>41791</c:v>
                </c:pt>
                <c:pt idx="98">
                  <c:v>41883</c:v>
                </c:pt>
                <c:pt idx="99">
                  <c:v>41974</c:v>
                </c:pt>
                <c:pt idx="100">
                  <c:v>42064</c:v>
                </c:pt>
                <c:pt idx="101">
                  <c:v>42156</c:v>
                </c:pt>
                <c:pt idx="102">
                  <c:v>42248</c:v>
                </c:pt>
                <c:pt idx="103">
                  <c:v>42339</c:v>
                </c:pt>
                <c:pt idx="104">
                  <c:v>42430</c:v>
                </c:pt>
                <c:pt idx="105">
                  <c:v>42522</c:v>
                </c:pt>
                <c:pt idx="106">
                  <c:v>42614</c:v>
                </c:pt>
                <c:pt idx="107">
                  <c:v>42705</c:v>
                </c:pt>
                <c:pt idx="108">
                  <c:v>42795</c:v>
                </c:pt>
                <c:pt idx="109">
                  <c:v>42887</c:v>
                </c:pt>
                <c:pt idx="110">
                  <c:v>42979</c:v>
                </c:pt>
                <c:pt idx="111">
                  <c:v>43070</c:v>
                </c:pt>
              </c:numCache>
            </c:numRef>
          </c:cat>
          <c:val>
            <c:numRef>
              <c:f>Sheet1!$G$2:$G$110</c:f>
              <c:numCache>
                <c:formatCode>0</c:formatCode>
                <c:ptCount val="109"/>
                <c:pt idx="0">
                  <c:v>2344</c:v>
                </c:pt>
                <c:pt idx="1">
                  <c:v>2693</c:v>
                </c:pt>
                <c:pt idx="2">
                  <c:v>2665</c:v>
                </c:pt>
                <c:pt idx="3">
                  <c:v>1851</c:v>
                </c:pt>
                <c:pt idx="4">
                  <c:v>1819</c:v>
                </c:pt>
                <c:pt idx="5">
                  <c:v>1456</c:v>
                </c:pt>
                <c:pt idx="6">
                  <c:v>1219</c:v>
                </c:pt>
                <c:pt idx="7">
                  <c:v>1028</c:v>
                </c:pt>
                <c:pt idx="8">
                  <c:v>569</c:v>
                </c:pt>
                <c:pt idx="9">
                  <c:v>228</c:v>
                </c:pt>
                <c:pt idx="10">
                  <c:v>-5</c:v>
                </c:pt>
                <c:pt idx="11">
                  <c:v>-118</c:v>
                </c:pt>
                <c:pt idx="12">
                  <c:v>-194</c:v>
                </c:pt>
                <c:pt idx="13">
                  <c:v>-456</c:v>
                </c:pt>
                <c:pt idx="14">
                  <c:v>-282</c:v>
                </c:pt>
                <c:pt idx="15">
                  <c:v>-365</c:v>
                </c:pt>
                <c:pt idx="16">
                  <c:v>-527</c:v>
                </c:pt>
                <c:pt idx="17">
                  <c:v>-31</c:v>
                </c:pt>
                <c:pt idx="18">
                  <c:v>313</c:v>
                </c:pt>
                <c:pt idx="19">
                  <c:v>55</c:v>
                </c:pt>
                <c:pt idx="20">
                  <c:v>433</c:v>
                </c:pt>
                <c:pt idx="21">
                  <c:v>907</c:v>
                </c:pt>
                <c:pt idx="22">
                  <c:v>825</c:v>
                </c:pt>
                <c:pt idx="23">
                  <c:v>1856</c:v>
                </c:pt>
                <c:pt idx="24">
                  <c:v>1330</c:v>
                </c:pt>
                <c:pt idx="25">
                  <c:v>1357</c:v>
                </c:pt>
                <c:pt idx="26">
                  <c:v>1447</c:v>
                </c:pt>
                <c:pt idx="27">
                  <c:v>1161</c:v>
                </c:pt>
                <c:pt idx="28">
                  <c:v>1232</c:v>
                </c:pt>
                <c:pt idx="29">
                  <c:v>725</c:v>
                </c:pt>
                <c:pt idx="30">
                  <c:v>224</c:v>
                </c:pt>
                <c:pt idx="31">
                  <c:v>25</c:v>
                </c:pt>
                <c:pt idx="32">
                  <c:v>375</c:v>
                </c:pt>
                <c:pt idx="33">
                  <c:v>357</c:v>
                </c:pt>
                <c:pt idx="34">
                  <c:v>320</c:v>
                </c:pt>
                <c:pt idx="35">
                  <c:v>1321</c:v>
                </c:pt>
                <c:pt idx="36">
                  <c:v>1041</c:v>
                </c:pt>
                <c:pt idx="37">
                  <c:v>952</c:v>
                </c:pt>
                <c:pt idx="38">
                  <c:v>1319</c:v>
                </c:pt>
                <c:pt idx="39">
                  <c:v>695</c:v>
                </c:pt>
                <c:pt idx="40">
                  <c:v>902</c:v>
                </c:pt>
                <c:pt idx="41">
                  <c:v>1278</c:v>
                </c:pt>
                <c:pt idx="42">
                  <c:v>1220</c:v>
                </c:pt>
                <c:pt idx="43">
                  <c:v>1043</c:v>
                </c:pt>
                <c:pt idx="44">
                  <c:v>1457</c:v>
                </c:pt>
                <c:pt idx="45">
                  <c:v>1698</c:v>
                </c:pt>
                <c:pt idx="46">
                  <c:v>1562</c:v>
                </c:pt>
                <c:pt idx="47">
                  <c:v>2160</c:v>
                </c:pt>
                <c:pt idx="48">
                  <c:v>1984</c:v>
                </c:pt>
                <c:pt idx="49">
                  <c:v>1660</c:v>
                </c:pt>
                <c:pt idx="50">
                  <c:v>1835</c:v>
                </c:pt>
                <c:pt idx="51">
                  <c:v>1707</c:v>
                </c:pt>
                <c:pt idx="52">
                  <c:v>1869</c:v>
                </c:pt>
                <c:pt idx="53">
                  <c:v>2224</c:v>
                </c:pt>
                <c:pt idx="54">
                  <c:v>2227</c:v>
                </c:pt>
                <c:pt idx="55">
                  <c:v>2153</c:v>
                </c:pt>
                <c:pt idx="56">
                  <c:v>2026</c:v>
                </c:pt>
                <c:pt idx="57">
                  <c:v>1804</c:v>
                </c:pt>
                <c:pt idx="58">
                  <c:v>2165</c:v>
                </c:pt>
                <c:pt idx="59">
                  <c:v>2150</c:v>
                </c:pt>
                <c:pt idx="60">
                  <c:v>2597</c:v>
                </c:pt>
                <c:pt idx="61">
                  <c:v>2535</c:v>
                </c:pt>
                <c:pt idx="62">
                  <c:v>2348</c:v>
                </c:pt>
                <c:pt idx="63">
                  <c:v>2803</c:v>
                </c:pt>
                <c:pt idx="64">
                  <c:v>3081</c:v>
                </c:pt>
                <c:pt idx="65">
                  <c:v>3558</c:v>
                </c:pt>
                <c:pt idx="66">
                  <c:v>3893</c:v>
                </c:pt>
                <c:pt idx="67">
                  <c:v>3835</c:v>
                </c:pt>
                <c:pt idx="68">
                  <c:v>4108</c:v>
                </c:pt>
                <c:pt idx="69">
                  <c:v>4526</c:v>
                </c:pt>
                <c:pt idx="70">
                  <c:v>4635</c:v>
                </c:pt>
                <c:pt idx="71">
                  <c:v>4723</c:v>
                </c:pt>
                <c:pt idx="72">
                  <c:v>5363</c:v>
                </c:pt>
                <c:pt idx="73">
                  <c:v>5976</c:v>
                </c:pt>
                <c:pt idx="74">
                  <c:v>6866</c:v>
                </c:pt>
                <c:pt idx="75">
                  <c:v>7384</c:v>
                </c:pt>
                <c:pt idx="76">
                  <c:v>7659</c:v>
                </c:pt>
                <c:pt idx="77">
                  <c:v>7834</c:v>
                </c:pt>
                <c:pt idx="78">
                  <c:v>7676</c:v>
                </c:pt>
                <c:pt idx="79">
                  <c:v>7284</c:v>
                </c:pt>
                <c:pt idx="80">
                  <c:v>6847</c:v>
                </c:pt>
                <c:pt idx="81">
                  <c:v>5995</c:v>
                </c:pt>
                <c:pt idx="82">
                  <c:v>4973</c:v>
                </c:pt>
                <c:pt idx="83">
                  <c:v>4318</c:v>
                </c:pt>
                <c:pt idx="84">
                  <c:v>3793</c:v>
                </c:pt>
                <c:pt idx="85">
                  <c:v>3831</c:v>
                </c:pt>
                <c:pt idx="86">
                  <c:v>4493</c:v>
                </c:pt>
                <c:pt idx="87">
                  <c:v>5124</c:v>
                </c:pt>
                <c:pt idx="88">
                  <c:v>6143</c:v>
                </c:pt>
                <c:pt idx="89">
                  <c:v>7320</c:v>
                </c:pt>
                <c:pt idx="90">
                  <c:v>8248</c:v>
                </c:pt>
                <c:pt idx="91">
                  <c:v>8968</c:v>
                </c:pt>
                <c:pt idx="92">
                  <c:v>9140</c:v>
                </c:pt>
                <c:pt idx="93">
                  <c:v>8528</c:v>
                </c:pt>
                <c:pt idx="94">
                  <c:v>7273</c:v>
                </c:pt>
                <c:pt idx="95">
                  <c:v>6025</c:v>
                </c:pt>
                <c:pt idx="96">
                  <c:v>5091</c:v>
                </c:pt>
                <c:pt idx="97">
                  <c:v>4379</c:v>
                </c:pt>
                <c:pt idx="98">
                  <c:v>4431</c:v>
                </c:pt>
                <c:pt idx="99">
                  <c:v>4269</c:v>
                </c:pt>
                <c:pt idx="100">
                  <c:v>4668</c:v>
                </c:pt>
                <c:pt idx="101">
                  <c:v>5333</c:v>
                </c:pt>
                <c:pt idx="102">
                  <c:v>4938</c:v>
                </c:pt>
                <c:pt idx="103">
                  <c:v>4405</c:v>
                </c:pt>
                <c:pt idx="104">
                  <c:v>3843</c:v>
                </c:pt>
                <c:pt idx="105">
                  <c:v>3291</c:v>
                </c:pt>
                <c:pt idx="106">
                  <c:v>3902</c:v>
                </c:pt>
                <c:pt idx="107">
                  <c:v>4173</c:v>
                </c:pt>
                <c:pt idx="108">
                  <c:v>4626</c:v>
                </c:pt>
              </c:numCache>
            </c:numRef>
          </c:val>
          <c:smooth val="0"/>
          <c:extLst>
            <c:ext xmlns:c16="http://schemas.microsoft.com/office/drawing/2014/chart" uri="{C3380CC4-5D6E-409C-BE32-E72D297353CC}">
              <c16:uniqueId val="{00000005-2F44-4286-800C-877E67FEE42C}"/>
            </c:ext>
          </c:extLst>
        </c:ser>
        <c:dLbls>
          <c:showLegendKey val="0"/>
          <c:showVal val="0"/>
          <c:showCatName val="0"/>
          <c:showSerName val="0"/>
          <c:showPercent val="0"/>
          <c:showBubbleSize val="0"/>
        </c:dLbls>
        <c:smooth val="0"/>
        <c:axId val="1810375496"/>
        <c:axId val="1810378776"/>
      </c:lineChart>
      <c:dateAx>
        <c:axId val="1810375496"/>
        <c:scaling>
          <c:orientation val="minMax"/>
          <c:max val="42887"/>
        </c:scaling>
        <c:delete val="0"/>
        <c:axPos val="b"/>
        <c:numFmt formatCode="yyyy" sourceLinked="0"/>
        <c:majorTickMark val="out"/>
        <c:minorTickMark val="none"/>
        <c:tickLblPos val="nextTo"/>
        <c:spPr>
          <a:ln>
            <a:solidFill>
              <a:schemeClr val="tx1"/>
            </a:solidFill>
          </a:ln>
        </c:spPr>
        <c:txPr>
          <a:bodyPr/>
          <a:lstStyle/>
          <a:p>
            <a:pPr>
              <a:defRPr sz="2200"/>
            </a:pPr>
            <a:endParaRPr lang="en-US"/>
          </a:p>
        </c:txPr>
        <c:crossAx val="1810378776"/>
        <c:crosses val="autoZero"/>
        <c:auto val="1"/>
        <c:lblOffset val="100"/>
        <c:baseTimeUnit val="months"/>
        <c:majorUnit val="5"/>
        <c:majorTimeUnit val="years"/>
      </c:dateAx>
      <c:valAx>
        <c:axId val="1810378776"/>
        <c:scaling>
          <c:orientation val="minMax"/>
          <c:max val="100000"/>
          <c:min val="-10000"/>
        </c:scaling>
        <c:delete val="0"/>
        <c:axPos val="l"/>
        <c:majorGridlines>
          <c:spPr>
            <a:ln>
              <a:solidFill>
                <a:srgbClr val="6A737B">
                  <a:lumMod val="40000"/>
                  <a:lumOff val="60000"/>
                </a:srgbClr>
              </a:solidFill>
            </a:ln>
          </c:spPr>
        </c:majorGridlines>
        <c:numFmt formatCode="General" sourceLinked="0"/>
        <c:majorTickMark val="out"/>
        <c:minorTickMark val="none"/>
        <c:tickLblPos val="nextTo"/>
        <c:spPr>
          <a:ln>
            <a:noFill/>
          </a:ln>
        </c:spPr>
        <c:txPr>
          <a:bodyPr/>
          <a:lstStyle/>
          <a:p>
            <a:pPr>
              <a:defRPr sz="2200"/>
            </a:pPr>
            <a:endParaRPr lang="en-US"/>
          </a:p>
        </c:txPr>
        <c:crossAx val="1810375496"/>
        <c:crosses val="autoZero"/>
        <c:crossBetween val="between"/>
        <c:majorUnit val="10000"/>
        <c:dispUnits>
          <c:builtInUnit val="thousands"/>
        </c:dispUnits>
      </c:valAx>
    </c:plotArea>
    <c:plotVisOnly val="1"/>
    <c:dispBlanksAs val="zero"/>
    <c:showDLblsOverMax val="0"/>
  </c:chart>
  <c:txPr>
    <a:bodyPr/>
    <a:lstStyle/>
    <a:p>
      <a:pPr>
        <a:defRPr sz="1800"/>
      </a:pPr>
      <a:endParaRPr lang="en-US"/>
    </a:p>
  </c:txPr>
  <c:externalData r:id="rId2">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7.5954283388492888E-2"/>
          <c:y val="4.1090750213137892E-2"/>
          <c:w val="0.9079836205712104"/>
          <c:h val="0.84709677389550331"/>
        </c:manualLayout>
      </c:layout>
      <c:barChart>
        <c:barDir val="col"/>
        <c:grouping val="clustered"/>
        <c:varyColors val="0"/>
        <c:ser>
          <c:idx val="2"/>
          <c:order val="0"/>
          <c:tx>
            <c:strRef>
              <c:f>Sheet1!$B$1</c:f>
              <c:strCache>
                <c:ptCount val="1"/>
                <c:pt idx="0">
                  <c:v>All dwellings</c:v>
                </c:pt>
              </c:strCache>
            </c:strRef>
          </c:tx>
          <c:spPr>
            <a:solidFill>
              <a:srgbClr val="F68B33"/>
            </a:solidFill>
          </c:spPr>
          <c:invertIfNegative val="0"/>
          <c:cat>
            <c:strRef>
              <c:f>Sheet1!$A$2:$A$11</c:f>
              <c:strCache>
                <c:ptCount val="10"/>
                <c:pt idx="0">
                  <c:v>1st
(lowest)</c:v>
                </c:pt>
                <c:pt idx="1">
                  <c:v>2nd</c:v>
                </c:pt>
                <c:pt idx="2">
                  <c:v>3rd</c:v>
                </c:pt>
                <c:pt idx="3">
                  <c:v>4th</c:v>
                </c:pt>
                <c:pt idx="4">
                  <c:v>5th</c:v>
                </c:pt>
                <c:pt idx="5">
                  <c:v>6th</c:v>
                </c:pt>
                <c:pt idx="6">
                  <c:v>7th</c:v>
                </c:pt>
                <c:pt idx="7">
                  <c:v>8th</c:v>
                </c:pt>
                <c:pt idx="8">
                  <c:v>9th</c:v>
                </c:pt>
                <c:pt idx="9">
                  <c:v>10th
(highest)</c:v>
                </c:pt>
              </c:strCache>
            </c:strRef>
          </c:cat>
          <c:val>
            <c:numRef>
              <c:f>Sheet1!$B$2:$B$11</c:f>
              <c:numCache>
                <c:formatCode>#,##0</c:formatCode>
                <c:ptCount val="10"/>
                <c:pt idx="0">
                  <c:v>119.23573803570116</c:v>
                </c:pt>
                <c:pt idx="1">
                  <c:v>101.70653288971775</c:v>
                </c:pt>
                <c:pt idx="2">
                  <c:v>95.187778512842414</c:v>
                </c:pt>
                <c:pt idx="3">
                  <c:v>84.23567584263904</c:v>
                </c:pt>
                <c:pt idx="4">
                  <c:v>72.939719092698112</c:v>
                </c:pt>
                <c:pt idx="5">
                  <c:v>69.13308286366771</c:v>
                </c:pt>
                <c:pt idx="6">
                  <c:v>71.935360104057963</c:v>
                </c:pt>
                <c:pt idx="7">
                  <c:v>81.460151055220678</c:v>
                </c:pt>
                <c:pt idx="8">
                  <c:v>90.70412487196657</c:v>
                </c:pt>
                <c:pt idx="9">
                  <c:v>89.852025911494962</c:v>
                </c:pt>
              </c:numCache>
            </c:numRef>
          </c:val>
          <c:extLst>
            <c:ext xmlns:c16="http://schemas.microsoft.com/office/drawing/2014/chart" uri="{C3380CC4-5D6E-409C-BE32-E72D297353CC}">
              <c16:uniqueId val="{00000000-125E-47AF-8504-402A1DD76B55}"/>
            </c:ext>
          </c:extLst>
        </c:ser>
        <c:ser>
          <c:idx val="0"/>
          <c:order val="1"/>
          <c:tx>
            <c:strRef>
              <c:f>Sheet1!$C$1</c:f>
              <c:strCache>
                <c:ptCount val="1"/>
                <c:pt idx="0">
                  <c:v>Houses</c:v>
                </c:pt>
              </c:strCache>
            </c:strRef>
          </c:tx>
          <c:spPr>
            <a:solidFill>
              <a:srgbClr val="D4582A"/>
            </a:solidFill>
            <a:ln w="9525">
              <a:solidFill>
                <a:srgbClr val="FFFFFF"/>
              </a:solidFill>
            </a:ln>
          </c:spPr>
          <c:invertIfNegative val="0"/>
          <c:cat>
            <c:strRef>
              <c:f>Sheet1!$A$2:$A$11</c:f>
              <c:strCache>
                <c:ptCount val="10"/>
                <c:pt idx="0">
                  <c:v>1st
(lowest)</c:v>
                </c:pt>
                <c:pt idx="1">
                  <c:v>2nd</c:v>
                </c:pt>
                <c:pt idx="2">
                  <c:v>3rd</c:v>
                </c:pt>
                <c:pt idx="3">
                  <c:v>4th</c:v>
                </c:pt>
                <c:pt idx="4">
                  <c:v>5th</c:v>
                </c:pt>
                <c:pt idx="5">
                  <c:v>6th</c:v>
                </c:pt>
                <c:pt idx="6">
                  <c:v>7th</c:v>
                </c:pt>
                <c:pt idx="7">
                  <c:v>8th</c:v>
                </c:pt>
                <c:pt idx="8">
                  <c:v>9th</c:v>
                </c:pt>
                <c:pt idx="9">
                  <c:v>10th
(highest)</c:v>
                </c:pt>
              </c:strCache>
            </c:strRef>
          </c:cat>
          <c:val>
            <c:numRef>
              <c:f>Sheet1!$C$2:$C$11</c:f>
              <c:numCache>
                <c:formatCode>#,##0</c:formatCode>
                <c:ptCount val="10"/>
                <c:pt idx="0">
                  <c:v>120.11594218920754</c:v>
                </c:pt>
                <c:pt idx="1">
                  <c:v>101.92792478107086</c:v>
                </c:pt>
                <c:pt idx="2">
                  <c:v>94.813816957668621</c:v>
                </c:pt>
                <c:pt idx="3">
                  <c:v>83.131567095913312</c:v>
                </c:pt>
                <c:pt idx="4">
                  <c:v>71.917513317578738</c:v>
                </c:pt>
                <c:pt idx="5">
                  <c:v>69.13084563635735</c:v>
                </c:pt>
                <c:pt idx="6">
                  <c:v>71.902138651668707</c:v>
                </c:pt>
                <c:pt idx="7">
                  <c:v>81.73528932130543</c:v>
                </c:pt>
                <c:pt idx="8">
                  <c:v>91.200829799633766</c:v>
                </c:pt>
                <c:pt idx="9">
                  <c:v>89.46677841508486</c:v>
                </c:pt>
              </c:numCache>
            </c:numRef>
          </c:val>
          <c:extLst>
            <c:ext xmlns:c16="http://schemas.microsoft.com/office/drawing/2014/chart" uri="{C3380CC4-5D6E-409C-BE32-E72D297353CC}">
              <c16:uniqueId val="{00000001-125E-47AF-8504-402A1DD76B55}"/>
            </c:ext>
          </c:extLst>
        </c:ser>
        <c:ser>
          <c:idx val="3"/>
          <c:order val="2"/>
          <c:tx>
            <c:strRef>
              <c:f>Sheet1!$D$1</c:f>
              <c:strCache>
                <c:ptCount val="1"/>
                <c:pt idx="0">
                  <c:v>Attached</c:v>
                </c:pt>
              </c:strCache>
            </c:strRef>
          </c:tx>
          <c:spPr>
            <a:solidFill>
              <a:srgbClr val="A02226"/>
            </a:solidFill>
            <a:ln>
              <a:solidFill>
                <a:srgbClr val="FFFFFF"/>
              </a:solidFill>
            </a:ln>
          </c:spPr>
          <c:invertIfNegative val="0"/>
          <c:cat>
            <c:strRef>
              <c:f>Sheet1!$A$2:$A$11</c:f>
              <c:strCache>
                <c:ptCount val="10"/>
                <c:pt idx="0">
                  <c:v>1st
(lowest)</c:v>
                </c:pt>
                <c:pt idx="1">
                  <c:v>2nd</c:v>
                </c:pt>
                <c:pt idx="2">
                  <c:v>3rd</c:v>
                </c:pt>
                <c:pt idx="3">
                  <c:v>4th</c:v>
                </c:pt>
                <c:pt idx="4">
                  <c:v>5th</c:v>
                </c:pt>
                <c:pt idx="5">
                  <c:v>6th</c:v>
                </c:pt>
                <c:pt idx="6">
                  <c:v>7th</c:v>
                </c:pt>
                <c:pt idx="7">
                  <c:v>8th</c:v>
                </c:pt>
                <c:pt idx="8">
                  <c:v>9th</c:v>
                </c:pt>
                <c:pt idx="9">
                  <c:v>10th
(highest)</c:v>
                </c:pt>
              </c:strCache>
            </c:strRef>
          </c:cat>
          <c:val>
            <c:numRef>
              <c:f>Sheet1!$D$2:$D$11</c:f>
              <c:numCache>
                <c:formatCode>#,##0</c:formatCode>
                <c:ptCount val="10"/>
                <c:pt idx="0">
                  <c:v>111.68808758250051</c:v>
                </c:pt>
                <c:pt idx="1">
                  <c:v>100.00889484196614</c:v>
                </c:pt>
                <c:pt idx="2">
                  <c:v>96.320137394571788</c:v>
                </c:pt>
                <c:pt idx="3">
                  <c:v>89.467605933359977</c:v>
                </c:pt>
                <c:pt idx="4">
                  <c:v>90.488067399663493</c:v>
                </c:pt>
                <c:pt idx="5">
                  <c:v>96.137609205576439</c:v>
                </c:pt>
                <c:pt idx="6">
                  <c:v>90.282936907635218</c:v>
                </c:pt>
                <c:pt idx="7">
                  <c:v>89.517124619845674</c:v>
                </c:pt>
                <c:pt idx="8">
                  <c:v>97.419384611702753</c:v>
                </c:pt>
                <c:pt idx="9">
                  <c:v>108.73395550637733</c:v>
                </c:pt>
              </c:numCache>
            </c:numRef>
          </c:val>
          <c:extLst>
            <c:ext xmlns:c16="http://schemas.microsoft.com/office/drawing/2014/chart" uri="{C3380CC4-5D6E-409C-BE32-E72D297353CC}">
              <c16:uniqueId val="{00000002-125E-47AF-8504-402A1DD76B55}"/>
            </c:ext>
          </c:extLst>
        </c:ser>
        <c:dLbls>
          <c:showLegendKey val="0"/>
          <c:showVal val="0"/>
          <c:showCatName val="0"/>
          <c:showSerName val="0"/>
          <c:showPercent val="0"/>
          <c:showBubbleSize val="0"/>
        </c:dLbls>
        <c:gapWidth val="100"/>
        <c:axId val="1855111800"/>
        <c:axId val="1855115064"/>
      </c:barChart>
      <c:catAx>
        <c:axId val="1855111800"/>
        <c:scaling>
          <c:orientation val="minMax"/>
        </c:scaling>
        <c:delete val="0"/>
        <c:axPos val="b"/>
        <c:numFmt formatCode="General" sourceLinked="1"/>
        <c:majorTickMark val="none"/>
        <c:minorTickMark val="none"/>
        <c:tickLblPos val="nextTo"/>
        <c:spPr>
          <a:ln>
            <a:solidFill>
              <a:schemeClr val="tx1"/>
            </a:solidFill>
          </a:ln>
        </c:spPr>
        <c:txPr>
          <a:bodyPr/>
          <a:lstStyle/>
          <a:p>
            <a:pPr>
              <a:defRPr sz="1800"/>
            </a:pPr>
            <a:endParaRPr lang="en-US"/>
          </a:p>
        </c:txPr>
        <c:crossAx val="1855115064"/>
        <c:crosses val="autoZero"/>
        <c:auto val="1"/>
        <c:lblAlgn val="ctr"/>
        <c:lblOffset val="100"/>
        <c:noMultiLvlLbl val="0"/>
      </c:catAx>
      <c:valAx>
        <c:axId val="1855115064"/>
        <c:scaling>
          <c:orientation val="minMax"/>
        </c:scaling>
        <c:delete val="0"/>
        <c:axPos val="l"/>
        <c:majorGridlines>
          <c:spPr>
            <a:ln>
              <a:solidFill>
                <a:srgbClr val="6A737B">
                  <a:lumMod val="40000"/>
                  <a:lumOff val="60000"/>
                </a:srgbClr>
              </a:solidFill>
            </a:ln>
          </c:spPr>
        </c:majorGridlines>
        <c:numFmt formatCode="#,##0" sourceLinked="1"/>
        <c:majorTickMark val="out"/>
        <c:minorTickMark val="none"/>
        <c:tickLblPos val="nextTo"/>
        <c:spPr>
          <a:ln>
            <a:noFill/>
          </a:ln>
        </c:spPr>
        <c:txPr>
          <a:bodyPr/>
          <a:lstStyle/>
          <a:p>
            <a:pPr>
              <a:defRPr sz="2200"/>
            </a:pPr>
            <a:endParaRPr lang="en-US"/>
          </a:p>
        </c:txPr>
        <c:crossAx val="1855111800"/>
        <c:crosses val="autoZero"/>
        <c:crossBetween val="between"/>
      </c:valAx>
    </c:plotArea>
    <c:plotVisOnly val="1"/>
    <c:dispBlanksAs val="gap"/>
    <c:showDLblsOverMax val="0"/>
  </c:chart>
  <c:txPr>
    <a:bodyPr/>
    <a:lstStyle/>
    <a:p>
      <a:pPr>
        <a:defRPr sz="1800"/>
      </a:pPr>
      <a:endParaRPr lang="en-US"/>
    </a:p>
  </c:txPr>
  <c:externalData r:id="rId2">
    <c:autoUpdate val="0"/>
  </c:externalData>
</c:chartSpace>
</file>

<file path=ppt/charts/chart8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manualLayout>
          <c:layoutTarget val="inner"/>
          <c:xMode val="edge"/>
          <c:yMode val="edge"/>
          <c:x val="6.0400955632684099E-2"/>
          <c:y val="2.7580648664039701E-2"/>
          <c:w val="0.82559125782354115"/>
          <c:h val="0.88441665198755204"/>
        </c:manualLayout>
      </c:layout>
      <c:lineChart>
        <c:grouping val="standard"/>
        <c:varyColors val="0"/>
        <c:ser>
          <c:idx val="3"/>
          <c:order val="0"/>
          <c:tx>
            <c:strRef>
              <c:f>Sheet1!$A$2</c:f>
              <c:strCache>
                <c:ptCount val="1"/>
                <c:pt idx="0">
                  <c:v>60-69</c:v>
                </c:pt>
              </c:strCache>
            </c:strRef>
          </c:tx>
          <c:spPr>
            <a:ln w="47625" cmpd="sng">
              <a:solidFill>
                <a:schemeClr val="accent4"/>
              </a:solidFill>
            </a:ln>
          </c:spPr>
          <c:marker>
            <c:symbol val="none"/>
          </c:marker>
          <c:dPt>
            <c:idx val="0"/>
            <c:marker>
              <c:symbol val="circle"/>
              <c:size val="12"/>
              <c:spPr>
                <a:solidFill>
                  <a:schemeClr val="accent4"/>
                </a:solidFill>
                <a:ln>
                  <a:solidFill>
                    <a:schemeClr val="accent4"/>
                  </a:solidFill>
                </a:ln>
                <a:effectLst/>
              </c:spPr>
            </c:marker>
            <c:bubble3D val="0"/>
            <c:spPr>
              <a:ln w="47625" cmpd="sng">
                <a:solidFill>
                  <a:schemeClr val="accent4"/>
                </a:solidFill>
              </a:ln>
              <a:effectLst/>
            </c:spPr>
            <c:extLst>
              <c:ext xmlns:c16="http://schemas.microsoft.com/office/drawing/2014/chart" uri="{C3380CC4-5D6E-409C-BE32-E72D297353CC}">
                <c16:uniqueId val="{00000001-E71D-49BC-AF9D-69B306C45087}"/>
              </c:ext>
            </c:extLst>
          </c:dPt>
          <c:cat>
            <c:strRef>
              <c:f>Sheet1!$B$1:$N$1</c:f>
              <c:strCache>
                <c:ptCount val="13"/>
                <c:pt idx="0">
                  <c:v>1956</c:v>
                </c:pt>
                <c:pt idx="1">
                  <c:v>1961</c:v>
                </c:pt>
                <c:pt idx="2">
                  <c:v>1966</c:v>
                </c:pt>
                <c:pt idx="3">
                  <c:v>1971</c:v>
                </c:pt>
                <c:pt idx="4">
                  <c:v>1976</c:v>
                </c:pt>
                <c:pt idx="5">
                  <c:v>1981</c:v>
                </c:pt>
                <c:pt idx="6">
                  <c:v>1986</c:v>
                </c:pt>
                <c:pt idx="7">
                  <c:v>1991</c:v>
                </c:pt>
                <c:pt idx="8">
                  <c:v>1996</c:v>
                </c:pt>
                <c:pt idx="9">
                  <c:v>2001</c:v>
                </c:pt>
                <c:pt idx="10">
                  <c:v>2006</c:v>
                </c:pt>
                <c:pt idx="11">
                  <c:v>2011</c:v>
                </c:pt>
                <c:pt idx="12">
                  <c:v>2016</c:v>
                </c:pt>
              </c:strCache>
            </c:strRef>
          </c:cat>
          <c:val>
            <c:numRef>
              <c:f>Sheet1!$B$2:$N$2</c:f>
              <c:numCache>
                <c:formatCode>General</c:formatCode>
                <c:ptCount val="13"/>
                <c:pt idx="0">
                  <c:v>1989600</c:v>
                </c:pt>
                <c:pt idx="1">
                  <c:v>2064900</c:v>
                </c:pt>
                <c:pt idx="2">
                  <c:v>2145147</c:v>
                </c:pt>
                <c:pt idx="3">
                  <c:v>2276903</c:v>
                </c:pt>
                <c:pt idx="4">
                  <c:v>2356646</c:v>
                </c:pt>
                <c:pt idx="5">
                  <c:v>2456924</c:v>
                </c:pt>
                <c:pt idx="6">
                  <c:v>2535899</c:v>
                </c:pt>
                <c:pt idx="7">
                  <c:v>2622658</c:v>
                </c:pt>
                <c:pt idx="8">
                  <c:v>2638470</c:v>
                </c:pt>
                <c:pt idx="9">
                  <c:v>2642230</c:v>
                </c:pt>
                <c:pt idx="10">
                  <c:v>2605827</c:v>
                </c:pt>
                <c:pt idx="11">
                  <c:v>2561993</c:v>
                </c:pt>
                <c:pt idx="12">
                  <c:v>2488396</c:v>
                </c:pt>
              </c:numCache>
            </c:numRef>
          </c:val>
          <c:smooth val="0"/>
          <c:extLst>
            <c:ext xmlns:c16="http://schemas.microsoft.com/office/drawing/2014/chart" uri="{C3380CC4-5D6E-409C-BE32-E72D297353CC}">
              <c16:uniqueId val="{00000002-E71D-49BC-AF9D-69B306C45087}"/>
            </c:ext>
          </c:extLst>
        </c:ser>
        <c:ser>
          <c:idx val="4"/>
          <c:order val="1"/>
          <c:tx>
            <c:strRef>
              <c:f>Sheet1!$A$3</c:f>
              <c:strCache>
                <c:ptCount val="1"/>
                <c:pt idx="0">
                  <c:v>50-59</c:v>
                </c:pt>
              </c:strCache>
            </c:strRef>
          </c:tx>
          <c:spPr>
            <a:ln w="47625" cmpd="sng">
              <a:solidFill>
                <a:schemeClr val="accent3"/>
              </a:solidFill>
            </a:ln>
          </c:spPr>
          <c:marker>
            <c:symbol val="none"/>
          </c:marker>
          <c:dPt>
            <c:idx val="2"/>
            <c:marker>
              <c:symbol val="circle"/>
              <c:size val="12"/>
              <c:spPr>
                <a:solidFill>
                  <a:schemeClr val="accent3"/>
                </a:solidFill>
                <a:ln>
                  <a:solidFill>
                    <a:schemeClr val="accent3"/>
                  </a:solidFill>
                </a:ln>
                <a:effectLst/>
              </c:spPr>
            </c:marker>
            <c:bubble3D val="0"/>
            <c:spPr>
              <a:ln w="47625" cmpd="sng">
                <a:solidFill>
                  <a:schemeClr val="accent3"/>
                </a:solidFill>
              </a:ln>
              <a:effectLst/>
            </c:spPr>
            <c:extLst>
              <c:ext xmlns:c16="http://schemas.microsoft.com/office/drawing/2014/chart" uri="{C3380CC4-5D6E-409C-BE32-E72D297353CC}">
                <c16:uniqueId val="{00000004-E71D-49BC-AF9D-69B306C45087}"/>
              </c:ext>
            </c:extLst>
          </c:dPt>
          <c:cat>
            <c:strRef>
              <c:f>Sheet1!$B$1:$N$1</c:f>
              <c:strCache>
                <c:ptCount val="13"/>
                <c:pt idx="0">
                  <c:v>1956</c:v>
                </c:pt>
                <c:pt idx="1">
                  <c:v>1961</c:v>
                </c:pt>
                <c:pt idx="2">
                  <c:v>1966</c:v>
                </c:pt>
                <c:pt idx="3">
                  <c:v>1971</c:v>
                </c:pt>
                <c:pt idx="4">
                  <c:v>1976</c:v>
                </c:pt>
                <c:pt idx="5">
                  <c:v>1981</c:v>
                </c:pt>
                <c:pt idx="6">
                  <c:v>1986</c:v>
                </c:pt>
                <c:pt idx="7">
                  <c:v>1991</c:v>
                </c:pt>
                <c:pt idx="8">
                  <c:v>1996</c:v>
                </c:pt>
                <c:pt idx="9">
                  <c:v>2001</c:v>
                </c:pt>
                <c:pt idx="10">
                  <c:v>2006</c:v>
                </c:pt>
                <c:pt idx="11">
                  <c:v>2011</c:v>
                </c:pt>
                <c:pt idx="12">
                  <c:v>2016</c:v>
                </c:pt>
              </c:strCache>
            </c:strRef>
          </c:cat>
          <c:val>
            <c:numRef>
              <c:f>Sheet1!$B$3:$N$3</c:f>
              <c:numCache>
                <c:formatCode>General</c:formatCode>
                <c:ptCount val="13"/>
                <c:pt idx="2">
                  <c:v>2330002</c:v>
                </c:pt>
                <c:pt idx="3">
                  <c:v>2497512</c:v>
                </c:pt>
                <c:pt idx="4">
                  <c:v>2528892</c:v>
                </c:pt>
                <c:pt idx="5">
                  <c:v>2598911</c:v>
                </c:pt>
                <c:pt idx="6">
                  <c:v>2685176</c:v>
                </c:pt>
                <c:pt idx="7">
                  <c:v>2825398</c:v>
                </c:pt>
                <c:pt idx="8">
                  <c:v>2888957</c:v>
                </c:pt>
                <c:pt idx="9">
                  <c:v>2953197</c:v>
                </c:pt>
                <c:pt idx="10">
                  <c:v>2994176</c:v>
                </c:pt>
                <c:pt idx="11">
                  <c:v>3035900</c:v>
                </c:pt>
                <c:pt idx="12">
                  <c:v>2977883</c:v>
                </c:pt>
              </c:numCache>
            </c:numRef>
          </c:val>
          <c:smooth val="0"/>
          <c:extLst>
            <c:ext xmlns:c16="http://schemas.microsoft.com/office/drawing/2014/chart" uri="{C3380CC4-5D6E-409C-BE32-E72D297353CC}">
              <c16:uniqueId val="{00000005-E71D-49BC-AF9D-69B306C45087}"/>
            </c:ext>
          </c:extLst>
        </c:ser>
        <c:ser>
          <c:idx val="5"/>
          <c:order val="2"/>
          <c:tx>
            <c:strRef>
              <c:f>Sheet1!$A$4</c:f>
              <c:strCache>
                <c:ptCount val="1"/>
                <c:pt idx="0">
                  <c:v>40-49</c:v>
                </c:pt>
              </c:strCache>
            </c:strRef>
          </c:tx>
          <c:spPr>
            <a:ln>
              <a:solidFill>
                <a:schemeClr val="accent2"/>
              </a:solidFill>
            </a:ln>
          </c:spPr>
          <c:marker>
            <c:symbol val="none"/>
          </c:marker>
          <c:dPt>
            <c:idx val="4"/>
            <c:marker>
              <c:symbol val="circle"/>
              <c:size val="12"/>
              <c:spPr>
                <a:solidFill>
                  <a:schemeClr val="accent2"/>
                </a:solidFill>
                <a:ln>
                  <a:solidFill>
                    <a:schemeClr val="accent2"/>
                  </a:solidFill>
                </a:ln>
                <a:effectLst/>
              </c:spPr>
            </c:marker>
            <c:bubble3D val="0"/>
            <c:spPr>
              <a:ln>
                <a:solidFill>
                  <a:schemeClr val="accent2"/>
                </a:solidFill>
              </a:ln>
              <a:effectLst/>
            </c:spPr>
            <c:extLst>
              <c:ext xmlns:c16="http://schemas.microsoft.com/office/drawing/2014/chart" uri="{C3380CC4-5D6E-409C-BE32-E72D297353CC}">
                <c16:uniqueId val="{00000007-E71D-49BC-AF9D-69B306C45087}"/>
              </c:ext>
            </c:extLst>
          </c:dPt>
          <c:cat>
            <c:strRef>
              <c:f>Sheet1!$B$1:$N$1</c:f>
              <c:strCache>
                <c:ptCount val="13"/>
                <c:pt idx="0">
                  <c:v>1956</c:v>
                </c:pt>
                <c:pt idx="1">
                  <c:v>1961</c:v>
                </c:pt>
                <c:pt idx="2">
                  <c:v>1966</c:v>
                </c:pt>
                <c:pt idx="3">
                  <c:v>1971</c:v>
                </c:pt>
                <c:pt idx="4">
                  <c:v>1976</c:v>
                </c:pt>
                <c:pt idx="5">
                  <c:v>1981</c:v>
                </c:pt>
                <c:pt idx="6">
                  <c:v>1986</c:v>
                </c:pt>
                <c:pt idx="7">
                  <c:v>1991</c:v>
                </c:pt>
                <c:pt idx="8">
                  <c:v>1996</c:v>
                </c:pt>
                <c:pt idx="9">
                  <c:v>2001</c:v>
                </c:pt>
                <c:pt idx="10">
                  <c:v>2006</c:v>
                </c:pt>
                <c:pt idx="11">
                  <c:v>2011</c:v>
                </c:pt>
                <c:pt idx="12">
                  <c:v>2016</c:v>
                </c:pt>
              </c:strCache>
            </c:strRef>
          </c:cat>
          <c:val>
            <c:numRef>
              <c:f>Sheet1!$B$4:$N$4</c:f>
              <c:numCache>
                <c:formatCode>General</c:formatCode>
                <c:ptCount val="13"/>
                <c:pt idx="4">
                  <c:v>2518980</c:v>
                </c:pt>
                <c:pt idx="5">
                  <c:v>2585922</c:v>
                </c:pt>
                <c:pt idx="6">
                  <c:v>2658767</c:v>
                </c:pt>
                <c:pt idx="7">
                  <c:v>2760838</c:v>
                </c:pt>
                <c:pt idx="8">
                  <c:v>2798538</c:v>
                </c:pt>
                <c:pt idx="9">
                  <c:v>2851409</c:v>
                </c:pt>
                <c:pt idx="10">
                  <c:v>2982972</c:v>
                </c:pt>
                <c:pt idx="11">
                  <c:v>3161154</c:v>
                </c:pt>
                <c:pt idx="12">
                  <c:v>3164712</c:v>
                </c:pt>
              </c:numCache>
            </c:numRef>
          </c:val>
          <c:smooth val="0"/>
          <c:extLst>
            <c:ext xmlns:c16="http://schemas.microsoft.com/office/drawing/2014/chart" uri="{C3380CC4-5D6E-409C-BE32-E72D297353CC}">
              <c16:uniqueId val="{00000008-E71D-49BC-AF9D-69B306C45087}"/>
            </c:ext>
          </c:extLst>
        </c:ser>
        <c:ser>
          <c:idx val="6"/>
          <c:order val="3"/>
          <c:tx>
            <c:strRef>
              <c:f>Sheet1!$A$5</c:f>
              <c:strCache>
                <c:ptCount val="1"/>
                <c:pt idx="0">
                  <c:v>30-39</c:v>
                </c:pt>
              </c:strCache>
            </c:strRef>
          </c:tx>
          <c:spPr>
            <a:ln>
              <a:solidFill>
                <a:schemeClr val="accent1"/>
              </a:solidFill>
            </a:ln>
          </c:spPr>
          <c:marker>
            <c:symbol val="none"/>
          </c:marker>
          <c:dPt>
            <c:idx val="6"/>
            <c:marker>
              <c:symbol val="circle"/>
              <c:size val="12"/>
              <c:spPr>
                <a:solidFill>
                  <a:schemeClr val="accent1"/>
                </a:solidFill>
                <a:ln>
                  <a:solidFill>
                    <a:schemeClr val="accent1"/>
                  </a:solidFill>
                </a:ln>
                <a:effectLst/>
              </c:spPr>
            </c:marker>
            <c:bubble3D val="0"/>
            <c:spPr>
              <a:ln>
                <a:solidFill>
                  <a:schemeClr val="accent1"/>
                </a:solidFill>
              </a:ln>
              <a:effectLst/>
            </c:spPr>
            <c:extLst>
              <c:ext xmlns:c16="http://schemas.microsoft.com/office/drawing/2014/chart" uri="{C3380CC4-5D6E-409C-BE32-E72D297353CC}">
                <c16:uniqueId val="{0000000A-E71D-49BC-AF9D-69B306C45087}"/>
              </c:ext>
            </c:extLst>
          </c:dPt>
          <c:cat>
            <c:strRef>
              <c:f>Sheet1!$B$1:$N$1</c:f>
              <c:strCache>
                <c:ptCount val="13"/>
                <c:pt idx="0">
                  <c:v>1956</c:v>
                </c:pt>
                <c:pt idx="1">
                  <c:v>1961</c:v>
                </c:pt>
                <c:pt idx="2">
                  <c:v>1966</c:v>
                </c:pt>
                <c:pt idx="3">
                  <c:v>1971</c:v>
                </c:pt>
                <c:pt idx="4">
                  <c:v>1976</c:v>
                </c:pt>
                <c:pt idx="5">
                  <c:v>1981</c:v>
                </c:pt>
                <c:pt idx="6">
                  <c:v>1986</c:v>
                </c:pt>
                <c:pt idx="7">
                  <c:v>1991</c:v>
                </c:pt>
                <c:pt idx="8">
                  <c:v>1996</c:v>
                </c:pt>
                <c:pt idx="9">
                  <c:v>2001</c:v>
                </c:pt>
                <c:pt idx="10">
                  <c:v>2006</c:v>
                </c:pt>
                <c:pt idx="11">
                  <c:v>2011</c:v>
                </c:pt>
                <c:pt idx="12">
                  <c:v>2016</c:v>
                </c:pt>
              </c:strCache>
            </c:strRef>
          </c:cat>
          <c:val>
            <c:numRef>
              <c:f>Sheet1!$B$5:$N$5</c:f>
              <c:numCache>
                <c:formatCode>General</c:formatCode>
                <c:ptCount val="13"/>
                <c:pt idx="6">
                  <c:v>2387973</c:v>
                </c:pt>
                <c:pt idx="7">
                  <c:v>2513827</c:v>
                </c:pt>
                <c:pt idx="8">
                  <c:v>2574313</c:v>
                </c:pt>
                <c:pt idx="9">
                  <c:v>2630115</c:v>
                </c:pt>
                <c:pt idx="10">
                  <c:v>2830023</c:v>
                </c:pt>
                <c:pt idx="11">
                  <c:v>3194331</c:v>
                </c:pt>
                <c:pt idx="12">
                  <c:v>3265526</c:v>
                </c:pt>
              </c:numCache>
            </c:numRef>
          </c:val>
          <c:smooth val="0"/>
          <c:extLst>
            <c:ext xmlns:c16="http://schemas.microsoft.com/office/drawing/2014/chart" uri="{C3380CC4-5D6E-409C-BE32-E72D297353CC}">
              <c16:uniqueId val="{0000000B-E71D-49BC-AF9D-69B306C45087}"/>
            </c:ext>
          </c:extLst>
        </c:ser>
        <c:ser>
          <c:idx val="7"/>
          <c:order val="4"/>
          <c:tx>
            <c:strRef>
              <c:f>Sheet1!$A$6</c:f>
              <c:strCache>
                <c:ptCount val="1"/>
                <c:pt idx="0">
                  <c:v>20-29</c:v>
                </c:pt>
              </c:strCache>
            </c:strRef>
          </c:tx>
          <c:spPr>
            <a:ln>
              <a:solidFill>
                <a:schemeClr val="tx2"/>
              </a:solidFill>
            </a:ln>
          </c:spPr>
          <c:marker>
            <c:symbol val="none"/>
          </c:marker>
          <c:dPt>
            <c:idx val="8"/>
            <c:marker>
              <c:symbol val="circle"/>
              <c:size val="12"/>
              <c:spPr>
                <a:solidFill>
                  <a:schemeClr val="tx2"/>
                </a:solidFill>
                <a:ln>
                  <a:solidFill>
                    <a:schemeClr val="tx2"/>
                  </a:solidFill>
                </a:ln>
                <a:effectLst/>
              </c:spPr>
            </c:marker>
            <c:bubble3D val="0"/>
            <c:spPr>
              <a:ln>
                <a:solidFill>
                  <a:schemeClr val="tx2"/>
                </a:solidFill>
              </a:ln>
              <a:effectLst/>
            </c:spPr>
            <c:extLst>
              <c:ext xmlns:c16="http://schemas.microsoft.com/office/drawing/2014/chart" uri="{C3380CC4-5D6E-409C-BE32-E72D297353CC}">
                <c16:uniqueId val="{0000000D-E71D-49BC-AF9D-69B306C45087}"/>
              </c:ext>
            </c:extLst>
          </c:dPt>
          <c:cat>
            <c:strRef>
              <c:f>Sheet1!$B$1:$N$1</c:f>
              <c:strCache>
                <c:ptCount val="13"/>
                <c:pt idx="0">
                  <c:v>1956</c:v>
                </c:pt>
                <c:pt idx="1">
                  <c:v>1961</c:v>
                </c:pt>
                <c:pt idx="2">
                  <c:v>1966</c:v>
                </c:pt>
                <c:pt idx="3">
                  <c:v>1971</c:v>
                </c:pt>
                <c:pt idx="4">
                  <c:v>1976</c:v>
                </c:pt>
                <c:pt idx="5">
                  <c:v>1981</c:v>
                </c:pt>
                <c:pt idx="6">
                  <c:v>1986</c:v>
                </c:pt>
                <c:pt idx="7">
                  <c:v>1991</c:v>
                </c:pt>
                <c:pt idx="8">
                  <c:v>1996</c:v>
                </c:pt>
                <c:pt idx="9">
                  <c:v>2001</c:v>
                </c:pt>
                <c:pt idx="10">
                  <c:v>2006</c:v>
                </c:pt>
                <c:pt idx="11">
                  <c:v>2011</c:v>
                </c:pt>
                <c:pt idx="12">
                  <c:v>2016</c:v>
                </c:pt>
              </c:strCache>
            </c:strRef>
          </c:cat>
          <c:val>
            <c:numRef>
              <c:f>Sheet1!$B$6:$N$6</c:f>
              <c:numCache>
                <c:formatCode>General</c:formatCode>
                <c:ptCount val="13"/>
                <c:pt idx="8">
                  <c:v>2591965</c:v>
                </c:pt>
                <c:pt idx="9">
                  <c:v>2686548</c:v>
                </c:pt>
                <c:pt idx="10">
                  <c:v>2776223</c:v>
                </c:pt>
                <c:pt idx="11">
                  <c:v>3065122</c:v>
                </c:pt>
                <c:pt idx="12">
                  <c:v>3231395</c:v>
                </c:pt>
              </c:numCache>
            </c:numRef>
          </c:val>
          <c:smooth val="0"/>
          <c:extLst>
            <c:ext xmlns:c16="http://schemas.microsoft.com/office/drawing/2014/chart" uri="{C3380CC4-5D6E-409C-BE32-E72D297353CC}">
              <c16:uniqueId val="{0000000E-E71D-49BC-AF9D-69B306C45087}"/>
            </c:ext>
          </c:extLst>
        </c:ser>
        <c:ser>
          <c:idx val="8"/>
          <c:order val="5"/>
          <c:tx>
            <c:strRef>
              <c:f>Sheet1!$A$7</c:f>
              <c:strCache>
                <c:ptCount val="1"/>
                <c:pt idx="0">
                  <c:v>10-19</c:v>
                </c:pt>
              </c:strCache>
            </c:strRef>
          </c:tx>
          <c:spPr>
            <a:ln>
              <a:solidFill>
                <a:schemeClr val="bg2"/>
              </a:solidFill>
            </a:ln>
          </c:spPr>
          <c:marker>
            <c:symbol val="none"/>
          </c:marker>
          <c:dPt>
            <c:idx val="10"/>
            <c:marker>
              <c:symbol val="circle"/>
              <c:size val="12"/>
              <c:spPr>
                <a:solidFill>
                  <a:schemeClr val="bg2"/>
                </a:solidFill>
                <a:ln>
                  <a:solidFill>
                    <a:schemeClr val="bg2"/>
                  </a:solidFill>
                </a:ln>
                <a:effectLst/>
              </c:spPr>
            </c:marker>
            <c:bubble3D val="0"/>
            <c:spPr>
              <a:ln>
                <a:solidFill>
                  <a:schemeClr val="bg2"/>
                </a:solidFill>
              </a:ln>
              <a:effectLst/>
            </c:spPr>
            <c:extLst>
              <c:ext xmlns:c16="http://schemas.microsoft.com/office/drawing/2014/chart" uri="{C3380CC4-5D6E-409C-BE32-E72D297353CC}">
                <c16:uniqueId val="{00000010-E71D-49BC-AF9D-69B306C45087}"/>
              </c:ext>
            </c:extLst>
          </c:dPt>
          <c:cat>
            <c:strRef>
              <c:f>Sheet1!$B$1:$N$1</c:f>
              <c:strCache>
                <c:ptCount val="13"/>
                <c:pt idx="0">
                  <c:v>1956</c:v>
                </c:pt>
                <c:pt idx="1">
                  <c:v>1961</c:v>
                </c:pt>
                <c:pt idx="2">
                  <c:v>1966</c:v>
                </c:pt>
                <c:pt idx="3">
                  <c:v>1971</c:v>
                </c:pt>
                <c:pt idx="4">
                  <c:v>1976</c:v>
                </c:pt>
                <c:pt idx="5">
                  <c:v>1981</c:v>
                </c:pt>
                <c:pt idx="6">
                  <c:v>1986</c:v>
                </c:pt>
                <c:pt idx="7">
                  <c:v>1991</c:v>
                </c:pt>
                <c:pt idx="8">
                  <c:v>1996</c:v>
                </c:pt>
                <c:pt idx="9">
                  <c:v>2001</c:v>
                </c:pt>
                <c:pt idx="10">
                  <c:v>2006</c:v>
                </c:pt>
                <c:pt idx="11">
                  <c:v>2011</c:v>
                </c:pt>
                <c:pt idx="12">
                  <c:v>2016</c:v>
                </c:pt>
              </c:strCache>
            </c:strRef>
          </c:cat>
          <c:val>
            <c:numRef>
              <c:f>Sheet1!$B$7:$N$7</c:f>
              <c:numCache>
                <c:formatCode>General</c:formatCode>
                <c:ptCount val="13"/>
                <c:pt idx="10">
                  <c:v>2618846</c:v>
                </c:pt>
                <c:pt idx="11">
                  <c:v>2775499</c:v>
                </c:pt>
                <c:pt idx="12">
                  <c:v>2818778</c:v>
                </c:pt>
              </c:numCache>
            </c:numRef>
          </c:val>
          <c:smooth val="0"/>
          <c:extLst>
            <c:ext xmlns:c16="http://schemas.microsoft.com/office/drawing/2014/chart" uri="{C3380CC4-5D6E-409C-BE32-E72D297353CC}">
              <c16:uniqueId val="{00000011-E71D-49BC-AF9D-69B306C45087}"/>
            </c:ext>
          </c:extLst>
        </c:ser>
        <c:ser>
          <c:idx val="9"/>
          <c:order val="6"/>
          <c:tx>
            <c:strRef>
              <c:f>Sheet1!$A$8</c:f>
              <c:strCache>
                <c:ptCount val="1"/>
                <c:pt idx="0">
                  <c:v>0-9</c:v>
                </c:pt>
              </c:strCache>
            </c:strRef>
          </c:tx>
          <c:spPr>
            <a:effectLst/>
          </c:spPr>
          <c:marker>
            <c:symbol val="circle"/>
            <c:size val="12"/>
            <c:spPr>
              <a:solidFill>
                <a:schemeClr val="tx1"/>
              </a:solidFill>
              <a:ln>
                <a:solidFill>
                  <a:schemeClr val="tx1"/>
                </a:solidFill>
              </a:ln>
              <a:effectLst/>
            </c:spPr>
          </c:marker>
          <c:cat>
            <c:strRef>
              <c:f>Sheet1!$B$1:$N$1</c:f>
              <c:strCache>
                <c:ptCount val="13"/>
                <c:pt idx="0">
                  <c:v>1956</c:v>
                </c:pt>
                <c:pt idx="1">
                  <c:v>1961</c:v>
                </c:pt>
                <c:pt idx="2">
                  <c:v>1966</c:v>
                </c:pt>
                <c:pt idx="3">
                  <c:v>1971</c:v>
                </c:pt>
                <c:pt idx="4">
                  <c:v>1976</c:v>
                </c:pt>
                <c:pt idx="5">
                  <c:v>1981</c:v>
                </c:pt>
                <c:pt idx="6">
                  <c:v>1986</c:v>
                </c:pt>
                <c:pt idx="7">
                  <c:v>1991</c:v>
                </c:pt>
                <c:pt idx="8">
                  <c:v>1996</c:v>
                </c:pt>
                <c:pt idx="9">
                  <c:v>2001</c:v>
                </c:pt>
                <c:pt idx="10">
                  <c:v>2006</c:v>
                </c:pt>
                <c:pt idx="11">
                  <c:v>2011</c:v>
                </c:pt>
                <c:pt idx="12">
                  <c:v>2016</c:v>
                </c:pt>
              </c:strCache>
            </c:strRef>
          </c:cat>
          <c:val>
            <c:numRef>
              <c:f>Sheet1!$B$8:$N$8</c:f>
              <c:numCache>
                <c:formatCode>General</c:formatCode>
                <c:ptCount val="13"/>
                <c:pt idx="12">
                  <c:v>2967425</c:v>
                </c:pt>
              </c:numCache>
            </c:numRef>
          </c:val>
          <c:smooth val="0"/>
          <c:extLst>
            <c:ext xmlns:c16="http://schemas.microsoft.com/office/drawing/2014/chart" uri="{C3380CC4-5D6E-409C-BE32-E72D297353CC}">
              <c16:uniqueId val="{00000012-E71D-49BC-AF9D-69B306C45087}"/>
            </c:ext>
          </c:extLst>
        </c:ser>
        <c:dLbls>
          <c:showLegendKey val="0"/>
          <c:showVal val="0"/>
          <c:showCatName val="0"/>
          <c:showSerName val="0"/>
          <c:showPercent val="0"/>
          <c:showBubbleSize val="0"/>
        </c:dLbls>
        <c:smooth val="0"/>
        <c:axId val="1960503720"/>
        <c:axId val="-2075967304"/>
      </c:lineChart>
      <c:catAx>
        <c:axId val="1960503720"/>
        <c:scaling>
          <c:orientation val="minMax"/>
        </c:scaling>
        <c:delete val="0"/>
        <c:axPos val="b"/>
        <c:numFmt formatCode="General" sourceLinked="1"/>
        <c:majorTickMark val="out"/>
        <c:minorTickMark val="none"/>
        <c:tickLblPos val="nextTo"/>
        <c:txPr>
          <a:bodyPr/>
          <a:lstStyle/>
          <a:p>
            <a:pPr>
              <a:defRPr sz="2200"/>
            </a:pPr>
            <a:endParaRPr lang="en-US"/>
          </a:p>
        </c:txPr>
        <c:crossAx val="-2075967304"/>
        <c:crosses val="autoZero"/>
        <c:auto val="1"/>
        <c:lblAlgn val="ctr"/>
        <c:lblOffset val="100"/>
        <c:tickLblSkip val="2"/>
        <c:tickMarkSkip val="2"/>
        <c:noMultiLvlLbl val="0"/>
      </c:catAx>
      <c:valAx>
        <c:axId val="-2075967304"/>
        <c:scaling>
          <c:orientation val="minMax"/>
          <c:min val="1500000"/>
        </c:scaling>
        <c:delete val="0"/>
        <c:axPos val="l"/>
        <c:majorGridlines>
          <c:spPr>
            <a:ln>
              <a:solidFill>
                <a:srgbClr val="C3C7CB"/>
              </a:solidFill>
            </a:ln>
          </c:spPr>
        </c:majorGridlines>
        <c:numFmt formatCode="0.0,," sourceLinked="0"/>
        <c:majorTickMark val="out"/>
        <c:minorTickMark val="none"/>
        <c:tickLblPos val="nextTo"/>
        <c:spPr>
          <a:ln>
            <a:noFill/>
          </a:ln>
        </c:spPr>
        <c:txPr>
          <a:bodyPr/>
          <a:lstStyle/>
          <a:p>
            <a:pPr>
              <a:defRPr sz="2200"/>
            </a:pPr>
            <a:endParaRPr lang="en-US"/>
          </a:p>
        </c:txPr>
        <c:crossAx val="1960503720"/>
        <c:crosses val="autoZero"/>
        <c:crossBetween val="midCat"/>
        <c:majorUnit val="500000"/>
      </c:valAx>
    </c:plotArea>
    <c:plotVisOnly val="1"/>
    <c:dispBlanksAs val="gap"/>
    <c:showDLblsOverMax val="0"/>
  </c:chart>
  <c:txPr>
    <a:bodyPr/>
    <a:lstStyle/>
    <a:p>
      <a:pPr>
        <a:defRPr sz="1800"/>
      </a:pPr>
      <a:endParaRPr lang="en-US"/>
    </a:p>
  </c:txPr>
  <c:externalData r:id="rId1">
    <c:autoUpdate val="0"/>
  </c:externalData>
</c:chartSpace>
</file>

<file path=ppt/charts/chart8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242381578752588"/>
          <c:y val="2.9719233661333531E-2"/>
          <c:w val="0.91770563799403393"/>
          <c:h val="0.83212388060361475"/>
        </c:manualLayout>
      </c:layout>
      <c:barChart>
        <c:barDir val="col"/>
        <c:grouping val="stacked"/>
        <c:varyColors val="0"/>
        <c:ser>
          <c:idx val="4"/>
          <c:order val="0"/>
          <c:tx>
            <c:strRef>
              <c:f>Sheet1!$F$1</c:f>
              <c:strCache>
                <c:ptCount val="1"/>
                <c:pt idx="0">
                  <c:v>40+</c:v>
                </c:pt>
              </c:strCache>
            </c:strRef>
          </c:tx>
          <c:spPr>
            <a:solidFill>
              <a:srgbClr val="621214"/>
            </a:solidFill>
            <a:ln>
              <a:solidFill>
                <a:srgbClr val="FFFFFF"/>
              </a:solidFill>
            </a:ln>
          </c:spPr>
          <c:invertIfNegative val="0"/>
          <c:cat>
            <c:strRef>
              <c:f>Sheet1!$A$2:$A$6</c:f>
              <c:strCache>
                <c:ptCount val="5"/>
                <c:pt idx="0">
                  <c:v>Central City</c:v>
                </c:pt>
                <c:pt idx="1">
                  <c:v>City Fringe</c:v>
                </c:pt>
                <c:pt idx="2">
                  <c:v>Inner</c:v>
                </c:pt>
                <c:pt idx="3">
                  <c:v>Middle</c:v>
                </c:pt>
                <c:pt idx="4">
                  <c:v>Outer</c:v>
                </c:pt>
              </c:strCache>
            </c:strRef>
          </c:cat>
          <c:val>
            <c:numRef>
              <c:f>Sheet1!$F$2:$F$6</c:f>
              <c:numCache>
                <c:formatCode>General</c:formatCode>
                <c:ptCount val="5"/>
                <c:pt idx="0">
                  <c:v>10685</c:v>
                </c:pt>
                <c:pt idx="1">
                  <c:v>445</c:v>
                </c:pt>
                <c:pt idx="2">
                  <c:v>0</c:v>
                </c:pt>
                <c:pt idx="3">
                  <c:v>0</c:v>
                </c:pt>
                <c:pt idx="4">
                  <c:v>0</c:v>
                </c:pt>
              </c:numCache>
            </c:numRef>
          </c:val>
          <c:extLst>
            <c:ext xmlns:c16="http://schemas.microsoft.com/office/drawing/2014/chart" uri="{C3380CC4-5D6E-409C-BE32-E72D297353CC}">
              <c16:uniqueId val="{00000000-48C7-4421-98CE-DF34D39C2404}"/>
            </c:ext>
          </c:extLst>
        </c:ser>
        <c:ser>
          <c:idx val="3"/>
          <c:order val="1"/>
          <c:tx>
            <c:strRef>
              <c:f>Sheet1!$E$1</c:f>
              <c:strCache>
                <c:ptCount val="1"/>
                <c:pt idx="0">
                  <c:v>20-39</c:v>
                </c:pt>
              </c:strCache>
            </c:strRef>
          </c:tx>
          <c:spPr>
            <a:solidFill>
              <a:srgbClr val="A02226"/>
            </a:solidFill>
            <a:ln>
              <a:solidFill>
                <a:srgbClr val="FFFFFF"/>
              </a:solidFill>
            </a:ln>
          </c:spPr>
          <c:invertIfNegative val="0"/>
          <c:cat>
            <c:strRef>
              <c:f>Sheet1!$A$2:$A$6</c:f>
              <c:strCache>
                <c:ptCount val="5"/>
                <c:pt idx="0">
                  <c:v>Central City</c:v>
                </c:pt>
                <c:pt idx="1">
                  <c:v>City Fringe</c:v>
                </c:pt>
                <c:pt idx="2">
                  <c:v>Inner</c:v>
                </c:pt>
                <c:pt idx="3">
                  <c:v>Middle</c:v>
                </c:pt>
                <c:pt idx="4">
                  <c:v>Outer</c:v>
                </c:pt>
              </c:strCache>
            </c:strRef>
          </c:cat>
          <c:val>
            <c:numRef>
              <c:f>Sheet1!$E$2:$E$6</c:f>
              <c:numCache>
                <c:formatCode>General</c:formatCode>
                <c:ptCount val="5"/>
                <c:pt idx="0">
                  <c:v>4902</c:v>
                </c:pt>
                <c:pt idx="1">
                  <c:v>1053</c:v>
                </c:pt>
                <c:pt idx="2">
                  <c:v>693</c:v>
                </c:pt>
                <c:pt idx="3">
                  <c:v>511</c:v>
                </c:pt>
                <c:pt idx="4">
                  <c:v>0</c:v>
                </c:pt>
              </c:numCache>
            </c:numRef>
          </c:val>
          <c:extLst>
            <c:ext xmlns:c16="http://schemas.microsoft.com/office/drawing/2014/chart" uri="{C3380CC4-5D6E-409C-BE32-E72D297353CC}">
              <c16:uniqueId val="{00000001-48C7-4421-98CE-DF34D39C2404}"/>
            </c:ext>
          </c:extLst>
        </c:ser>
        <c:ser>
          <c:idx val="2"/>
          <c:order val="2"/>
          <c:tx>
            <c:strRef>
              <c:f>Sheet1!$D$1</c:f>
              <c:strCache>
                <c:ptCount val="1"/>
                <c:pt idx="0">
                  <c:v>10-19</c:v>
                </c:pt>
              </c:strCache>
            </c:strRef>
          </c:tx>
          <c:spPr>
            <a:solidFill>
              <a:srgbClr val="D4582A"/>
            </a:solidFill>
            <a:ln>
              <a:solidFill>
                <a:srgbClr val="FFFFFF"/>
              </a:solidFill>
            </a:ln>
          </c:spPr>
          <c:invertIfNegative val="0"/>
          <c:cat>
            <c:strRef>
              <c:f>Sheet1!$A$2:$A$6</c:f>
              <c:strCache>
                <c:ptCount val="5"/>
                <c:pt idx="0">
                  <c:v>Central City</c:v>
                </c:pt>
                <c:pt idx="1">
                  <c:v>City Fringe</c:v>
                </c:pt>
                <c:pt idx="2">
                  <c:v>Inner</c:v>
                </c:pt>
                <c:pt idx="3">
                  <c:v>Middle</c:v>
                </c:pt>
                <c:pt idx="4">
                  <c:v>Outer</c:v>
                </c:pt>
              </c:strCache>
            </c:strRef>
          </c:cat>
          <c:val>
            <c:numRef>
              <c:f>Sheet1!$D$2:$D$6</c:f>
              <c:numCache>
                <c:formatCode>General</c:formatCode>
                <c:ptCount val="5"/>
                <c:pt idx="0">
                  <c:v>3270</c:v>
                </c:pt>
                <c:pt idx="1">
                  <c:v>4431</c:v>
                </c:pt>
                <c:pt idx="2">
                  <c:v>1951</c:v>
                </c:pt>
                <c:pt idx="3">
                  <c:v>1761</c:v>
                </c:pt>
                <c:pt idx="4">
                  <c:v>0</c:v>
                </c:pt>
              </c:numCache>
            </c:numRef>
          </c:val>
          <c:extLst>
            <c:ext xmlns:c16="http://schemas.microsoft.com/office/drawing/2014/chart" uri="{C3380CC4-5D6E-409C-BE32-E72D297353CC}">
              <c16:uniqueId val="{00000002-48C7-4421-98CE-DF34D39C2404}"/>
            </c:ext>
          </c:extLst>
        </c:ser>
        <c:ser>
          <c:idx val="1"/>
          <c:order val="3"/>
          <c:tx>
            <c:strRef>
              <c:f>Sheet1!$C$1</c:f>
              <c:strCache>
                <c:ptCount val="1"/>
                <c:pt idx="0">
                  <c:v>4-9</c:v>
                </c:pt>
              </c:strCache>
            </c:strRef>
          </c:tx>
          <c:spPr>
            <a:solidFill>
              <a:srgbClr val="F68B33"/>
            </a:solidFill>
            <a:ln>
              <a:solidFill>
                <a:srgbClr val="FFFFFF"/>
              </a:solidFill>
            </a:ln>
          </c:spPr>
          <c:invertIfNegative val="0"/>
          <c:cat>
            <c:strRef>
              <c:f>Sheet1!$A$2:$A$6</c:f>
              <c:strCache>
                <c:ptCount val="5"/>
                <c:pt idx="0">
                  <c:v>Central City</c:v>
                </c:pt>
                <c:pt idx="1">
                  <c:v>City Fringe</c:v>
                </c:pt>
                <c:pt idx="2">
                  <c:v>Inner</c:v>
                </c:pt>
                <c:pt idx="3">
                  <c:v>Middle</c:v>
                </c:pt>
                <c:pt idx="4">
                  <c:v>Outer</c:v>
                </c:pt>
              </c:strCache>
            </c:strRef>
          </c:cat>
          <c:val>
            <c:numRef>
              <c:f>Sheet1!$C$2:$C$6</c:f>
              <c:numCache>
                <c:formatCode>General</c:formatCode>
                <c:ptCount val="5"/>
                <c:pt idx="0">
                  <c:v>285</c:v>
                </c:pt>
                <c:pt idx="1">
                  <c:v>7899</c:v>
                </c:pt>
                <c:pt idx="2">
                  <c:v>10528</c:v>
                </c:pt>
                <c:pt idx="3">
                  <c:v>6953</c:v>
                </c:pt>
                <c:pt idx="4">
                  <c:v>1350</c:v>
                </c:pt>
              </c:numCache>
            </c:numRef>
          </c:val>
          <c:extLst>
            <c:ext xmlns:c16="http://schemas.microsoft.com/office/drawing/2014/chart" uri="{C3380CC4-5D6E-409C-BE32-E72D297353CC}">
              <c16:uniqueId val="{00000003-48C7-4421-98CE-DF34D39C2404}"/>
            </c:ext>
          </c:extLst>
        </c:ser>
        <c:ser>
          <c:idx val="0"/>
          <c:order val="4"/>
          <c:tx>
            <c:strRef>
              <c:f>Sheet1!$B$1</c:f>
              <c:strCache>
                <c:ptCount val="1"/>
                <c:pt idx="0">
                  <c:v>2-3</c:v>
                </c:pt>
              </c:strCache>
            </c:strRef>
          </c:tx>
          <c:spPr>
            <a:solidFill>
              <a:srgbClr val="FFC35A"/>
            </a:solidFill>
            <a:ln>
              <a:solidFill>
                <a:srgbClr val="FFFFFF"/>
              </a:solidFill>
            </a:ln>
            <a:effectLst/>
          </c:spPr>
          <c:invertIfNegative val="0"/>
          <c:cat>
            <c:strRef>
              <c:f>Sheet1!$A$2:$A$6</c:f>
              <c:strCache>
                <c:ptCount val="5"/>
                <c:pt idx="0">
                  <c:v>Central City</c:v>
                </c:pt>
                <c:pt idx="1">
                  <c:v>City Fringe</c:v>
                </c:pt>
                <c:pt idx="2">
                  <c:v>Inner</c:v>
                </c:pt>
                <c:pt idx="3">
                  <c:v>Middle</c:v>
                </c:pt>
                <c:pt idx="4">
                  <c:v>Outer</c:v>
                </c:pt>
              </c:strCache>
            </c:strRef>
          </c:cat>
          <c:val>
            <c:numRef>
              <c:f>Sheet1!$B$2:$B$6</c:f>
              <c:numCache>
                <c:formatCode>General</c:formatCode>
                <c:ptCount val="5"/>
                <c:pt idx="0">
                  <c:v>0</c:v>
                </c:pt>
                <c:pt idx="1">
                  <c:v>578</c:v>
                </c:pt>
                <c:pt idx="2">
                  <c:v>3073</c:v>
                </c:pt>
                <c:pt idx="3">
                  <c:v>2233</c:v>
                </c:pt>
                <c:pt idx="4">
                  <c:v>961</c:v>
                </c:pt>
              </c:numCache>
            </c:numRef>
          </c:val>
          <c:extLst>
            <c:ext xmlns:c16="http://schemas.microsoft.com/office/drawing/2014/chart" uri="{C3380CC4-5D6E-409C-BE32-E72D297353CC}">
              <c16:uniqueId val="{00000004-48C7-4421-98CE-DF34D39C2404}"/>
            </c:ext>
          </c:extLst>
        </c:ser>
        <c:dLbls>
          <c:showLegendKey val="0"/>
          <c:showVal val="0"/>
          <c:showCatName val="0"/>
          <c:showSerName val="0"/>
          <c:showPercent val="0"/>
          <c:showBubbleSize val="0"/>
        </c:dLbls>
        <c:gapWidth val="50"/>
        <c:overlap val="100"/>
        <c:axId val="1804910072"/>
        <c:axId val="1804913560"/>
      </c:barChart>
      <c:dateAx>
        <c:axId val="1804910072"/>
        <c:scaling>
          <c:orientation val="minMax"/>
        </c:scaling>
        <c:delete val="0"/>
        <c:axPos val="b"/>
        <c:numFmt formatCode="General" sourceLinked="0"/>
        <c:majorTickMark val="out"/>
        <c:minorTickMark val="none"/>
        <c:tickLblPos val="nextTo"/>
        <c:spPr>
          <a:ln>
            <a:solidFill>
              <a:srgbClr val="6A737B"/>
            </a:solidFill>
          </a:ln>
        </c:spPr>
        <c:txPr>
          <a:bodyPr/>
          <a:lstStyle/>
          <a:p>
            <a:pPr>
              <a:defRPr sz="1400"/>
            </a:pPr>
            <a:endParaRPr lang="en-US"/>
          </a:p>
        </c:txPr>
        <c:crossAx val="1804913560"/>
        <c:crosses val="autoZero"/>
        <c:auto val="1"/>
        <c:lblOffset val="100"/>
        <c:baseTimeUnit val="years"/>
        <c:majorTimeUnit val="years"/>
        <c:minorTimeUnit val="months"/>
      </c:dateAx>
      <c:valAx>
        <c:axId val="1804913560"/>
        <c:scaling>
          <c:orientation val="minMax"/>
          <c:max val="60000"/>
        </c:scaling>
        <c:delete val="0"/>
        <c:axPos val="l"/>
        <c:majorGridlines>
          <c:spPr>
            <a:ln>
              <a:solidFill>
                <a:srgbClr val="FFFFFF">
                  <a:lumMod val="75000"/>
                </a:srgbClr>
              </a:solidFill>
            </a:ln>
          </c:spPr>
        </c:majorGridlines>
        <c:numFmt formatCode="#,##0" sourceLinked="0"/>
        <c:majorTickMark val="out"/>
        <c:minorTickMark val="none"/>
        <c:tickLblPos val="none"/>
        <c:spPr>
          <a:ln>
            <a:noFill/>
          </a:ln>
        </c:spPr>
        <c:txPr>
          <a:bodyPr/>
          <a:lstStyle/>
          <a:p>
            <a:pPr>
              <a:defRPr sz="1800"/>
            </a:pPr>
            <a:endParaRPr lang="en-US"/>
          </a:p>
        </c:txPr>
        <c:crossAx val="1804910072"/>
        <c:crosses val="autoZero"/>
        <c:crossBetween val="between"/>
        <c:majorUnit val="10000"/>
        <c:dispUnits>
          <c:builtInUnit val="thousands"/>
        </c:dispUnits>
      </c:valAx>
    </c:plotArea>
    <c:plotVisOnly val="1"/>
    <c:dispBlanksAs val="gap"/>
    <c:showDLblsOverMax val="0"/>
  </c:chart>
  <c:txPr>
    <a:bodyPr/>
    <a:lstStyle/>
    <a:p>
      <a:pPr>
        <a:defRPr sz="1800"/>
      </a:pPr>
      <a:endParaRPr lang="en-US"/>
    </a:p>
  </c:txPr>
  <c:externalData r:id="rId2">
    <c:autoUpdate val="0"/>
  </c:externalData>
</c:chartSpace>
</file>

<file path=ppt/charts/chart8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242381578752588"/>
          <c:y val="2.9719233661333531E-2"/>
          <c:w val="0.91770563799403393"/>
          <c:h val="0.88828134585018503"/>
        </c:manualLayout>
      </c:layout>
      <c:barChart>
        <c:barDir val="col"/>
        <c:grouping val="stacked"/>
        <c:varyColors val="0"/>
        <c:ser>
          <c:idx val="4"/>
          <c:order val="0"/>
          <c:tx>
            <c:strRef>
              <c:f>Sheet1!$F$1</c:f>
              <c:strCache>
                <c:ptCount val="1"/>
                <c:pt idx="0">
                  <c:v>40+</c:v>
                </c:pt>
              </c:strCache>
            </c:strRef>
          </c:tx>
          <c:spPr>
            <a:solidFill>
              <a:srgbClr val="621214"/>
            </a:solidFill>
            <a:ln>
              <a:solidFill>
                <a:srgbClr val="FFFFFF"/>
              </a:solidFill>
            </a:ln>
          </c:spPr>
          <c:invertIfNegative val="0"/>
          <c:cat>
            <c:strRef>
              <c:f>Sheet1!$A$2:$A$6</c:f>
              <c:strCache>
                <c:ptCount val="5"/>
                <c:pt idx="0">
                  <c:v>Central City</c:v>
                </c:pt>
                <c:pt idx="1">
                  <c:v>City Fringe</c:v>
                </c:pt>
                <c:pt idx="2">
                  <c:v>Inner</c:v>
                </c:pt>
                <c:pt idx="3">
                  <c:v>Middle</c:v>
                </c:pt>
                <c:pt idx="4">
                  <c:v>Outer</c:v>
                </c:pt>
              </c:strCache>
            </c:strRef>
          </c:cat>
          <c:val>
            <c:numRef>
              <c:f>Sheet1!$F$2:$F$6</c:f>
              <c:numCache>
                <c:formatCode>General</c:formatCode>
                <c:ptCount val="5"/>
                <c:pt idx="0">
                  <c:v>330</c:v>
                </c:pt>
                <c:pt idx="1">
                  <c:v>0</c:v>
                </c:pt>
                <c:pt idx="2">
                  <c:v>287</c:v>
                </c:pt>
                <c:pt idx="3">
                  <c:v>602</c:v>
                </c:pt>
                <c:pt idx="4">
                  <c:v>0</c:v>
                </c:pt>
              </c:numCache>
            </c:numRef>
          </c:val>
          <c:extLst>
            <c:ext xmlns:c16="http://schemas.microsoft.com/office/drawing/2014/chart" uri="{C3380CC4-5D6E-409C-BE32-E72D297353CC}">
              <c16:uniqueId val="{00000004-17CF-42FD-BB00-16887AF6E669}"/>
            </c:ext>
          </c:extLst>
        </c:ser>
        <c:ser>
          <c:idx val="3"/>
          <c:order val="1"/>
          <c:tx>
            <c:strRef>
              <c:f>Sheet1!$E$1</c:f>
              <c:strCache>
                <c:ptCount val="1"/>
                <c:pt idx="0">
                  <c:v>20-39</c:v>
                </c:pt>
              </c:strCache>
            </c:strRef>
          </c:tx>
          <c:spPr>
            <a:solidFill>
              <a:srgbClr val="A02226"/>
            </a:solidFill>
            <a:ln>
              <a:solidFill>
                <a:srgbClr val="FFFFFF"/>
              </a:solidFill>
            </a:ln>
          </c:spPr>
          <c:invertIfNegative val="0"/>
          <c:cat>
            <c:strRef>
              <c:f>Sheet1!$A$2:$A$6</c:f>
              <c:strCache>
                <c:ptCount val="5"/>
                <c:pt idx="0">
                  <c:v>Central City</c:v>
                </c:pt>
                <c:pt idx="1">
                  <c:v>City Fringe</c:v>
                </c:pt>
                <c:pt idx="2">
                  <c:v>Inner</c:v>
                </c:pt>
                <c:pt idx="3">
                  <c:v>Middle</c:v>
                </c:pt>
                <c:pt idx="4">
                  <c:v>Outer</c:v>
                </c:pt>
              </c:strCache>
            </c:strRef>
          </c:cat>
          <c:val>
            <c:numRef>
              <c:f>Sheet1!$E$2:$E$6</c:f>
              <c:numCache>
                <c:formatCode>General</c:formatCode>
                <c:ptCount val="5"/>
                <c:pt idx="0">
                  <c:v>529</c:v>
                </c:pt>
                <c:pt idx="1">
                  <c:v>2421</c:v>
                </c:pt>
                <c:pt idx="2">
                  <c:v>630</c:v>
                </c:pt>
                <c:pt idx="3">
                  <c:v>6307</c:v>
                </c:pt>
                <c:pt idx="4">
                  <c:v>708</c:v>
                </c:pt>
              </c:numCache>
            </c:numRef>
          </c:val>
          <c:extLst>
            <c:ext xmlns:c16="http://schemas.microsoft.com/office/drawing/2014/chart" uri="{C3380CC4-5D6E-409C-BE32-E72D297353CC}">
              <c16:uniqueId val="{00000003-17CF-42FD-BB00-16887AF6E669}"/>
            </c:ext>
          </c:extLst>
        </c:ser>
        <c:ser>
          <c:idx val="2"/>
          <c:order val="2"/>
          <c:tx>
            <c:strRef>
              <c:f>Sheet1!$D$1</c:f>
              <c:strCache>
                <c:ptCount val="1"/>
                <c:pt idx="0">
                  <c:v>10-19</c:v>
                </c:pt>
              </c:strCache>
            </c:strRef>
          </c:tx>
          <c:spPr>
            <a:solidFill>
              <a:srgbClr val="D4582A"/>
            </a:solidFill>
            <a:ln>
              <a:solidFill>
                <a:srgbClr val="FFFFFF"/>
              </a:solidFill>
            </a:ln>
          </c:spPr>
          <c:invertIfNegative val="0"/>
          <c:cat>
            <c:strRef>
              <c:f>Sheet1!$A$2:$A$6</c:f>
              <c:strCache>
                <c:ptCount val="5"/>
                <c:pt idx="0">
                  <c:v>Central City</c:v>
                </c:pt>
                <c:pt idx="1">
                  <c:v>City Fringe</c:v>
                </c:pt>
                <c:pt idx="2">
                  <c:v>Inner</c:v>
                </c:pt>
                <c:pt idx="3">
                  <c:v>Middle</c:v>
                </c:pt>
                <c:pt idx="4">
                  <c:v>Outer</c:v>
                </c:pt>
              </c:strCache>
            </c:strRef>
          </c:cat>
          <c:val>
            <c:numRef>
              <c:f>Sheet1!$D$2:$D$6</c:f>
              <c:numCache>
                <c:formatCode>General</c:formatCode>
                <c:ptCount val="5"/>
                <c:pt idx="0">
                  <c:v>887</c:v>
                </c:pt>
                <c:pt idx="1">
                  <c:v>2713</c:v>
                </c:pt>
                <c:pt idx="2">
                  <c:v>3564</c:v>
                </c:pt>
                <c:pt idx="3">
                  <c:v>11652</c:v>
                </c:pt>
                <c:pt idx="4">
                  <c:v>1325</c:v>
                </c:pt>
              </c:numCache>
            </c:numRef>
          </c:val>
          <c:extLst>
            <c:ext xmlns:c16="http://schemas.microsoft.com/office/drawing/2014/chart" uri="{C3380CC4-5D6E-409C-BE32-E72D297353CC}">
              <c16:uniqueId val="{00000002-17CF-42FD-BB00-16887AF6E669}"/>
            </c:ext>
          </c:extLst>
        </c:ser>
        <c:ser>
          <c:idx val="1"/>
          <c:order val="3"/>
          <c:tx>
            <c:strRef>
              <c:f>Sheet1!$C$1</c:f>
              <c:strCache>
                <c:ptCount val="1"/>
                <c:pt idx="0">
                  <c:v>4-9</c:v>
                </c:pt>
              </c:strCache>
            </c:strRef>
          </c:tx>
          <c:spPr>
            <a:solidFill>
              <a:srgbClr val="F68B33"/>
            </a:solidFill>
            <a:ln>
              <a:solidFill>
                <a:srgbClr val="FFFFFF"/>
              </a:solidFill>
            </a:ln>
          </c:spPr>
          <c:invertIfNegative val="0"/>
          <c:cat>
            <c:strRef>
              <c:f>Sheet1!$A$2:$A$6</c:f>
              <c:strCache>
                <c:ptCount val="5"/>
                <c:pt idx="0">
                  <c:v>Central City</c:v>
                </c:pt>
                <c:pt idx="1">
                  <c:v>City Fringe</c:v>
                </c:pt>
                <c:pt idx="2">
                  <c:v>Inner</c:v>
                </c:pt>
                <c:pt idx="3">
                  <c:v>Middle</c:v>
                </c:pt>
                <c:pt idx="4">
                  <c:v>Outer</c:v>
                </c:pt>
              </c:strCache>
            </c:strRef>
          </c:cat>
          <c:val>
            <c:numRef>
              <c:f>Sheet1!$C$2:$C$6</c:f>
              <c:numCache>
                <c:formatCode>General</c:formatCode>
                <c:ptCount val="5"/>
                <c:pt idx="0">
                  <c:v>493</c:v>
                </c:pt>
                <c:pt idx="1">
                  <c:v>10326</c:v>
                </c:pt>
                <c:pt idx="2">
                  <c:v>7464</c:v>
                </c:pt>
                <c:pt idx="3">
                  <c:v>30319</c:v>
                </c:pt>
                <c:pt idx="4">
                  <c:v>5049</c:v>
                </c:pt>
              </c:numCache>
            </c:numRef>
          </c:val>
          <c:extLst>
            <c:ext xmlns:c16="http://schemas.microsoft.com/office/drawing/2014/chart" uri="{C3380CC4-5D6E-409C-BE32-E72D297353CC}">
              <c16:uniqueId val="{00000001-17CF-42FD-BB00-16887AF6E669}"/>
            </c:ext>
          </c:extLst>
        </c:ser>
        <c:ser>
          <c:idx val="0"/>
          <c:order val="4"/>
          <c:tx>
            <c:strRef>
              <c:f>Sheet1!$B$1</c:f>
              <c:strCache>
                <c:ptCount val="1"/>
                <c:pt idx="0">
                  <c:v>2-3</c:v>
                </c:pt>
              </c:strCache>
            </c:strRef>
          </c:tx>
          <c:spPr>
            <a:solidFill>
              <a:srgbClr val="FFC35A"/>
            </a:solidFill>
            <a:ln>
              <a:solidFill>
                <a:srgbClr val="FFFFFF"/>
              </a:solidFill>
            </a:ln>
            <a:effectLst/>
          </c:spPr>
          <c:invertIfNegative val="0"/>
          <c:cat>
            <c:strRef>
              <c:f>Sheet1!$A$2:$A$6</c:f>
              <c:strCache>
                <c:ptCount val="5"/>
                <c:pt idx="0">
                  <c:v>Central City</c:v>
                </c:pt>
                <c:pt idx="1">
                  <c:v>City Fringe</c:v>
                </c:pt>
                <c:pt idx="2">
                  <c:v>Inner</c:v>
                </c:pt>
                <c:pt idx="3">
                  <c:v>Middle</c:v>
                </c:pt>
                <c:pt idx="4">
                  <c:v>Outer</c:v>
                </c:pt>
              </c:strCache>
            </c:strRef>
          </c:cat>
          <c:val>
            <c:numRef>
              <c:f>Sheet1!$B$2:$B$6</c:f>
              <c:numCache>
                <c:formatCode>General</c:formatCode>
                <c:ptCount val="5"/>
                <c:pt idx="0">
                  <c:v>0</c:v>
                </c:pt>
                <c:pt idx="1">
                  <c:v>420</c:v>
                </c:pt>
                <c:pt idx="2">
                  <c:v>458</c:v>
                </c:pt>
                <c:pt idx="3">
                  <c:v>1959</c:v>
                </c:pt>
                <c:pt idx="4">
                  <c:v>40</c:v>
                </c:pt>
              </c:numCache>
            </c:numRef>
          </c:val>
          <c:extLst>
            <c:ext xmlns:c16="http://schemas.microsoft.com/office/drawing/2014/chart" uri="{C3380CC4-5D6E-409C-BE32-E72D297353CC}">
              <c16:uniqueId val="{00000000-17CF-42FD-BB00-16887AF6E669}"/>
            </c:ext>
          </c:extLst>
        </c:ser>
        <c:dLbls>
          <c:showLegendKey val="0"/>
          <c:showVal val="0"/>
          <c:showCatName val="0"/>
          <c:showSerName val="0"/>
          <c:showPercent val="0"/>
          <c:showBubbleSize val="0"/>
        </c:dLbls>
        <c:gapWidth val="50"/>
        <c:overlap val="100"/>
        <c:axId val="1804910072"/>
        <c:axId val="1804913560"/>
      </c:barChart>
      <c:dateAx>
        <c:axId val="1804910072"/>
        <c:scaling>
          <c:orientation val="minMax"/>
        </c:scaling>
        <c:delete val="0"/>
        <c:axPos val="b"/>
        <c:numFmt formatCode="General" sourceLinked="0"/>
        <c:majorTickMark val="out"/>
        <c:minorTickMark val="none"/>
        <c:tickLblPos val="nextTo"/>
        <c:spPr>
          <a:ln>
            <a:solidFill>
              <a:srgbClr val="6A737B"/>
            </a:solidFill>
          </a:ln>
        </c:spPr>
        <c:txPr>
          <a:bodyPr/>
          <a:lstStyle/>
          <a:p>
            <a:pPr>
              <a:defRPr sz="1400"/>
            </a:pPr>
            <a:endParaRPr lang="en-US"/>
          </a:p>
        </c:txPr>
        <c:crossAx val="1804913560"/>
        <c:crosses val="autoZero"/>
        <c:auto val="1"/>
        <c:lblOffset val="100"/>
        <c:baseTimeUnit val="years"/>
        <c:majorTimeUnit val="years"/>
        <c:minorTimeUnit val="months"/>
      </c:dateAx>
      <c:valAx>
        <c:axId val="1804913560"/>
        <c:scaling>
          <c:orientation val="minMax"/>
        </c:scaling>
        <c:delete val="0"/>
        <c:axPos val="l"/>
        <c:majorGridlines>
          <c:spPr>
            <a:ln>
              <a:solidFill>
                <a:srgbClr val="FFFFFF">
                  <a:lumMod val="75000"/>
                </a:srgbClr>
              </a:solidFill>
            </a:ln>
          </c:spPr>
        </c:majorGridlines>
        <c:numFmt formatCode="#,##0" sourceLinked="0"/>
        <c:majorTickMark val="out"/>
        <c:minorTickMark val="none"/>
        <c:tickLblPos val="nextTo"/>
        <c:spPr>
          <a:ln>
            <a:noFill/>
          </a:ln>
        </c:spPr>
        <c:txPr>
          <a:bodyPr/>
          <a:lstStyle/>
          <a:p>
            <a:pPr>
              <a:defRPr sz="1800"/>
            </a:pPr>
            <a:endParaRPr lang="en-US"/>
          </a:p>
        </c:txPr>
        <c:crossAx val="1804910072"/>
        <c:crosses val="autoZero"/>
        <c:crossBetween val="between"/>
        <c:majorUnit val="10000"/>
        <c:dispUnits>
          <c:builtInUnit val="thousands"/>
          <c:dispUnitsLbl/>
        </c:dispUnits>
      </c:valAx>
    </c:plotArea>
    <c:plotVisOnly val="1"/>
    <c:dispBlanksAs val="gap"/>
    <c:showDLblsOverMax val="0"/>
  </c:chart>
  <c:txPr>
    <a:bodyPr/>
    <a:lstStyle/>
    <a:p>
      <a:pPr>
        <a:defRPr sz="1800"/>
      </a:pPr>
      <a:endParaRPr lang="en-US"/>
    </a:p>
  </c:txPr>
  <c:externalData r:id="rId2">
    <c:autoUpdate val="0"/>
  </c:externalData>
</c:chartSpace>
</file>

<file path=ppt/charts/chart8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242381578752588"/>
          <c:y val="2.9719233661333531E-2"/>
          <c:w val="0.91770563799403393"/>
          <c:h val="0.83212388060361475"/>
        </c:manualLayout>
      </c:layout>
      <c:barChart>
        <c:barDir val="col"/>
        <c:grouping val="stacked"/>
        <c:varyColors val="0"/>
        <c:ser>
          <c:idx val="4"/>
          <c:order val="0"/>
          <c:tx>
            <c:strRef>
              <c:f>Sheet1!$F$1</c:f>
              <c:strCache>
                <c:ptCount val="1"/>
                <c:pt idx="0">
                  <c:v>40+</c:v>
                </c:pt>
              </c:strCache>
            </c:strRef>
          </c:tx>
          <c:spPr>
            <a:solidFill>
              <a:srgbClr val="621214"/>
            </a:solidFill>
            <a:ln>
              <a:solidFill>
                <a:srgbClr val="FFFFFF"/>
              </a:solidFill>
            </a:ln>
          </c:spPr>
          <c:invertIfNegative val="0"/>
          <c:cat>
            <c:strRef>
              <c:f>Sheet1!$A$2:$A$5</c:f>
              <c:strCache>
                <c:ptCount val="4"/>
                <c:pt idx="0">
                  <c:v>Central City</c:v>
                </c:pt>
                <c:pt idx="1">
                  <c:v>City Fringe</c:v>
                </c:pt>
                <c:pt idx="2">
                  <c:v>Inner</c:v>
                </c:pt>
                <c:pt idx="3">
                  <c:v>Metro Nodes</c:v>
                </c:pt>
              </c:strCache>
            </c:strRef>
          </c:cat>
          <c:val>
            <c:numRef>
              <c:f>Sheet1!$F$2:$F$5</c:f>
              <c:numCache>
                <c:formatCode>General</c:formatCode>
                <c:ptCount val="4"/>
                <c:pt idx="0">
                  <c:v>1266</c:v>
                </c:pt>
                <c:pt idx="1">
                  <c:v>0</c:v>
                </c:pt>
                <c:pt idx="2">
                  <c:v>0</c:v>
                </c:pt>
                <c:pt idx="3">
                  <c:v>944</c:v>
                </c:pt>
              </c:numCache>
            </c:numRef>
          </c:val>
          <c:extLst>
            <c:ext xmlns:c16="http://schemas.microsoft.com/office/drawing/2014/chart" uri="{C3380CC4-5D6E-409C-BE32-E72D297353CC}">
              <c16:uniqueId val="{00000000-B537-4922-A0DD-ECBED50E1543}"/>
            </c:ext>
          </c:extLst>
        </c:ser>
        <c:ser>
          <c:idx val="3"/>
          <c:order val="1"/>
          <c:tx>
            <c:strRef>
              <c:f>Sheet1!$E$1</c:f>
              <c:strCache>
                <c:ptCount val="1"/>
                <c:pt idx="0">
                  <c:v>20-39</c:v>
                </c:pt>
              </c:strCache>
            </c:strRef>
          </c:tx>
          <c:spPr>
            <a:solidFill>
              <a:srgbClr val="A02226"/>
            </a:solidFill>
            <a:ln>
              <a:solidFill>
                <a:srgbClr val="FFFFFF"/>
              </a:solidFill>
            </a:ln>
          </c:spPr>
          <c:invertIfNegative val="0"/>
          <c:cat>
            <c:strRef>
              <c:f>Sheet1!$A$2:$A$5</c:f>
              <c:strCache>
                <c:ptCount val="4"/>
                <c:pt idx="0">
                  <c:v>Central City</c:v>
                </c:pt>
                <c:pt idx="1">
                  <c:v>City Fringe</c:v>
                </c:pt>
                <c:pt idx="2">
                  <c:v>Inner</c:v>
                </c:pt>
                <c:pt idx="3">
                  <c:v>Metro Nodes</c:v>
                </c:pt>
              </c:strCache>
            </c:strRef>
          </c:cat>
          <c:val>
            <c:numRef>
              <c:f>Sheet1!$E$2:$E$5</c:f>
              <c:numCache>
                <c:formatCode>General</c:formatCode>
                <c:ptCount val="4"/>
                <c:pt idx="0">
                  <c:v>720</c:v>
                </c:pt>
                <c:pt idx="1">
                  <c:v>4991</c:v>
                </c:pt>
                <c:pt idx="2">
                  <c:v>375</c:v>
                </c:pt>
                <c:pt idx="3">
                  <c:v>601</c:v>
                </c:pt>
              </c:numCache>
            </c:numRef>
          </c:val>
          <c:extLst>
            <c:ext xmlns:c16="http://schemas.microsoft.com/office/drawing/2014/chart" uri="{C3380CC4-5D6E-409C-BE32-E72D297353CC}">
              <c16:uniqueId val="{00000001-B537-4922-A0DD-ECBED50E1543}"/>
            </c:ext>
          </c:extLst>
        </c:ser>
        <c:ser>
          <c:idx val="2"/>
          <c:order val="2"/>
          <c:tx>
            <c:strRef>
              <c:f>Sheet1!$D$1</c:f>
              <c:strCache>
                <c:ptCount val="1"/>
                <c:pt idx="0">
                  <c:v>10-19</c:v>
                </c:pt>
              </c:strCache>
            </c:strRef>
          </c:tx>
          <c:spPr>
            <a:solidFill>
              <a:srgbClr val="D4582A"/>
            </a:solidFill>
            <a:ln>
              <a:solidFill>
                <a:srgbClr val="FFFFFF"/>
              </a:solidFill>
            </a:ln>
          </c:spPr>
          <c:invertIfNegative val="0"/>
          <c:cat>
            <c:strRef>
              <c:f>Sheet1!$A$2:$A$5</c:f>
              <c:strCache>
                <c:ptCount val="4"/>
                <c:pt idx="0">
                  <c:v>Central City</c:v>
                </c:pt>
                <c:pt idx="1">
                  <c:v>City Fringe</c:v>
                </c:pt>
                <c:pt idx="2">
                  <c:v>Inner</c:v>
                </c:pt>
                <c:pt idx="3">
                  <c:v>Metro Nodes</c:v>
                </c:pt>
              </c:strCache>
            </c:strRef>
          </c:cat>
          <c:val>
            <c:numRef>
              <c:f>Sheet1!$D$2:$D$5</c:f>
              <c:numCache>
                <c:formatCode>General</c:formatCode>
                <c:ptCount val="4"/>
                <c:pt idx="0">
                  <c:v>378</c:v>
                </c:pt>
                <c:pt idx="1">
                  <c:v>6205</c:v>
                </c:pt>
                <c:pt idx="2">
                  <c:v>2257</c:v>
                </c:pt>
                <c:pt idx="3">
                  <c:v>1438</c:v>
                </c:pt>
              </c:numCache>
            </c:numRef>
          </c:val>
          <c:extLst>
            <c:ext xmlns:c16="http://schemas.microsoft.com/office/drawing/2014/chart" uri="{C3380CC4-5D6E-409C-BE32-E72D297353CC}">
              <c16:uniqueId val="{00000002-B537-4922-A0DD-ECBED50E1543}"/>
            </c:ext>
          </c:extLst>
        </c:ser>
        <c:ser>
          <c:idx val="1"/>
          <c:order val="3"/>
          <c:tx>
            <c:strRef>
              <c:f>Sheet1!$C$1</c:f>
              <c:strCache>
                <c:ptCount val="1"/>
                <c:pt idx="0">
                  <c:v>4-9</c:v>
                </c:pt>
              </c:strCache>
            </c:strRef>
          </c:tx>
          <c:spPr>
            <a:solidFill>
              <a:srgbClr val="F68B33"/>
            </a:solidFill>
            <a:ln>
              <a:solidFill>
                <a:srgbClr val="FFFFFF"/>
              </a:solidFill>
            </a:ln>
          </c:spPr>
          <c:invertIfNegative val="0"/>
          <c:cat>
            <c:strRef>
              <c:f>Sheet1!$A$2:$A$5</c:f>
              <c:strCache>
                <c:ptCount val="4"/>
                <c:pt idx="0">
                  <c:v>Central City</c:v>
                </c:pt>
                <c:pt idx="1">
                  <c:v>City Fringe</c:v>
                </c:pt>
                <c:pt idx="2">
                  <c:v>Inner</c:v>
                </c:pt>
                <c:pt idx="3">
                  <c:v>Metro Nodes</c:v>
                </c:pt>
              </c:strCache>
            </c:strRef>
          </c:cat>
          <c:val>
            <c:numRef>
              <c:f>Sheet1!$C$2:$C$5</c:f>
              <c:numCache>
                <c:formatCode>General</c:formatCode>
                <c:ptCount val="4"/>
                <c:pt idx="0">
                  <c:v>124</c:v>
                </c:pt>
                <c:pt idx="1">
                  <c:v>3403</c:v>
                </c:pt>
                <c:pt idx="2">
                  <c:v>3481</c:v>
                </c:pt>
                <c:pt idx="3">
                  <c:v>5259</c:v>
                </c:pt>
              </c:numCache>
            </c:numRef>
          </c:val>
          <c:extLst>
            <c:ext xmlns:c16="http://schemas.microsoft.com/office/drawing/2014/chart" uri="{C3380CC4-5D6E-409C-BE32-E72D297353CC}">
              <c16:uniqueId val="{00000003-B537-4922-A0DD-ECBED50E1543}"/>
            </c:ext>
          </c:extLst>
        </c:ser>
        <c:ser>
          <c:idx val="0"/>
          <c:order val="4"/>
          <c:tx>
            <c:strRef>
              <c:f>Sheet1!$B$1</c:f>
              <c:strCache>
                <c:ptCount val="1"/>
                <c:pt idx="0">
                  <c:v>2-3</c:v>
                </c:pt>
              </c:strCache>
            </c:strRef>
          </c:tx>
          <c:spPr>
            <a:solidFill>
              <a:srgbClr val="FFC35A"/>
            </a:solidFill>
            <a:ln>
              <a:solidFill>
                <a:srgbClr val="FFFFFF"/>
              </a:solidFill>
            </a:ln>
            <a:effectLst/>
          </c:spPr>
          <c:invertIfNegative val="0"/>
          <c:cat>
            <c:strRef>
              <c:f>Sheet1!$A$2:$A$5</c:f>
              <c:strCache>
                <c:ptCount val="4"/>
                <c:pt idx="0">
                  <c:v>Central City</c:v>
                </c:pt>
                <c:pt idx="1">
                  <c:v>City Fringe</c:v>
                </c:pt>
                <c:pt idx="2">
                  <c:v>Inner</c:v>
                </c:pt>
                <c:pt idx="3">
                  <c:v>Metro Nodes</c:v>
                </c:pt>
              </c:strCache>
            </c:strRef>
          </c:cat>
          <c:val>
            <c:numRef>
              <c:f>Sheet1!$B$2:$B$5</c:f>
              <c:numCache>
                <c:formatCode>General</c:formatCode>
                <c:ptCount val="4"/>
                <c:pt idx="0">
                  <c:v>10</c:v>
                </c:pt>
                <c:pt idx="1">
                  <c:v>65</c:v>
                </c:pt>
                <c:pt idx="2">
                  <c:v>570</c:v>
                </c:pt>
                <c:pt idx="3">
                  <c:v>670</c:v>
                </c:pt>
              </c:numCache>
            </c:numRef>
          </c:val>
          <c:extLst>
            <c:ext xmlns:c16="http://schemas.microsoft.com/office/drawing/2014/chart" uri="{C3380CC4-5D6E-409C-BE32-E72D297353CC}">
              <c16:uniqueId val="{00000004-B537-4922-A0DD-ECBED50E1543}"/>
            </c:ext>
          </c:extLst>
        </c:ser>
        <c:dLbls>
          <c:showLegendKey val="0"/>
          <c:showVal val="0"/>
          <c:showCatName val="0"/>
          <c:showSerName val="0"/>
          <c:showPercent val="0"/>
          <c:showBubbleSize val="0"/>
        </c:dLbls>
        <c:gapWidth val="50"/>
        <c:overlap val="100"/>
        <c:axId val="1804910072"/>
        <c:axId val="1804913560"/>
      </c:barChart>
      <c:dateAx>
        <c:axId val="1804910072"/>
        <c:scaling>
          <c:orientation val="minMax"/>
        </c:scaling>
        <c:delete val="0"/>
        <c:axPos val="b"/>
        <c:numFmt formatCode="General" sourceLinked="0"/>
        <c:majorTickMark val="out"/>
        <c:minorTickMark val="none"/>
        <c:tickLblPos val="nextTo"/>
        <c:spPr>
          <a:ln>
            <a:solidFill>
              <a:srgbClr val="6A737B"/>
            </a:solidFill>
          </a:ln>
        </c:spPr>
        <c:txPr>
          <a:bodyPr/>
          <a:lstStyle/>
          <a:p>
            <a:pPr>
              <a:defRPr sz="1400"/>
            </a:pPr>
            <a:endParaRPr lang="en-US"/>
          </a:p>
        </c:txPr>
        <c:crossAx val="1804913560"/>
        <c:crosses val="autoZero"/>
        <c:auto val="1"/>
        <c:lblOffset val="100"/>
        <c:baseTimeUnit val="years"/>
        <c:majorTimeUnit val="years"/>
        <c:minorTimeUnit val="months"/>
      </c:dateAx>
      <c:valAx>
        <c:axId val="1804913560"/>
        <c:scaling>
          <c:orientation val="minMax"/>
          <c:max val="60000"/>
        </c:scaling>
        <c:delete val="0"/>
        <c:axPos val="l"/>
        <c:majorGridlines>
          <c:spPr>
            <a:ln>
              <a:solidFill>
                <a:srgbClr val="FFFFFF">
                  <a:lumMod val="75000"/>
                </a:srgbClr>
              </a:solidFill>
            </a:ln>
          </c:spPr>
        </c:majorGridlines>
        <c:numFmt formatCode="#,##0" sourceLinked="0"/>
        <c:majorTickMark val="out"/>
        <c:minorTickMark val="none"/>
        <c:tickLblPos val="none"/>
        <c:spPr>
          <a:ln>
            <a:noFill/>
          </a:ln>
        </c:spPr>
        <c:txPr>
          <a:bodyPr/>
          <a:lstStyle/>
          <a:p>
            <a:pPr>
              <a:defRPr sz="1800"/>
            </a:pPr>
            <a:endParaRPr lang="en-US"/>
          </a:p>
        </c:txPr>
        <c:crossAx val="1804910072"/>
        <c:crosses val="autoZero"/>
        <c:crossBetween val="between"/>
        <c:majorUnit val="10000"/>
        <c:dispUnits>
          <c:builtInUnit val="thousands"/>
        </c:dispUnits>
      </c:valAx>
    </c:plotArea>
    <c:plotVisOnly val="1"/>
    <c:dispBlanksAs val="gap"/>
    <c:showDLblsOverMax val="0"/>
  </c:chart>
  <c:txPr>
    <a:bodyPr/>
    <a:lstStyle/>
    <a:p>
      <a:pPr>
        <a:defRPr sz="1800"/>
      </a:pPr>
      <a:endParaRPr lang="en-US"/>
    </a:p>
  </c:txPr>
  <c:externalData r:id="rId2">
    <c:autoUpdate val="0"/>
  </c:externalData>
</c:chartSpace>
</file>

<file path=ppt/charts/chart8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7.5954283388492888E-2"/>
          <c:y val="4.1090750213137892E-2"/>
          <c:w val="0.9079836205712104"/>
          <c:h val="0.84709677389550331"/>
        </c:manualLayout>
      </c:layout>
      <c:barChart>
        <c:barDir val="col"/>
        <c:grouping val="clustered"/>
        <c:varyColors val="0"/>
        <c:ser>
          <c:idx val="2"/>
          <c:order val="0"/>
          <c:tx>
            <c:strRef>
              <c:f>Sheet1!$B$1</c:f>
              <c:strCache>
                <c:ptCount val="1"/>
                <c:pt idx="0">
                  <c:v>All dwellings</c:v>
                </c:pt>
              </c:strCache>
            </c:strRef>
          </c:tx>
          <c:spPr>
            <a:solidFill>
              <a:srgbClr val="F68B33"/>
            </a:solidFill>
          </c:spPr>
          <c:invertIfNegative val="0"/>
          <c:cat>
            <c:strRef>
              <c:f>Sheet1!$A$2:$A$11</c:f>
              <c:strCache>
                <c:ptCount val="10"/>
                <c:pt idx="0">
                  <c:v>1st
(lowest)</c:v>
                </c:pt>
                <c:pt idx="1">
                  <c:v>2nd</c:v>
                </c:pt>
                <c:pt idx="2">
                  <c:v>3rd</c:v>
                </c:pt>
                <c:pt idx="3">
                  <c:v>4th</c:v>
                </c:pt>
                <c:pt idx="4">
                  <c:v>5th</c:v>
                </c:pt>
                <c:pt idx="5">
                  <c:v>6th</c:v>
                </c:pt>
                <c:pt idx="6">
                  <c:v>7th</c:v>
                </c:pt>
                <c:pt idx="7">
                  <c:v>8th</c:v>
                </c:pt>
                <c:pt idx="8">
                  <c:v>9th</c:v>
                </c:pt>
                <c:pt idx="9">
                  <c:v>10th
(highest)</c:v>
                </c:pt>
              </c:strCache>
            </c:strRef>
          </c:cat>
          <c:val>
            <c:numRef>
              <c:f>Sheet1!$B$2:$B$11</c:f>
              <c:numCache>
                <c:formatCode>#,##0</c:formatCode>
                <c:ptCount val="10"/>
                <c:pt idx="0">
                  <c:v>99.75135190716415</c:v>
                </c:pt>
                <c:pt idx="1">
                  <c:v>93.332076476408815</c:v>
                </c:pt>
                <c:pt idx="2">
                  <c:v>86.545792507640044</c:v>
                </c:pt>
                <c:pt idx="3">
                  <c:v>81.434372647991466</c:v>
                </c:pt>
                <c:pt idx="4">
                  <c:v>82.62749044088946</c:v>
                </c:pt>
                <c:pt idx="5">
                  <c:v>88.535444749148127</c:v>
                </c:pt>
                <c:pt idx="6">
                  <c:v>88.299438742554287</c:v>
                </c:pt>
                <c:pt idx="7">
                  <c:v>86.693563653615456</c:v>
                </c:pt>
                <c:pt idx="8">
                  <c:v>102.4220651321869</c:v>
                </c:pt>
                <c:pt idx="9">
                  <c:v>108.31772031273479</c:v>
                </c:pt>
              </c:numCache>
            </c:numRef>
          </c:val>
          <c:extLst>
            <c:ext xmlns:c16="http://schemas.microsoft.com/office/drawing/2014/chart" uri="{C3380CC4-5D6E-409C-BE32-E72D297353CC}">
              <c16:uniqueId val="{00000000-125E-47AF-8504-402A1DD76B55}"/>
            </c:ext>
          </c:extLst>
        </c:ser>
        <c:ser>
          <c:idx val="0"/>
          <c:order val="1"/>
          <c:tx>
            <c:strRef>
              <c:f>Sheet1!$C$1</c:f>
              <c:strCache>
                <c:ptCount val="1"/>
                <c:pt idx="0">
                  <c:v>Houses</c:v>
                </c:pt>
              </c:strCache>
            </c:strRef>
          </c:tx>
          <c:spPr>
            <a:solidFill>
              <a:srgbClr val="D4582A"/>
            </a:solidFill>
            <a:ln w="9525">
              <a:solidFill>
                <a:srgbClr val="FFFFFF"/>
              </a:solidFill>
            </a:ln>
          </c:spPr>
          <c:invertIfNegative val="0"/>
          <c:cat>
            <c:strRef>
              <c:f>Sheet1!$A$2:$A$11</c:f>
              <c:strCache>
                <c:ptCount val="10"/>
                <c:pt idx="0">
                  <c:v>1st
(lowest)</c:v>
                </c:pt>
                <c:pt idx="1">
                  <c:v>2nd</c:v>
                </c:pt>
                <c:pt idx="2">
                  <c:v>3rd</c:v>
                </c:pt>
                <c:pt idx="3">
                  <c:v>4th</c:v>
                </c:pt>
                <c:pt idx="4">
                  <c:v>5th</c:v>
                </c:pt>
                <c:pt idx="5">
                  <c:v>6th</c:v>
                </c:pt>
                <c:pt idx="6">
                  <c:v>7th</c:v>
                </c:pt>
                <c:pt idx="7">
                  <c:v>8th</c:v>
                </c:pt>
                <c:pt idx="8">
                  <c:v>9th</c:v>
                </c:pt>
                <c:pt idx="9">
                  <c:v>10th
(highest)</c:v>
                </c:pt>
              </c:strCache>
            </c:strRef>
          </c:cat>
          <c:val>
            <c:numRef>
              <c:f>Sheet1!$C$2:$C$11</c:f>
              <c:numCache>
                <c:formatCode>#,##0</c:formatCode>
                <c:ptCount val="10"/>
                <c:pt idx="0">
                  <c:v>99.431789442824424</c:v>
                </c:pt>
                <c:pt idx="1">
                  <c:v>92.103574051039203</c:v>
                </c:pt>
                <c:pt idx="2">
                  <c:v>84.654614847588306</c:v>
                </c:pt>
                <c:pt idx="3">
                  <c:v>79.912006287112405</c:v>
                </c:pt>
                <c:pt idx="4">
                  <c:v>75.45733185862747</c:v>
                </c:pt>
                <c:pt idx="5">
                  <c:v>81.439003705243408</c:v>
                </c:pt>
                <c:pt idx="6">
                  <c:v>88.731021520418494</c:v>
                </c:pt>
                <c:pt idx="7">
                  <c:v>90.659329900374473</c:v>
                </c:pt>
                <c:pt idx="8">
                  <c:v>102.01332210651262</c:v>
                </c:pt>
                <c:pt idx="9">
                  <c:v>94.632898135708587</c:v>
                </c:pt>
              </c:numCache>
            </c:numRef>
          </c:val>
          <c:extLst>
            <c:ext xmlns:c16="http://schemas.microsoft.com/office/drawing/2014/chart" uri="{C3380CC4-5D6E-409C-BE32-E72D297353CC}">
              <c16:uniqueId val="{00000001-125E-47AF-8504-402A1DD76B55}"/>
            </c:ext>
          </c:extLst>
        </c:ser>
        <c:ser>
          <c:idx val="3"/>
          <c:order val="2"/>
          <c:tx>
            <c:strRef>
              <c:f>Sheet1!$D$1</c:f>
              <c:strCache>
                <c:ptCount val="1"/>
                <c:pt idx="0">
                  <c:v>Attached</c:v>
                </c:pt>
              </c:strCache>
            </c:strRef>
          </c:tx>
          <c:spPr>
            <a:solidFill>
              <a:srgbClr val="A02226"/>
            </a:solidFill>
            <a:ln>
              <a:solidFill>
                <a:srgbClr val="FFFFFF"/>
              </a:solidFill>
            </a:ln>
          </c:spPr>
          <c:invertIfNegative val="0"/>
          <c:cat>
            <c:strRef>
              <c:f>Sheet1!$A$2:$A$11</c:f>
              <c:strCache>
                <c:ptCount val="10"/>
                <c:pt idx="0">
                  <c:v>1st
(lowest)</c:v>
                </c:pt>
                <c:pt idx="1">
                  <c:v>2nd</c:v>
                </c:pt>
                <c:pt idx="2">
                  <c:v>3rd</c:v>
                </c:pt>
                <c:pt idx="3">
                  <c:v>4th</c:v>
                </c:pt>
                <c:pt idx="4">
                  <c:v>5th</c:v>
                </c:pt>
                <c:pt idx="5">
                  <c:v>6th</c:v>
                </c:pt>
                <c:pt idx="6">
                  <c:v>7th</c:v>
                </c:pt>
                <c:pt idx="7">
                  <c:v>8th</c:v>
                </c:pt>
                <c:pt idx="8">
                  <c:v>9th</c:v>
                </c:pt>
                <c:pt idx="9">
                  <c:v>10th
(highest)</c:v>
                </c:pt>
              </c:strCache>
            </c:strRef>
          </c:cat>
          <c:val>
            <c:numRef>
              <c:f>Sheet1!$D$2:$D$11</c:f>
              <c:numCache>
                <c:formatCode>#,##0</c:formatCode>
                <c:ptCount val="10"/>
                <c:pt idx="0">
                  <c:v>113.34983081056185</c:v>
                </c:pt>
                <c:pt idx="1">
                  <c:v>110.91597934883222</c:v>
                </c:pt>
                <c:pt idx="2">
                  <c:v>108.40609263657956</c:v>
                </c:pt>
                <c:pt idx="3">
                  <c:v>101.74530618506492</c:v>
                </c:pt>
                <c:pt idx="4">
                  <c:v>103.07965887303513</c:v>
                </c:pt>
                <c:pt idx="5">
                  <c:v>97.43567432169823</c:v>
                </c:pt>
                <c:pt idx="6">
                  <c:v>95.764229370532519</c:v>
                </c:pt>
                <c:pt idx="7">
                  <c:v>103.54017827762166</c:v>
                </c:pt>
                <c:pt idx="8">
                  <c:v>116.98984477793547</c:v>
                </c:pt>
                <c:pt idx="9">
                  <c:v>123.13002927814213</c:v>
                </c:pt>
              </c:numCache>
            </c:numRef>
          </c:val>
          <c:extLst>
            <c:ext xmlns:c16="http://schemas.microsoft.com/office/drawing/2014/chart" uri="{C3380CC4-5D6E-409C-BE32-E72D297353CC}">
              <c16:uniqueId val="{00000002-125E-47AF-8504-402A1DD76B55}"/>
            </c:ext>
          </c:extLst>
        </c:ser>
        <c:dLbls>
          <c:showLegendKey val="0"/>
          <c:showVal val="0"/>
          <c:showCatName val="0"/>
          <c:showSerName val="0"/>
          <c:showPercent val="0"/>
          <c:showBubbleSize val="0"/>
        </c:dLbls>
        <c:gapWidth val="100"/>
        <c:axId val="1855111800"/>
        <c:axId val="1855115064"/>
      </c:barChart>
      <c:catAx>
        <c:axId val="1855111800"/>
        <c:scaling>
          <c:orientation val="minMax"/>
        </c:scaling>
        <c:delete val="0"/>
        <c:axPos val="b"/>
        <c:numFmt formatCode="General" sourceLinked="1"/>
        <c:majorTickMark val="none"/>
        <c:minorTickMark val="none"/>
        <c:tickLblPos val="nextTo"/>
        <c:spPr>
          <a:ln>
            <a:solidFill>
              <a:schemeClr val="tx1"/>
            </a:solidFill>
          </a:ln>
        </c:spPr>
        <c:txPr>
          <a:bodyPr/>
          <a:lstStyle/>
          <a:p>
            <a:pPr>
              <a:defRPr sz="1800"/>
            </a:pPr>
            <a:endParaRPr lang="en-US"/>
          </a:p>
        </c:txPr>
        <c:crossAx val="1855115064"/>
        <c:crosses val="autoZero"/>
        <c:auto val="1"/>
        <c:lblAlgn val="ctr"/>
        <c:lblOffset val="100"/>
        <c:noMultiLvlLbl val="0"/>
      </c:catAx>
      <c:valAx>
        <c:axId val="1855115064"/>
        <c:scaling>
          <c:orientation val="minMax"/>
        </c:scaling>
        <c:delete val="0"/>
        <c:axPos val="l"/>
        <c:majorGridlines>
          <c:spPr>
            <a:ln>
              <a:solidFill>
                <a:srgbClr val="6A737B">
                  <a:lumMod val="40000"/>
                  <a:lumOff val="60000"/>
                </a:srgbClr>
              </a:solidFill>
            </a:ln>
          </c:spPr>
        </c:majorGridlines>
        <c:numFmt formatCode="#,##0" sourceLinked="1"/>
        <c:majorTickMark val="out"/>
        <c:minorTickMark val="none"/>
        <c:tickLblPos val="nextTo"/>
        <c:spPr>
          <a:ln>
            <a:noFill/>
          </a:ln>
        </c:spPr>
        <c:txPr>
          <a:bodyPr/>
          <a:lstStyle/>
          <a:p>
            <a:pPr>
              <a:defRPr sz="2200"/>
            </a:pPr>
            <a:endParaRPr lang="en-US"/>
          </a:p>
        </c:txPr>
        <c:crossAx val="1855111800"/>
        <c:crosses val="autoZero"/>
        <c:crossBetween val="between"/>
      </c:valAx>
    </c:plotArea>
    <c:plotVisOnly val="1"/>
    <c:dispBlanksAs val="gap"/>
    <c:showDLblsOverMax val="0"/>
  </c:chart>
  <c:txPr>
    <a:bodyPr/>
    <a:lstStyle/>
    <a:p>
      <a:pPr>
        <a:defRPr sz="1800"/>
      </a:pPr>
      <a:endParaRPr lang="en-US"/>
    </a:p>
  </c:txPr>
  <c:externalData r:id="rId2">
    <c:autoUpdate val="0"/>
  </c:externalData>
</c:chartSpace>
</file>

<file path=ppt/charts/chart8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7.5954283388492888E-2"/>
          <c:y val="4.1090750213137892E-2"/>
          <c:w val="0.9079836205712104"/>
          <c:h val="0.83589256965794145"/>
        </c:manualLayout>
      </c:layout>
      <c:barChart>
        <c:barDir val="col"/>
        <c:grouping val="clustered"/>
        <c:varyColors val="0"/>
        <c:ser>
          <c:idx val="2"/>
          <c:order val="0"/>
          <c:tx>
            <c:strRef>
              <c:f>Sheet1!$B$1</c:f>
              <c:strCache>
                <c:ptCount val="1"/>
                <c:pt idx="0">
                  <c:v>All dwellings</c:v>
                </c:pt>
              </c:strCache>
            </c:strRef>
          </c:tx>
          <c:spPr>
            <a:solidFill>
              <a:srgbClr val="F68B33"/>
            </a:solidFill>
          </c:spPr>
          <c:invertIfNegative val="0"/>
          <c:cat>
            <c:strRef>
              <c:f>Sheet1!$A$2:$A$11</c:f>
              <c:strCache>
                <c:ptCount val="10"/>
                <c:pt idx="0">
                  <c:v>1st
(lowest)</c:v>
                </c:pt>
                <c:pt idx="1">
                  <c:v>2nd</c:v>
                </c:pt>
                <c:pt idx="2">
                  <c:v>3rd</c:v>
                </c:pt>
                <c:pt idx="3">
                  <c:v>4th</c:v>
                </c:pt>
                <c:pt idx="4">
                  <c:v>5th</c:v>
                </c:pt>
                <c:pt idx="5">
                  <c:v>6th</c:v>
                </c:pt>
                <c:pt idx="6">
                  <c:v>7th</c:v>
                </c:pt>
                <c:pt idx="7">
                  <c:v>8th</c:v>
                </c:pt>
                <c:pt idx="8">
                  <c:v>9th</c:v>
                </c:pt>
                <c:pt idx="9">
                  <c:v>10th
(highest)</c:v>
                </c:pt>
              </c:strCache>
            </c:strRef>
          </c:cat>
          <c:val>
            <c:numRef>
              <c:f>Sheet1!$B$2:$B$11</c:f>
              <c:numCache>
                <c:formatCode>#,##0</c:formatCode>
                <c:ptCount val="10"/>
                <c:pt idx="0">
                  <c:v>75.477251168466864</c:v>
                </c:pt>
                <c:pt idx="1">
                  <c:v>96.298075428455377</c:v>
                </c:pt>
                <c:pt idx="2">
                  <c:v>94.673821250009723</c:v>
                </c:pt>
                <c:pt idx="3">
                  <c:v>98.126141724779075</c:v>
                </c:pt>
                <c:pt idx="4">
                  <c:v>96.694583069706255</c:v>
                </c:pt>
                <c:pt idx="5">
                  <c:v>92.627625693838297</c:v>
                </c:pt>
                <c:pt idx="6">
                  <c:v>90.795156546526329</c:v>
                </c:pt>
                <c:pt idx="7">
                  <c:v>89.761839245354935</c:v>
                </c:pt>
                <c:pt idx="8">
                  <c:v>89.145850120870222</c:v>
                </c:pt>
                <c:pt idx="9">
                  <c:v>75.833707968784182</c:v>
                </c:pt>
              </c:numCache>
            </c:numRef>
          </c:val>
          <c:extLst>
            <c:ext xmlns:c16="http://schemas.microsoft.com/office/drawing/2014/chart" uri="{C3380CC4-5D6E-409C-BE32-E72D297353CC}">
              <c16:uniqueId val="{00000000-F01E-4D36-B925-75593EC6FD64}"/>
            </c:ext>
          </c:extLst>
        </c:ser>
        <c:ser>
          <c:idx val="0"/>
          <c:order val="1"/>
          <c:tx>
            <c:strRef>
              <c:f>Sheet1!$C$1</c:f>
              <c:strCache>
                <c:ptCount val="1"/>
                <c:pt idx="0">
                  <c:v>Houses</c:v>
                </c:pt>
              </c:strCache>
            </c:strRef>
          </c:tx>
          <c:spPr>
            <a:solidFill>
              <a:srgbClr val="D4582A"/>
            </a:solidFill>
            <a:ln w="9525">
              <a:solidFill>
                <a:srgbClr val="FFFFFF"/>
              </a:solidFill>
            </a:ln>
          </c:spPr>
          <c:invertIfNegative val="0"/>
          <c:cat>
            <c:strRef>
              <c:f>Sheet1!$A$2:$A$11</c:f>
              <c:strCache>
                <c:ptCount val="10"/>
                <c:pt idx="0">
                  <c:v>1st
(lowest)</c:v>
                </c:pt>
                <c:pt idx="1">
                  <c:v>2nd</c:v>
                </c:pt>
                <c:pt idx="2">
                  <c:v>3rd</c:v>
                </c:pt>
                <c:pt idx="3">
                  <c:v>4th</c:v>
                </c:pt>
                <c:pt idx="4">
                  <c:v>5th</c:v>
                </c:pt>
                <c:pt idx="5">
                  <c:v>6th</c:v>
                </c:pt>
                <c:pt idx="6">
                  <c:v>7th</c:v>
                </c:pt>
                <c:pt idx="7">
                  <c:v>8th</c:v>
                </c:pt>
                <c:pt idx="8">
                  <c:v>9th</c:v>
                </c:pt>
                <c:pt idx="9">
                  <c:v>10th
(highest)</c:v>
                </c:pt>
              </c:strCache>
            </c:strRef>
          </c:cat>
          <c:val>
            <c:numRef>
              <c:f>Sheet1!$C$2:$C$11</c:f>
              <c:numCache>
                <c:formatCode>#,##0</c:formatCode>
                <c:ptCount val="10"/>
                <c:pt idx="0">
                  <c:v>75.843945765423371</c:v>
                </c:pt>
                <c:pt idx="1">
                  <c:v>89.675747218562094</c:v>
                </c:pt>
                <c:pt idx="2">
                  <c:v>91.146034099333093</c:v>
                </c:pt>
                <c:pt idx="3">
                  <c:v>95.23919847606075</c:v>
                </c:pt>
                <c:pt idx="4">
                  <c:v>93.768252936348432</c:v>
                </c:pt>
                <c:pt idx="5">
                  <c:v>92.540283092533286</c:v>
                </c:pt>
                <c:pt idx="6">
                  <c:v>89.760907749797326</c:v>
                </c:pt>
                <c:pt idx="7">
                  <c:v>84.52148265539725</c:v>
                </c:pt>
                <c:pt idx="8">
                  <c:v>79.695938084030871</c:v>
                </c:pt>
                <c:pt idx="9">
                  <c:v>52.093815864215031</c:v>
                </c:pt>
              </c:numCache>
            </c:numRef>
          </c:val>
          <c:extLst>
            <c:ext xmlns:c16="http://schemas.microsoft.com/office/drawing/2014/chart" uri="{C3380CC4-5D6E-409C-BE32-E72D297353CC}">
              <c16:uniqueId val="{00000001-F01E-4D36-B925-75593EC6FD64}"/>
            </c:ext>
          </c:extLst>
        </c:ser>
        <c:ser>
          <c:idx val="3"/>
          <c:order val="2"/>
          <c:tx>
            <c:strRef>
              <c:f>Sheet1!$D$1</c:f>
              <c:strCache>
                <c:ptCount val="1"/>
                <c:pt idx="0">
                  <c:v>Attached</c:v>
                </c:pt>
              </c:strCache>
            </c:strRef>
          </c:tx>
          <c:spPr>
            <a:solidFill>
              <a:srgbClr val="A02226"/>
            </a:solidFill>
            <a:ln>
              <a:solidFill>
                <a:srgbClr val="FFFFFF"/>
              </a:solidFill>
            </a:ln>
          </c:spPr>
          <c:invertIfNegative val="0"/>
          <c:cat>
            <c:strRef>
              <c:f>Sheet1!$A$2:$A$11</c:f>
              <c:strCache>
                <c:ptCount val="10"/>
                <c:pt idx="0">
                  <c:v>1st
(lowest)</c:v>
                </c:pt>
                <c:pt idx="1">
                  <c:v>2nd</c:v>
                </c:pt>
                <c:pt idx="2">
                  <c:v>3rd</c:v>
                </c:pt>
                <c:pt idx="3">
                  <c:v>4th</c:v>
                </c:pt>
                <c:pt idx="4">
                  <c:v>5th</c:v>
                </c:pt>
                <c:pt idx="5">
                  <c:v>6th</c:v>
                </c:pt>
                <c:pt idx="6">
                  <c:v>7th</c:v>
                </c:pt>
                <c:pt idx="7">
                  <c:v>8th</c:v>
                </c:pt>
                <c:pt idx="8">
                  <c:v>9th</c:v>
                </c:pt>
                <c:pt idx="9">
                  <c:v>10th
(highest)</c:v>
                </c:pt>
              </c:strCache>
            </c:strRef>
          </c:cat>
          <c:val>
            <c:numRef>
              <c:f>Sheet1!$D$2:$D$11</c:f>
              <c:numCache>
                <c:formatCode>#,##0</c:formatCode>
                <c:ptCount val="10"/>
                <c:pt idx="0">
                  <c:v>79.538556388125045</c:v>
                </c:pt>
                <c:pt idx="1">
                  <c:v>102.78559712740511</c:v>
                </c:pt>
                <c:pt idx="2">
                  <c:v>103.82172570785326</c:v>
                </c:pt>
                <c:pt idx="3">
                  <c:v>107.29386892177627</c:v>
                </c:pt>
                <c:pt idx="4">
                  <c:v>103.4055427665995</c:v>
                </c:pt>
                <c:pt idx="5">
                  <c:v>92.746718463549428</c:v>
                </c:pt>
                <c:pt idx="6">
                  <c:v>93.717402326645328</c:v>
                </c:pt>
                <c:pt idx="7">
                  <c:v>96.577502827503025</c:v>
                </c:pt>
                <c:pt idx="8">
                  <c:v>99.48211542681571</c:v>
                </c:pt>
                <c:pt idx="9">
                  <c:v>99.557047517019271</c:v>
                </c:pt>
              </c:numCache>
            </c:numRef>
          </c:val>
          <c:extLst>
            <c:ext xmlns:c16="http://schemas.microsoft.com/office/drawing/2014/chart" uri="{C3380CC4-5D6E-409C-BE32-E72D297353CC}">
              <c16:uniqueId val="{00000002-F01E-4D36-B925-75593EC6FD64}"/>
            </c:ext>
          </c:extLst>
        </c:ser>
        <c:dLbls>
          <c:showLegendKey val="0"/>
          <c:showVal val="0"/>
          <c:showCatName val="0"/>
          <c:showSerName val="0"/>
          <c:showPercent val="0"/>
          <c:showBubbleSize val="0"/>
        </c:dLbls>
        <c:gapWidth val="100"/>
        <c:axId val="1855111800"/>
        <c:axId val="1855115064"/>
      </c:barChart>
      <c:catAx>
        <c:axId val="1855111800"/>
        <c:scaling>
          <c:orientation val="minMax"/>
        </c:scaling>
        <c:delete val="0"/>
        <c:axPos val="b"/>
        <c:numFmt formatCode="General" sourceLinked="1"/>
        <c:majorTickMark val="none"/>
        <c:minorTickMark val="none"/>
        <c:tickLblPos val="nextTo"/>
        <c:spPr>
          <a:ln>
            <a:solidFill>
              <a:schemeClr val="tx1"/>
            </a:solidFill>
          </a:ln>
        </c:spPr>
        <c:txPr>
          <a:bodyPr/>
          <a:lstStyle/>
          <a:p>
            <a:pPr>
              <a:defRPr sz="1800"/>
            </a:pPr>
            <a:endParaRPr lang="en-US"/>
          </a:p>
        </c:txPr>
        <c:crossAx val="1855115064"/>
        <c:crosses val="autoZero"/>
        <c:auto val="1"/>
        <c:lblAlgn val="ctr"/>
        <c:lblOffset val="100"/>
        <c:noMultiLvlLbl val="0"/>
      </c:catAx>
      <c:valAx>
        <c:axId val="1855115064"/>
        <c:scaling>
          <c:orientation val="minMax"/>
          <c:max val="120"/>
        </c:scaling>
        <c:delete val="0"/>
        <c:axPos val="l"/>
        <c:majorGridlines>
          <c:spPr>
            <a:ln>
              <a:solidFill>
                <a:srgbClr val="6A737B">
                  <a:lumMod val="40000"/>
                  <a:lumOff val="60000"/>
                </a:srgbClr>
              </a:solidFill>
            </a:ln>
          </c:spPr>
        </c:majorGridlines>
        <c:numFmt formatCode="#,##0" sourceLinked="1"/>
        <c:majorTickMark val="out"/>
        <c:minorTickMark val="none"/>
        <c:tickLblPos val="nextTo"/>
        <c:spPr>
          <a:ln>
            <a:noFill/>
          </a:ln>
        </c:spPr>
        <c:txPr>
          <a:bodyPr/>
          <a:lstStyle/>
          <a:p>
            <a:pPr>
              <a:defRPr sz="2200"/>
            </a:pPr>
            <a:endParaRPr lang="en-US"/>
          </a:p>
        </c:txPr>
        <c:crossAx val="1855111800"/>
        <c:crosses val="autoZero"/>
        <c:crossBetween val="between"/>
      </c:valAx>
    </c:plotArea>
    <c:plotVisOnly val="1"/>
    <c:dispBlanksAs val="gap"/>
    <c:showDLblsOverMax val="0"/>
  </c:chart>
  <c:txPr>
    <a:bodyPr/>
    <a:lstStyle/>
    <a:p>
      <a:pPr>
        <a:defRPr sz="1800"/>
      </a:pPr>
      <a:endParaRPr lang="en-US"/>
    </a:p>
  </c:txPr>
  <c:externalData r:id="rId2">
    <c:autoUpdate val="0"/>
  </c:externalData>
</c:chartSpace>
</file>

<file path=ppt/charts/chart8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7.5954283388492888E-2"/>
          <c:y val="4.1090750213137892E-2"/>
          <c:w val="0.9079836205712104"/>
          <c:h val="0.83589256965794145"/>
        </c:manualLayout>
      </c:layout>
      <c:barChart>
        <c:barDir val="col"/>
        <c:grouping val="clustered"/>
        <c:varyColors val="0"/>
        <c:ser>
          <c:idx val="2"/>
          <c:order val="0"/>
          <c:tx>
            <c:strRef>
              <c:f>Sheet1!$B$1</c:f>
              <c:strCache>
                <c:ptCount val="1"/>
                <c:pt idx="0">
                  <c:v>All dwellings</c:v>
                </c:pt>
              </c:strCache>
            </c:strRef>
          </c:tx>
          <c:spPr>
            <a:solidFill>
              <a:srgbClr val="F68B33"/>
            </a:solidFill>
          </c:spPr>
          <c:invertIfNegative val="0"/>
          <c:cat>
            <c:strRef>
              <c:f>Sheet1!$A$2:$A$11</c:f>
              <c:strCache>
                <c:ptCount val="10"/>
                <c:pt idx="0">
                  <c:v>1st
(lowest)</c:v>
                </c:pt>
                <c:pt idx="1">
                  <c:v>2nd</c:v>
                </c:pt>
                <c:pt idx="2">
                  <c:v>3rd</c:v>
                </c:pt>
                <c:pt idx="3">
                  <c:v>4th</c:v>
                </c:pt>
                <c:pt idx="4">
                  <c:v>5th</c:v>
                </c:pt>
                <c:pt idx="5">
                  <c:v>6th</c:v>
                </c:pt>
                <c:pt idx="6">
                  <c:v>7th</c:v>
                </c:pt>
                <c:pt idx="7">
                  <c:v>8th</c:v>
                </c:pt>
                <c:pt idx="8">
                  <c:v>9th</c:v>
                </c:pt>
                <c:pt idx="9">
                  <c:v>10th
(highest)</c:v>
                </c:pt>
              </c:strCache>
            </c:strRef>
          </c:cat>
          <c:val>
            <c:numRef>
              <c:f>Sheet1!$B$2:$B$11</c:f>
              <c:numCache>
                <c:formatCode>#,##0</c:formatCode>
                <c:ptCount val="10"/>
                <c:pt idx="0">
                  <c:v>75.29562361249981</c:v>
                </c:pt>
                <c:pt idx="1">
                  <c:v>93.391390336166523</c:v>
                </c:pt>
                <c:pt idx="2">
                  <c:v>98.697586004618358</c:v>
                </c:pt>
                <c:pt idx="3">
                  <c:v>96.911942393226099</c:v>
                </c:pt>
                <c:pt idx="4">
                  <c:v>96.909725329520739</c:v>
                </c:pt>
                <c:pt idx="5">
                  <c:v>90.408959389525108</c:v>
                </c:pt>
                <c:pt idx="6">
                  <c:v>88.259806329955211</c:v>
                </c:pt>
                <c:pt idx="7">
                  <c:v>87.240143871188053</c:v>
                </c:pt>
                <c:pt idx="8">
                  <c:v>87.609930201871151</c:v>
                </c:pt>
                <c:pt idx="9">
                  <c:v>80.251628539969005</c:v>
                </c:pt>
              </c:numCache>
            </c:numRef>
          </c:val>
          <c:extLst>
            <c:ext xmlns:c16="http://schemas.microsoft.com/office/drawing/2014/chart" uri="{C3380CC4-5D6E-409C-BE32-E72D297353CC}">
              <c16:uniqueId val="{00000000-F01E-4D36-B925-75593EC6FD64}"/>
            </c:ext>
          </c:extLst>
        </c:ser>
        <c:ser>
          <c:idx val="0"/>
          <c:order val="1"/>
          <c:tx>
            <c:strRef>
              <c:f>Sheet1!$C$1</c:f>
              <c:strCache>
                <c:ptCount val="1"/>
                <c:pt idx="0">
                  <c:v>Houses</c:v>
                </c:pt>
              </c:strCache>
            </c:strRef>
          </c:tx>
          <c:spPr>
            <a:solidFill>
              <a:srgbClr val="D4582A"/>
            </a:solidFill>
            <a:ln w="9525">
              <a:solidFill>
                <a:srgbClr val="FFFFFF"/>
              </a:solidFill>
            </a:ln>
          </c:spPr>
          <c:invertIfNegative val="0"/>
          <c:cat>
            <c:strRef>
              <c:f>Sheet1!$A$2:$A$11</c:f>
              <c:strCache>
                <c:ptCount val="10"/>
                <c:pt idx="0">
                  <c:v>1st
(lowest)</c:v>
                </c:pt>
                <c:pt idx="1">
                  <c:v>2nd</c:v>
                </c:pt>
                <c:pt idx="2">
                  <c:v>3rd</c:v>
                </c:pt>
                <c:pt idx="3">
                  <c:v>4th</c:v>
                </c:pt>
                <c:pt idx="4">
                  <c:v>5th</c:v>
                </c:pt>
                <c:pt idx="5">
                  <c:v>6th</c:v>
                </c:pt>
                <c:pt idx="6">
                  <c:v>7th</c:v>
                </c:pt>
                <c:pt idx="7">
                  <c:v>8th</c:v>
                </c:pt>
                <c:pt idx="8">
                  <c:v>9th</c:v>
                </c:pt>
                <c:pt idx="9">
                  <c:v>10th
(highest)</c:v>
                </c:pt>
              </c:strCache>
            </c:strRef>
          </c:cat>
          <c:val>
            <c:numRef>
              <c:f>Sheet1!$C$2:$C$11</c:f>
              <c:numCache>
                <c:formatCode>#,##0</c:formatCode>
                <c:ptCount val="10"/>
                <c:pt idx="0">
                  <c:v>88.881228987419234</c:v>
                </c:pt>
                <c:pt idx="1">
                  <c:v>92.8690287992045</c:v>
                </c:pt>
                <c:pt idx="2">
                  <c:v>90.688140242818406</c:v>
                </c:pt>
                <c:pt idx="3">
                  <c:v>91.275949013183066</c:v>
                </c:pt>
                <c:pt idx="4">
                  <c:v>94.451504177355417</c:v>
                </c:pt>
                <c:pt idx="5">
                  <c:v>90.818099328908858</c:v>
                </c:pt>
                <c:pt idx="6">
                  <c:v>88.708713941591867</c:v>
                </c:pt>
                <c:pt idx="7">
                  <c:v>86.091318879739447</c:v>
                </c:pt>
                <c:pt idx="8">
                  <c:v>84.180689644325696</c:v>
                </c:pt>
                <c:pt idx="9">
                  <c:v>67.064872161591921</c:v>
                </c:pt>
              </c:numCache>
            </c:numRef>
          </c:val>
          <c:extLst>
            <c:ext xmlns:c16="http://schemas.microsoft.com/office/drawing/2014/chart" uri="{C3380CC4-5D6E-409C-BE32-E72D297353CC}">
              <c16:uniqueId val="{00000001-F01E-4D36-B925-75593EC6FD64}"/>
            </c:ext>
          </c:extLst>
        </c:ser>
        <c:ser>
          <c:idx val="3"/>
          <c:order val="2"/>
          <c:tx>
            <c:strRef>
              <c:f>Sheet1!$D$1</c:f>
              <c:strCache>
                <c:ptCount val="1"/>
                <c:pt idx="0">
                  <c:v>Attached</c:v>
                </c:pt>
              </c:strCache>
            </c:strRef>
          </c:tx>
          <c:spPr>
            <a:solidFill>
              <a:srgbClr val="A02226"/>
            </a:solidFill>
            <a:ln>
              <a:solidFill>
                <a:srgbClr val="FFFFFF"/>
              </a:solidFill>
            </a:ln>
          </c:spPr>
          <c:invertIfNegative val="0"/>
          <c:cat>
            <c:strRef>
              <c:f>Sheet1!$A$2:$A$11</c:f>
              <c:strCache>
                <c:ptCount val="10"/>
                <c:pt idx="0">
                  <c:v>1st
(lowest)</c:v>
                </c:pt>
                <c:pt idx="1">
                  <c:v>2nd</c:v>
                </c:pt>
                <c:pt idx="2">
                  <c:v>3rd</c:v>
                </c:pt>
                <c:pt idx="3">
                  <c:v>4th</c:v>
                </c:pt>
                <c:pt idx="4">
                  <c:v>5th</c:v>
                </c:pt>
                <c:pt idx="5">
                  <c:v>6th</c:v>
                </c:pt>
                <c:pt idx="6">
                  <c:v>7th</c:v>
                </c:pt>
                <c:pt idx="7">
                  <c:v>8th</c:v>
                </c:pt>
                <c:pt idx="8">
                  <c:v>9th</c:v>
                </c:pt>
                <c:pt idx="9">
                  <c:v>10th
(highest)</c:v>
                </c:pt>
              </c:strCache>
            </c:strRef>
          </c:cat>
          <c:val>
            <c:numRef>
              <c:f>Sheet1!$D$2:$D$11</c:f>
              <c:numCache>
                <c:formatCode>#,##0</c:formatCode>
                <c:ptCount val="10"/>
                <c:pt idx="0">
                  <c:v>83.530400977541291</c:v>
                </c:pt>
                <c:pt idx="1">
                  <c:v>93.905528130726736</c:v>
                </c:pt>
                <c:pt idx="2">
                  <c:v>101.47131852340544</c:v>
                </c:pt>
                <c:pt idx="3">
                  <c:v>105.1609688432201</c:v>
                </c:pt>
                <c:pt idx="4">
                  <c:v>103.99815874268404</c:v>
                </c:pt>
                <c:pt idx="5">
                  <c:v>93.480384043610712</c:v>
                </c:pt>
                <c:pt idx="6">
                  <c:v>87.718381686853121</c:v>
                </c:pt>
                <c:pt idx="7">
                  <c:v>89.903472964210863</c:v>
                </c:pt>
                <c:pt idx="8">
                  <c:v>94.592757458299303</c:v>
                </c:pt>
                <c:pt idx="9">
                  <c:v>103.05706530638469</c:v>
                </c:pt>
              </c:numCache>
            </c:numRef>
          </c:val>
          <c:extLst>
            <c:ext xmlns:c16="http://schemas.microsoft.com/office/drawing/2014/chart" uri="{C3380CC4-5D6E-409C-BE32-E72D297353CC}">
              <c16:uniqueId val="{00000002-F01E-4D36-B925-75593EC6FD64}"/>
            </c:ext>
          </c:extLst>
        </c:ser>
        <c:dLbls>
          <c:showLegendKey val="0"/>
          <c:showVal val="0"/>
          <c:showCatName val="0"/>
          <c:showSerName val="0"/>
          <c:showPercent val="0"/>
          <c:showBubbleSize val="0"/>
        </c:dLbls>
        <c:gapWidth val="100"/>
        <c:axId val="1855111800"/>
        <c:axId val="1855115064"/>
      </c:barChart>
      <c:catAx>
        <c:axId val="1855111800"/>
        <c:scaling>
          <c:orientation val="minMax"/>
        </c:scaling>
        <c:delete val="0"/>
        <c:axPos val="b"/>
        <c:numFmt formatCode="General" sourceLinked="1"/>
        <c:majorTickMark val="none"/>
        <c:minorTickMark val="none"/>
        <c:tickLblPos val="nextTo"/>
        <c:spPr>
          <a:ln>
            <a:solidFill>
              <a:schemeClr val="tx1"/>
            </a:solidFill>
          </a:ln>
        </c:spPr>
        <c:txPr>
          <a:bodyPr/>
          <a:lstStyle/>
          <a:p>
            <a:pPr>
              <a:defRPr sz="1800"/>
            </a:pPr>
            <a:endParaRPr lang="en-US"/>
          </a:p>
        </c:txPr>
        <c:crossAx val="1855115064"/>
        <c:crosses val="autoZero"/>
        <c:auto val="1"/>
        <c:lblAlgn val="ctr"/>
        <c:lblOffset val="100"/>
        <c:noMultiLvlLbl val="0"/>
      </c:catAx>
      <c:valAx>
        <c:axId val="1855115064"/>
        <c:scaling>
          <c:orientation val="minMax"/>
          <c:max val="120"/>
        </c:scaling>
        <c:delete val="0"/>
        <c:axPos val="l"/>
        <c:majorGridlines>
          <c:spPr>
            <a:ln>
              <a:solidFill>
                <a:srgbClr val="6A737B">
                  <a:lumMod val="40000"/>
                  <a:lumOff val="60000"/>
                </a:srgbClr>
              </a:solidFill>
            </a:ln>
          </c:spPr>
        </c:majorGridlines>
        <c:numFmt formatCode="#,##0" sourceLinked="1"/>
        <c:majorTickMark val="out"/>
        <c:minorTickMark val="none"/>
        <c:tickLblPos val="nextTo"/>
        <c:spPr>
          <a:ln>
            <a:noFill/>
          </a:ln>
        </c:spPr>
        <c:txPr>
          <a:bodyPr/>
          <a:lstStyle/>
          <a:p>
            <a:pPr>
              <a:defRPr sz="2200"/>
            </a:pPr>
            <a:endParaRPr lang="en-US"/>
          </a:p>
        </c:txPr>
        <c:crossAx val="1855111800"/>
        <c:crosses val="autoZero"/>
        <c:crossBetween val="between"/>
      </c:valAx>
    </c:plotArea>
    <c:plotVisOnly val="1"/>
    <c:dispBlanksAs val="gap"/>
    <c:showDLblsOverMax val="0"/>
  </c:chart>
  <c:txPr>
    <a:bodyPr/>
    <a:lstStyle/>
    <a:p>
      <a:pPr>
        <a:defRPr sz="1800"/>
      </a:pPr>
      <a:endParaRPr lang="en-US"/>
    </a:p>
  </c:txPr>
  <c:externalData r:id="rId2">
    <c:autoUpdate val="0"/>
  </c:externalData>
</c:chartSpace>
</file>

<file path=ppt/charts/chart8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7.5954283388492888E-2"/>
          <c:y val="4.1090750213137892E-2"/>
          <c:w val="0.9079836205712104"/>
          <c:h val="0.84709677389550331"/>
        </c:manualLayout>
      </c:layout>
      <c:barChart>
        <c:barDir val="col"/>
        <c:grouping val="clustered"/>
        <c:varyColors val="0"/>
        <c:ser>
          <c:idx val="2"/>
          <c:order val="0"/>
          <c:tx>
            <c:strRef>
              <c:f>Sheet1!$B$1</c:f>
              <c:strCache>
                <c:ptCount val="1"/>
                <c:pt idx="0">
                  <c:v>All dwellings</c:v>
                </c:pt>
              </c:strCache>
            </c:strRef>
          </c:tx>
          <c:spPr>
            <a:solidFill>
              <a:srgbClr val="F68B33"/>
            </a:solidFill>
          </c:spPr>
          <c:invertIfNegative val="0"/>
          <c:cat>
            <c:strRef>
              <c:f>Sheet1!$A$2:$A$11</c:f>
              <c:strCache>
                <c:ptCount val="10"/>
                <c:pt idx="0">
                  <c:v>1st
(lowest)</c:v>
                </c:pt>
                <c:pt idx="1">
                  <c:v>2nd</c:v>
                </c:pt>
                <c:pt idx="2">
                  <c:v>3rd</c:v>
                </c:pt>
                <c:pt idx="3">
                  <c:v>4th</c:v>
                </c:pt>
                <c:pt idx="4">
                  <c:v>5th</c:v>
                </c:pt>
                <c:pt idx="5">
                  <c:v>6th</c:v>
                </c:pt>
                <c:pt idx="6">
                  <c:v>7th</c:v>
                </c:pt>
                <c:pt idx="7">
                  <c:v>8th</c:v>
                </c:pt>
                <c:pt idx="8">
                  <c:v>9th</c:v>
                </c:pt>
                <c:pt idx="9">
                  <c:v>10th
(highest)</c:v>
                </c:pt>
              </c:strCache>
            </c:strRef>
          </c:cat>
          <c:val>
            <c:numRef>
              <c:f>Sheet1!$B$2:$B$11</c:f>
              <c:numCache>
                <c:formatCode>#,##0</c:formatCode>
                <c:ptCount val="10"/>
                <c:pt idx="0">
                  <c:v>102.78959976360576</c:v>
                </c:pt>
                <c:pt idx="1">
                  <c:v>83.486207451454817</c:v>
                </c:pt>
                <c:pt idx="2">
                  <c:v>78.590260047141697</c:v>
                </c:pt>
                <c:pt idx="3">
                  <c:v>69.2229205430977</c:v>
                </c:pt>
                <c:pt idx="4">
                  <c:v>58.475822205971042</c:v>
                </c:pt>
                <c:pt idx="5">
                  <c:v>53.661780777439134</c:v>
                </c:pt>
                <c:pt idx="6">
                  <c:v>57.543728815685483</c:v>
                </c:pt>
                <c:pt idx="7">
                  <c:v>59.654326458330473</c:v>
                </c:pt>
                <c:pt idx="8">
                  <c:v>59.143730654166546</c:v>
                </c:pt>
                <c:pt idx="9">
                  <c:v>67.764509634246849</c:v>
                </c:pt>
              </c:numCache>
            </c:numRef>
          </c:val>
          <c:extLst>
            <c:ext xmlns:c16="http://schemas.microsoft.com/office/drawing/2014/chart" uri="{C3380CC4-5D6E-409C-BE32-E72D297353CC}">
              <c16:uniqueId val="{00000000-125E-47AF-8504-402A1DD76B55}"/>
            </c:ext>
          </c:extLst>
        </c:ser>
        <c:ser>
          <c:idx val="0"/>
          <c:order val="1"/>
          <c:tx>
            <c:strRef>
              <c:f>Sheet1!$C$1</c:f>
              <c:strCache>
                <c:ptCount val="1"/>
                <c:pt idx="0">
                  <c:v>Houses</c:v>
                </c:pt>
              </c:strCache>
            </c:strRef>
          </c:tx>
          <c:spPr>
            <a:solidFill>
              <a:srgbClr val="D4582A"/>
            </a:solidFill>
            <a:ln w="9525">
              <a:solidFill>
                <a:srgbClr val="FFFFFF"/>
              </a:solidFill>
            </a:ln>
          </c:spPr>
          <c:invertIfNegative val="0"/>
          <c:cat>
            <c:strRef>
              <c:f>Sheet1!$A$2:$A$11</c:f>
              <c:strCache>
                <c:ptCount val="10"/>
                <c:pt idx="0">
                  <c:v>1st
(lowest)</c:v>
                </c:pt>
                <c:pt idx="1">
                  <c:v>2nd</c:v>
                </c:pt>
                <c:pt idx="2">
                  <c:v>3rd</c:v>
                </c:pt>
                <c:pt idx="3">
                  <c:v>4th</c:v>
                </c:pt>
                <c:pt idx="4">
                  <c:v>5th</c:v>
                </c:pt>
                <c:pt idx="5">
                  <c:v>6th</c:v>
                </c:pt>
                <c:pt idx="6">
                  <c:v>7th</c:v>
                </c:pt>
                <c:pt idx="7">
                  <c:v>8th</c:v>
                </c:pt>
                <c:pt idx="8">
                  <c:v>9th</c:v>
                </c:pt>
                <c:pt idx="9">
                  <c:v>10th
(highest)</c:v>
                </c:pt>
              </c:strCache>
            </c:strRef>
          </c:cat>
          <c:val>
            <c:numRef>
              <c:f>Sheet1!$C$2:$C$11</c:f>
              <c:numCache>
                <c:formatCode>#,##0</c:formatCode>
                <c:ptCount val="10"/>
                <c:pt idx="0">
                  <c:v>103.59515980556063</c:v>
                </c:pt>
                <c:pt idx="1">
                  <c:v>83.467611964405734</c:v>
                </c:pt>
                <c:pt idx="2">
                  <c:v>78.316837957913464</c:v>
                </c:pt>
                <c:pt idx="3">
                  <c:v>68.764836838467204</c:v>
                </c:pt>
                <c:pt idx="4">
                  <c:v>59.053036801550377</c:v>
                </c:pt>
                <c:pt idx="5">
                  <c:v>53.997375189768803</c:v>
                </c:pt>
                <c:pt idx="6">
                  <c:v>57.590916194635952</c:v>
                </c:pt>
                <c:pt idx="7">
                  <c:v>59.850865954749679</c:v>
                </c:pt>
                <c:pt idx="8">
                  <c:v>59.673038098256399</c:v>
                </c:pt>
                <c:pt idx="9">
                  <c:v>68.20461336591913</c:v>
                </c:pt>
              </c:numCache>
            </c:numRef>
          </c:val>
          <c:extLst>
            <c:ext xmlns:c16="http://schemas.microsoft.com/office/drawing/2014/chart" uri="{C3380CC4-5D6E-409C-BE32-E72D297353CC}">
              <c16:uniqueId val="{00000001-125E-47AF-8504-402A1DD76B55}"/>
            </c:ext>
          </c:extLst>
        </c:ser>
        <c:ser>
          <c:idx val="3"/>
          <c:order val="2"/>
          <c:tx>
            <c:strRef>
              <c:f>Sheet1!$D$1</c:f>
              <c:strCache>
                <c:ptCount val="1"/>
                <c:pt idx="0">
                  <c:v>Attached</c:v>
                </c:pt>
              </c:strCache>
            </c:strRef>
          </c:tx>
          <c:spPr>
            <a:solidFill>
              <a:srgbClr val="A02226"/>
            </a:solidFill>
            <a:ln>
              <a:solidFill>
                <a:srgbClr val="FFFFFF"/>
              </a:solidFill>
            </a:ln>
          </c:spPr>
          <c:invertIfNegative val="0"/>
          <c:cat>
            <c:strRef>
              <c:f>Sheet1!$A$2:$A$11</c:f>
              <c:strCache>
                <c:ptCount val="10"/>
                <c:pt idx="0">
                  <c:v>1st
(lowest)</c:v>
                </c:pt>
                <c:pt idx="1">
                  <c:v>2nd</c:v>
                </c:pt>
                <c:pt idx="2">
                  <c:v>3rd</c:v>
                </c:pt>
                <c:pt idx="3">
                  <c:v>4th</c:v>
                </c:pt>
                <c:pt idx="4">
                  <c:v>5th</c:v>
                </c:pt>
                <c:pt idx="5">
                  <c:v>6th</c:v>
                </c:pt>
                <c:pt idx="6">
                  <c:v>7th</c:v>
                </c:pt>
                <c:pt idx="7">
                  <c:v>8th</c:v>
                </c:pt>
                <c:pt idx="8">
                  <c:v>9th</c:v>
                </c:pt>
                <c:pt idx="9">
                  <c:v>10th
(highest)</c:v>
                </c:pt>
              </c:strCache>
            </c:strRef>
          </c:cat>
          <c:val>
            <c:numRef>
              <c:f>Sheet1!$D$2:$D$11</c:f>
              <c:numCache>
                <c:formatCode>#,##0</c:formatCode>
                <c:ptCount val="10"/>
                <c:pt idx="0">
                  <c:v>105.68455405410813</c:v>
                </c:pt>
                <c:pt idx="1">
                  <c:v>90.923864780475952</c:v>
                </c:pt>
                <c:pt idx="2">
                  <c:v>80.67670756792279</c:v>
                </c:pt>
                <c:pt idx="3">
                  <c:v>71.632608252159514</c:v>
                </c:pt>
                <c:pt idx="4">
                  <c:v>63.75177651032601</c:v>
                </c:pt>
                <c:pt idx="5">
                  <c:v>59.408929748916592</c:v>
                </c:pt>
                <c:pt idx="6">
                  <c:v>51.761754837183958</c:v>
                </c:pt>
                <c:pt idx="7">
                  <c:v>56.714319027566944</c:v>
                </c:pt>
                <c:pt idx="8">
                  <c:v>61.649363368366153</c:v>
                </c:pt>
                <c:pt idx="9">
                  <c:v>62.87069504853298</c:v>
                </c:pt>
              </c:numCache>
            </c:numRef>
          </c:val>
          <c:extLst>
            <c:ext xmlns:c16="http://schemas.microsoft.com/office/drawing/2014/chart" uri="{C3380CC4-5D6E-409C-BE32-E72D297353CC}">
              <c16:uniqueId val="{00000002-125E-47AF-8504-402A1DD76B55}"/>
            </c:ext>
          </c:extLst>
        </c:ser>
        <c:dLbls>
          <c:showLegendKey val="0"/>
          <c:showVal val="0"/>
          <c:showCatName val="0"/>
          <c:showSerName val="0"/>
          <c:showPercent val="0"/>
          <c:showBubbleSize val="0"/>
        </c:dLbls>
        <c:gapWidth val="100"/>
        <c:axId val="1855111800"/>
        <c:axId val="1855115064"/>
      </c:barChart>
      <c:catAx>
        <c:axId val="1855111800"/>
        <c:scaling>
          <c:orientation val="minMax"/>
        </c:scaling>
        <c:delete val="0"/>
        <c:axPos val="b"/>
        <c:numFmt formatCode="General" sourceLinked="1"/>
        <c:majorTickMark val="none"/>
        <c:minorTickMark val="none"/>
        <c:tickLblPos val="nextTo"/>
        <c:spPr>
          <a:ln>
            <a:solidFill>
              <a:schemeClr val="tx1"/>
            </a:solidFill>
          </a:ln>
        </c:spPr>
        <c:txPr>
          <a:bodyPr/>
          <a:lstStyle/>
          <a:p>
            <a:pPr>
              <a:defRPr sz="1800"/>
            </a:pPr>
            <a:endParaRPr lang="en-US"/>
          </a:p>
        </c:txPr>
        <c:crossAx val="1855115064"/>
        <c:crosses val="autoZero"/>
        <c:auto val="1"/>
        <c:lblAlgn val="ctr"/>
        <c:lblOffset val="100"/>
        <c:noMultiLvlLbl val="0"/>
      </c:catAx>
      <c:valAx>
        <c:axId val="1855115064"/>
        <c:scaling>
          <c:orientation val="minMax"/>
        </c:scaling>
        <c:delete val="0"/>
        <c:axPos val="l"/>
        <c:majorGridlines>
          <c:spPr>
            <a:ln>
              <a:solidFill>
                <a:srgbClr val="6A737B">
                  <a:lumMod val="40000"/>
                  <a:lumOff val="60000"/>
                </a:srgbClr>
              </a:solidFill>
            </a:ln>
          </c:spPr>
        </c:majorGridlines>
        <c:numFmt formatCode="#,##0" sourceLinked="1"/>
        <c:majorTickMark val="out"/>
        <c:minorTickMark val="none"/>
        <c:tickLblPos val="nextTo"/>
        <c:spPr>
          <a:ln>
            <a:noFill/>
          </a:ln>
        </c:spPr>
        <c:txPr>
          <a:bodyPr/>
          <a:lstStyle/>
          <a:p>
            <a:pPr>
              <a:defRPr sz="2200"/>
            </a:pPr>
            <a:endParaRPr lang="en-US"/>
          </a:p>
        </c:txPr>
        <c:crossAx val="1855111800"/>
        <c:crosses val="autoZero"/>
        <c:crossBetween val="between"/>
      </c:valAx>
    </c:plotArea>
    <c:plotVisOnly val="1"/>
    <c:dispBlanksAs val="gap"/>
    <c:showDLblsOverMax val="0"/>
  </c:chart>
  <c:txPr>
    <a:bodyPr/>
    <a:lstStyle/>
    <a:p>
      <a:pPr>
        <a:defRPr sz="1800"/>
      </a:pPr>
      <a:endParaRPr lang="en-US"/>
    </a:p>
  </c:txPr>
  <c:externalData r:id="rId2">
    <c:autoUpdate val="0"/>
  </c:externalData>
  <c:userShapes r:id="rId3"/>
</c:chartSpace>
</file>

<file path=ppt/charts/chart8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7.5954283388492888E-2"/>
          <c:y val="4.1090750213137892E-2"/>
          <c:w val="0.9079836205712104"/>
          <c:h val="0.83589256965794145"/>
        </c:manualLayout>
      </c:layout>
      <c:barChart>
        <c:barDir val="col"/>
        <c:grouping val="clustered"/>
        <c:varyColors val="0"/>
        <c:ser>
          <c:idx val="2"/>
          <c:order val="0"/>
          <c:tx>
            <c:strRef>
              <c:f>Sheet1!$B$1</c:f>
              <c:strCache>
                <c:ptCount val="1"/>
                <c:pt idx="0">
                  <c:v>All dwellings</c:v>
                </c:pt>
              </c:strCache>
            </c:strRef>
          </c:tx>
          <c:spPr>
            <a:solidFill>
              <a:srgbClr val="F68B33"/>
            </a:solidFill>
          </c:spPr>
          <c:invertIfNegative val="0"/>
          <c:cat>
            <c:strRef>
              <c:f>Sheet1!$A$2:$A$11</c:f>
              <c:strCache>
                <c:ptCount val="10"/>
                <c:pt idx="0">
                  <c:v>1st
(lowest)</c:v>
                </c:pt>
                <c:pt idx="1">
                  <c:v>2nd</c:v>
                </c:pt>
                <c:pt idx="2">
                  <c:v>3rd</c:v>
                </c:pt>
                <c:pt idx="3">
                  <c:v>4th</c:v>
                </c:pt>
                <c:pt idx="4">
                  <c:v>5th</c:v>
                </c:pt>
                <c:pt idx="5">
                  <c:v>6th</c:v>
                </c:pt>
                <c:pt idx="6">
                  <c:v>7th</c:v>
                </c:pt>
                <c:pt idx="7">
                  <c:v>8th</c:v>
                </c:pt>
                <c:pt idx="8">
                  <c:v>9th</c:v>
                </c:pt>
                <c:pt idx="9">
                  <c:v>10th
(highest)</c:v>
                </c:pt>
              </c:strCache>
            </c:strRef>
          </c:cat>
          <c:val>
            <c:numRef>
              <c:f>Sheet1!$B$2:$B$11</c:f>
              <c:numCache>
                <c:formatCode>#,##0</c:formatCode>
                <c:ptCount val="10"/>
                <c:pt idx="0">
                  <c:v>67.331619351504258</c:v>
                </c:pt>
                <c:pt idx="1">
                  <c:v>87.689977645736178</c:v>
                </c:pt>
                <c:pt idx="2">
                  <c:v>95.312340384154737</c:v>
                </c:pt>
                <c:pt idx="3">
                  <c:v>93.091431658471549</c:v>
                </c:pt>
                <c:pt idx="4">
                  <c:v>93.333656471652972</c:v>
                </c:pt>
                <c:pt idx="5">
                  <c:v>90.927601343724831</c:v>
                </c:pt>
                <c:pt idx="6">
                  <c:v>90.081111093139242</c:v>
                </c:pt>
                <c:pt idx="7">
                  <c:v>89.926023974608512</c:v>
                </c:pt>
                <c:pt idx="8">
                  <c:v>88.000495276131545</c:v>
                </c:pt>
                <c:pt idx="9">
                  <c:v>75.162765876343855</c:v>
                </c:pt>
              </c:numCache>
            </c:numRef>
          </c:val>
          <c:extLst>
            <c:ext xmlns:c16="http://schemas.microsoft.com/office/drawing/2014/chart" uri="{C3380CC4-5D6E-409C-BE32-E72D297353CC}">
              <c16:uniqueId val="{00000000-F01E-4D36-B925-75593EC6FD64}"/>
            </c:ext>
          </c:extLst>
        </c:ser>
        <c:ser>
          <c:idx val="0"/>
          <c:order val="1"/>
          <c:tx>
            <c:strRef>
              <c:f>Sheet1!$C$1</c:f>
              <c:strCache>
                <c:ptCount val="1"/>
                <c:pt idx="0">
                  <c:v>Houses</c:v>
                </c:pt>
              </c:strCache>
            </c:strRef>
          </c:tx>
          <c:spPr>
            <a:solidFill>
              <a:srgbClr val="D4582A"/>
            </a:solidFill>
            <a:ln w="9525">
              <a:solidFill>
                <a:srgbClr val="FFFFFF"/>
              </a:solidFill>
            </a:ln>
          </c:spPr>
          <c:invertIfNegative val="0"/>
          <c:cat>
            <c:strRef>
              <c:f>Sheet1!$A$2:$A$11</c:f>
              <c:strCache>
                <c:ptCount val="10"/>
                <c:pt idx="0">
                  <c:v>1st
(lowest)</c:v>
                </c:pt>
                <c:pt idx="1">
                  <c:v>2nd</c:v>
                </c:pt>
                <c:pt idx="2">
                  <c:v>3rd</c:v>
                </c:pt>
                <c:pt idx="3">
                  <c:v>4th</c:v>
                </c:pt>
                <c:pt idx="4">
                  <c:v>5th</c:v>
                </c:pt>
                <c:pt idx="5">
                  <c:v>6th</c:v>
                </c:pt>
                <c:pt idx="6">
                  <c:v>7th</c:v>
                </c:pt>
                <c:pt idx="7">
                  <c:v>8th</c:v>
                </c:pt>
                <c:pt idx="8">
                  <c:v>9th</c:v>
                </c:pt>
                <c:pt idx="9">
                  <c:v>10th
(highest)</c:v>
                </c:pt>
              </c:strCache>
            </c:strRef>
          </c:cat>
          <c:val>
            <c:numRef>
              <c:f>Sheet1!$C$2:$C$11</c:f>
              <c:numCache>
                <c:formatCode>#,##0</c:formatCode>
                <c:ptCount val="10"/>
                <c:pt idx="0">
                  <c:v>64.124129854581497</c:v>
                </c:pt>
                <c:pt idx="1">
                  <c:v>82.14535834182314</c:v>
                </c:pt>
                <c:pt idx="2">
                  <c:v>83.130552599201081</c:v>
                </c:pt>
                <c:pt idx="3">
                  <c:v>84.421656514339873</c:v>
                </c:pt>
                <c:pt idx="4">
                  <c:v>85.102408668327598</c:v>
                </c:pt>
                <c:pt idx="5">
                  <c:v>86.312274987027763</c:v>
                </c:pt>
                <c:pt idx="6">
                  <c:v>90.788541498202733</c:v>
                </c:pt>
                <c:pt idx="7">
                  <c:v>89.712942541812623</c:v>
                </c:pt>
                <c:pt idx="8">
                  <c:v>85.968665078541846</c:v>
                </c:pt>
                <c:pt idx="9">
                  <c:v>70.087795538424643</c:v>
                </c:pt>
              </c:numCache>
            </c:numRef>
          </c:val>
          <c:extLst>
            <c:ext xmlns:c16="http://schemas.microsoft.com/office/drawing/2014/chart" uri="{C3380CC4-5D6E-409C-BE32-E72D297353CC}">
              <c16:uniqueId val="{00000001-F01E-4D36-B925-75593EC6FD64}"/>
            </c:ext>
          </c:extLst>
        </c:ser>
        <c:ser>
          <c:idx val="3"/>
          <c:order val="2"/>
          <c:tx>
            <c:strRef>
              <c:f>Sheet1!$D$1</c:f>
              <c:strCache>
                <c:ptCount val="1"/>
                <c:pt idx="0">
                  <c:v>Attached</c:v>
                </c:pt>
              </c:strCache>
            </c:strRef>
          </c:tx>
          <c:spPr>
            <a:solidFill>
              <a:srgbClr val="A02226"/>
            </a:solidFill>
            <a:ln>
              <a:solidFill>
                <a:srgbClr val="FFFFFF"/>
              </a:solidFill>
            </a:ln>
          </c:spPr>
          <c:invertIfNegative val="0"/>
          <c:cat>
            <c:strRef>
              <c:f>Sheet1!$A$2:$A$11</c:f>
              <c:strCache>
                <c:ptCount val="10"/>
                <c:pt idx="0">
                  <c:v>1st
(lowest)</c:v>
                </c:pt>
                <c:pt idx="1">
                  <c:v>2nd</c:v>
                </c:pt>
                <c:pt idx="2">
                  <c:v>3rd</c:v>
                </c:pt>
                <c:pt idx="3">
                  <c:v>4th</c:v>
                </c:pt>
                <c:pt idx="4">
                  <c:v>5th</c:v>
                </c:pt>
                <c:pt idx="5">
                  <c:v>6th</c:v>
                </c:pt>
                <c:pt idx="6">
                  <c:v>7th</c:v>
                </c:pt>
                <c:pt idx="7">
                  <c:v>8th</c:v>
                </c:pt>
                <c:pt idx="8">
                  <c:v>9th</c:v>
                </c:pt>
                <c:pt idx="9">
                  <c:v>10th
(highest)</c:v>
                </c:pt>
              </c:strCache>
            </c:strRef>
          </c:cat>
          <c:val>
            <c:numRef>
              <c:f>Sheet1!$D$2:$D$11</c:f>
              <c:numCache>
                <c:formatCode>#,##0</c:formatCode>
                <c:ptCount val="10"/>
                <c:pt idx="0">
                  <c:v>87.848270076188669</c:v>
                </c:pt>
                <c:pt idx="1">
                  <c:v>99.153246939482528</c:v>
                </c:pt>
                <c:pt idx="2">
                  <c:v>102.63951734540001</c:v>
                </c:pt>
                <c:pt idx="3">
                  <c:v>107.95680362913816</c:v>
                </c:pt>
                <c:pt idx="4">
                  <c:v>106.51803179654547</c:v>
                </c:pt>
                <c:pt idx="5">
                  <c:v>95.862602404126903</c:v>
                </c:pt>
                <c:pt idx="6">
                  <c:v>91.899752475247624</c:v>
                </c:pt>
                <c:pt idx="7">
                  <c:v>90.144538373955555</c:v>
                </c:pt>
                <c:pt idx="8">
                  <c:v>89.465466361166989</c:v>
                </c:pt>
                <c:pt idx="9">
                  <c:v>85.519977330688533</c:v>
                </c:pt>
              </c:numCache>
            </c:numRef>
          </c:val>
          <c:extLst>
            <c:ext xmlns:c16="http://schemas.microsoft.com/office/drawing/2014/chart" uri="{C3380CC4-5D6E-409C-BE32-E72D297353CC}">
              <c16:uniqueId val="{00000002-F01E-4D36-B925-75593EC6FD64}"/>
            </c:ext>
          </c:extLst>
        </c:ser>
        <c:dLbls>
          <c:showLegendKey val="0"/>
          <c:showVal val="0"/>
          <c:showCatName val="0"/>
          <c:showSerName val="0"/>
          <c:showPercent val="0"/>
          <c:showBubbleSize val="0"/>
        </c:dLbls>
        <c:gapWidth val="100"/>
        <c:axId val="1855111800"/>
        <c:axId val="1855115064"/>
      </c:barChart>
      <c:catAx>
        <c:axId val="1855111800"/>
        <c:scaling>
          <c:orientation val="minMax"/>
        </c:scaling>
        <c:delete val="0"/>
        <c:axPos val="b"/>
        <c:numFmt formatCode="General" sourceLinked="1"/>
        <c:majorTickMark val="none"/>
        <c:minorTickMark val="none"/>
        <c:tickLblPos val="nextTo"/>
        <c:spPr>
          <a:ln>
            <a:solidFill>
              <a:schemeClr val="tx1"/>
            </a:solidFill>
          </a:ln>
        </c:spPr>
        <c:txPr>
          <a:bodyPr/>
          <a:lstStyle/>
          <a:p>
            <a:pPr>
              <a:defRPr sz="1800"/>
            </a:pPr>
            <a:endParaRPr lang="en-US"/>
          </a:p>
        </c:txPr>
        <c:crossAx val="1855115064"/>
        <c:crosses val="autoZero"/>
        <c:auto val="1"/>
        <c:lblAlgn val="ctr"/>
        <c:lblOffset val="100"/>
        <c:noMultiLvlLbl val="0"/>
      </c:catAx>
      <c:valAx>
        <c:axId val="1855115064"/>
        <c:scaling>
          <c:orientation val="minMax"/>
          <c:max val="120"/>
        </c:scaling>
        <c:delete val="0"/>
        <c:axPos val="l"/>
        <c:majorGridlines>
          <c:spPr>
            <a:ln>
              <a:solidFill>
                <a:srgbClr val="6A737B">
                  <a:lumMod val="40000"/>
                  <a:lumOff val="60000"/>
                </a:srgbClr>
              </a:solidFill>
            </a:ln>
          </c:spPr>
        </c:majorGridlines>
        <c:numFmt formatCode="#,##0" sourceLinked="1"/>
        <c:majorTickMark val="out"/>
        <c:minorTickMark val="none"/>
        <c:tickLblPos val="nextTo"/>
        <c:spPr>
          <a:ln>
            <a:noFill/>
          </a:ln>
        </c:spPr>
        <c:txPr>
          <a:bodyPr/>
          <a:lstStyle/>
          <a:p>
            <a:pPr>
              <a:defRPr sz="2200"/>
            </a:pPr>
            <a:endParaRPr lang="en-US"/>
          </a:p>
        </c:txPr>
        <c:crossAx val="1855111800"/>
        <c:crosses val="autoZero"/>
        <c:crossBetween val="between"/>
      </c:valAx>
    </c:plotArea>
    <c:plotVisOnly val="1"/>
    <c:dispBlanksAs val="gap"/>
    <c:showDLblsOverMax val="0"/>
  </c:chart>
  <c:txPr>
    <a:bodyPr/>
    <a:lstStyle/>
    <a:p>
      <a:pPr>
        <a:defRPr sz="1800"/>
      </a:pPr>
      <a:endParaRPr lang="en-US"/>
    </a:p>
  </c:txPr>
  <c:externalData r:id="rId2">
    <c:autoUpdate val="0"/>
  </c:externalData>
</c:chartSpace>
</file>

<file path=ppt/charts/chart8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6.2942148917794788E-2"/>
          <c:y val="2.5791934090973592E-2"/>
          <c:w val="0.93282923804287021"/>
          <c:h val="0.86296614945488015"/>
        </c:manualLayout>
      </c:layout>
      <c:barChart>
        <c:barDir val="col"/>
        <c:grouping val="stacked"/>
        <c:varyColors val="0"/>
        <c:ser>
          <c:idx val="4"/>
          <c:order val="0"/>
          <c:tx>
            <c:strRef>
              <c:f>Sheet1!$F$1</c:f>
              <c:strCache>
                <c:ptCount val="1"/>
                <c:pt idx="0">
                  <c:v>40+</c:v>
                </c:pt>
              </c:strCache>
            </c:strRef>
          </c:tx>
          <c:spPr>
            <a:solidFill>
              <a:srgbClr val="621214"/>
            </a:solidFill>
            <a:ln>
              <a:solidFill>
                <a:srgbClr val="FFFFFF"/>
              </a:solidFill>
            </a:ln>
            <a:effectLst/>
          </c:spPr>
          <c:invertIfNegative val="0"/>
          <c:cat>
            <c:strRef>
              <c:f>Sheet1!$A$2:$A$6</c:f>
              <c:strCache>
                <c:ptCount val="5"/>
                <c:pt idx="0">
                  <c:v>Central
city</c:v>
                </c:pt>
                <c:pt idx="1">
                  <c:v>City
fringe</c:v>
                </c:pt>
                <c:pt idx="2">
                  <c:v>Inner</c:v>
                </c:pt>
                <c:pt idx="3">
                  <c:v>Middle</c:v>
                </c:pt>
                <c:pt idx="4">
                  <c:v>Outer</c:v>
                </c:pt>
              </c:strCache>
            </c:strRef>
          </c:cat>
          <c:val>
            <c:numRef>
              <c:f>Sheet1!$F$2:$F$6</c:f>
              <c:numCache>
                <c:formatCode>General</c:formatCode>
                <c:ptCount val="5"/>
                <c:pt idx="0">
                  <c:v>12033</c:v>
                </c:pt>
                <c:pt idx="1">
                  <c:v>445</c:v>
                </c:pt>
                <c:pt idx="2">
                  <c:v>0</c:v>
                </c:pt>
                <c:pt idx="3">
                  <c:v>0</c:v>
                </c:pt>
                <c:pt idx="4">
                  <c:v>0</c:v>
                </c:pt>
              </c:numCache>
            </c:numRef>
          </c:val>
          <c:extLst>
            <c:ext xmlns:c16="http://schemas.microsoft.com/office/drawing/2014/chart" uri="{C3380CC4-5D6E-409C-BE32-E72D297353CC}">
              <c16:uniqueId val="{00000000-53D8-4DB7-A1A5-4583E1B0E654}"/>
            </c:ext>
          </c:extLst>
        </c:ser>
        <c:ser>
          <c:idx val="3"/>
          <c:order val="1"/>
          <c:tx>
            <c:strRef>
              <c:f>Sheet1!$E$1</c:f>
              <c:strCache>
                <c:ptCount val="1"/>
                <c:pt idx="0">
                  <c:v>20-39</c:v>
                </c:pt>
              </c:strCache>
            </c:strRef>
          </c:tx>
          <c:spPr>
            <a:solidFill>
              <a:srgbClr val="A02226"/>
            </a:solidFill>
            <a:ln>
              <a:solidFill>
                <a:srgbClr val="FFFFFF"/>
              </a:solidFill>
            </a:ln>
            <a:effectLst/>
          </c:spPr>
          <c:invertIfNegative val="0"/>
          <c:cat>
            <c:strRef>
              <c:f>Sheet1!$A$2:$A$6</c:f>
              <c:strCache>
                <c:ptCount val="5"/>
                <c:pt idx="0">
                  <c:v>Central
city</c:v>
                </c:pt>
                <c:pt idx="1">
                  <c:v>City
fringe</c:v>
                </c:pt>
                <c:pt idx="2">
                  <c:v>Inner</c:v>
                </c:pt>
                <c:pt idx="3">
                  <c:v>Middle</c:v>
                </c:pt>
                <c:pt idx="4">
                  <c:v>Outer</c:v>
                </c:pt>
              </c:strCache>
            </c:strRef>
          </c:cat>
          <c:val>
            <c:numRef>
              <c:f>Sheet1!$E$2:$E$6</c:f>
              <c:numCache>
                <c:formatCode>General</c:formatCode>
                <c:ptCount val="5"/>
                <c:pt idx="0">
                  <c:v>5993</c:v>
                </c:pt>
                <c:pt idx="1">
                  <c:v>773</c:v>
                </c:pt>
                <c:pt idx="2">
                  <c:v>409</c:v>
                </c:pt>
                <c:pt idx="3">
                  <c:v>511</c:v>
                </c:pt>
                <c:pt idx="4">
                  <c:v>0</c:v>
                </c:pt>
              </c:numCache>
            </c:numRef>
          </c:val>
          <c:extLst>
            <c:ext xmlns:c16="http://schemas.microsoft.com/office/drawing/2014/chart" uri="{C3380CC4-5D6E-409C-BE32-E72D297353CC}">
              <c16:uniqueId val="{00000001-53D8-4DB7-A1A5-4583E1B0E654}"/>
            </c:ext>
          </c:extLst>
        </c:ser>
        <c:ser>
          <c:idx val="2"/>
          <c:order val="2"/>
          <c:tx>
            <c:strRef>
              <c:f>Sheet1!$D$1</c:f>
              <c:strCache>
                <c:ptCount val="1"/>
                <c:pt idx="0">
                  <c:v>10-19</c:v>
                </c:pt>
              </c:strCache>
            </c:strRef>
          </c:tx>
          <c:spPr>
            <a:solidFill>
              <a:srgbClr val="D4582A"/>
            </a:solidFill>
            <a:ln>
              <a:solidFill>
                <a:srgbClr val="FFFFFF"/>
              </a:solidFill>
            </a:ln>
            <a:effectLst/>
          </c:spPr>
          <c:invertIfNegative val="0"/>
          <c:cat>
            <c:strRef>
              <c:f>Sheet1!$A$2:$A$6</c:f>
              <c:strCache>
                <c:ptCount val="5"/>
                <c:pt idx="0">
                  <c:v>Central
city</c:v>
                </c:pt>
                <c:pt idx="1">
                  <c:v>City
fringe</c:v>
                </c:pt>
                <c:pt idx="2">
                  <c:v>Inner</c:v>
                </c:pt>
                <c:pt idx="3">
                  <c:v>Middle</c:v>
                </c:pt>
                <c:pt idx="4">
                  <c:v>Outer</c:v>
                </c:pt>
              </c:strCache>
            </c:strRef>
          </c:cat>
          <c:val>
            <c:numRef>
              <c:f>Sheet1!$D$2:$D$6</c:f>
              <c:numCache>
                <c:formatCode>General</c:formatCode>
                <c:ptCount val="5"/>
                <c:pt idx="0">
                  <c:v>2818</c:v>
                </c:pt>
                <c:pt idx="1">
                  <c:v>4009</c:v>
                </c:pt>
                <c:pt idx="2">
                  <c:v>1186</c:v>
                </c:pt>
                <c:pt idx="3">
                  <c:v>1522</c:v>
                </c:pt>
                <c:pt idx="4">
                  <c:v>0</c:v>
                </c:pt>
              </c:numCache>
            </c:numRef>
          </c:val>
          <c:extLst>
            <c:ext xmlns:c16="http://schemas.microsoft.com/office/drawing/2014/chart" uri="{C3380CC4-5D6E-409C-BE32-E72D297353CC}">
              <c16:uniqueId val="{00000002-53D8-4DB7-A1A5-4583E1B0E654}"/>
            </c:ext>
          </c:extLst>
        </c:ser>
        <c:ser>
          <c:idx val="1"/>
          <c:order val="3"/>
          <c:tx>
            <c:strRef>
              <c:f>Sheet1!$C$1</c:f>
              <c:strCache>
                <c:ptCount val="1"/>
                <c:pt idx="0">
                  <c:v>4-9</c:v>
                </c:pt>
              </c:strCache>
            </c:strRef>
          </c:tx>
          <c:spPr>
            <a:solidFill>
              <a:srgbClr val="F68B33"/>
            </a:solidFill>
            <a:ln>
              <a:solidFill>
                <a:srgbClr val="FFFFFF"/>
              </a:solidFill>
            </a:ln>
            <a:effectLst/>
          </c:spPr>
          <c:invertIfNegative val="0"/>
          <c:cat>
            <c:strRef>
              <c:f>Sheet1!$A$2:$A$6</c:f>
              <c:strCache>
                <c:ptCount val="5"/>
                <c:pt idx="0">
                  <c:v>Central
city</c:v>
                </c:pt>
                <c:pt idx="1">
                  <c:v>City
fringe</c:v>
                </c:pt>
                <c:pt idx="2">
                  <c:v>Inner</c:v>
                </c:pt>
                <c:pt idx="3">
                  <c:v>Middle</c:v>
                </c:pt>
                <c:pt idx="4">
                  <c:v>Outer</c:v>
                </c:pt>
              </c:strCache>
            </c:strRef>
          </c:cat>
          <c:val>
            <c:numRef>
              <c:f>Sheet1!$C$2:$C$6</c:f>
              <c:numCache>
                <c:formatCode>General</c:formatCode>
                <c:ptCount val="5"/>
                <c:pt idx="0">
                  <c:v>240</c:v>
                </c:pt>
                <c:pt idx="1">
                  <c:v>8474</c:v>
                </c:pt>
                <c:pt idx="2">
                  <c:v>10322</c:v>
                </c:pt>
                <c:pt idx="3">
                  <c:v>5714</c:v>
                </c:pt>
                <c:pt idx="4">
                  <c:v>1180</c:v>
                </c:pt>
              </c:numCache>
            </c:numRef>
          </c:val>
          <c:extLst>
            <c:ext xmlns:c16="http://schemas.microsoft.com/office/drawing/2014/chart" uri="{C3380CC4-5D6E-409C-BE32-E72D297353CC}">
              <c16:uniqueId val="{00000003-53D8-4DB7-A1A5-4583E1B0E654}"/>
            </c:ext>
          </c:extLst>
        </c:ser>
        <c:ser>
          <c:idx val="0"/>
          <c:order val="4"/>
          <c:tx>
            <c:strRef>
              <c:f>Sheet1!$B$1</c:f>
              <c:strCache>
                <c:ptCount val="1"/>
                <c:pt idx="0">
                  <c:v>2-3</c:v>
                </c:pt>
              </c:strCache>
            </c:strRef>
          </c:tx>
          <c:spPr>
            <a:solidFill>
              <a:srgbClr val="FFC35A"/>
            </a:solidFill>
            <a:ln>
              <a:solidFill>
                <a:srgbClr val="FFFFFF"/>
              </a:solidFill>
            </a:ln>
            <a:effectLst/>
          </c:spPr>
          <c:invertIfNegative val="0"/>
          <c:cat>
            <c:strRef>
              <c:f>Sheet1!$A$2:$A$6</c:f>
              <c:strCache>
                <c:ptCount val="5"/>
                <c:pt idx="0">
                  <c:v>Central
city</c:v>
                </c:pt>
                <c:pt idx="1">
                  <c:v>City
fringe</c:v>
                </c:pt>
                <c:pt idx="2">
                  <c:v>Inner</c:v>
                </c:pt>
                <c:pt idx="3">
                  <c:v>Middle</c:v>
                </c:pt>
                <c:pt idx="4">
                  <c:v>Outer</c:v>
                </c:pt>
              </c:strCache>
            </c:strRef>
          </c:cat>
          <c:val>
            <c:numRef>
              <c:f>Sheet1!$B$2:$B$6</c:f>
              <c:numCache>
                <c:formatCode>General</c:formatCode>
                <c:ptCount val="5"/>
                <c:pt idx="0">
                  <c:v>0</c:v>
                </c:pt>
                <c:pt idx="1">
                  <c:v>659</c:v>
                </c:pt>
                <c:pt idx="2">
                  <c:v>3484</c:v>
                </c:pt>
                <c:pt idx="3">
                  <c:v>2406</c:v>
                </c:pt>
                <c:pt idx="4">
                  <c:v>1001</c:v>
                </c:pt>
              </c:numCache>
            </c:numRef>
          </c:val>
          <c:extLst>
            <c:ext xmlns:c16="http://schemas.microsoft.com/office/drawing/2014/chart" uri="{C3380CC4-5D6E-409C-BE32-E72D297353CC}">
              <c16:uniqueId val="{00000004-53D8-4DB7-A1A5-4583E1B0E654}"/>
            </c:ext>
          </c:extLst>
        </c:ser>
        <c:dLbls>
          <c:showLegendKey val="0"/>
          <c:showVal val="0"/>
          <c:showCatName val="0"/>
          <c:showSerName val="0"/>
          <c:showPercent val="0"/>
          <c:showBubbleSize val="0"/>
        </c:dLbls>
        <c:gapWidth val="50"/>
        <c:overlap val="100"/>
        <c:axId val="1804910072"/>
        <c:axId val="1804913560"/>
      </c:barChart>
      <c:dateAx>
        <c:axId val="1804910072"/>
        <c:scaling>
          <c:orientation val="minMax"/>
        </c:scaling>
        <c:delete val="0"/>
        <c:axPos val="b"/>
        <c:numFmt formatCode="General" sourceLinked="0"/>
        <c:majorTickMark val="out"/>
        <c:minorTickMark val="none"/>
        <c:tickLblPos val="nextTo"/>
        <c:spPr>
          <a:ln>
            <a:solidFill>
              <a:srgbClr val="6A737B"/>
            </a:solidFill>
          </a:ln>
        </c:spPr>
        <c:txPr>
          <a:bodyPr/>
          <a:lstStyle/>
          <a:p>
            <a:pPr>
              <a:defRPr sz="1500"/>
            </a:pPr>
            <a:endParaRPr lang="en-US"/>
          </a:p>
        </c:txPr>
        <c:crossAx val="1804913560"/>
        <c:crosses val="autoZero"/>
        <c:auto val="1"/>
        <c:lblOffset val="100"/>
        <c:baseTimeUnit val="years"/>
        <c:majorTimeUnit val="years"/>
        <c:minorTimeUnit val="months"/>
      </c:dateAx>
      <c:valAx>
        <c:axId val="1804913560"/>
        <c:scaling>
          <c:orientation val="minMax"/>
          <c:max val="50000"/>
        </c:scaling>
        <c:delete val="0"/>
        <c:axPos val="l"/>
        <c:majorGridlines>
          <c:spPr>
            <a:ln>
              <a:solidFill>
                <a:srgbClr val="FFFFFF">
                  <a:lumMod val="75000"/>
                </a:srgbClr>
              </a:solidFill>
            </a:ln>
          </c:spPr>
        </c:majorGridlines>
        <c:numFmt formatCode="#,##0" sourceLinked="0"/>
        <c:majorTickMark val="out"/>
        <c:minorTickMark val="none"/>
        <c:tickLblPos val="none"/>
        <c:spPr>
          <a:ln>
            <a:noFill/>
          </a:ln>
        </c:spPr>
        <c:txPr>
          <a:bodyPr/>
          <a:lstStyle/>
          <a:p>
            <a:pPr>
              <a:defRPr sz="1800"/>
            </a:pPr>
            <a:endParaRPr lang="en-US"/>
          </a:p>
        </c:txPr>
        <c:crossAx val="1804910072"/>
        <c:crosses val="autoZero"/>
        <c:crossBetween val="between"/>
        <c:majorUnit val="10000"/>
        <c:dispUnits>
          <c:builtInUnit val="thousands"/>
        </c:dispUnits>
      </c:valAx>
    </c:plotArea>
    <c:plotVisOnly val="1"/>
    <c:dispBlanksAs val="gap"/>
    <c:showDLblsOverMax val="0"/>
  </c:chart>
  <c:txPr>
    <a:bodyPr/>
    <a:lstStyle/>
    <a:p>
      <a:pPr>
        <a:defRPr sz="1800"/>
      </a:pPr>
      <a:endParaRPr lang="en-US"/>
    </a:p>
  </c:txPr>
  <c:externalData r:id="rId2">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7.6673228346456707E-2"/>
          <c:y val="3.2013852435112303E-2"/>
          <c:w val="0.84665354330708698"/>
          <c:h val="0.88585331000291601"/>
        </c:manualLayout>
      </c:layout>
      <c:lineChart>
        <c:grouping val="standard"/>
        <c:varyColors val="0"/>
        <c:ser>
          <c:idx val="0"/>
          <c:order val="0"/>
          <c:tx>
            <c:strRef>
              <c:f>Sheet1!$B$1</c:f>
              <c:strCache>
                <c:ptCount val="1"/>
                <c:pt idx="0">
                  <c:v>% of HH income - Nat Accounts measure</c:v>
                </c:pt>
              </c:strCache>
            </c:strRef>
          </c:tx>
          <c:spPr>
            <a:ln w="38100">
              <a:solidFill>
                <a:srgbClr val="F68B33"/>
              </a:solidFill>
            </a:ln>
          </c:spPr>
          <c:marker>
            <c:symbol val="none"/>
          </c:marker>
          <c:dPt>
            <c:idx val="37"/>
            <c:bubble3D val="0"/>
            <c:extLst>
              <c:ext xmlns:c16="http://schemas.microsoft.com/office/drawing/2014/chart" uri="{C3380CC4-5D6E-409C-BE32-E72D297353CC}">
                <c16:uniqueId val="{00000000-3B42-493A-A7F6-99FF5953FD69}"/>
              </c:ext>
            </c:extLst>
          </c:dPt>
          <c:dPt>
            <c:idx val="38"/>
            <c:bubble3D val="0"/>
            <c:extLst>
              <c:ext xmlns:c16="http://schemas.microsoft.com/office/drawing/2014/chart" uri="{C3380CC4-5D6E-409C-BE32-E72D297353CC}">
                <c16:uniqueId val="{00000001-3B42-493A-A7F6-99FF5953FD69}"/>
              </c:ext>
            </c:extLst>
          </c:dPt>
          <c:dPt>
            <c:idx val="39"/>
            <c:bubble3D val="0"/>
            <c:extLst>
              <c:ext xmlns:c16="http://schemas.microsoft.com/office/drawing/2014/chart" uri="{C3380CC4-5D6E-409C-BE32-E72D297353CC}">
                <c16:uniqueId val="{00000002-3B42-493A-A7F6-99FF5953FD69}"/>
              </c:ext>
            </c:extLst>
          </c:dPt>
          <c:dPt>
            <c:idx val="148"/>
            <c:bubble3D val="0"/>
            <c:spPr>
              <a:ln w="38100">
                <a:noFill/>
              </a:ln>
            </c:spPr>
            <c:extLst>
              <c:ext xmlns:c16="http://schemas.microsoft.com/office/drawing/2014/chart" uri="{C3380CC4-5D6E-409C-BE32-E72D297353CC}">
                <c16:uniqueId val="{00000004-3B42-493A-A7F6-99FF5953FD69}"/>
              </c:ext>
            </c:extLst>
          </c:dPt>
          <c:dPt>
            <c:idx val="149"/>
            <c:bubble3D val="0"/>
            <c:spPr>
              <a:ln w="38100">
                <a:noFill/>
              </a:ln>
            </c:spPr>
            <c:extLst>
              <c:ext xmlns:c16="http://schemas.microsoft.com/office/drawing/2014/chart" uri="{C3380CC4-5D6E-409C-BE32-E72D297353CC}">
                <c16:uniqueId val="{00000006-3B42-493A-A7F6-99FF5953FD69}"/>
              </c:ext>
            </c:extLst>
          </c:dPt>
          <c:dPt>
            <c:idx val="150"/>
            <c:bubble3D val="0"/>
            <c:spPr>
              <a:ln w="38100">
                <a:noFill/>
              </a:ln>
            </c:spPr>
            <c:extLst>
              <c:ext xmlns:c16="http://schemas.microsoft.com/office/drawing/2014/chart" uri="{C3380CC4-5D6E-409C-BE32-E72D297353CC}">
                <c16:uniqueId val="{00000008-3B42-493A-A7F6-99FF5953FD69}"/>
              </c:ext>
            </c:extLst>
          </c:dPt>
          <c:dPt>
            <c:idx val="151"/>
            <c:bubble3D val="0"/>
            <c:spPr>
              <a:ln w="38100">
                <a:noFill/>
              </a:ln>
            </c:spPr>
            <c:extLst>
              <c:ext xmlns:c16="http://schemas.microsoft.com/office/drawing/2014/chart" uri="{C3380CC4-5D6E-409C-BE32-E72D297353CC}">
                <c16:uniqueId val="{0000000A-3B42-493A-A7F6-99FF5953FD69}"/>
              </c:ext>
            </c:extLst>
          </c:dPt>
          <c:dPt>
            <c:idx val="152"/>
            <c:bubble3D val="0"/>
            <c:spPr>
              <a:ln w="38100">
                <a:noFill/>
              </a:ln>
            </c:spPr>
            <c:extLst>
              <c:ext xmlns:c16="http://schemas.microsoft.com/office/drawing/2014/chart" uri="{C3380CC4-5D6E-409C-BE32-E72D297353CC}">
                <c16:uniqueId val="{0000000C-3B42-493A-A7F6-99FF5953FD69}"/>
              </c:ext>
            </c:extLst>
          </c:dPt>
          <c:dPt>
            <c:idx val="153"/>
            <c:bubble3D val="0"/>
            <c:spPr>
              <a:ln w="38100">
                <a:noFill/>
              </a:ln>
            </c:spPr>
            <c:extLst>
              <c:ext xmlns:c16="http://schemas.microsoft.com/office/drawing/2014/chart" uri="{C3380CC4-5D6E-409C-BE32-E72D297353CC}">
                <c16:uniqueId val="{0000000E-3B42-493A-A7F6-99FF5953FD69}"/>
              </c:ext>
            </c:extLst>
          </c:dPt>
          <c:dPt>
            <c:idx val="154"/>
            <c:bubble3D val="0"/>
            <c:spPr>
              <a:ln w="38100">
                <a:noFill/>
              </a:ln>
            </c:spPr>
            <c:extLst>
              <c:ext xmlns:c16="http://schemas.microsoft.com/office/drawing/2014/chart" uri="{C3380CC4-5D6E-409C-BE32-E72D297353CC}">
                <c16:uniqueId val="{00000010-3B42-493A-A7F6-99FF5953FD69}"/>
              </c:ext>
            </c:extLst>
          </c:dPt>
          <c:dPt>
            <c:idx val="155"/>
            <c:bubble3D val="0"/>
            <c:spPr>
              <a:ln w="38100">
                <a:noFill/>
              </a:ln>
            </c:spPr>
            <c:extLst>
              <c:ext xmlns:c16="http://schemas.microsoft.com/office/drawing/2014/chart" uri="{C3380CC4-5D6E-409C-BE32-E72D297353CC}">
                <c16:uniqueId val="{00000012-3B42-493A-A7F6-99FF5953FD69}"/>
              </c:ext>
            </c:extLst>
          </c:dPt>
          <c:dPt>
            <c:idx val="156"/>
            <c:bubble3D val="0"/>
            <c:spPr>
              <a:ln w="38100">
                <a:noFill/>
              </a:ln>
            </c:spPr>
            <c:extLst>
              <c:ext xmlns:c16="http://schemas.microsoft.com/office/drawing/2014/chart" uri="{C3380CC4-5D6E-409C-BE32-E72D297353CC}">
                <c16:uniqueId val="{00000014-3B42-493A-A7F6-99FF5953FD69}"/>
              </c:ext>
            </c:extLst>
          </c:dPt>
          <c:dPt>
            <c:idx val="157"/>
            <c:bubble3D val="0"/>
            <c:spPr>
              <a:ln w="38100">
                <a:noFill/>
              </a:ln>
            </c:spPr>
            <c:extLst>
              <c:ext xmlns:c16="http://schemas.microsoft.com/office/drawing/2014/chart" uri="{C3380CC4-5D6E-409C-BE32-E72D297353CC}">
                <c16:uniqueId val="{00000016-3B42-493A-A7F6-99FF5953FD69}"/>
              </c:ext>
            </c:extLst>
          </c:dPt>
          <c:dPt>
            <c:idx val="158"/>
            <c:bubble3D val="0"/>
            <c:spPr>
              <a:ln w="38100">
                <a:noFill/>
              </a:ln>
            </c:spPr>
            <c:extLst>
              <c:ext xmlns:c16="http://schemas.microsoft.com/office/drawing/2014/chart" uri="{C3380CC4-5D6E-409C-BE32-E72D297353CC}">
                <c16:uniqueId val="{00000018-3B42-493A-A7F6-99FF5953FD69}"/>
              </c:ext>
            </c:extLst>
          </c:dPt>
          <c:dPt>
            <c:idx val="159"/>
            <c:marker>
              <c:symbol val="circle"/>
              <c:size val="12"/>
              <c:spPr>
                <a:solidFill>
                  <a:srgbClr val="FFFFFF"/>
                </a:solidFill>
                <a:ln w="38100">
                  <a:solidFill>
                    <a:srgbClr val="F68B33"/>
                  </a:solidFill>
                </a:ln>
              </c:spPr>
            </c:marker>
            <c:bubble3D val="0"/>
            <c:spPr>
              <a:ln w="38100">
                <a:noFill/>
              </a:ln>
            </c:spPr>
            <c:extLst>
              <c:ext xmlns:c16="http://schemas.microsoft.com/office/drawing/2014/chart" uri="{C3380CC4-5D6E-409C-BE32-E72D297353CC}">
                <c16:uniqueId val="{0000001A-3B42-493A-A7F6-99FF5953FD69}"/>
              </c:ext>
            </c:extLst>
          </c:dPt>
          <c:cat>
            <c:numRef>
              <c:f>Sheet1!$A$2:$A$161</c:f>
              <c:numCache>
                <c:formatCode>mmm\-yyyy</c:formatCode>
                <c:ptCount val="160"/>
                <c:pt idx="0">
                  <c:v>29281</c:v>
                </c:pt>
                <c:pt idx="1">
                  <c:v>29373</c:v>
                </c:pt>
                <c:pt idx="2">
                  <c:v>29465</c:v>
                </c:pt>
                <c:pt idx="3">
                  <c:v>29556</c:v>
                </c:pt>
                <c:pt idx="4">
                  <c:v>29646</c:v>
                </c:pt>
                <c:pt idx="5">
                  <c:v>29738</c:v>
                </c:pt>
                <c:pt idx="6">
                  <c:v>29830</c:v>
                </c:pt>
                <c:pt idx="7">
                  <c:v>29921</c:v>
                </c:pt>
                <c:pt idx="8">
                  <c:v>30011</c:v>
                </c:pt>
                <c:pt idx="9">
                  <c:v>30103</c:v>
                </c:pt>
                <c:pt idx="10">
                  <c:v>30195</c:v>
                </c:pt>
                <c:pt idx="11">
                  <c:v>30286</c:v>
                </c:pt>
                <c:pt idx="12">
                  <c:v>30376</c:v>
                </c:pt>
                <c:pt idx="13">
                  <c:v>30468</c:v>
                </c:pt>
                <c:pt idx="14">
                  <c:v>30560</c:v>
                </c:pt>
                <c:pt idx="15">
                  <c:v>30651</c:v>
                </c:pt>
                <c:pt idx="16">
                  <c:v>30742</c:v>
                </c:pt>
                <c:pt idx="17">
                  <c:v>30834</c:v>
                </c:pt>
                <c:pt idx="18">
                  <c:v>30926</c:v>
                </c:pt>
                <c:pt idx="19">
                  <c:v>31017</c:v>
                </c:pt>
                <c:pt idx="20">
                  <c:v>31107</c:v>
                </c:pt>
                <c:pt idx="21">
                  <c:v>31199</c:v>
                </c:pt>
                <c:pt idx="22">
                  <c:v>31291</c:v>
                </c:pt>
                <c:pt idx="23">
                  <c:v>31382</c:v>
                </c:pt>
                <c:pt idx="24">
                  <c:v>31472</c:v>
                </c:pt>
                <c:pt idx="25">
                  <c:v>31564</c:v>
                </c:pt>
                <c:pt idx="26">
                  <c:v>31656</c:v>
                </c:pt>
                <c:pt idx="27">
                  <c:v>31747</c:v>
                </c:pt>
                <c:pt idx="28">
                  <c:v>31837</c:v>
                </c:pt>
                <c:pt idx="29">
                  <c:v>31929</c:v>
                </c:pt>
                <c:pt idx="30">
                  <c:v>32021</c:v>
                </c:pt>
                <c:pt idx="31">
                  <c:v>32112</c:v>
                </c:pt>
                <c:pt idx="32">
                  <c:v>32203</c:v>
                </c:pt>
                <c:pt idx="33">
                  <c:v>32295</c:v>
                </c:pt>
                <c:pt idx="34">
                  <c:v>32387</c:v>
                </c:pt>
                <c:pt idx="35">
                  <c:v>32478</c:v>
                </c:pt>
                <c:pt idx="36">
                  <c:v>32568</c:v>
                </c:pt>
                <c:pt idx="37">
                  <c:v>32660</c:v>
                </c:pt>
                <c:pt idx="38">
                  <c:v>32752</c:v>
                </c:pt>
                <c:pt idx="39">
                  <c:v>32843</c:v>
                </c:pt>
                <c:pt idx="40">
                  <c:v>32933</c:v>
                </c:pt>
                <c:pt idx="41">
                  <c:v>33025</c:v>
                </c:pt>
                <c:pt idx="42">
                  <c:v>33117</c:v>
                </c:pt>
                <c:pt idx="43">
                  <c:v>33208</c:v>
                </c:pt>
                <c:pt idx="44">
                  <c:v>33298</c:v>
                </c:pt>
                <c:pt idx="45">
                  <c:v>33390</c:v>
                </c:pt>
                <c:pt idx="46">
                  <c:v>33482</c:v>
                </c:pt>
                <c:pt idx="47">
                  <c:v>33573</c:v>
                </c:pt>
                <c:pt idx="48">
                  <c:v>33664</c:v>
                </c:pt>
                <c:pt idx="49">
                  <c:v>33756</c:v>
                </c:pt>
                <c:pt idx="50">
                  <c:v>33848</c:v>
                </c:pt>
                <c:pt idx="51">
                  <c:v>33939</c:v>
                </c:pt>
                <c:pt idx="52">
                  <c:v>34029</c:v>
                </c:pt>
                <c:pt idx="53">
                  <c:v>34121</c:v>
                </c:pt>
                <c:pt idx="54">
                  <c:v>34213</c:v>
                </c:pt>
                <c:pt idx="55">
                  <c:v>34304</c:v>
                </c:pt>
                <c:pt idx="56">
                  <c:v>34394</c:v>
                </c:pt>
                <c:pt idx="57">
                  <c:v>34486</c:v>
                </c:pt>
                <c:pt idx="58">
                  <c:v>34578</c:v>
                </c:pt>
                <c:pt idx="59">
                  <c:v>34669</c:v>
                </c:pt>
                <c:pt idx="60">
                  <c:v>34759</c:v>
                </c:pt>
                <c:pt idx="61">
                  <c:v>34851</c:v>
                </c:pt>
                <c:pt idx="62">
                  <c:v>34943</c:v>
                </c:pt>
                <c:pt idx="63">
                  <c:v>35034</c:v>
                </c:pt>
                <c:pt idx="64">
                  <c:v>35125</c:v>
                </c:pt>
                <c:pt idx="65">
                  <c:v>35217</c:v>
                </c:pt>
                <c:pt idx="66">
                  <c:v>35309</c:v>
                </c:pt>
                <c:pt idx="67">
                  <c:v>35400</c:v>
                </c:pt>
                <c:pt idx="68">
                  <c:v>35490</c:v>
                </c:pt>
                <c:pt idx="69">
                  <c:v>35582</c:v>
                </c:pt>
                <c:pt idx="70">
                  <c:v>35674</c:v>
                </c:pt>
                <c:pt idx="71">
                  <c:v>35765</c:v>
                </c:pt>
                <c:pt idx="72">
                  <c:v>35855</c:v>
                </c:pt>
                <c:pt idx="73">
                  <c:v>35947</c:v>
                </c:pt>
                <c:pt idx="74">
                  <c:v>36039</c:v>
                </c:pt>
                <c:pt idx="75">
                  <c:v>36130</c:v>
                </c:pt>
                <c:pt idx="76">
                  <c:v>36220</c:v>
                </c:pt>
                <c:pt idx="77">
                  <c:v>36312</c:v>
                </c:pt>
                <c:pt idx="78">
                  <c:v>36404</c:v>
                </c:pt>
                <c:pt idx="79">
                  <c:v>36495</c:v>
                </c:pt>
                <c:pt idx="80">
                  <c:v>36586</c:v>
                </c:pt>
                <c:pt idx="81">
                  <c:v>36678</c:v>
                </c:pt>
                <c:pt idx="82">
                  <c:v>36770</c:v>
                </c:pt>
                <c:pt idx="83">
                  <c:v>36861</c:v>
                </c:pt>
                <c:pt idx="84">
                  <c:v>36951</c:v>
                </c:pt>
                <c:pt idx="85">
                  <c:v>37043</c:v>
                </c:pt>
                <c:pt idx="86">
                  <c:v>37135</c:v>
                </c:pt>
                <c:pt idx="87">
                  <c:v>37226</c:v>
                </c:pt>
                <c:pt idx="88">
                  <c:v>37316</c:v>
                </c:pt>
                <c:pt idx="89">
                  <c:v>37408</c:v>
                </c:pt>
                <c:pt idx="90">
                  <c:v>37500</c:v>
                </c:pt>
                <c:pt idx="91">
                  <c:v>37591</c:v>
                </c:pt>
                <c:pt idx="92">
                  <c:v>37681</c:v>
                </c:pt>
                <c:pt idx="93">
                  <c:v>37773</c:v>
                </c:pt>
                <c:pt idx="94">
                  <c:v>37865</c:v>
                </c:pt>
                <c:pt idx="95">
                  <c:v>37956</c:v>
                </c:pt>
                <c:pt idx="96">
                  <c:v>38047</c:v>
                </c:pt>
                <c:pt idx="97">
                  <c:v>38139</c:v>
                </c:pt>
                <c:pt idx="98">
                  <c:v>38231</c:v>
                </c:pt>
                <c:pt idx="99">
                  <c:v>38322</c:v>
                </c:pt>
                <c:pt idx="100">
                  <c:v>38412</c:v>
                </c:pt>
                <c:pt idx="101">
                  <c:v>38504</c:v>
                </c:pt>
                <c:pt idx="102">
                  <c:v>38596</c:v>
                </c:pt>
                <c:pt idx="103">
                  <c:v>38687</c:v>
                </c:pt>
                <c:pt idx="104">
                  <c:v>38777</c:v>
                </c:pt>
                <c:pt idx="105">
                  <c:v>38869</c:v>
                </c:pt>
                <c:pt idx="106">
                  <c:v>38961</c:v>
                </c:pt>
                <c:pt idx="107">
                  <c:v>39052</c:v>
                </c:pt>
                <c:pt idx="108">
                  <c:v>39142</c:v>
                </c:pt>
                <c:pt idx="109">
                  <c:v>39234</c:v>
                </c:pt>
                <c:pt idx="110">
                  <c:v>39326</c:v>
                </c:pt>
                <c:pt idx="111">
                  <c:v>39417</c:v>
                </c:pt>
                <c:pt idx="112">
                  <c:v>39508</c:v>
                </c:pt>
                <c:pt idx="113">
                  <c:v>39600</c:v>
                </c:pt>
                <c:pt idx="114">
                  <c:v>39692</c:v>
                </c:pt>
                <c:pt idx="115">
                  <c:v>39783</c:v>
                </c:pt>
                <c:pt idx="116">
                  <c:v>39873</c:v>
                </c:pt>
                <c:pt idx="117">
                  <c:v>39965</c:v>
                </c:pt>
                <c:pt idx="118">
                  <c:v>40057</c:v>
                </c:pt>
                <c:pt idx="119">
                  <c:v>40148</c:v>
                </c:pt>
                <c:pt idx="120">
                  <c:v>40238</c:v>
                </c:pt>
                <c:pt idx="121">
                  <c:v>40330</c:v>
                </c:pt>
                <c:pt idx="122">
                  <c:v>40422</c:v>
                </c:pt>
                <c:pt idx="123">
                  <c:v>40513</c:v>
                </c:pt>
                <c:pt idx="124">
                  <c:v>40603</c:v>
                </c:pt>
                <c:pt idx="125">
                  <c:v>40695</c:v>
                </c:pt>
                <c:pt idx="126">
                  <c:v>40787</c:v>
                </c:pt>
                <c:pt idx="127">
                  <c:v>40878</c:v>
                </c:pt>
                <c:pt idx="128">
                  <c:v>40969</c:v>
                </c:pt>
                <c:pt idx="129">
                  <c:v>41061</c:v>
                </c:pt>
                <c:pt idx="130">
                  <c:v>41153</c:v>
                </c:pt>
                <c:pt idx="131">
                  <c:v>41244</c:v>
                </c:pt>
                <c:pt idx="132">
                  <c:v>41334</c:v>
                </c:pt>
                <c:pt idx="133">
                  <c:v>41426</c:v>
                </c:pt>
                <c:pt idx="134">
                  <c:v>41518</c:v>
                </c:pt>
                <c:pt idx="135">
                  <c:v>41609</c:v>
                </c:pt>
                <c:pt idx="136">
                  <c:v>41699</c:v>
                </c:pt>
                <c:pt idx="137">
                  <c:v>41791</c:v>
                </c:pt>
                <c:pt idx="138">
                  <c:v>41883</c:v>
                </c:pt>
                <c:pt idx="139">
                  <c:v>41974</c:v>
                </c:pt>
                <c:pt idx="140">
                  <c:v>42064</c:v>
                </c:pt>
                <c:pt idx="141">
                  <c:v>42156</c:v>
                </c:pt>
                <c:pt idx="142">
                  <c:v>42248</c:v>
                </c:pt>
                <c:pt idx="143">
                  <c:v>42339</c:v>
                </c:pt>
                <c:pt idx="144">
                  <c:v>42430</c:v>
                </c:pt>
                <c:pt idx="145">
                  <c:v>42522</c:v>
                </c:pt>
                <c:pt idx="146">
                  <c:v>42614</c:v>
                </c:pt>
                <c:pt idx="147">
                  <c:v>42705</c:v>
                </c:pt>
                <c:pt idx="148">
                  <c:v>42795</c:v>
                </c:pt>
                <c:pt idx="149">
                  <c:v>42887</c:v>
                </c:pt>
                <c:pt idx="150">
                  <c:v>42979</c:v>
                </c:pt>
                <c:pt idx="151">
                  <c:v>43070</c:v>
                </c:pt>
                <c:pt idx="152">
                  <c:v>43160</c:v>
                </c:pt>
                <c:pt idx="153">
                  <c:v>43252</c:v>
                </c:pt>
                <c:pt idx="154">
                  <c:v>43344</c:v>
                </c:pt>
                <c:pt idx="155">
                  <c:v>43435</c:v>
                </c:pt>
                <c:pt idx="156">
                  <c:v>43525</c:v>
                </c:pt>
                <c:pt idx="157">
                  <c:v>43617</c:v>
                </c:pt>
                <c:pt idx="158">
                  <c:v>43709</c:v>
                </c:pt>
                <c:pt idx="159">
                  <c:v>43800</c:v>
                </c:pt>
              </c:numCache>
            </c:numRef>
          </c:cat>
          <c:val>
            <c:numRef>
              <c:f>Sheet1!$B$2:$B$161</c:f>
              <c:numCache>
                <c:formatCode>_(* #,##0.00_);_(* \(#,##0.00\);_(* "-"??_);_(@_)</c:formatCode>
                <c:ptCount val="160"/>
                <c:pt idx="0">
                  <c:v>20.499137846903487</c:v>
                </c:pt>
                <c:pt idx="1">
                  <c:v>21.413492989633827</c:v>
                </c:pt>
                <c:pt idx="2">
                  <c:v>22.012129436057513</c:v>
                </c:pt>
                <c:pt idx="3">
                  <c:v>23.057742846390937</c:v>
                </c:pt>
                <c:pt idx="4">
                  <c:v>25.620031448126181</c:v>
                </c:pt>
                <c:pt idx="5">
                  <c:v>25.660517276639826</c:v>
                </c:pt>
                <c:pt idx="6">
                  <c:v>25.258853481724149</c:v>
                </c:pt>
                <c:pt idx="7">
                  <c:v>26.293290861980729</c:v>
                </c:pt>
                <c:pt idx="8">
                  <c:v>26.881081771904146</c:v>
                </c:pt>
                <c:pt idx="9">
                  <c:v>27.647283870984285</c:v>
                </c:pt>
                <c:pt idx="10">
                  <c:v>26.459846105868639</c:v>
                </c:pt>
                <c:pt idx="11">
                  <c:v>25.629469696099978</c:v>
                </c:pt>
                <c:pt idx="12">
                  <c:v>24.53169584033078</c:v>
                </c:pt>
                <c:pt idx="13">
                  <c:v>24.953432423728053</c:v>
                </c:pt>
                <c:pt idx="14">
                  <c:v>23.405434162633394</c:v>
                </c:pt>
                <c:pt idx="15">
                  <c:v>23.926385729781256</c:v>
                </c:pt>
                <c:pt idx="16">
                  <c:v>23.619654388446936</c:v>
                </c:pt>
                <c:pt idx="17">
                  <c:v>23.591526766647572</c:v>
                </c:pt>
                <c:pt idx="18">
                  <c:v>24.172208116816314</c:v>
                </c:pt>
                <c:pt idx="19">
                  <c:v>23.584129311165881</c:v>
                </c:pt>
                <c:pt idx="20">
                  <c:v>24.886219489483739</c:v>
                </c:pt>
                <c:pt idx="21">
                  <c:v>25.583228848565572</c:v>
                </c:pt>
                <c:pt idx="22">
                  <c:v>27.378665753982279</c:v>
                </c:pt>
                <c:pt idx="23">
                  <c:v>28.003887776813556</c:v>
                </c:pt>
                <c:pt idx="24">
                  <c:v>28.53247161718221</c:v>
                </c:pt>
                <c:pt idx="25">
                  <c:v>32.376838902889062</c:v>
                </c:pt>
                <c:pt idx="26">
                  <c:v>30.740816258875505</c:v>
                </c:pt>
                <c:pt idx="27">
                  <c:v>30.489110366972934</c:v>
                </c:pt>
                <c:pt idx="28">
                  <c:v>30.662683703384324</c:v>
                </c:pt>
                <c:pt idx="29">
                  <c:v>30.375373764543458</c:v>
                </c:pt>
                <c:pt idx="30">
                  <c:v>29.268364201025832</c:v>
                </c:pt>
                <c:pt idx="31">
                  <c:v>28.293346428154909</c:v>
                </c:pt>
                <c:pt idx="32">
                  <c:v>28.37541532927494</c:v>
                </c:pt>
                <c:pt idx="33">
                  <c:v>29.222582047037584</c:v>
                </c:pt>
                <c:pt idx="34">
                  <c:v>33.394205552277612</c:v>
                </c:pt>
                <c:pt idx="35">
                  <c:v>36.552128260942581</c:v>
                </c:pt>
                <c:pt idx="36">
                  <c:v>41.069825221459588</c:v>
                </c:pt>
                <c:pt idx="37">
                  <c:v>42.860166287211918</c:v>
                </c:pt>
                <c:pt idx="38">
                  <c:v>41.579688880758162</c:v>
                </c:pt>
                <c:pt idx="39">
                  <c:v>40.417130611614702</c:v>
                </c:pt>
                <c:pt idx="40" formatCode="General">
                  <c:v>40.036902285090633</c:v>
                </c:pt>
                <c:pt idx="41" formatCode="General">
                  <c:v>38.462808680755927</c:v>
                </c:pt>
                <c:pt idx="42" formatCode="General">
                  <c:v>36.794317692383835</c:v>
                </c:pt>
                <c:pt idx="43" formatCode="General">
                  <c:v>33.950377703141832</c:v>
                </c:pt>
                <c:pt idx="44" formatCode="General">
                  <c:v>33.214344567549183</c:v>
                </c:pt>
                <c:pt idx="45" formatCode="General">
                  <c:v>30.369463788208041</c:v>
                </c:pt>
                <c:pt idx="46" formatCode="General">
                  <c:v>31.100021384285011</c:v>
                </c:pt>
                <c:pt idx="47" formatCode="General">
                  <c:v>29.084544446727328</c:v>
                </c:pt>
                <c:pt idx="48" formatCode="General">
                  <c:v>27.22667375121214</c:v>
                </c:pt>
                <c:pt idx="49" formatCode="General">
                  <c:v>26.12909256256653</c:v>
                </c:pt>
                <c:pt idx="50" formatCode="General">
                  <c:v>24.91409006882856</c:v>
                </c:pt>
                <c:pt idx="51" formatCode="General">
                  <c:v>25.042749308334638</c:v>
                </c:pt>
                <c:pt idx="52" formatCode="General">
                  <c:v>25.597719283999847</c:v>
                </c:pt>
                <c:pt idx="53" formatCode="General">
                  <c:v>24.542331686409767</c:v>
                </c:pt>
                <c:pt idx="54" formatCode="General">
                  <c:v>22.996846845664486</c:v>
                </c:pt>
                <c:pt idx="55" formatCode="General">
                  <c:v>23.009941426558221</c:v>
                </c:pt>
                <c:pt idx="56" formatCode="General">
                  <c:v>23.557712726352435</c:v>
                </c:pt>
                <c:pt idx="57" formatCode="General">
                  <c:v>23.461555472686296</c:v>
                </c:pt>
                <c:pt idx="58" formatCode="General">
                  <c:v>24.900233402153809</c:v>
                </c:pt>
                <c:pt idx="59" formatCode="General">
                  <c:v>26.326798709230598</c:v>
                </c:pt>
                <c:pt idx="60" formatCode="General">
                  <c:v>26.723528343950925</c:v>
                </c:pt>
                <c:pt idx="61" formatCode="General">
                  <c:v>26.237811734386845</c:v>
                </c:pt>
                <c:pt idx="62" formatCode="General">
                  <c:v>25.889443820758178</c:v>
                </c:pt>
                <c:pt idx="63" formatCode="General">
                  <c:v>25.34521096197372</c:v>
                </c:pt>
                <c:pt idx="64" formatCode="General">
                  <c:v>25.473377746745197</c:v>
                </c:pt>
                <c:pt idx="65" formatCode="General">
                  <c:v>24.018725231544611</c:v>
                </c:pt>
                <c:pt idx="66" formatCode="General">
                  <c:v>22.84161411572958</c:v>
                </c:pt>
                <c:pt idx="67" formatCode="General">
                  <c:v>20.717066988865103</c:v>
                </c:pt>
                <c:pt idx="68" formatCode="General">
                  <c:v>19.804180545947165</c:v>
                </c:pt>
                <c:pt idx="69" formatCode="General">
                  <c:v>19.240123602883504</c:v>
                </c:pt>
                <c:pt idx="70" formatCode="General">
                  <c:v>18.505927051614879</c:v>
                </c:pt>
                <c:pt idx="71" formatCode="General">
                  <c:v>18.740717850154169</c:v>
                </c:pt>
                <c:pt idx="72" formatCode="General">
                  <c:v>19.341000699676147</c:v>
                </c:pt>
                <c:pt idx="73" formatCode="General">
                  <c:v>19.625461663483758</c:v>
                </c:pt>
                <c:pt idx="74" formatCode="General">
                  <c:v>19.405385666444573</c:v>
                </c:pt>
                <c:pt idx="75" formatCode="General">
                  <c:v>19.27698831998292</c:v>
                </c:pt>
                <c:pt idx="76" formatCode="General">
                  <c:v>19.666584266730155</c:v>
                </c:pt>
                <c:pt idx="77" formatCode="General">
                  <c:v>19.788914944779883</c:v>
                </c:pt>
                <c:pt idx="78" formatCode="General">
                  <c:v>19.960693905930217</c:v>
                </c:pt>
                <c:pt idx="79" formatCode="General">
                  <c:v>20.712669472823915</c:v>
                </c:pt>
                <c:pt idx="80" formatCode="General">
                  <c:v>21.86822308484367</c:v>
                </c:pt>
                <c:pt idx="81" formatCode="General">
                  <c:v>23.206231180680252</c:v>
                </c:pt>
                <c:pt idx="82" formatCode="General">
                  <c:v>23.060061839495223</c:v>
                </c:pt>
                <c:pt idx="83" formatCode="General">
                  <c:v>23.184565707582884</c:v>
                </c:pt>
                <c:pt idx="84" formatCode="General">
                  <c:v>22.144432351827088</c:v>
                </c:pt>
                <c:pt idx="85" formatCode="General">
                  <c:v>21.232441344829102</c:v>
                </c:pt>
                <c:pt idx="86" formatCode="General">
                  <c:v>21.621120750073199</c:v>
                </c:pt>
                <c:pt idx="87" formatCode="General">
                  <c:v>20.861210804430431</c:v>
                </c:pt>
                <c:pt idx="88" formatCode="General">
                  <c:v>21.52291766260408</c:v>
                </c:pt>
                <c:pt idx="89" formatCode="General">
                  <c:v>23.651814880873047</c:v>
                </c:pt>
                <c:pt idx="90" formatCode="General">
                  <c:v>24.336670506779985</c:v>
                </c:pt>
                <c:pt idx="91" formatCode="General">
                  <c:v>25.133480752382415</c:v>
                </c:pt>
                <c:pt idx="92" formatCode="General">
                  <c:v>25.870232365636365</c:v>
                </c:pt>
                <c:pt idx="93" formatCode="General">
                  <c:v>26.732768310315397</c:v>
                </c:pt>
                <c:pt idx="94" formatCode="General">
                  <c:v>27.895477860398127</c:v>
                </c:pt>
                <c:pt idx="95" formatCode="General">
                  <c:v>29.608919479340717</c:v>
                </c:pt>
                <c:pt idx="96" formatCode="General">
                  <c:v>29.284706674681093</c:v>
                </c:pt>
                <c:pt idx="97" formatCode="General">
                  <c:v>27.160656621972954</c:v>
                </c:pt>
                <c:pt idx="98" formatCode="General">
                  <c:v>26.515724742317843</c:v>
                </c:pt>
                <c:pt idx="99" formatCode="General">
                  <c:v>26.403851943509721</c:v>
                </c:pt>
                <c:pt idx="100" formatCode="General">
                  <c:v>26.706378195598052</c:v>
                </c:pt>
                <c:pt idx="101" formatCode="General">
                  <c:v>26.467945481699296</c:v>
                </c:pt>
                <c:pt idx="102" formatCode="General">
                  <c:v>25.672492207363778</c:v>
                </c:pt>
                <c:pt idx="103" formatCode="General">
                  <c:v>25.79323474220968</c:v>
                </c:pt>
                <c:pt idx="104" formatCode="General">
                  <c:v>25.851854829237631</c:v>
                </c:pt>
                <c:pt idx="105" formatCode="General">
                  <c:v>27.26878268401919</c:v>
                </c:pt>
                <c:pt idx="106" formatCode="General">
                  <c:v>27.775113458219302</c:v>
                </c:pt>
                <c:pt idx="107" formatCode="General">
                  <c:v>28.249048488230056</c:v>
                </c:pt>
                <c:pt idx="108" formatCode="General">
                  <c:v>28.247650268896567</c:v>
                </c:pt>
                <c:pt idx="109" formatCode="General">
                  <c:v>28.756733042813231</c:v>
                </c:pt>
                <c:pt idx="110" formatCode="General">
                  <c:v>29.560517702147433</c:v>
                </c:pt>
                <c:pt idx="111" formatCode="General">
                  <c:v>30.410094794914045</c:v>
                </c:pt>
                <c:pt idx="112" formatCode="General">
                  <c:v>32.242160458969423</c:v>
                </c:pt>
                <c:pt idx="113" formatCode="General">
                  <c:v>31.701566469229185</c:v>
                </c:pt>
                <c:pt idx="114" formatCode="General">
                  <c:v>30.100978970995417</c:v>
                </c:pt>
                <c:pt idx="115" formatCode="General">
                  <c:v>23.109169064994731</c:v>
                </c:pt>
                <c:pt idx="116" formatCode="General">
                  <c:v>20.984086372158231</c:v>
                </c:pt>
                <c:pt idx="117" formatCode="General">
                  <c:v>21.360383479786719</c:v>
                </c:pt>
                <c:pt idx="118" formatCode="General">
                  <c:v>22.037430301459057</c:v>
                </c:pt>
                <c:pt idx="119" formatCode="General">
                  <c:v>25.194946650302256</c:v>
                </c:pt>
                <c:pt idx="120" formatCode="General">
                  <c:v>26.676333494932532</c:v>
                </c:pt>
                <c:pt idx="121" formatCode="General">
                  <c:v>28.122105923635861</c:v>
                </c:pt>
                <c:pt idx="122" formatCode="General">
                  <c:v>27.253626638298456</c:v>
                </c:pt>
                <c:pt idx="123" formatCode="General">
                  <c:v>27.833619194688445</c:v>
                </c:pt>
                <c:pt idx="124" formatCode="General">
                  <c:v>27.362316743433951</c:v>
                </c:pt>
                <c:pt idx="125" formatCode="General">
                  <c:v>26.650418231245848</c:v>
                </c:pt>
                <c:pt idx="126" formatCode="General">
                  <c:v>25.638578699680519</c:v>
                </c:pt>
                <c:pt idx="127" formatCode="General">
                  <c:v>23.981503551950532</c:v>
                </c:pt>
                <c:pt idx="128" formatCode="General">
                  <c:v>24.527306088876387</c:v>
                </c:pt>
                <c:pt idx="129" formatCode="General">
                  <c:v>23.10343898580442</c:v>
                </c:pt>
                <c:pt idx="130" formatCode="General">
                  <c:v>22.751217265844442</c:v>
                </c:pt>
                <c:pt idx="131" formatCode="General">
                  <c:v>22.248465771835079</c:v>
                </c:pt>
                <c:pt idx="132" formatCode="General">
                  <c:v>22.373382175204434</c:v>
                </c:pt>
                <c:pt idx="133" formatCode="General">
                  <c:v>22.059962479416491</c:v>
                </c:pt>
                <c:pt idx="134" formatCode="General">
                  <c:v>21.615385701325327</c:v>
                </c:pt>
                <c:pt idx="135" formatCode="General">
                  <c:v>22.05095066432802</c:v>
                </c:pt>
                <c:pt idx="136" formatCode="General">
                  <c:v>22.408869210310741</c:v>
                </c:pt>
                <c:pt idx="137" formatCode="General">
                  <c:v>22.487738376063408</c:v>
                </c:pt>
                <c:pt idx="138" formatCode="General">
                  <c:v>22.511845648797415</c:v>
                </c:pt>
                <c:pt idx="139" formatCode="General">
                  <c:v>22.963745147695828</c:v>
                </c:pt>
                <c:pt idx="140" formatCode="General">
                  <c:v>22.916929421778761</c:v>
                </c:pt>
                <c:pt idx="141" formatCode="General">
                  <c:v>23.269057781842868</c:v>
                </c:pt>
                <c:pt idx="142" formatCode="General">
                  <c:v>23.516103516650269</c:v>
                </c:pt>
                <c:pt idx="143" formatCode="General">
                  <c:v>23.935205822176744</c:v>
                </c:pt>
                <c:pt idx="144" formatCode="General">
                  <c:v>23.953348902325157</c:v>
                </c:pt>
                <c:pt idx="145" formatCode="General">
                  <c:v>23.584408970681014</c:v>
                </c:pt>
                <c:pt idx="146" formatCode="General">
                  <c:v>23.561359122120926</c:v>
                </c:pt>
                <c:pt idx="147" formatCode="General">
                  <c:v>24.236375029139971</c:v>
                </c:pt>
                <c:pt idx="148" formatCode="General">
                  <c:v>15</c:v>
                </c:pt>
                <c:pt idx="149" formatCode="General">
                  <c:v>15</c:v>
                </c:pt>
                <c:pt idx="150" formatCode="General">
                  <c:v>15</c:v>
                </c:pt>
                <c:pt idx="151" formatCode="General">
                  <c:v>15</c:v>
                </c:pt>
                <c:pt idx="152" formatCode="General">
                  <c:v>15</c:v>
                </c:pt>
                <c:pt idx="153" formatCode="General">
                  <c:v>15</c:v>
                </c:pt>
                <c:pt idx="154" formatCode="General">
                  <c:v>15</c:v>
                </c:pt>
                <c:pt idx="155" formatCode="General">
                  <c:v>15</c:v>
                </c:pt>
                <c:pt idx="156" formatCode="General">
                  <c:v>15</c:v>
                </c:pt>
                <c:pt idx="157" formatCode="General">
                  <c:v>15</c:v>
                </c:pt>
                <c:pt idx="158" formatCode="General">
                  <c:v>15</c:v>
                </c:pt>
                <c:pt idx="159" formatCode="General">
                  <c:v>29.441557723982832</c:v>
                </c:pt>
              </c:numCache>
            </c:numRef>
          </c:val>
          <c:smooth val="0"/>
          <c:extLst>
            <c:ext xmlns:c16="http://schemas.microsoft.com/office/drawing/2014/chart" uri="{C3380CC4-5D6E-409C-BE32-E72D297353CC}">
              <c16:uniqueId val="{0000001B-3B42-493A-A7F6-99FF5953FD69}"/>
            </c:ext>
          </c:extLst>
        </c:ser>
        <c:ser>
          <c:idx val="1"/>
          <c:order val="1"/>
          <c:tx>
            <c:strRef>
              <c:f>Sheet1!$C$1</c:f>
              <c:strCache>
                <c:ptCount val="1"/>
                <c:pt idx="0">
                  <c:v>Column2</c:v>
                </c:pt>
              </c:strCache>
            </c:strRef>
          </c:tx>
          <c:spPr>
            <a:ln w="38100">
              <a:solidFill>
                <a:srgbClr val="F68B33"/>
              </a:solidFill>
            </a:ln>
          </c:spPr>
          <c:marker>
            <c:symbol val="none"/>
          </c:marker>
          <c:dPt>
            <c:idx val="37"/>
            <c:bubble3D val="0"/>
            <c:spPr>
              <a:ln w="38100">
                <a:noFill/>
              </a:ln>
            </c:spPr>
            <c:extLst>
              <c:ext xmlns:c16="http://schemas.microsoft.com/office/drawing/2014/chart" uri="{C3380CC4-5D6E-409C-BE32-E72D297353CC}">
                <c16:uniqueId val="{0000001D-3B42-493A-A7F6-99FF5953FD69}"/>
              </c:ext>
            </c:extLst>
          </c:dPt>
          <c:dPt>
            <c:idx val="38"/>
            <c:bubble3D val="0"/>
            <c:spPr>
              <a:ln w="38100">
                <a:noFill/>
              </a:ln>
            </c:spPr>
            <c:extLst>
              <c:ext xmlns:c16="http://schemas.microsoft.com/office/drawing/2014/chart" uri="{C3380CC4-5D6E-409C-BE32-E72D297353CC}">
                <c16:uniqueId val="{0000001F-3B42-493A-A7F6-99FF5953FD69}"/>
              </c:ext>
            </c:extLst>
          </c:dPt>
          <c:dPt>
            <c:idx val="39"/>
            <c:marker>
              <c:symbol val="circle"/>
              <c:size val="11"/>
              <c:spPr>
                <a:solidFill>
                  <a:srgbClr val="FFFFFF"/>
                </a:solidFill>
                <a:ln w="38100"/>
              </c:spPr>
            </c:marker>
            <c:bubble3D val="0"/>
            <c:spPr>
              <a:ln w="38100">
                <a:noFill/>
              </a:ln>
            </c:spPr>
            <c:extLst>
              <c:ext xmlns:c16="http://schemas.microsoft.com/office/drawing/2014/chart" uri="{C3380CC4-5D6E-409C-BE32-E72D297353CC}">
                <c16:uniqueId val="{00000021-3B42-493A-A7F6-99FF5953FD69}"/>
              </c:ext>
            </c:extLst>
          </c:dPt>
          <c:cat>
            <c:numRef>
              <c:f>Sheet1!$A$2:$A$161</c:f>
              <c:numCache>
                <c:formatCode>mmm\-yyyy</c:formatCode>
                <c:ptCount val="160"/>
                <c:pt idx="0">
                  <c:v>29281</c:v>
                </c:pt>
                <c:pt idx="1">
                  <c:v>29373</c:v>
                </c:pt>
                <c:pt idx="2">
                  <c:v>29465</c:v>
                </c:pt>
                <c:pt idx="3">
                  <c:v>29556</c:v>
                </c:pt>
                <c:pt idx="4">
                  <c:v>29646</c:v>
                </c:pt>
                <c:pt idx="5">
                  <c:v>29738</c:v>
                </c:pt>
                <c:pt idx="6">
                  <c:v>29830</c:v>
                </c:pt>
                <c:pt idx="7">
                  <c:v>29921</c:v>
                </c:pt>
                <c:pt idx="8">
                  <c:v>30011</c:v>
                </c:pt>
                <c:pt idx="9">
                  <c:v>30103</c:v>
                </c:pt>
                <c:pt idx="10">
                  <c:v>30195</c:v>
                </c:pt>
                <c:pt idx="11">
                  <c:v>30286</c:v>
                </c:pt>
                <c:pt idx="12">
                  <c:v>30376</c:v>
                </c:pt>
                <c:pt idx="13">
                  <c:v>30468</c:v>
                </c:pt>
                <c:pt idx="14">
                  <c:v>30560</c:v>
                </c:pt>
                <c:pt idx="15">
                  <c:v>30651</c:v>
                </c:pt>
                <c:pt idx="16">
                  <c:v>30742</c:v>
                </c:pt>
                <c:pt idx="17">
                  <c:v>30834</c:v>
                </c:pt>
                <c:pt idx="18">
                  <c:v>30926</c:v>
                </c:pt>
                <c:pt idx="19">
                  <c:v>31017</c:v>
                </c:pt>
                <c:pt idx="20">
                  <c:v>31107</c:v>
                </c:pt>
                <c:pt idx="21">
                  <c:v>31199</c:v>
                </c:pt>
                <c:pt idx="22">
                  <c:v>31291</c:v>
                </c:pt>
                <c:pt idx="23">
                  <c:v>31382</c:v>
                </c:pt>
                <c:pt idx="24">
                  <c:v>31472</c:v>
                </c:pt>
                <c:pt idx="25">
                  <c:v>31564</c:v>
                </c:pt>
                <c:pt idx="26">
                  <c:v>31656</c:v>
                </c:pt>
                <c:pt idx="27">
                  <c:v>31747</c:v>
                </c:pt>
                <c:pt idx="28">
                  <c:v>31837</c:v>
                </c:pt>
                <c:pt idx="29">
                  <c:v>31929</c:v>
                </c:pt>
                <c:pt idx="30">
                  <c:v>32021</c:v>
                </c:pt>
                <c:pt idx="31">
                  <c:v>32112</c:v>
                </c:pt>
                <c:pt idx="32">
                  <c:v>32203</c:v>
                </c:pt>
                <c:pt idx="33">
                  <c:v>32295</c:v>
                </c:pt>
                <c:pt idx="34">
                  <c:v>32387</c:v>
                </c:pt>
                <c:pt idx="35">
                  <c:v>32478</c:v>
                </c:pt>
                <c:pt idx="36">
                  <c:v>32568</c:v>
                </c:pt>
                <c:pt idx="37">
                  <c:v>32660</c:v>
                </c:pt>
                <c:pt idx="38">
                  <c:v>32752</c:v>
                </c:pt>
                <c:pt idx="39">
                  <c:v>32843</c:v>
                </c:pt>
                <c:pt idx="40">
                  <c:v>32933</c:v>
                </c:pt>
                <c:pt idx="41">
                  <c:v>33025</c:v>
                </c:pt>
                <c:pt idx="42">
                  <c:v>33117</c:v>
                </c:pt>
                <c:pt idx="43">
                  <c:v>33208</c:v>
                </c:pt>
                <c:pt idx="44">
                  <c:v>33298</c:v>
                </c:pt>
                <c:pt idx="45">
                  <c:v>33390</c:v>
                </c:pt>
                <c:pt idx="46">
                  <c:v>33482</c:v>
                </c:pt>
                <c:pt idx="47">
                  <c:v>33573</c:v>
                </c:pt>
                <c:pt idx="48">
                  <c:v>33664</c:v>
                </c:pt>
                <c:pt idx="49">
                  <c:v>33756</c:v>
                </c:pt>
                <c:pt idx="50">
                  <c:v>33848</c:v>
                </c:pt>
                <c:pt idx="51">
                  <c:v>33939</c:v>
                </c:pt>
                <c:pt idx="52">
                  <c:v>34029</c:v>
                </c:pt>
                <c:pt idx="53">
                  <c:v>34121</c:v>
                </c:pt>
                <c:pt idx="54">
                  <c:v>34213</c:v>
                </c:pt>
                <c:pt idx="55">
                  <c:v>34304</c:v>
                </c:pt>
                <c:pt idx="56">
                  <c:v>34394</c:v>
                </c:pt>
                <c:pt idx="57">
                  <c:v>34486</c:v>
                </c:pt>
                <c:pt idx="58">
                  <c:v>34578</c:v>
                </c:pt>
                <c:pt idx="59">
                  <c:v>34669</c:v>
                </c:pt>
                <c:pt idx="60">
                  <c:v>34759</c:v>
                </c:pt>
                <c:pt idx="61">
                  <c:v>34851</c:v>
                </c:pt>
                <c:pt idx="62">
                  <c:v>34943</c:v>
                </c:pt>
                <c:pt idx="63">
                  <c:v>35034</c:v>
                </c:pt>
                <c:pt idx="64">
                  <c:v>35125</c:v>
                </c:pt>
                <c:pt idx="65">
                  <c:v>35217</c:v>
                </c:pt>
                <c:pt idx="66">
                  <c:v>35309</c:v>
                </c:pt>
                <c:pt idx="67">
                  <c:v>35400</c:v>
                </c:pt>
                <c:pt idx="68">
                  <c:v>35490</c:v>
                </c:pt>
                <c:pt idx="69">
                  <c:v>35582</c:v>
                </c:pt>
                <c:pt idx="70">
                  <c:v>35674</c:v>
                </c:pt>
                <c:pt idx="71">
                  <c:v>35765</c:v>
                </c:pt>
                <c:pt idx="72">
                  <c:v>35855</c:v>
                </c:pt>
                <c:pt idx="73">
                  <c:v>35947</c:v>
                </c:pt>
                <c:pt idx="74">
                  <c:v>36039</c:v>
                </c:pt>
                <c:pt idx="75">
                  <c:v>36130</c:v>
                </c:pt>
                <c:pt idx="76">
                  <c:v>36220</c:v>
                </c:pt>
                <c:pt idx="77">
                  <c:v>36312</c:v>
                </c:pt>
                <c:pt idx="78">
                  <c:v>36404</c:v>
                </c:pt>
                <c:pt idx="79">
                  <c:v>36495</c:v>
                </c:pt>
                <c:pt idx="80">
                  <c:v>36586</c:v>
                </c:pt>
                <c:pt idx="81">
                  <c:v>36678</c:v>
                </c:pt>
                <c:pt idx="82">
                  <c:v>36770</c:v>
                </c:pt>
                <c:pt idx="83">
                  <c:v>36861</c:v>
                </c:pt>
                <c:pt idx="84">
                  <c:v>36951</c:v>
                </c:pt>
                <c:pt idx="85">
                  <c:v>37043</c:v>
                </c:pt>
                <c:pt idx="86">
                  <c:v>37135</c:v>
                </c:pt>
                <c:pt idx="87">
                  <c:v>37226</c:v>
                </c:pt>
                <c:pt idx="88">
                  <c:v>37316</c:v>
                </c:pt>
                <c:pt idx="89">
                  <c:v>37408</c:v>
                </c:pt>
                <c:pt idx="90">
                  <c:v>37500</c:v>
                </c:pt>
                <c:pt idx="91">
                  <c:v>37591</c:v>
                </c:pt>
                <c:pt idx="92">
                  <c:v>37681</c:v>
                </c:pt>
                <c:pt idx="93">
                  <c:v>37773</c:v>
                </c:pt>
                <c:pt idx="94">
                  <c:v>37865</c:v>
                </c:pt>
                <c:pt idx="95">
                  <c:v>37956</c:v>
                </c:pt>
                <c:pt idx="96">
                  <c:v>38047</c:v>
                </c:pt>
                <c:pt idx="97">
                  <c:v>38139</c:v>
                </c:pt>
                <c:pt idx="98">
                  <c:v>38231</c:v>
                </c:pt>
                <c:pt idx="99">
                  <c:v>38322</c:v>
                </c:pt>
                <c:pt idx="100">
                  <c:v>38412</c:v>
                </c:pt>
                <c:pt idx="101">
                  <c:v>38504</c:v>
                </c:pt>
                <c:pt idx="102">
                  <c:v>38596</c:v>
                </c:pt>
                <c:pt idx="103">
                  <c:v>38687</c:v>
                </c:pt>
                <c:pt idx="104">
                  <c:v>38777</c:v>
                </c:pt>
                <c:pt idx="105">
                  <c:v>38869</c:v>
                </c:pt>
                <c:pt idx="106">
                  <c:v>38961</c:v>
                </c:pt>
                <c:pt idx="107">
                  <c:v>39052</c:v>
                </c:pt>
                <c:pt idx="108">
                  <c:v>39142</c:v>
                </c:pt>
                <c:pt idx="109">
                  <c:v>39234</c:v>
                </c:pt>
                <c:pt idx="110">
                  <c:v>39326</c:v>
                </c:pt>
                <c:pt idx="111">
                  <c:v>39417</c:v>
                </c:pt>
                <c:pt idx="112">
                  <c:v>39508</c:v>
                </c:pt>
                <c:pt idx="113">
                  <c:v>39600</c:v>
                </c:pt>
                <c:pt idx="114">
                  <c:v>39692</c:v>
                </c:pt>
                <c:pt idx="115">
                  <c:v>39783</c:v>
                </c:pt>
                <c:pt idx="116">
                  <c:v>39873</c:v>
                </c:pt>
                <c:pt idx="117">
                  <c:v>39965</c:v>
                </c:pt>
                <c:pt idx="118">
                  <c:v>40057</c:v>
                </c:pt>
                <c:pt idx="119">
                  <c:v>40148</c:v>
                </c:pt>
                <c:pt idx="120">
                  <c:v>40238</c:v>
                </c:pt>
                <c:pt idx="121">
                  <c:v>40330</c:v>
                </c:pt>
                <c:pt idx="122">
                  <c:v>40422</c:v>
                </c:pt>
                <c:pt idx="123">
                  <c:v>40513</c:v>
                </c:pt>
                <c:pt idx="124">
                  <c:v>40603</c:v>
                </c:pt>
                <c:pt idx="125">
                  <c:v>40695</c:v>
                </c:pt>
                <c:pt idx="126">
                  <c:v>40787</c:v>
                </c:pt>
                <c:pt idx="127">
                  <c:v>40878</c:v>
                </c:pt>
                <c:pt idx="128">
                  <c:v>40969</c:v>
                </c:pt>
                <c:pt idx="129">
                  <c:v>41061</c:v>
                </c:pt>
                <c:pt idx="130">
                  <c:v>41153</c:v>
                </c:pt>
                <c:pt idx="131">
                  <c:v>41244</c:v>
                </c:pt>
                <c:pt idx="132">
                  <c:v>41334</c:v>
                </c:pt>
                <c:pt idx="133">
                  <c:v>41426</c:v>
                </c:pt>
                <c:pt idx="134">
                  <c:v>41518</c:v>
                </c:pt>
                <c:pt idx="135">
                  <c:v>41609</c:v>
                </c:pt>
                <c:pt idx="136">
                  <c:v>41699</c:v>
                </c:pt>
                <c:pt idx="137">
                  <c:v>41791</c:v>
                </c:pt>
                <c:pt idx="138">
                  <c:v>41883</c:v>
                </c:pt>
                <c:pt idx="139">
                  <c:v>41974</c:v>
                </c:pt>
                <c:pt idx="140">
                  <c:v>42064</c:v>
                </c:pt>
                <c:pt idx="141">
                  <c:v>42156</c:v>
                </c:pt>
                <c:pt idx="142">
                  <c:v>42248</c:v>
                </c:pt>
                <c:pt idx="143">
                  <c:v>42339</c:v>
                </c:pt>
                <c:pt idx="144">
                  <c:v>42430</c:v>
                </c:pt>
                <c:pt idx="145">
                  <c:v>42522</c:v>
                </c:pt>
                <c:pt idx="146">
                  <c:v>42614</c:v>
                </c:pt>
                <c:pt idx="147">
                  <c:v>42705</c:v>
                </c:pt>
                <c:pt idx="148">
                  <c:v>42795</c:v>
                </c:pt>
                <c:pt idx="149">
                  <c:v>42887</c:v>
                </c:pt>
                <c:pt idx="150">
                  <c:v>42979</c:v>
                </c:pt>
                <c:pt idx="151">
                  <c:v>43070</c:v>
                </c:pt>
                <c:pt idx="152">
                  <c:v>43160</c:v>
                </c:pt>
                <c:pt idx="153">
                  <c:v>43252</c:v>
                </c:pt>
                <c:pt idx="154">
                  <c:v>43344</c:v>
                </c:pt>
                <c:pt idx="155">
                  <c:v>43435</c:v>
                </c:pt>
                <c:pt idx="156">
                  <c:v>43525</c:v>
                </c:pt>
                <c:pt idx="157">
                  <c:v>43617</c:v>
                </c:pt>
                <c:pt idx="158">
                  <c:v>43709</c:v>
                </c:pt>
                <c:pt idx="159">
                  <c:v>43800</c:v>
                </c:pt>
              </c:numCache>
            </c:numRef>
          </c:cat>
          <c:val>
            <c:numRef>
              <c:f>Sheet1!$C$2:$C$161</c:f>
              <c:numCache>
                <c:formatCode>General</c:formatCode>
                <c:ptCount val="160"/>
              </c:numCache>
            </c:numRef>
          </c:val>
          <c:smooth val="0"/>
          <c:extLst>
            <c:ext xmlns:c16="http://schemas.microsoft.com/office/drawing/2014/chart" uri="{C3380CC4-5D6E-409C-BE32-E72D297353CC}">
              <c16:uniqueId val="{00000022-3B42-493A-A7F6-99FF5953FD69}"/>
            </c:ext>
          </c:extLst>
        </c:ser>
        <c:dLbls>
          <c:showLegendKey val="0"/>
          <c:showVal val="0"/>
          <c:showCatName val="0"/>
          <c:showSerName val="0"/>
          <c:showPercent val="0"/>
          <c:showBubbleSize val="0"/>
        </c:dLbls>
        <c:smooth val="0"/>
        <c:axId val="-2043041896"/>
        <c:axId val="-2043038616"/>
      </c:lineChart>
      <c:dateAx>
        <c:axId val="-2043041896"/>
        <c:scaling>
          <c:orientation val="minMax"/>
        </c:scaling>
        <c:delete val="0"/>
        <c:axPos val="b"/>
        <c:numFmt formatCode="yyyy" sourceLinked="0"/>
        <c:majorTickMark val="out"/>
        <c:minorTickMark val="none"/>
        <c:tickLblPos val="nextTo"/>
        <c:spPr>
          <a:ln>
            <a:solidFill>
              <a:schemeClr val="tx1"/>
            </a:solidFill>
          </a:ln>
        </c:spPr>
        <c:txPr>
          <a:bodyPr/>
          <a:lstStyle/>
          <a:p>
            <a:pPr>
              <a:defRPr sz="2200"/>
            </a:pPr>
            <a:endParaRPr lang="en-US"/>
          </a:p>
        </c:txPr>
        <c:crossAx val="-2043038616"/>
        <c:crosses val="autoZero"/>
        <c:auto val="1"/>
        <c:lblOffset val="100"/>
        <c:baseTimeUnit val="months"/>
        <c:majorUnit val="60"/>
        <c:majorTimeUnit val="months"/>
        <c:minorUnit val="5"/>
      </c:dateAx>
      <c:valAx>
        <c:axId val="-2043038616"/>
        <c:scaling>
          <c:orientation val="minMax"/>
          <c:max val="45"/>
          <c:min val="0"/>
        </c:scaling>
        <c:delete val="0"/>
        <c:axPos val="l"/>
        <c:majorGridlines>
          <c:spPr>
            <a:ln>
              <a:solidFill>
                <a:srgbClr val="6A737B">
                  <a:lumMod val="40000"/>
                  <a:lumOff val="60000"/>
                </a:srgbClr>
              </a:solidFill>
            </a:ln>
          </c:spPr>
        </c:majorGridlines>
        <c:numFmt formatCode="_(* #,##0_);_(* \(#,##0\);_(* &quot;-&quot;_);_(@_)" sourceLinked="0"/>
        <c:majorTickMark val="out"/>
        <c:minorTickMark val="none"/>
        <c:tickLblPos val="nextTo"/>
        <c:spPr>
          <a:ln>
            <a:noFill/>
          </a:ln>
        </c:spPr>
        <c:txPr>
          <a:bodyPr/>
          <a:lstStyle/>
          <a:p>
            <a:pPr>
              <a:defRPr sz="2200"/>
            </a:pPr>
            <a:endParaRPr lang="en-US"/>
          </a:p>
        </c:txPr>
        <c:crossAx val="-2043041896"/>
        <c:crosses val="autoZero"/>
        <c:crossBetween val="midCat"/>
      </c:valAx>
    </c:plotArea>
    <c:plotVisOnly val="1"/>
    <c:dispBlanksAs val="gap"/>
    <c:showDLblsOverMax val="0"/>
  </c:chart>
  <c:txPr>
    <a:bodyPr/>
    <a:lstStyle/>
    <a:p>
      <a:pPr>
        <a:defRPr sz="1800"/>
      </a:pPr>
      <a:endParaRPr lang="en-US"/>
    </a:p>
  </c:txPr>
  <c:externalData r:id="rId2">
    <c:autoUpdate val="0"/>
  </c:externalData>
</c:chartSpace>
</file>

<file path=ppt/charts/chart9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242381578752588"/>
          <c:y val="2.5159030494387502E-2"/>
          <c:w val="0.91770563799403393"/>
          <c:h val="0.8591040443789234"/>
        </c:manualLayout>
      </c:layout>
      <c:barChart>
        <c:barDir val="col"/>
        <c:grouping val="stacked"/>
        <c:varyColors val="0"/>
        <c:ser>
          <c:idx val="4"/>
          <c:order val="0"/>
          <c:tx>
            <c:strRef>
              <c:f>Sheet1!$F$1</c:f>
              <c:strCache>
                <c:ptCount val="1"/>
                <c:pt idx="0">
                  <c:v>40+</c:v>
                </c:pt>
              </c:strCache>
            </c:strRef>
          </c:tx>
          <c:spPr>
            <a:solidFill>
              <a:srgbClr val="621214"/>
            </a:solidFill>
            <a:ln>
              <a:solidFill>
                <a:srgbClr val="FFFFFF"/>
              </a:solidFill>
            </a:ln>
            <a:effectLst/>
          </c:spPr>
          <c:invertIfNegative val="0"/>
          <c:cat>
            <c:strRef>
              <c:f>Sheet1!$A$2:$A$6</c:f>
              <c:strCache>
                <c:ptCount val="5"/>
                <c:pt idx="0">
                  <c:v>Central
city</c:v>
                </c:pt>
                <c:pt idx="1">
                  <c:v>City
fringe</c:v>
                </c:pt>
                <c:pt idx="2">
                  <c:v>Inner</c:v>
                </c:pt>
                <c:pt idx="3">
                  <c:v>Middle</c:v>
                </c:pt>
                <c:pt idx="4">
                  <c:v>Outer</c:v>
                </c:pt>
              </c:strCache>
            </c:strRef>
          </c:cat>
          <c:val>
            <c:numRef>
              <c:f>Sheet1!$F$2:$F$6</c:f>
              <c:numCache>
                <c:formatCode>General</c:formatCode>
                <c:ptCount val="5"/>
                <c:pt idx="0">
                  <c:v>330</c:v>
                </c:pt>
                <c:pt idx="1">
                  <c:v>0</c:v>
                </c:pt>
                <c:pt idx="2">
                  <c:v>988</c:v>
                </c:pt>
                <c:pt idx="3">
                  <c:v>602</c:v>
                </c:pt>
                <c:pt idx="4">
                  <c:v>0</c:v>
                </c:pt>
              </c:numCache>
            </c:numRef>
          </c:val>
          <c:extLst>
            <c:ext xmlns:c16="http://schemas.microsoft.com/office/drawing/2014/chart" uri="{C3380CC4-5D6E-409C-BE32-E72D297353CC}">
              <c16:uniqueId val="{00000000-894C-4812-A4F8-A53A55296DDB}"/>
            </c:ext>
          </c:extLst>
        </c:ser>
        <c:ser>
          <c:idx val="3"/>
          <c:order val="1"/>
          <c:tx>
            <c:strRef>
              <c:f>Sheet1!$E$1</c:f>
              <c:strCache>
                <c:ptCount val="1"/>
                <c:pt idx="0">
                  <c:v>20-39</c:v>
                </c:pt>
              </c:strCache>
            </c:strRef>
          </c:tx>
          <c:spPr>
            <a:solidFill>
              <a:srgbClr val="A02226"/>
            </a:solidFill>
            <a:ln>
              <a:solidFill>
                <a:srgbClr val="FFFFFF"/>
              </a:solidFill>
            </a:ln>
            <a:effectLst/>
          </c:spPr>
          <c:invertIfNegative val="0"/>
          <c:cat>
            <c:strRef>
              <c:f>Sheet1!$A$2:$A$6</c:f>
              <c:strCache>
                <c:ptCount val="5"/>
                <c:pt idx="0">
                  <c:v>Central
city</c:v>
                </c:pt>
                <c:pt idx="1">
                  <c:v>City
fringe</c:v>
                </c:pt>
                <c:pt idx="2">
                  <c:v>Inner</c:v>
                </c:pt>
                <c:pt idx="3">
                  <c:v>Middle</c:v>
                </c:pt>
                <c:pt idx="4">
                  <c:v>Outer</c:v>
                </c:pt>
              </c:strCache>
            </c:strRef>
          </c:cat>
          <c:val>
            <c:numRef>
              <c:f>Sheet1!$E$2:$E$6</c:f>
              <c:numCache>
                <c:formatCode>General</c:formatCode>
                <c:ptCount val="5"/>
                <c:pt idx="0">
                  <c:v>200</c:v>
                </c:pt>
                <c:pt idx="1">
                  <c:v>1635</c:v>
                </c:pt>
                <c:pt idx="2">
                  <c:v>324</c:v>
                </c:pt>
                <c:pt idx="3">
                  <c:v>3802</c:v>
                </c:pt>
                <c:pt idx="4">
                  <c:v>602</c:v>
                </c:pt>
              </c:numCache>
            </c:numRef>
          </c:val>
          <c:extLst>
            <c:ext xmlns:c16="http://schemas.microsoft.com/office/drawing/2014/chart" uri="{C3380CC4-5D6E-409C-BE32-E72D297353CC}">
              <c16:uniqueId val="{00000001-894C-4812-A4F8-A53A55296DDB}"/>
            </c:ext>
          </c:extLst>
        </c:ser>
        <c:ser>
          <c:idx val="2"/>
          <c:order val="2"/>
          <c:tx>
            <c:strRef>
              <c:f>Sheet1!$D$1</c:f>
              <c:strCache>
                <c:ptCount val="1"/>
                <c:pt idx="0">
                  <c:v>10-19</c:v>
                </c:pt>
              </c:strCache>
            </c:strRef>
          </c:tx>
          <c:spPr>
            <a:solidFill>
              <a:srgbClr val="D4582A"/>
            </a:solidFill>
            <a:ln>
              <a:solidFill>
                <a:srgbClr val="FFFFFF"/>
              </a:solidFill>
            </a:ln>
            <a:effectLst/>
          </c:spPr>
          <c:invertIfNegative val="0"/>
          <c:cat>
            <c:strRef>
              <c:f>Sheet1!$A$2:$A$6</c:f>
              <c:strCache>
                <c:ptCount val="5"/>
                <c:pt idx="0">
                  <c:v>Central
city</c:v>
                </c:pt>
                <c:pt idx="1">
                  <c:v>City
fringe</c:v>
                </c:pt>
                <c:pt idx="2">
                  <c:v>Inner</c:v>
                </c:pt>
                <c:pt idx="3">
                  <c:v>Middle</c:v>
                </c:pt>
                <c:pt idx="4">
                  <c:v>Outer</c:v>
                </c:pt>
              </c:strCache>
            </c:strRef>
          </c:cat>
          <c:val>
            <c:numRef>
              <c:f>Sheet1!$D$2:$D$6</c:f>
              <c:numCache>
                <c:formatCode>General</c:formatCode>
                <c:ptCount val="5"/>
                <c:pt idx="0">
                  <c:v>977</c:v>
                </c:pt>
                <c:pt idx="1">
                  <c:v>3408</c:v>
                </c:pt>
                <c:pt idx="2">
                  <c:v>2591</c:v>
                </c:pt>
                <c:pt idx="3">
                  <c:v>8647</c:v>
                </c:pt>
                <c:pt idx="4">
                  <c:v>472</c:v>
                </c:pt>
              </c:numCache>
            </c:numRef>
          </c:val>
          <c:extLst>
            <c:ext xmlns:c16="http://schemas.microsoft.com/office/drawing/2014/chart" uri="{C3380CC4-5D6E-409C-BE32-E72D297353CC}">
              <c16:uniqueId val="{00000002-894C-4812-A4F8-A53A55296DDB}"/>
            </c:ext>
          </c:extLst>
        </c:ser>
        <c:ser>
          <c:idx val="1"/>
          <c:order val="3"/>
          <c:tx>
            <c:strRef>
              <c:f>Sheet1!$C$1</c:f>
              <c:strCache>
                <c:ptCount val="1"/>
                <c:pt idx="0">
                  <c:v>4-9</c:v>
                </c:pt>
              </c:strCache>
            </c:strRef>
          </c:tx>
          <c:spPr>
            <a:solidFill>
              <a:srgbClr val="F68B33"/>
            </a:solidFill>
            <a:ln>
              <a:solidFill>
                <a:srgbClr val="FFFFFF"/>
              </a:solidFill>
            </a:ln>
            <a:effectLst/>
          </c:spPr>
          <c:invertIfNegative val="0"/>
          <c:cat>
            <c:strRef>
              <c:f>Sheet1!$A$2:$A$6</c:f>
              <c:strCache>
                <c:ptCount val="5"/>
                <c:pt idx="0">
                  <c:v>Central
city</c:v>
                </c:pt>
                <c:pt idx="1">
                  <c:v>City
fringe</c:v>
                </c:pt>
                <c:pt idx="2">
                  <c:v>Inner</c:v>
                </c:pt>
                <c:pt idx="3">
                  <c:v>Middle</c:v>
                </c:pt>
                <c:pt idx="4">
                  <c:v>Outer</c:v>
                </c:pt>
              </c:strCache>
            </c:strRef>
          </c:cat>
          <c:val>
            <c:numRef>
              <c:f>Sheet1!$C$2:$C$6</c:f>
              <c:numCache>
                <c:formatCode>General</c:formatCode>
                <c:ptCount val="5"/>
                <c:pt idx="0">
                  <c:v>344</c:v>
                </c:pt>
                <c:pt idx="1">
                  <c:v>10663</c:v>
                </c:pt>
                <c:pt idx="2">
                  <c:v>7581</c:v>
                </c:pt>
                <c:pt idx="3">
                  <c:v>29655</c:v>
                </c:pt>
                <c:pt idx="4">
                  <c:v>4081</c:v>
                </c:pt>
              </c:numCache>
            </c:numRef>
          </c:val>
          <c:extLst>
            <c:ext xmlns:c16="http://schemas.microsoft.com/office/drawing/2014/chart" uri="{C3380CC4-5D6E-409C-BE32-E72D297353CC}">
              <c16:uniqueId val="{00000003-894C-4812-A4F8-A53A55296DDB}"/>
            </c:ext>
          </c:extLst>
        </c:ser>
        <c:ser>
          <c:idx val="0"/>
          <c:order val="4"/>
          <c:tx>
            <c:strRef>
              <c:f>Sheet1!$B$1</c:f>
              <c:strCache>
                <c:ptCount val="1"/>
                <c:pt idx="0">
                  <c:v>2-3</c:v>
                </c:pt>
              </c:strCache>
            </c:strRef>
          </c:tx>
          <c:spPr>
            <a:solidFill>
              <a:srgbClr val="FFC35A"/>
            </a:solidFill>
            <a:ln>
              <a:solidFill>
                <a:srgbClr val="FFFFFF"/>
              </a:solidFill>
            </a:ln>
            <a:effectLst/>
          </c:spPr>
          <c:invertIfNegative val="0"/>
          <c:cat>
            <c:strRef>
              <c:f>Sheet1!$A$2:$A$6</c:f>
              <c:strCache>
                <c:ptCount val="5"/>
                <c:pt idx="0">
                  <c:v>Central
city</c:v>
                </c:pt>
                <c:pt idx="1">
                  <c:v>City
fringe</c:v>
                </c:pt>
                <c:pt idx="2">
                  <c:v>Inner</c:v>
                </c:pt>
                <c:pt idx="3">
                  <c:v>Middle</c:v>
                </c:pt>
                <c:pt idx="4">
                  <c:v>Outer</c:v>
                </c:pt>
              </c:strCache>
            </c:strRef>
          </c:cat>
          <c:val>
            <c:numRef>
              <c:f>Sheet1!$B$2:$B$6</c:f>
              <c:numCache>
                <c:formatCode>General</c:formatCode>
                <c:ptCount val="5"/>
                <c:pt idx="0">
                  <c:v>0</c:v>
                </c:pt>
                <c:pt idx="1">
                  <c:v>455</c:v>
                </c:pt>
                <c:pt idx="2">
                  <c:v>525</c:v>
                </c:pt>
                <c:pt idx="3">
                  <c:v>2539</c:v>
                </c:pt>
                <c:pt idx="4">
                  <c:v>36</c:v>
                </c:pt>
              </c:numCache>
            </c:numRef>
          </c:val>
          <c:extLst>
            <c:ext xmlns:c16="http://schemas.microsoft.com/office/drawing/2014/chart" uri="{C3380CC4-5D6E-409C-BE32-E72D297353CC}">
              <c16:uniqueId val="{00000004-894C-4812-A4F8-A53A55296DDB}"/>
            </c:ext>
          </c:extLst>
        </c:ser>
        <c:dLbls>
          <c:showLegendKey val="0"/>
          <c:showVal val="0"/>
          <c:showCatName val="0"/>
          <c:showSerName val="0"/>
          <c:showPercent val="0"/>
          <c:showBubbleSize val="0"/>
        </c:dLbls>
        <c:gapWidth val="50"/>
        <c:overlap val="100"/>
        <c:axId val="1804910072"/>
        <c:axId val="1804913560"/>
      </c:barChart>
      <c:dateAx>
        <c:axId val="1804910072"/>
        <c:scaling>
          <c:orientation val="minMax"/>
        </c:scaling>
        <c:delete val="0"/>
        <c:axPos val="b"/>
        <c:numFmt formatCode="General" sourceLinked="0"/>
        <c:majorTickMark val="out"/>
        <c:minorTickMark val="none"/>
        <c:tickLblPos val="nextTo"/>
        <c:spPr>
          <a:ln>
            <a:solidFill>
              <a:srgbClr val="6A737B"/>
            </a:solidFill>
          </a:ln>
        </c:spPr>
        <c:txPr>
          <a:bodyPr/>
          <a:lstStyle/>
          <a:p>
            <a:pPr>
              <a:defRPr sz="1500"/>
            </a:pPr>
            <a:endParaRPr lang="en-US"/>
          </a:p>
        </c:txPr>
        <c:crossAx val="1804913560"/>
        <c:crosses val="autoZero"/>
        <c:auto val="1"/>
        <c:lblOffset val="100"/>
        <c:baseTimeUnit val="years"/>
        <c:majorTimeUnit val="years"/>
        <c:minorTimeUnit val="months"/>
      </c:dateAx>
      <c:valAx>
        <c:axId val="1804913560"/>
        <c:scaling>
          <c:orientation val="minMax"/>
        </c:scaling>
        <c:delete val="0"/>
        <c:axPos val="l"/>
        <c:majorGridlines>
          <c:spPr>
            <a:ln>
              <a:solidFill>
                <a:srgbClr val="FFFFFF">
                  <a:lumMod val="75000"/>
                </a:srgbClr>
              </a:solidFill>
            </a:ln>
          </c:spPr>
        </c:majorGridlines>
        <c:numFmt formatCode="#,##0" sourceLinked="0"/>
        <c:majorTickMark val="out"/>
        <c:minorTickMark val="none"/>
        <c:tickLblPos val="nextTo"/>
        <c:spPr>
          <a:ln>
            <a:noFill/>
          </a:ln>
        </c:spPr>
        <c:txPr>
          <a:bodyPr/>
          <a:lstStyle/>
          <a:p>
            <a:pPr>
              <a:defRPr sz="2200"/>
            </a:pPr>
            <a:endParaRPr lang="en-US"/>
          </a:p>
        </c:txPr>
        <c:crossAx val="1804910072"/>
        <c:crosses val="autoZero"/>
        <c:crossBetween val="between"/>
        <c:majorUnit val="10000"/>
        <c:dispUnits>
          <c:builtInUnit val="thousands"/>
          <c:dispUnitsLbl/>
        </c:dispUnits>
      </c:valAx>
    </c:plotArea>
    <c:plotVisOnly val="1"/>
    <c:dispBlanksAs val="gap"/>
    <c:showDLblsOverMax val="0"/>
  </c:chart>
  <c:txPr>
    <a:bodyPr/>
    <a:lstStyle/>
    <a:p>
      <a:pPr>
        <a:defRPr sz="1800"/>
      </a:pPr>
      <a:endParaRPr lang="en-US"/>
    </a:p>
  </c:txPr>
  <c:externalData r:id="rId2">
    <c:autoUpdate val="0"/>
  </c:externalData>
</c:chartSpace>
</file>

<file path=ppt/charts/chart9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7.9238067526421347E-5"/>
          <c:y val="4.7697121626165927E-2"/>
          <c:w val="0.99992076193247359"/>
          <c:h val="0.83594533728982201"/>
        </c:manualLayout>
      </c:layout>
      <c:barChart>
        <c:barDir val="col"/>
        <c:grouping val="stacked"/>
        <c:varyColors val="0"/>
        <c:ser>
          <c:idx val="4"/>
          <c:order val="0"/>
          <c:tx>
            <c:strRef>
              <c:f>Sheet1!$F$1</c:f>
              <c:strCache>
                <c:ptCount val="1"/>
                <c:pt idx="0">
                  <c:v>40+</c:v>
                </c:pt>
              </c:strCache>
            </c:strRef>
          </c:tx>
          <c:spPr>
            <a:solidFill>
              <a:srgbClr val="621214"/>
            </a:solidFill>
            <a:ln>
              <a:solidFill>
                <a:srgbClr val="FFFFFF"/>
              </a:solidFill>
            </a:ln>
            <a:effectLst/>
          </c:spPr>
          <c:invertIfNegative val="0"/>
          <c:cat>
            <c:strRef>
              <c:f>Sheet1!$A$2:$A$5</c:f>
              <c:strCache>
                <c:ptCount val="4"/>
                <c:pt idx="0">
                  <c:v>Central
city</c:v>
                </c:pt>
                <c:pt idx="1">
                  <c:v>City
fringe</c:v>
                </c:pt>
                <c:pt idx="2">
                  <c:v>Inner</c:v>
                </c:pt>
                <c:pt idx="3">
                  <c:v>Middle</c:v>
                </c:pt>
              </c:strCache>
            </c:strRef>
          </c:cat>
          <c:val>
            <c:numRef>
              <c:f>Sheet1!$F$2:$F$5</c:f>
              <c:numCache>
                <c:formatCode>General</c:formatCode>
                <c:ptCount val="4"/>
                <c:pt idx="0">
                  <c:v>695</c:v>
                </c:pt>
                <c:pt idx="1">
                  <c:v>0</c:v>
                </c:pt>
                <c:pt idx="2">
                  <c:v>0</c:v>
                </c:pt>
                <c:pt idx="3">
                  <c:v>774</c:v>
                </c:pt>
              </c:numCache>
            </c:numRef>
          </c:val>
          <c:extLst>
            <c:ext xmlns:c16="http://schemas.microsoft.com/office/drawing/2014/chart" uri="{C3380CC4-5D6E-409C-BE32-E72D297353CC}">
              <c16:uniqueId val="{00000000-313C-40EB-B141-E3979A2189CD}"/>
            </c:ext>
          </c:extLst>
        </c:ser>
        <c:ser>
          <c:idx val="3"/>
          <c:order val="1"/>
          <c:tx>
            <c:strRef>
              <c:f>Sheet1!$E$1</c:f>
              <c:strCache>
                <c:ptCount val="1"/>
                <c:pt idx="0">
                  <c:v>20-39</c:v>
                </c:pt>
              </c:strCache>
            </c:strRef>
          </c:tx>
          <c:spPr>
            <a:solidFill>
              <a:srgbClr val="A02226"/>
            </a:solidFill>
            <a:ln>
              <a:solidFill>
                <a:srgbClr val="FFFFFF"/>
              </a:solidFill>
            </a:ln>
            <a:effectLst/>
          </c:spPr>
          <c:invertIfNegative val="0"/>
          <c:cat>
            <c:strRef>
              <c:f>Sheet1!$A$2:$A$5</c:f>
              <c:strCache>
                <c:ptCount val="4"/>
                <c:pt idx="0">
                  <c:v>Central
city</c:v>
                </c:pt>
                <c:pt idx="1">
                  <c:v>City
fringe</c:v>
                </c:pt>
                <c:pt idx="2">
                  <c:v>Inner</c:v>
                </c:pt>
                <c:pt idx="3">
                  <c:v>Middle</c:v>
                </c:pt>
              </c:strCache>
            </c:strRef>
          </c:cat>
          <c:val>
            <c:numRef>
              <c:f>Sheet1!$E$2:$E$5</c:f>
              <c:numCache>
                <c:formatCode>General</c:formatCode>
                <c:ptCount val="4"/>
                <c:pt idx="0">
                  <c:v>536</c:v>
                </c:pt>
                <c:pt idx="1">
                  <c:v>3843</c:v>
                </c:pt>
                <c:pt idx="2">
                  <c:v>375</c:v>
                </c:pt>
                <c:pt idx="3">
                  <c:v>28</c:v>
                </c:pt>
              </c:numCache>
            </c:numRef>
          </c:val>
          <c:extLst>
            <c:ext xmlns:c16="http://schemas.microsoft.com/office/drawing/2014/chart" uri="{C3380CC4-5D6E-409C-BE32-E72D297353CC}">
              <c16:uniqueId val="{00000001-313C-40EB-B141-E3979A2189CD}"/>
            </c:ext>
          </c:extLst>
        </c:ser>
        <c:ser>
          <c:idx val="2"/>
          <c:order val="2"/>
          <c:tx>
            <c:strRef>
              <c:f>Sheet1!$D$1</c:f>
              <c:strCache>
                <c:ptCount val="1"/>
                <c:pt idx="0">
                  <c:v>10-19</c:v>
                </c:pt>
              </c:strCache>
            </c:strRef>
          </c:tx>
          <c:spPr>
            <a:solidFill>
              <a:srgbClr val="D4582A"/>
            </a:solidFill>
            <a:ln>
              <a:solidFill>
                <a:srgbClr val="FFFFFF"/>
              </a:solidFill>
            </a:ln>
            <a:effectLst/>
          </c:spPr>
          <c:invertIfNegative val="0"/>
          <c:cat>
            <c:strRef>
              <c:f>Sheet1!$A$2:$A$5</c:f>
              <c:strCache>
                <c:ptCount val="4"/>
                <c:pt idx="0">
                  <c:v>Central
city</c:v>
                </c:pt>
                <c:pt idx="1">
                  <c:v>City
fringe</c:v>
                </c:pt>
                <c:pt idx="2">
                  <c:v>Inner</c:v>
                </c:pt>
                <c:pt idx="3">
                  <c:v>Middle</c:v>
                </c:pt>
              </c:strCache>
            </c:strRef>
          </c:cat>
          <c:val>
            <c:numRef>
              <c:f>Sheet1!$D$2:$D$5</c:f>
              <c:numCache>
                <c:formatCode>General</c:formatCode>
                <c:ptCount val="4"/>
                <c:pt idx="0">
                  <c:v>295</c:v>
                </c:pt>
                <c:pt idx="1">
                  <c:v>6285</c:v>
                </c:pt>
                <c:pt idx="2">
                  <c:v>2303</c:v>
                </c:pt>
                <c:pt idx="3">
                  <c:v>1491</c:v>
                </c:pt>
              </c:numCache>
            </c:numRef>
          </c:val>
          <c:extLst>
            <c:ext xmlns:c16="http://schemas.microsoft.com/office/drawing/2014/chart" uri="{C3380CC4-5D6E-409C-BE32-E72D297353CC}">
              <c16:uniqueId val="{00000002-313C-40EB-B141-E3979A2189CD}"/>
            </c:ext>
          </c:extLst>
        </c:ser>
        <c:ser>
          <c:idx val="1"/>
          <c:order val="3"/>
          <c:tx>
            <c:strRef>
              <c:f>Sheet1!$C$1</c:f>
              <c:strCache>
                <c:ptCount val="1"/>
                <c:pt idx="0">
                  <c:v>4-9</c:v>
                </c:pt>
              </c:strCache>
            </c:strRef>
          </c:tx>
          <c:spPr>
            <a:solidFill>
              <a:srgbClr val="F68B33"/>
            </a:solidFill>
            <a:ln>
              <a:solidFill>
                <a:srgbClr val="FFFFFF"/>
              </a:solidFill>
            </a:ln>
            <a:effectLst/>
          </c:spPr>
          <c:invertIfNegative val="0"/>
          <c:cat>
            <c:strRef>
              <c:f>Sheet1!$A$2:$A$5</c:f>
              <c:strCache>
                <c:ptCount val="4"/>
                <c:pt idx="0">
                  <c:v>Central
city</c:v>
                </c:pt>
                <c:pt idx="1">
                  <c:v>City
fringe</c:v>
                </c:pt>
                <c:pt idx="2">
                  <c:v>Inner</c:v>
                </c:pt>
                <c:pt idx="3">
                  <c:v>Middle</c:v>
                </c:pt>
              </c:strCache>
            </c:strRef>
          </c:cat>
          <c:val>
            <c:numRef>
              <c:f>Sheet1!$C$2:$C$5</c:f>
              <c:numCache>
                <c:formatCode>General</c:formatCode>
                <c:ptCount val="4"/>
                <c:pt idx="0">
                  <c:v>112</c:v>
                </c:pt>
                <c:pt idx="1">
                  <c:v>3609</c:v>
                </c:pt>
                <c:pt idx="2">
                  <c:v>3805</c:v>
                </c:pt>
                <c:pt idx="3">
                  <c:v>3945</c:v>
                </c:pt>
              </c:numCache>
            </c:numRef>
          </c:val>
          <c:extLst>
            <c:ext xmlns:c16="http://schemas.microsoft.com/office/drawing/2014/chart" uri="{C3380CC4-5D6E-409C-BE32-E72D297353CC}">
              <c16:uniqueId val="{00000003-313C-40EB-B141-E3979A2189CD}"/>
            </c:ext>
          </c:extLst>
        </c:ser>
        <c:ser>
          <c:idx val="0"/>
          <c:order val="4"/>
          <c:tx>
            <c:strRef>
              <c:f>Sheet1!$B$1</c:f>
              <c:strCache>
                <c:ptCount val="1"/>
                <c:pt idx="0">
                  <c:v>2-3</c:v>
                </c:pt>
              </c:strCache>
            </c:strRef>
          </c:tx>
          <c:spPr>
            <a:solidFill>
              <a:srgbClr val="FFC35A"/>
            </a:solidFill>
            <a:ln>
              <a:solidFill>
                <a:srgbClr val="FFFFFF"/>
              </a:solidFill>
            </a:ln>
            <a:effectLst/>
          </c:spPr>
          <c:invertIfNegative val="0"/>
          <c:cat>
            <c:strRef>
              <c:f>Sheet1!$A$2:$A$5</c:f>
              <c:strCache>
                <c:ptCount val="4"/>
                <c:pt idx="0">
                  <c:v>Central
city</c:v>
                </c:pt>
                <c:pt idx="1">
                  <c:v>City
fringe</c:v>
                </c:pt>
                <c:pt idx="2">
                  <c:v>Inner</c:v>
                </c:pt>
                <c:pt idx="3">
                  <c:v>Middle</c:v>
                </c:pt>
              </c:strCache>
            </c:strRef>
          </c:cat>
          <c:val>
            <c:numRef>
              <c:f>Sheet1!$B$2:$B$5</c:f>
              <c:numCache>
                <c:formatCode>General</c:formatCode>
                <c:ptCount val="4"/>
                <c:pt idx="0">
                  <c:v>10</c:v>
                </c:pt>
                <c:pt idx="1">
                  <c:v>65</c:v>
                </c:pt>
                <c:pt idx="2">
                  <c:v>628</c:v>
                </c:pt>
                <c:pt idx="3">
                  <c:v>797</c:v>
                </c:pt>
              </c:numCache>
            </c:numRef>
          </c:val>
          <c:extLst>
            <c:ext xmlns:c16="http://schemas.microsoft.com/office/drawing/2014/chart" uri="{C3380CC4-5D6E-409C-BE32-E72D297353CC}">
              <c16:uniqueId val="{00000004-313C-40EB-B141-E3979A2189CD}"/>
            </c:ext>
          </c:extLst>
        </c:ser>
        <c:dLbls>
          <c:showLegendKey val="0"/>
          <c:showVal val="0"/>
          <c:showCatName val="0"/>
          <c:showSerName val="0"/>
          <c:showPercent val="0"/>
          <c:showBubbleSize val="0"/>
        </c:dLbls>
        <c:gapWidth val="50"/>
        <c:overlap val="100"/>
        <c:axId val="1804910072"/>
        <c:axId val="1804913560"/>
      </c:barChart>
      <c:dateAx>
        <c:axId val="1804910072"/>
        <c:scaling>
          <c:orientation val="minMax"/>
        </c:scaling>
        <c:delete val="0"/>
        <c:axPos val="b"/>
        <c:numFmt formatCode="General" sourceLinked="0"/>
        <c:majorTickMark val="out"/>
        <c:minorTickMark val="none"/>
        <c:tickLblPos val="nextTo"/>
        <c:spPr>
          <a:ln>
            <a:solidFill>
              <a:srgbClr val="6A737B"/>
            </a:solidFill>
          </a:ln>
        </c:spPr>
        <c:txPr>
          <a:bodyPr/>
          <a:lstStyle/>
          <a:p>
            <a:pPr>
              <a:defRPr sz="1500"/>
            </a:pPr>
            <a:endParaRPr lang="en-US"/>
          </a:p>
        </c:txPr>
        <c:crossAx val="1804913560"/>
        <c:crosses val="autoZero"/>
        <c:auto val="1"/>
        <c:lblOffset val="100"/>
        <c:baseTimeUnit val="years"/>
        <c:majorTimeUnit val="years"/>
        <c:minorTimeUnit val="months"/>
      </c:dateAx>
      <c:valAx>
        <c:axId val="1804913560"/>
        <c:scaling>
          <c:orientation val="minMax"/>
          <c:max val="50000"/>
        </c:scaling>
        <c:delete val="0"/>
        <c:axPos val="l"/>
        <c:majorGridlines>
          <c:spPr>
            <a:ln>
              <a:solidFill>
                <a:srgbClr val="FFFFFF">
                  <a:lumMod val="75000"/>
                </a:srgbClr>
              </a:solidFill>
            </a:ln>
          </c:spPr>
        </c:majorGridlines>
        <c:numFmt formatCode="#,##0" sourceLinked="0"/>
        <c:majorTickMark val="out"/>
        <c:minorTickMark val="none"/>
        <c:tickLblPos val="none"/>
        <c:spPr>
          <a:ln>
            <a:noFill/>
          </a:ln>
        </c:spPr>
        <c:txPr>
          <a:bodyPr/>
          <a:lstStyle/>
          <a:p>
            <a:pPr>
              <a:defRPr sz="1800"/>
            </a:pPr>
            <a:endParaRPr lang="en-US"/>
          </a:p>
        </c:txPr>
        <c:crossAx val="1804910072"/>
        <c:crosses val="autoZero"/>
        <c:crossBetween val="between"/>
        <c:majorUnit val="10000"/>
        <c:dispUnits>
          <c:builtInUnit val="thousands"/>
        </c:dispUnits>
      </c:valAx>
    </c:plotArea>
    <c:plotVisOnly val="1"/>
    <c:dispBlanksAs val="gap"/>
    <c:showDLblsOverMax val="0"/>
  </c:chart>
  <c:txPr>
    <a:bodyPr/>
    <a:lstStyle/>
    <a:p>
      <a:pPr>
        <a:defRPr sz="1800"/>
      </a:pPr>
      <a:endParaRPr lang="en-US"/>
    </a:p>
  </c:txPr>
  <c:externalData r:id="rId2">
    <c:autoUpdate val="0"/>
  </c:externalData>
</c:chartSpace>
</file>

<file path=ppt/charts/chart9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0.14289093401900199"/>
          <c:y val="3.8087931148410303E-2"/>
          <c:w val="0.77500225985505899"/>
          <c:h val="0.87469344191870602"/>
        </c:manualLayout>
      </c:layout>
      <c:areaChart>
        <c:grouping val="stacked"/>
        <c:varyColors val="0"/>
        <c:ser>
          <c:idx val="0"/>
          <c:order val="0"/>
          <c:tx>
            <c:strRef>
              <c:f>Sheet1!$B$1</c:f>
              <c:strCache>
                <c:ptCount val="1"/>
                <c:pt idx="0">
                  <c:v>NOM - 4 qtr rolling sum</c:v>
                </c:pt>
              </c:strCache>
            </c:strRef>
          </c:tx>
          <c:spPr>
            <a:solidFill>
              <a:srgbClr val="A02226"/>
            </a:solidFill>
            <a:ln w="9525">
              <a:solidFill>
                <a:srgbClr val="FFFFFF"/>
              </a:solidFill>
            </a:ln>
          </c:spPr>
          <c:cat>
            <c:numRef>
              <c:f>Sheet1!$A$2:$A$113</c:f>
              <c:numCache>
                <c:formatCode>mmm\-yyyy</c:formatCode>
                <c:ptCount val="112"/>
                <c:pt idx="0">
                  <c:v>32933</c:v>
                </c:pt>
                <c:pt idx="1">
                  <c:v>33025</c:v>
                </c:pt>
                <c:pt idx="2">
                  <c:v>33117</c:v>
                </c:pt>
                <c:pt idx="3">
                  <c:v>33208</c:v>
                </c:pt>
                <c:pt idx="4">
                  <c:v>33298</c:v>
                </c:pt>
                <c:pt idx="5">
                  <c:v>33390</c:v>
                </c:pt>
                <c:pt idx="6">
                  <c:v>33482</c:v>
                </c:pt>
                <c:pt idx="7">
                  <c:v>33573</c:v>
                </c:pt>
                <c:pt idx="8">
                  <c:v>33664</c:v>
                </c:pt>
                <c:pt idx="9">
                  <c:v>33756</c:v>
                </c:pt>
                <c:pt idx="10">
                  <c:v>33848</c:v>
                </c:pt>
                <c:pt idx="11">
                  <c:v>33939</c:v>
                </c:pt>
                <c:pt idx="12">
                  <c:v>34029</c:v>
                </c:pt>
                <c:pt idx="13">
                  <c:v>34121</c:v>
                </c:pt>
                <c:pt idx="14">
                  <c:v>34213</c:v>
                </c:pt>
                <c:pt idx="15">
                  <c:v>34304</c:v>
                </c:pt>
                <c:pt idx="16">
                  <c:v>34394</c:v>
                </c:pt>
                <c:pt idx="17">
                  <c:v>34486</c:v>
                </c:pt>
                <c:pt idx="18">
                  <c:v>34578</c:v>
                </c:pt>
                <c:pt idx="19">
                  <c:v>34669</c:v>
                </c:pt>
                <c:pt idx="20">
                  <c:v>34759</c:v>
                </c:pt>
                <c:pt idx="21">
                  <c:v>34851</c:v>
                </c:pt>
                <c:pt idx="22">
                  <c:v>34943</c:v>
                </c:pt>
                <c:pt idx="23">
                  <c:v>35034</c:v>
                </c:pt>
                <c:pt idx="24">
                  <c:v>35125</c:v>
                </c:pt>
                <c:pt idx="25">
                  <c:v>35217</c:v>
                </c:pt>
                <c:pt idx="26">
                  <c:v>35309</c:v>
                </c:pt>
                <c:pt idx="27">
                  <c:v>35400</c:v>
                </c:pt>
                <c:pt idx="28">
                  <c:v>35490</c:v>
                </c:pt>
                <c:pt idx="29">
                  <c:v>35582</c:v>
                </c:pt>
                <c:pt idx="30">
                  <c:v>35674</c:v>
                </c:pt>
                <c:pt idx="31">
                  <c:v>35765</c:v>
                </c:pt>
                <c:pt idx="32">
                  <c:v>35855</c:v>
                </c:pt>
                <c:pt idx="33">
                  <c:v>35947</c:v>
                </c:pt>
                <c:pt idx="34">
                  <c:v>36039</c:v>
                </c:pt>
                <c:pt idx="35">
                  <c:v>36130</c:v>
                </c:pt>
                <c:pt idx="36">
                  <c:v>36220</c:v>
                </c:pt>
                <c:pt idx="37">
                  <c:v>36312</c:v>
                </c:pt>
                <c:pt idx="38">
                  <c:v>36404</c:v>
                </c:pt>
                <c:pt idx="39">
                  <c:v>36495</c:v>
                </c:pt>
                <c:pt idx="40">
                  <c:v>36586</c:v>
                </c:pt>
                <c:pt idx="41">
                  <c:v>36678</c:v>
                </c:pt>
                <c:pt idx="42">
                  <c:v>36770</c:v>
                </c:pt>
                <c:pt idx="43">
                  <c:v>36861</c:v>
                </c:pt>
                <c:pt idx="44">
                  <c:v>36951</c:v>
                </c:pt>
                <c:pt idx="45">
                  <c:v>37043</c:v>
                </c:pt>
                <c:pt idx="46">
                  <c:v>37135</c:v>
                </c:pt>
                <c:pt idx="47">
                  <c:v>37226</c:v>
                </c:pt>
                <c:pt idx="48">
                  <c:v>37316</c:v>
                </c:pt>
                <c:pt idx="49">
                  <c:v>37408</c:v>
                </c:pt>
                <c:pt idx="50">
                  <c:v>37500</c:v>
                </c:pt>
                <c:pt idx="51">
                  <c:v>37591</c:v>
                </c:pt>
                <c:pt idx="52">
                  <c:v>37681</c:v>
                </c:pt>
                <c:pt idx="53">
                  <c:v>37773</c:v>
                </c:pt>
                <c:pt idx="54">
                  <c:v>37865</c:v>
                </c:pt>
                <c:pt idx="55">
                  <c:v>37956</c:v>
                </c:pt>
                <c:pt idx="56">
                  <c:v>38047</c:v>
                </c:pt>
                <c:pt idx="57">
                  <c:v>38139</c:v>
                </c:pt>
                <c:pt idx="58">
                  <c:v>38231</c:v>
                </c:pt>
                <c:pt idx="59">
                  <c:v>38322</c:v>
                </c:pt>
                <c:pt idx="60">
                  <c:v>38412</c:v>
                </c:pt>
                <c:pt idx="61">
                  <c:v>38504</c:v>
                </c:pt>
                <c:pt idx="62">
                  <c:v>38596</c:v>
                </c:pt>
                <c:pt idx="63">
                  <c:v>38687</c:v>
                </c:pt>
                <c:pt idx="64">
                  <c:v>38777</c:v>
                </c:pt>
                <c:pt idx="65">
                  <c:v>38869</c:v>
                </c:pt>
                <c:pt idx="66">
                  <c:v>38961</c:v>
                </c:pt>
                <c:pt idx="67">
                  <c:v>39052</c:v>
                </c:pt>
                <c:pt idx="68">
                  <c:v>39142</c:v>
                </c:pt>
                <c:pt idx="69">
                  <c:v>39234</c:v>
                </c:pt>
                <c:pt idx="70">
                  <c:v>39326</c:v>
                </c:pt>
                <c:pt idx="71">
                  <c:v>39417</c:v>
                </c:pt>
                <c:pt idx="72">
                  <c:v>39508</c:v>
                </c:pt>
                <c:pt idx="73">
                  <c:v>39600</c:v>
                </c:pt>
                <c:pt idx="74">
                  <c:v>39692</c:v>
                </c:pt>
                <c:pt idx="75">
                  <c:v>39783</c:v>
                </c:pt>
                <c:pt idx="76">
                  <c:v>39873</c:v>
                </c:pt>
                <c:pt idx="77">
                  <c:v>39965</c:v>
                </c:pt>
                <c:pt idx="78">
                  <c:v>40057</c:v>
                </c:pt>
                <c:pt idx="79">
                  <c:v>40148</c:v>
                </c:pt>
                <c:pt idx="80">
                  <c:v>40238</c:v>
                </c:pt>
                <c:pt idx="81">
                  <c:v>40330</c:v>
                </c:pt>
                <c:pt idx="82">
                  <c:v>40422</c:v>
                </c:pt>
                <c:pt idx="83">
                  <c:v>40513</c:v>
                </c:pt>
                <c:pt idx="84">
                  <c:v>40603</c:v>
                </c:pt>
                <c:pt idx="85">
                  <c:v>40695</c:v>
                </c:pt>
                <c:pt idx="86">
                  <c:v>40787</c:v>
                </c:pt>
                <c:pt idx="87">
                  <c:v>40878</c:v>
                </c:pt>
                <c:pt idx="88">
                  <c:v>40969</c:v>
                </c:pt>
                <c:pt idx="89">
                  <c:v>41061</c:v>
                </c:pt>
                <c:pt idx="90">
                  <c:v>41153</c:v>
                </c:pt>
                <c:pt idx="91">
                  <c:v>41244</c:v>
                </c:pt>
                <c:pt idx="92">
                  <c:v>41334</c:v>
                </c:pt>
                <c:pt idx="93">
                  <c:v>41426</c:v>
                </c:pt>
                <c:pt idx="94">
                  <c:v>41518</c:v>
                </c:pt>
                <c:pt idx="95">
                  <c:v>41609</c:v>
                </c:pt>
                <c:pt idx="96">
                  <c:v>41699</c:v>
                </c:pt>
                <c:pt idx="97">
                  <c:v>41791</c:v>
                </c:pt>
                <c:pt idx="98">
                  <c:v>41883</c:v>
                </c:pt>
                <c:pt idx="99">
                  <c:v>41974</c:v>
                </c:pt>
                <c:pt idx="100">
                  <c:v>42064</c:v>
                </c:pt>
                <c:pt idx="101">
                  <c:v>42156</c:v>
                </c:pt>
                <c:pt idx="102">
                  <c:v>42248</c:v>
                </c:pt>
                <c:pt idx="103">
                  <c:v>42339</c:v>
                </c:pt>
                <c:pt idx="104">
                  <c:v>42430</c:v>
                </c:pt>
                <c:pt idx="105">
                  <c:v>42522</c:v>
                </c:pt>
                <c:pt idx="106">
                  <c:v>42614</c:v>
                </c:pt>
                <c:pt idx="107">
                  <c:v>42705</c:v>
                </c:pt>
                <c:pt idx="108">
                  <c:v>42795</c:v>
                </c:pt>
                <c:pt idx="109">
                  <c:v>42887</c:v>
                </c:pt>
                <c:pt idx="110">
                  <c:v>42979</c:v>
                </c:pt>
                <c:pt idx="111">
                  <c:v>43070</c:v>
                </c:pt>
              </c:numCache>
            </c:numRef>
          </c:cat>
          <c:val>
            <c:numRef>
              <c:f>Sheet1!$B$2:$B$113</c:f>
              <c:numCache>
                <c:formatCode>0.00</c:formatCode>
                <c:ptCount val="112"/>
                <c:pt idx="0">
                  <c:v>126.8</c:v>
                </c:pt>
                <c:pt idx="1">
                  <c:v>132.4</c:v>
                </c:pt>
                <c:pt idx="2">
                  <c:v>140.30000000000001</c:v>
                </c:pt>
                <c:pt idx="3">
                  <c:v>142.6</c:v>
                </c:pt>
                <c:pt idx="4">
                  <c:v>143.10000000000002</c:v>
                </c:pt>
                <c:pt idx="5">
                  <c:v>141.6</c:v>
                </c:pt>
                <c:pt idx="6">
                  <c:v>140.89999999999998</c:v>
                </c:pt>
                <c:pt idx="7">
                  <c:v>139.5</c:v>
                </c:pt>
                <c:pt idx="8">
                  <c:v>141.6</c:v>
                </c:pt>
                <c:pt idx="9">
                  <c:v>138.69999999999999</c:v>
                </c:pt>
                <c:pt idx="10">
                  <c:v>139.30000000000001</c:v>
                </c:pt>
                <c:pt idx="11">
                  <c:v>139.6</c:v>
                </c:pt>
                <c:pt idx="12">
                  <c:v>138.4</c:v>
                </c:pt>
                <c:pt idx="13">
                  <c:v>139.19999999999999</c:v>
                </c:pt>
                <c:pt idx="14">
                  <c:v>138.9</c:v>
                </c:pt>
                <c:pt idx="15">
                  <c:v>138.39999999999998</c:v>
                </c:pt>
                <c:pt idx="16">
                  <c:v>137.9</c:v>
                </c:pt>
                <c:pt idx="17">
                  <c:v>135.30000000000001</c:v>
                </c:pt>
                <c:pt idx="18">
                  <c:v>132.1</c:v>
                </c:pt>
                <c:pt idx="19">
                  <c:v>131.9</c:v>
                </c:pt>
                <c:pt idx="20">
                  <c:v>131.89999999999998</c:v>
                </c:pt>
                <c:pt idx="21">
                  <c:v>132.4</c:v>
                </c:pt>
                <c:pt idx="22">
                  <c:v>133.4</c:v>
                </c:pt>
                <c:pt idx="23">
                  <c:v>130.19999999999999</c:v>
                </c:pt>
                <c:pt idx="24">
                  <c:v>126.9</c:v>
                </c:pt>
                <c:pt idx="25">
                  <c:v>124.39999999999999</c:v>
                </c:pt>
                <c:pt idx="26">
                  <c:v>122.3</c:v>
                </c:pt>
                <c:pt idx="27">
                  <c:v>125.2</c:v>
                </c:pt>
                <c:pt idx="28">
                  <c:v>125</c:v>
                </c:pt>
                <c:pt idx="29">
                  <c:v>126.9</c:v>
                </c:pt>
                <c:pt idx="30">
                  <c:v>125.2</c:v>
                </c:pt>
                <c:pt idx="31">
                  <c:v>122.9</c:v>
                </c:pt>
                <c:pt idx="32">
                  <c:v>122.2</c:v>
                </c:pt>
                <c:pt idx="33">
                  <c:v>120.5</c:v>
                </c:pt>
                <c:pt idx="34">
                  <c:v>121.8</c:v>
                </c:pt>
                <c:pt idx="35">
                  <c:v>121.5</c:v>
                </c:pt>
                <c:pt idx="36">
                  <c:v>122.4</c:v>
                </c:pt>
                <c:pt idx="37">
                  <c:v>122.4</c:v>
                </c:pt>
                <c:pt idx="38">
                  <c:v>123.5</c:v>
                </c:pt>
                <c:pt idx="39">
                  <c:v>122.9</c:v>
                </c:pt>
                <c:pt idx="40">
                  <c:v>122.8</c:v>
                </c:pt>
                <c:pt idx="41">
                  <c:v>122.1</c:v>
                </c:pt>
                <c:pt idx="42">
                  <c:v>121.1</c:v>
                </c:pt>
                <c:pt idx="43">
                  <c:v>121.9</c:v>
                </c:pt>
                <c:pt idx="44">
                  <c:v>120.5</c:v>
                </c:pt>
                <c:pt idx="45">
                  <c:v>120.39999999999999</c:v>
                </c:pt>
                <c:pt idx="46">
                  <c:v>121.5</c:v>
                </c:pt>
                <c:pt idx="47">
                  <c:v>119.1</c:v>
                </c:pt>
                <c:pt idx="48">
                  <c:v>120</c:v>
                </c:pt>
                <c:pt idx="49">
                  <c:v>119.19999999999999</c:v>
                </c:pt>
                <c:pt idx="50">
                  <c:v>115.89999999999999</c:v>
                </c:pt>
                <c:pt idx="51">
                  <c:v>117</c:v>
                </c:pt>
                <c:pt idx="52">
                  <c:v>115.79999999999998</c:v>
                </c:pt>
                <c:pt idx="53">
                  <c:v>116.9</c:v>
                </c:pt>
                <c:pt idx="54">
                  <c:v>118.4</c:v>
                </c:pt>
                <c:pt idx="55">
                  <c:v>119</c:v>
                </c:pt>
                <c:pt idx="56">
                  <c:v>120.60000000000001</c:v>
                </c:pt>
                <c:pt idx="57">
                  <c:v>118.8</c:v>
                </c:pt>
                <c:pt idx="58">
                  <c:v>119.80000000000001</c:v>
                </c:pt>
                <c:pt idx="59">
                  <c:v>119.10000000000001</c:v>
                </c:pt>
                <c:pt idx="60">
                  <c:v>121</c:v>
                </c:pt>
                <c:pt idx="61">
                  <c:v>126.9</c:v>
                </c:pt>
                <c:pt idx="62">
                  <c:v>130.29999999999998</c:v>
                </c:pt>
                <c:pt idx="63">
                  <c:v>134.10000000000002</c:v>
                </c:pt>
                <c:pt idx="64">
                  <c:v>133.5</c:v>
                </c:pt>
                <c:pt idx="65">
                  <c:v>132</c:v>
                </c:pt>
                <c:pt idx="66">
                  <c:v>136.60000000000002</c:v>
                </c:pt>
                <c:pt idx="67">
                  <c:v>139.80000000000001</c:v>
                </c:pt>
                <c:pt idx="68">
                  <c:v>146.4</c:v>
                </c:pt>
                <c:pt idx="69">
                  <c:v>151.30000000000001</c:v>
                </c:pt>
                <c:pt idx="70">
                  <c:v>151.39999999999998</c:v>
                </c:pt>
                <c:pt idx="71">
                  <c:v>153.39999999999998</c:v>
                </c:pt>
                <c:pt idx="72">
                  <c:v>154.19999999999999</c:v>
                </c:pt>
                <c:pt idx="73">
                  <c:v>154.39999999999998</c:v>
                </c:pt>
                <c:pt idx="74">
                  <c:v>154.30000000000001</c:v>
                </c:pt>
                <c:pt idx="75">
                  <c:v>155.80000000000001</c:v>
                </c:pt>
                <c:pt idx="76">
                  <c:v>154.69999999999999</c:v>
                </c:pt>
                <c:pt idx="77">
                  <c:v>156.4</c:v>
                </c:pt>
                <c:pt idx="78">
                  <c:v>158.69999999999999</c:v>
                </c:pt>
                <c:pt idx="79">
                  <c:v>159.19999999999999</c:v>
                </c:pt>
                <c:pt idx="80">
                  <c:v>161.60000000000002</c:v>
                </c:pt>
                <c:pt idx="81">
                  <c:v>162.5</c:v>
                </c:pt>
                <c:pt idx="82">
                  <c:v>161.80000000000001</c:v>
                </c:pt>
                <c:pt idx="83">
                  <c:v>157.9</c:v>
                </c:pt>
                <c:pt idx="84">
                  <c:v>157</c:v>
                </c:pt>
                <c:pt idx="85">
                  <c:v>155.69999999999999</c:v>
                </c:pt>
                <c:pt idx="86">
                  <c:v>154.5</c:v>
                </c:pt>
                <c:pt idx="87">
                  <c:v>156.10000000000002</c:v>
                </c:pt>
                <c:pt idx="88">
                  <c:v>157.9</c:v>
                </c:pt>
                <c:pt idx="89">
                  <c:v>158.9</c:v>
                </c:pt>
                <c:pt idx="90">
                  <c:v>158.80000000000001</c:v>
                </c:pt>
                <c:pt idx="91">
                  <c:v>163.1</c:v>
                </c:pt>
                <c:pt idx="92">
                  <c:v>162.19999999999999</c:v>
                </c:pt>
                <c:pt idx="93">
                  <c:v>162</c:v>
                </c:pt>
                <c:pt idx="94">
                  <c:v>162.69999999999999</c:v>
                </c:pt>
                <c:pt idx="95">
                  <c:v>158.9</c:v>
                </c:pt>
                <c:pt idx="96">
                  <c:v>158.4</c:v>
                </c:pt>
                <c:pt idx="97">
                  <c:v>157</c:v>
                </c:pt>
                <c:pt idx="98">
                  <c:v>155.70000000000002</c:v>
                </c:pt>
                <c:pt idx="99">
                  <c:v>156.5</c:v>
                </c:pt>
                <c:pt idx="100">
                  <c:v>154.19999999999999</c:v>
                </c:pt>
                <c:pt idx="101">
                  <c:v>151.70000000000002</c:v>
                </c:pt>
                <c:pt idx="102">
                  <c:v>150.60000000000002</c:v>
                </c:pt>
                <c:pt idx="103">
                  <c:v>149</c:v>
                </c:pt>
                <c:pt idx="104">
                  <c:v>151.30000000000001</c:v>
                </c:pt>
                <c:pt idx="105">
                  <c:v>154.39999999999998</c:v>
                </c:pt>
                <c:pt idx="106">
                  <c:v>151.5</c:v>
                </c:pt>
                <c:pt idx="107">
                  <c:v>145.5</c:v>
                </c:pt>
                <c:pt idx="108">
                  <c:v>142.30000000000001</c:v>
                </c:pt>
              </c:numCache>
            </c:numRef>
          </c:val>
          <c:extLst>
            <c:ext xmlns:c16="http://schemas.microsoft.com/office/drawing/2014/chart" uri="{C3380CC4-5D6E-409C-BE32-E72D297353CC}">
              <c16:uniqueId val="{00000004-8D57-44E4-A006-D0C0291B2316}"/>
            </c:ext>
          </c:extLst>
        </c:ser>
        <c:ser>
          <c:idx val="1"/>
          <c:order val="1"/>
          <c:tx>
            <c:strRef>
              <c:f>Sheet1!$C$1</c:f>
              <c:strCache>
                <c:ptCount val="1"/>
                <c:pt idx="0">
                  <c:v>NOM - 4 qtr rolling sum as % of ERP</c:v>
                </c:pt>
              </c:strCache>
            </c:strRef>
          </c:tx>
          <c:spPr>
            <a:solidFill>
              <a:srgbClr val="F68B33"/>
            </a:solidFill>
            <a:ln w="9525">
              <a:solidFill>
                <a:srgbClr val="FFFFFF"/>
              </a:solidFill>
            </a:ln>
          </c:spPr>
          <c:cat>
            <c:numRef>
              <c:f>Sheet1!$A$2:$A$113</c:f>
              <c:numCache>
                <c:formatCode>mmm\-yyyy</c:formatCode>
                <c:ptCount val="112"/>
                <c:pt idx="0">
                  <c:v>32933</c:v>
                </c:pt>
                <c:pt idx="1">
                  <c:v>33025</c:v>
                </c:pt>
                <c:pt idx="2">
                  <c:v>33117</c:v>
                </c:pt>
                <c:pt idx="3">
                  <c:v>33208</c:v>
                </c:pt>
                <c:pt idx="4">
                  <c:v>33298</c:v>
                </c:pt>
                <c:pt idx="5">
                  <c:v>33390</c:v>
                </c:pt>
                <c:pt idx="6">
                  <c:v>33482</c:v>
                </c:pt>
                <c:pt idx="7">
                  <c:v>33573</c:v>
                </c:pt>
                <c:pt idx="8">
                  <c:v>33664</c:v>
                </c:pt>
                <c:pt idx="9">
                  <c:v>33756</c:v>
                </c:pt>
                <c:pt idx="10">
                  <c:v>33848</c:v>
                </c:pt>
                <c:pt idx="11">
                  <c:v>33939</c:v>
                </c:pt>
                <c:pt idx="12">
                  <c:v>34029</c:v>
                </c:pt>
                <c:pt idx="13">
                  <c:v>34121</c:v>
                </c:pt>
                <c:pt idx="14">
                  <c:v>34213</c:v>
                </c:pt>
                <c:pt idx="15">
                  <c:v>34304</c:v>
                </c:pt>
                <c:pt idx="16">
                  <c:v>34394</c:v>
                </c:pt>
                <c:pt idx="17">
                  <c:v>34486</c:v>
                </c:pt>
                <c:pt idx="18">
                  <c:v>34578</c:v>
                </c:pt>
                <c:pt idx="19">
                  <c:v>34669</c:v>
                </c:pt>
                <c:pt idx="20">
                  <c:v>34759</c:v>
                </c:pt>
                <c:pt idx="21">
                  <c:v>34851</c:v>
                </c:pt>
                <c:pt idx="22">
                  <c:v>34943</c:v>
                </c:pt>
                <c:pt idx="23">
                  <c:v>35034</c:v>
                </c:pt>
                <c:pt idx="24">
                  <c:v>35125</c:v>
                </c:pt>
                <c:pt idx="25">
                  <c:v>35217</c:v>
                </c:pt>
                <c:pt idx="26">
                  <c:v>35309</c:v>
                </c:pt>
                <c:pt idx="27">
                  <c:v>35400</c:v>
                </c:pt>
                <c:pt idx="28">
                  <c:v>35490</c:v>
                </c:pt>
                <c:pt idx="29">
                  <c:v>35582</c:v>
                </c:pt>
                <c:pt idx="30">
                  <c:v>35674</c:v>
                </c:pt>
                <c:pt idx="31">
                  <c:v>35765</c:v>
                </c:pt>
                <c:pt idx="32">
                  <c:v>35855</c:v>
                </c:pt>
                <c:pt idx="33">
                  <c:v>35947</c:v>
                </c:pt>
                <c:pt idx="34">
                  <c:v>36039</c:v>
                </c:pt>
                <c:pt idx="35">
                  <c:v>36130</c:v>
                </c:pt>
                <c:pt idx="36">
                  <c:v>36220</c:v>
                </c:pt>
                <c:pt idx="37">
                  <c:v>36312</c:v>
                </c:pt>
                <c:pt idx="38">
                  <c:v>36404</c:v>
                </c:pt>
                <c:pt idx="39">
                  <c:v>36495</c:v>
                </c:pt>
                <c:pt idx="40">
                  <c:v>36586</c:v>
                </c:pt>
                <c:pt idx="41">
                  <c:v>36678</c:v>
                </c:pt>
                <c:pt idx="42">
                  <c:v>36770</c:v>
                </c:pt>
                <c:pt idx="43">
                  <c:v>36861</c:v>
                </c:pt>
                <c:pt idx="44">
                  <c:v>36951</c:v>
                </c:pt>
                <c:pt idx="45">
                  <c:v>37043</c:v>
                </c:pt>
                <c:pt idx="46">
                  <c:v>37135</c:v>
                </c:pt>
                <c:pt idx="47">
                  <c:v>37226</c:v>
                </c:pt>
                <c:pt idx="48">
                  <c:v>37316</c:v>
                </c:pt>
                <c:pt idx="49">
                  <c:v>37408</c:v>
                </c:pt>
                <c:pt idx="50">
                  <c:v>37500</c:v>
                </c:pt>
                <c:pt idx="51">
                  <c:v>37591</c:v>
                </c:pt>
                <c:pt idx="52">
                  <c:v>37681</c:v>
                </c:pt>
                <c:pt idx="53">
                  <c:v>37773</c:v>
                </c:pt>
                <c:pt idx="54">
                  <c:v>37865</c:v>
                </c:pt>
                <c:pt idx="55">
                  <c:v>37956</c:v>
                </c:pt>
                <c:pt idx="56">
                  <c:v>38047</c:v>
                </c:pt>
                <c:pt idx="57">
                  <c:v>38139</c:v>
                </c:pt>
                <c:pt idx="58">
                  <c:v>38231</c:v>
                </c:pt>
                <c:pt idx="59">
                  <c:v>38322</c:v>
                </c:pt>
                <c:pt idx="60">
                  <c:v>38412</c:v>
                </c:pt>
                <c:pt idx="61">
                  <c:v>38504</c:v>
                </c:pt>
                <c:pt idx="62">
                  <c:v>38596</c:v>
                </c:pt>
                <c:pt idx="63">
                  <c:v>38687</c:v>
                </c:pt>
                <c:pt idx="64">
                  <c:v>38777</c:v>
                </c:pt>
                <c:pt idx="65">
                  <c:v>38869</c:v>
                </c:pt>
                <c:pt idx="66">
                  <c:v>38961</c:v>
                </c:pt>
                <c:pt idx="67">
                  <c:v>39052</c:v>
                </c:pt>
                <c:pt idx="68">
                  <c:v>39142</c:v>
                </c:pt>
                <c:pt idx="69">
                  <c:v>39234</c:v>
                </c:pt>
                <c:pt idx="70">
                  <c:v>39326</c:v>
                </c:pt>
                <c:pt idx="71">
                  <c:v>39417</c:v>
                </c:pt>
                <c:pt idx="72">
                  <c:v>39508</c:v>
                </c:pt>
                <c:pt idx="73">
                  <c:v>39600</c:v>
                </c:pt>
                <c:pt idx="74">
                  <c:v>39692</c:v>
                </c:pt>
                <c:pt idx="75">
                  <c:v>39783</c:v>
                </c:pt>
                <c:pt idx="76">
                  <c:v>39873</c:v>
                </c:pt>
                <c:pt idx="77">
                  <c:v>39965</c:v>
                </c:pt>
                <c:pt idx="78">
                  <c:v>40057</c:v>
                </c:pt>
                <c:pt idx="79">
                  <c:v>40148</c:v>
                </c:pt>
                <c:pt idx="80">
                  <c:v>40238</c:v>
                </c:pt>
                <c:pt idx="81">
                  <c:v>40330</c:v>
                </c:pt>
                <c:pt idx="82">
                  <c:v>40422</c:v>
                </c:pt>
                <c:pt idx="83">
                  <c:v>40513</c:v>
                </c:pt>
                <c:pt idx="84">
                  <c:v>40603</c:v>
                </c:pt>
                <c:pt idx="85">
                  <c:v>40695</c:v>
                </c:pt>
                <c:pt idx="86">
                  <c:v>40787</c:v>
                </c:pt>
                <c:pt idx="87">
                  <c:v>40878</c:v>
                </c:pt>
                <c:pt idx="88">
                  <c:v>40969</c:v>
                </c:pt>
                <c:pt idx="89">
                  <c:v>41061</c:v>
                </c:pt>
                <c:pt idx="90">
                  <c:v>41153</c:v>
                </c:pt>
                <c:pt idx="91">
                  <c:v>41244</c:v>
                </c:pt>
                <c:pt idx="92">
                  <c:v>41334</c:v>
                </c:pt>
                <c:pt idx="93">
                  <c:v>41426</c:v>
                </c:pt>
                <c:pt idx="94">
                  <c:v>41518</c:v>
                </c:pt>
                <c:pt idx="95">
                  <c:v>41609</c:v>
                </c:pt>
                <c:pt idx="96">
                  <c:v>41699</c:v>
                </c:pt>
                <c:pt idx="97">
                  <c:v>41791</c:v>
                </c:pt>
                <c:pt idx="98">
                  <c:v>41883</c:v>
                </c:pt>
                <c:pt idx="99">
                  <c:v>41974</c:v>
                </c:pt>
                <c:pt idx="100">
                  <c:v>42064</c:v>
                </c:pt>
                <c:pt idx="101">
                  <c:v>42156</c:v>
                </c:pt>
                <c:pt idx="102">
                  <c:v>42248</c:v>
                </c:pt>
                <c:pt idx="103">
                  <c:v>42339</c:v>
                </c:pt>
                <c:pt idx="104">
                  <c:v>42430</c:v>
                </c:pt>
                <c:pt idx="105">
                  <c:v>42522</c:v>
                </c:pt>
                <c:pt idx="106">
                  <c:v>42614</c:v>
                </c:pt>
                <c:pt idx="107">
                  <c:v>42705</c:v>
                </c:pt>
                <c:pt idx="108">
                  <c:v>42795</c:v>
                </c:pt>
                <c:pt idx="109">
                  <c:v>42887</c:v>
                </c:pt>
                <c:pt idx="110">
                  <c:v>42979</c:v>
                </c:pt>
                <c:pt idx="111">
                  <c:v>43070</c:v>
                </c:pt>
              </c:numCache>
            </c:numRef>
          </c:cat>
          <c:val>
            <c:numRef>
              <c:f>Sheet1!$C$2:$C$113</c:f>
              <c:numCache>
                <c:formatCode>0.00</c:formatCode>
                <c:ptCount val="112"/>
                <c:pt idx="0">
                  <c:v>121.2</c:v>
                </c:pt>
                <c:pt idx="1">
                  <c:v>124.70000000000002</c:v>
                </c:pt>
                <c:pt idx="2">
                  <c:v>115.4</c:v>
                </c:pt>
                <c:pt idx="3">
                  <c:v>97.2</c:v>
                </c:pt>
                <c:pt idx="4">
                  <c:v>95.6</c:v>
                </c:pt>
                <c:pt idx="5">
                  <c:v>86.5</c:v>
                </c:pt>
                <c:pt idx="6">
                  <c:v>87.4</c:v>
                </c:pt>
                <c:pt idx="7">
                  <c:v>81.7</c:v>
                </c:pt>
                <c:pt idx="8">
                  <c:v>75.699999999999989</c:v>
                </c:pt>
                <c:pt idx="9">
                  <c:v>68.600000000000009</c:v>
                </c:pt>
                <c:pt idx="10">
                  <c:v>57.900000000000006</c:v>
                </c:pt>
                <c:pt idx="11">
                  <c:v>51.4</c:v>
                </c:pt>
                <c:pt idx="12">
                  <c:v>42.8</c:v>
                </c:pt>
                <c:pt idx="13">
                  <c:v>30.099999999999998</c:v>
                </c:pt>
                <c:pt idx="14">
                  <c:v>32.799999999999997</c:v>
                </c:pt>
                <c:pt idx="15">
                  <c:v>34.9</c:v>
                </c:pt>
                <c:pt idx="16">
                  <c:v>35.9</c:v>
                </c:pt>
                <c:pt idx="17">
                  <c:v>46.6</c:v>
                </c:pt>
                <c:pt idx="18">
                  <c:v>56.599999999999994</c:v>
                </c:pt>
                <c:pt idx="19">
                  <c:v>55.6</c:v>
                </c:pt>
                <c:pt idx="20">
                  <c:v>60.8</c:v>
                </c:pt>
                <c:pt idx="21">
                  <c:v>80.2</c:v>
                </c:pt>
                <c:pt idx="22">
                  <c:v>81.5</c:v>
                </c:pt>
                <c:pt idx="23">
                  <c:v>106.8</c:v>
                </c:pt>
                <c:pt idx="24">
                  <c:v>107.20000000000002</c:v>
                </c:pt>
                <c:pt idx="25">
                  <c:v>104</c:v>
                </c:pt>
                <c:pt idx="26">
                  <c:v>107.2</c:v>
                </c:pt>
                <c:pt idx="27">
                  <c:v>97.4</c:v>
                </c:pt>
                <c:pt idx="28">
                  <c:v>101.69999999999999</c:v>
                </c:pt>
                <c:pt idx="29">
                  <c:v>87.199999999999989</c:v>
                </c:pt>
                <c:pt idx="30">
                  <c:v>77.8</c:v>
                </c:pt>
                <c:pt idx="31">
                  <c:v>72.400000000000006</c:v>
                </c:pt>
                <c:pt idx="32">
                  <c:v>76.7</c:v>
                </c:pt>
                <c:pt idx="33">
                  <c:v>79.099999999999994</c:v>
                </c:pt>
                <c:pt idx="34">
                  <c:v>82.7</c:v>
                </c:pt>
                <c:pt idx="35">
                  <c:v>88.800000000000011</c:v>
                </c:pt>
                <c:pt idx="36">
                  <c:v>90.2</c:v>
                </c:pt>
                <c:pt idx="37">
                  <c:v>96.5</c:v>
                </c:pt>
                <c:pt idx="38">
                  <c:v>99.7</c:v>
                </c:pt>
                <c:pt idx="39">
                  <c:v>104.20000000000002</c:v>
                </c:pt>
                <c:pt idx="40">
                  <c:v>106.5</c:v>
                </c:pt>
                <c:pt idx="41">
                  <c:v>107.19999999999999</c:v>
                </c:pt>
                <c:pt idx="42">
                  <c:v>109.4</c:v>
                </c:pt>
                <c:pt idx="43">
                  <c:v>111.4</c:v>
                </c:pt>
                <c:pt idx="44">
                  <c:v>128.80000000000001</c:v>
                </c:pt>
                <c:pt idx="45">
                  <c:v>135.69999999999999</c:v>
                </c:pt>
                <c:pt idx="46">
                  <c:v>131.5</c:v>
                </c:pt>
                <c:pt idx="47">
                  <c:v>136.1</c:v>
                </c:pt>
                <c:pt idx="48">
                  <c:v>117.69999999999999</c:v>
                </c:pt>
                <c:pt idx="49">
                  <c:v>110.6</c:v>
                </c:pt>
                <c:pt idx="50">
                  <c:v>112.79999999999998</c:v>
                </c:pt>
                <c:pt idx="51">
                  <c:v>110.5</c:v>
                </c:pt>
                <c:pt idx="52">
                  <c:v>115.69999999999999</c:v>
                </c:pt>
                <c:pt idx="53">
                  <c:v>116.5</c:v>
                </c:pt>
                <c:pt idx="54">
                  <c:v>113.8</c:v>
                </c:pt>
                <c:pt idx="55">
                  <c:v>110.10000000000001</c:v>
                </c:pt>
                <c:pt idx="56">
                  <c:v>104</c:v>
                </c:pt>
                <c:pt idx="57">
                  <c:v>100</c:v>
                </c:pt>
                <c:pt idx="58">
                  <c:v>103.19999999999999</c:v>
                </c:pt>
                <c:pt idx="59">
                  <c:v>106.5</c:v>
                </c:pt>
                <c:pt idx="60">
                  <c:v>118.1</c:v>
                </c:pt>
                <c:pt idx="61">
                  <c:v>123.8</c:v>
                </c:pt>
                <c:pt idx="62">
                  <c:v>130.79999999999998</c:v>
                </c:pt>
                <c:pt idx="63">
                  <c:v>137</c:v>
                </c:pt>
                <c:pt idx="64">
                  <c:v>143.10000000000002</c:v>
                </c:pt>
                <c:pt idx="65">
                  <c:v>146.69999999999999</c:v>
                </c:pt>
                <c:pt idx="66">
                  <c:v>166.20000000000002</c:v>
                </c:pt>
                <c:pt idx="67">
                  <c:v>182.1</c:v>
                </c:pt>
                <c:pt idx="68">
                  <c:v>204.9</c:v>
                </c:pt>
                <c:pt idx="69">
                  <c:v>232.7</c:v>
                </c:pt>
                <c:pt idx="70">
                  <c:v>238.60000000000002</c:v>
                </c:pt>
                <c:pt idx="71">
                  <c:v>244</c:v>
                </c:pt>
                <c:pt idx="72">
                  <c:v>261.5</c:v>
                </c:pt>
                <c:pt idx="73">
                  <c:v>277.39999999999998</c:v>
                </c:pt>
                <c:pt idx="74">
                  <c:v>298.7</c:v>
                </c:pt>
                <c:pt idx="75">
                  <c:v>315.7</c:v>
                </c:pt>
                <c:pt idx="76">
                  <c:v>310.89999999999998</c:v>
                </c:pt>
                <c:pt idx="77">
                  <c:v>299.8</c:v>
                </c:pt>
                <c:pt idx="78">
                  <c:v>278.2</c:v>
                </c:pt>
                <c:pt idx="79">
                  <c:v>246.89999999999998</c:v>
                </c:pt>
                <c:pt idx="80">
                  <c:v>218.1</c:v>
                </c:pt>
                <c:pt idx="81">
                  <c:v>196.1</c:v>
                </c:pt>
                <c:pt idx="82">
                  <c:v>175.39999999999998</c:v>
                </c:pt>
                <c:pt idx="83">
                  <c:v>172.1</c:v>
                </c:pt>
                <c:pt idx="84">
                  <c:v>173.2</c:v>
                </c:pt>
                <c:pt idx="85">
                  <c:v>180.39999999999998</c:v>
                </c:pt>
                <c:pt idx="86">
                  <c:v>194.00000000000003</c:v>
                </c:pt>
                <c:pt idx="87">
                  <c:v>205.7</c:v>
                </c:pt>
                <c:pt idx="88">
                  <c:v>217.5</c:v>
                </c:pt>
                <c:pt idx="89">
                  <c:v>229.5</c:v>
                </c:pt>
                <c:pt idx="90">
                  <c:v>237.10000000000002</c:v>
                </c:pt>
                <c:pt idx="91">
                  <c:v>237.5</c:v>
                </c:pt>
                <c:pt idx="92">
                  <c:v>234.7</c:v>
                </c:pt>
                <c:pt idx="93">
                  <c:v>227.2</c:v>
                </c:pt>
                <c:pt idx="94">
                  <c:v>218.6</c:v>
                </c:pt>
                <c:pt idx="95">
                  <c:v>206.2</c:v>
                </c:pt>
                <c:pt idx="96">
                  <c:v>200.1</c:v>
                </c:pt>
                <c:pt idx="97">
                  <c:v>186.4</c:v>
                </c:pt>
                <c:pt idx="98">
                  <c:v>181.5</c:v>
                </c:pt>
                <c:pt idx="99">
                  <c:v>178.8</c:v>
                </c:pt>
                <c:pt idx="100">
                  <c:v>176.8</c:v>
                </c:pt>
                <c:pt idx="101">
                  <c:v>178.60000000000002</c:v>
                </c:pt>
                <c:pt idx="102">
                  <c:v>178.3</c:v>
                </c:pt>
                <c:pt idx="103">
                  <c:v>181.10000000000002</c:v>
                </c:pt>
                <c:pt idx="104">
                  <c:v>182.9</c:v>
                </c:pt>
                <c:pt idx="105">
                  <c:v>185.40000000000003</c:v>
                </c:pt>
                <c:pt idx="106">
                  <c:v>200.7</c:v>
                </c:pt>
                <c:pt idx="107">
                  <c:v>209</c:v>
                </c:pt>
                <c:pt idx="108">
                  <c:v>231.9</c:v>
                </c:pt>
              </c:numCache>
            </c:numRef>
          </c:val>
          <c:extLst>
            <c:ext xmlns:c16="http://schemas.microsoft.com/office/drawing/2014/chart" uri="{C3380CC4-5D6E-409C-BE32-E72D297353CC}">
              <c16:uniqueId val="{00000006-8D57-44E4-A006-D0C0291B2316}"/>
            </c:ext>
          </c:extLst>
        </c:ser>
        <c:dLbls>
          <c:showLegendKey val="0"/>
          <c:showVal val="0"/>
          <c:showCatName val="0"/>
          <c:showSerName val="0"/>
          <c:showPercent val="0"/>
          <c:showBubbleSize val="0"/>
        </c:dLbls>
        <c:axId val="-2041142856"/>
        <c:axId val="-2041139576"/>
      </c:areaChart>
      <c:dateAx>
        <c:axId val="-2041142856"/>
        <c:scaling>
          <c:orientation val="minMax"/>
          <c:max val="43070"/>
        </c:scaling>
        <c:delete val="0"/>
        <c:axPos val="b"/>
        <c:numFmt formatCode="yyyy" sourceLinked="0"/>
        <c:majorTickMark val="out"/>
        <c:minorTickMark val="none"/>
        <c:tickLblPos val="nextTo"/>
        <c:spPr>
          <a:ln>
            <a:solidFill>
              <a:schemeClr val="tx1"/>
            </a:solidFill>
          </a:ln>
        </c:spPr>
        <c:txPr>
          <a:bodyPr rot="0"/>
          <a:lstStyle/>
          <a:p>
            <a:pPr>
              <a:defRPr sz="2200"/>
            </a:pPr>
            <a:endParaRPr lang="en-US"/>
          </a:p>
        </c:txPr>
        <c:crossAx val="-2041139576"/>
        <c:crosses val="autoZero"/>
        <c:auto val="1"/>
        <c:lblOffset val="100"/>
        <c:baseTimeUnit val="months"/>
        <c:majorUnit val="5"/>
        <c:majorTimeUnit val="years"/>
      </c:dateAx>
      <c:valAx>
        <c:axId val="-2041139576"/>
        <c:scaling>
          <c:orientation val="minMax"/>
        </c:scaling>
        <c:delete val="0"/>
        <c:axPos val="l"/>
        <c:majorGridlines>
          <c:spPr>
            <a:ln>
              <a:solidFill>
                <a:srgbClr val="6A737B">
                  <a:lumMod val="40000"/>
                  <a:lumOff val="60000"/>
                </a:srgbClr>
              </a:solidFill>
            </a:ln>
          </c:spPr>
        </c:majorGridlines>
        <c:numFmt formatCode="#,##0" sourceLinked="0"/>
        <c:majorTickMark val="out"/>
        <c:minorTickMark val="none"/>
        <c:tickLblPos val="nextTo"/>
        <c:spPr>
          <a:ln>
            <a:noFill/>
          </a:ln>
        </c:spPr>
        <c:txPr>
          <a:bodyPr/>
          <a:lstStyle/>
          <a:p>
            <a:pPr>
              <a:defRPr sz="2200"/>
            </a:pPr>
            <a:endParaRPr lang="en-US"/>
          </a:p>
        </c:txPr>
        <c:crossAx val="-2041142856"/>
        <c:crosses val="autoZero"/>
        <c:crossBetween val="midCat"/>
        <c:majorUnit val="100"/>
      </c:valAx>
    </c:plotArea>
    <c:plotVisOnly val="1"/>
    <c:dispBlanksAs val="zero"/>
    <c:showDLblsOverMax val="0"/>
  </c:chart>
  <c:txPr>
    <a:bodyPr/>
    <a:lstStyle/>
    <a:p>
      <a:pPr>
        <a:defRPr sz="1800"/>
      </a:pPr>
      <a:endParaRPr lang="en-US"/>
    </a:p>
  </c:txPr>
  <c:externalData r:id="rId2">
    <c:autoUpdate val="0"/>
  </c:externalData>
</c:chartSpace>
</file>

<file path=ppt/charts/chart9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6.2942148917794788E-2"/>
          <c:y val="2.5791934090973592E-2"/>
          <c:w val="0.93282923804287021"/>
          <c:h val="0.86090649237967432"/>
        </c:manualLayout>
      </c:layout>
      <c:barChart>
        <c:barDir val="col"/>
        <c:grouping val="stacked"/>
        <c:varyColors val="0"/>
        <c:ser>
          <c:idx val="4"/>
          <c:order val="0"/>
          <c:tx>
            <c:strRef>
              <c:f>Sheet1!$F$1</c:f>
              <c:strCache>
                <c:ptCount val="1"/>
                <c:pt idx="0">
                  <c:v>40+</c:v>
                </c:pt>
              </c:strCache>
            </c:strRef>
          </c:tx>
          <c:spPr>
            <a:solidFill>
              <a:srgbClr val="621214"/>
            </a:solidFill>
            <a:ln>
              <a:solidFill>
                <a:srgbClr val="FFFFFF"/>
              </a:solidFill>
            </a:ln>
            <a:effectLst/>
          </c:spPr>
          <c:invertIfNegative val="0"/>
          <c:cat>
            <c:strRef>
              <c:f>Sheet1!$A$2:$A$6</c:f>
              <c:strCache>
                <c:ptCount val="5"/>
                <c:pt idx="0">
                  <c:v>Central
city</c:v>
                </c:pt>
                <c:pt idx="1">
                  <c:v>City
fringe</c:v>
                </c:pt>
                <c:pt idx="2">
                  <c:v>Inner</c:v>
                </c:pt>
                <c:pt idx="3">
                  <c:v>Middle</c:v>
                </c:pt>
                <c:pt idx="4">
                  <c:v>Outer</c:v>
                </c:pt>
              </c:strCache>
            </c:strRef>
          </c:cat>
          <c:val>
            <c:numRef>
              <c:f>Sheet1!$F$2:$F$6</c:f>
              <c:numCache>
                <c:formatCode>General</c:formatCode>
                <c:ptCount val="5"/>
                <c:pt idx="0">
                  <c:v>10685</c:v>
                </c:pt>
                <c:pt idx="1">
                  <c:v>445</c:v>
                </c:pt>
                <c:pt idx="2">
                  <c:v>0</c:v>
                </c:pt>
                <c:pt idx="3">
                  <c:v>0</c:v>
                </c:pt>
                <c:pt idx="4">
                  <c:v>0</c:v>
                </c:pt>
              </c:numCache>
            </c:numRef>
          </c:val>
          <c:extLst>
            <c:ext xmlns:c16="http://schemas.microsoft.com/office/drawing/2014/chart" uri="{C3380CC4-5D6E-409C-BE32-E72D297353CC}">
              <c16:uniqueId val="{00000000-53D8-4DB7-A1A5-4583E1B0E654}"/>
            </c:ext>
          </c:extLst>
        </c:ser>
        <c:ser>
          <c:idx val="3"/>
          <c:order val="1"/>
          <c:tx>
            <c:strRef>
              <c:f>Sheet1!$E$1</c:f>
              <c:strCache>
                <c:ptCount val="1"/>
                <c:pt idx="0">
                  <c:v>20-39</c:v>
                </c:pt>
              </c:strCache>
            </c:strRef>
          </c:tx>
          <c:spPr>
            <a:solidFill>
              <a:srgbClr val="A02226"/>
            </a:solidFill>
            <a:ln>
              <a:solidFill>
                <a:srgbClr val="FFFFFF"/>
              </a:solidFill>
            </a:ln>
            <a:effectLst/>
          </c:spPr>
          <c:invertIfNegative val="0"/>
          <c:cat>
            <c:strRef>
              <c:f>Sheet1!$A$2:$A$6</c:f>
              <c:strCache>
                <c:ptCount val="5"/>
                <c:pt idx="0">
                  <c:v>Central
city</c:v>
                </c:pt>
                <c:pt idx="1">
                  <c:v>City
fringe</c:v>
                </c:pt>
                <c:pt idx="2">
                  <c:v>Inner</c:v>
                </c:pt>
                <c:pt idx="3">
                  <c:v>Middle</c:v>
                </c:pt>
                <c:pt idx="4">
                  <c:v>Outer</c:v>
                </c:pt>
              </c:strCache>
            </c:strRef>
          </c:cat>
          <c:val>
            <c:numRef>
              <c:f>Sheet1!$E$2:$E$6</c:f>
              <c:numCache>
                <c:formatCode>General</c:formatCode>
                <c:ptCount val="5"/>
                <c:pt idx="0">
                  <c:v>4902</c:v>
                </c:pt>
                <c:pt idx="1">
                  <c:v>1053</c:v>
                </c:pt>
                <c:pt idx="2">
                  <c:v>693</c:v>
                </c:pt>
                <c:pt idx="3">
                  <c:v>511</c:v>
                </c:pt>
                <c:pt idx="4">
                  <c:v>0</c:v>
                </c:pt>
              </c:numCache>
            </c:numRef>
          </c:val>
          <c:extLst>
            <c:ext xmlns:c16="http://schemas.microsoft.com/office/drawing/2014/chart" uri="{C3380CC4-5D6E-409C-BE32-E72D297353CC}">
              <c16:uniqueId val="{00000001-53D8-4DB7-A1A5-4583E1B0E654}"/>
            </c:ext>
          </c:extLst>
        </c:ser>
        <c:ser>
          <c:idx val="2"/>
          <c:order val="2"/>
          <c:tx>
            <c:strRef>
              <c:f>Sheet1!$D$1</c:f>
              <c:strCache>
                <c:ptCount val="1"/>
                <c:pt idx="0">
                  <c:v>10-19</c:v>
                </c:pt>
              </c:strCache>
            </c:strRef>
          </c:tx>
          <c:spPr>
            <a:solidFill>
              <a:srgbClr val="D4582A"/>
            </a:solidFill>
            <a:ln>
              <a:solidFill>
                <a:srgbClr val="FFFFFF"/>
              </a:solidFill>
            </a:ln>
            <a:effectLst/>
          </c:spPr>
          <c:invertIfNegative val="0"/>
          <c:cat>
            <c:strRef>
              <c:f>Sheet1!$A$2:$A$6</c:f>
              <c:strCache>
                <c:ptCount val="5"/>
                <c:pt idx="0">
                  <c:v>Central
city</c:v>
                </c:pt>
                <c:pt idx="1">
                  <c:v>City
fringe</c:v>
                </c:pt>
                <c:pt idx="2">
                  <c:v>Inner</c:v>
                </c:pt>
                <c:pt idx="3">
                  <c:v>Middle</c:v>
                </c:pt>
                <c:pt idx="4">
                  <c:v>Outer</c:v>
                </c:pt>
              </c:strCache>
            </c:strRef>
          </c:cat>
          <c:val>
            <c:numRef>
              <c:f>Sheet1!$D$2:$D$6</c:f>
              <c:numCache>
                <c:formatCode>General</c:formatCode>
                <c:ptCount val="5"/>
                <c:pt idx="0">
                  <c:v>3270</c:v>
                </c:pt>
                <c:pt idx="1">
                  <c:v>4431</c:v>
                </c:pt>
                <c:pt idx="2">
                  <c:v>1951</c:v>
                </c:pt>
                <c:pt idx="3">
                  <c:v>1761</c:v>
                </c:pt>
                <c:pt idx="4">
                  <c:v>0</c:v>
                </c:pt>
              </c:numCache>
            </c:numRef>
          </c:val>
          <c:extLst>
            <c:ext xmlns:c16="http://schemas.microsoft.com/office/drawing/2014/chart" uri="{C3380CC4-5D6E-409C-BE32-E72D297353CC}">
              <c16:uniqueId val="{00000002-53D8-4DB7-A1A5-4583E1B0E654}"/>
            </c:ext>
          </c:extLst>
        </c:ser>
        <c:ser>
          <c:idx val="1"/>
          <c:order val="3"/>
          <c:tx>
            <c:strRef>
              <c:f>Sheet1!$C$1</c:f>
              <c:strCache>
                <c:ptCount val="1"/>
                <c:pt idx="0">
                  <c:v>4-9</c:v>
                </c:pt>
              </c:strCache>
            </c:strRef>
          </c:tx>
          <c:spPr>
            <a:solidFill>
              <a:srgbClr val="F68B33"/>
            </a:solidFill>
            <a:ln>
              <a:solidFill>
                <a:srgbClr val="FFFFFF"/>
              </a:solidFill>
            </a:ln>
            <a:effectLst/>
          </c:spPr>
          <c:invertIfNegative val="0"/>
          <c:cat>
            <c:strRef>
              <c:f>Sheet1!$A$2:$A$6</c:f>
              <c:strCache>
                <c:ptCount val="5"/>
                <c:pt idx="0">
                  <c:v>Central
city</c:v>
                </c:pt>
                <c:pt idx="1">
                  <c:v>City
fringe</c:v>
                </c:pt>
                <c:pt idx="2">
                  <c:v>Inner</c:v>
                </c:pt>
                <c:pt idx="3">
                  <c:v>Middle</c:v>
                </c:pt>
                <c:pt idx="4">
                  <c:v>Outer</c:v>
                </c:pt>
              </c:strCache>
            </c:strRef>
          </c:cat>
          <c:val>
            <c:numRef>
              <c:f>Sheet1!$C$2:$C$6</c:f>
              <c:numCache>
                <c:formatCode>General</c:formatCode>
                <c:ptCount val="5"/>
                <c:pt idx="0">
                  <c:v>285</c:v>
                </c:pt>
                <c:pt idx="1">
                  <c:v>7899</c:v>
                </c:pt>
                <c:pt idx="2">
                  <c:v>10528</c:v>
                </c:pt>
                <c:pt idx="3">
                  <c:v>6953</c:v>
                </c:pt>
                <c:pt idx="4">
                  <c:v>1350</c:v>
                </c:pt>
              </c:numCache>
            </c:numRef>
          </c:val>
          <c:extLst>
            <c:ext xmlns:c16="http://schemas.microsoft.com/office/drawing/2014/chart" uri="{C3380CC4-5D6E-409C-BE32-E72D297353CC}">
              <c16:uniqueId val="{00000003-53D8-4DB7-A1A5-4583E1B0E654}"/>
            </c:ext>
          </c:extLst>
        </c:ser>
        <c:ser>
          <c:idx val="0"/>
          <c:order val="4"/>
          <c:tx>
            <c:strRef>
              <c:f>Sheet1!$B$1</c:f>
              <c:strCache>
                <c:ptCount val="1"/>
                <c:pt idx="0">
                  <c:v>2-3</c:v>
                </c:pt>
              </c:strCache>
            </c:strRef>
          </c:tx>
          <c:spPr>
            <a:solidFill>
              <a:srgbClr val="FFC35A"/>
            </a:solidFill>
            <a:ln>
              <a:solidFill>
                <a:srgbClr val="FFFFFF"/>
              </a:solidFill>
            </a:ln>
            <a:effectLst/>
          </c:spPr>
          <c:invertIfNegative val="0"/>
          <c:cat>
            <c:strRef>
              <c:f>Sheet1!$A$2:$A$6</c:f>
              <c:strCache>
                <c:ptCount val="5"/>
                <c:pt idx="0">
                  <c:v>Central
city</c:v>
                </c:pt>
                <c:pt idx="1">
                  <c:v>City
fringe</c:v>
                </c:pt>
                <c:pt idx="2">
                  <c:v>Inner</c:v>
                </c:pt>
                <c:pt idx="3">
                  <c:v>Middle</c:v>
                </c:pt>
                <c:pt idx="4">
                  <c:v>Outer</c:v>
                </c:pt>
              </c:strCache>
            </c:strRef>
          </c:cat>
          <c:val>
            <c:numRef>
              <c:f>Sheet1!$B$2:$B$6</c:f>
              <c:numCache>
                <c:formatCode>General</c:formatCode>
                <c:ptCount val="5"/>
                <c:pt idx="0">
                  <c:v>0</c:v>
                </c:pt>
                <c:pt idx="1">
                  <c:v>578</c:v>
                </c:pt>
                <c:pt idx="2">
                  <c:v>3073</c:v>
                </c:pt>
                <c:pt idx="3">
                  <c:v>2233</c:v>
                </c:pt>
                <c:pt idx="4">
                  <c:v>961</c:v>
                </c:pt>
              </c:numCache>
            </c:numRef>
          </c:val>
          <c:extLst>
            <c:ext xmlns:c16="http://schemas.microsoft.com/office/drawing/2014/chart" uri="{C3380CC4-5D6E-409C-BE32-E72D297353CC}">
              <c16:uniqueId val="{00000004-53D8-4DB7-A1A5-4583E1B0E654}"/>
            </c:ext>
          </c:extLst>
        </c:ser>
        <c:dLbls>
          <c:showLegendKey val="0"/>
          <c:showVal val="0"/>
          <c:showCatName val="0"/>
          <c:showSerName val="0"/>
          <c:showPercent val="0"/>
          <c:showBubbleSize val="0"/>
        </c:dLbls>
        <c:gapWidth val="50"/>
        <c:overlap val="100"/>
        <c:axId val="1804910072"/>
        <c:axId val="1804913560"/>
      </c:barChart>
      <c:dateAx>
        <c:axId val="1804910072"/>
        <c:scaling>
          <c:orientation val="minMax"/>
        </c:scaling>
        <c:delete val="0"/>
        <c:axPos val="b"/>
        <c:numFmt formatCode="General" sourceLinked="0"/>
        <c:majorTickMark val="out"/>
        <c:minorTickMark val="none"/>
        <c:tickLblPos val="nextTo"/>
        <c:spPr>
          <a:ln>
            <a:solidFill>
              <a:srgbClr val="6A737B"/>
            </a:solidFill>
          </a:ln>
        </c:spPr>
        <c:txPr>
          <a:bodyPr/>
          <a:lstStyle/>
          <a:p>
            <a:pPr>
              <a:defRPr sz="1500"/>
            </a:pPr>
            <a:endParaRPr lang="en-US"/>
          </a:p>
        </c:txPr>
        <c:crossAx val="1804913560"/>
        <c:crosses val="autoZero"/>
        <c:auto val="1"/>
        <c:lblOffset val="100"/>
        <c:baseTimeUnit val="years"/>
        <c:majorTimeUnit val="years"/>
        <c:minorTimeUnit val="months"/>
      </c:dateAx>
      <c:valAx>
        <c:axId val="1804913560"/>
        <c:scaling>
          <c:orientation val="minMax"/>
          <c:max val="60000"/>
        </c:scaling>
        <c:delete val="0"/>
        <c:axPos val="l"/>
        <c:majorGridlines>
          <c:spPr>
            <a:ln>
              <a:solidFill>
                <a:srgbClr val="FFFFFF">
                  <a:lumMod val="75000"/>
                </a:srgbClr>
              </a:solidFill>
            </a:ln>
          </c:spPr>
        </c:majorGridlines>
        <c:numFmt formatCode="#,##0" sourceLinked="0"/>
        <c:majorTickMark val="out"/>
        <c:minorTickMark val="none"/>
        <c:tickLblPos val="none"/>
        <c:spPr>
          <a:ln>
            <a:noFill/>
          </a:ln>
        </c:spPr>
        <c:txPr>
          <a:bodyPr/>
          <a:lstStyle/>
          <a:p>
            <a:pPr>
              <a:defRPr sz="1800"/>
            </a:pPr>
            <a:endParaRPr lang="en-US"/>
          </a:p>
        </c:txPr>
        <c:crossAx val="1804910072"/>
        <c:crosses val="autoZero"/>
        <c:crossBetween val="between"/>
        <c:majorUnit val="10000"/>
        <c:dispUnits>
          <c:builtInUnit val="thousands"/>
        </c:dispUnits>
      </c:valAx>
    </c:plotArea>
    <c:plotVisOnly val="1"/>
    <c:dispBlanksAs val="gap"/>
    <c:showDLblsOverMax val="0"/>
  </c:chart>
  <c:txPr>
    <a:bodyPr/>
    <a:lstStyle/>
    <a:p>
      <a:pPr>
        <a:defRPr sz="1800"/>
      </a:pPr>
      <a:endParaRPr lang="en-US"/>
    </a:p>
  </c:txPr>
  <c:externalData r:id="rId2">
    <c:autoUpdate val="0"/>
  </c:externalData>
</c:chartSpace>
</file>

<file path=ppt/charts/chart9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242381578752588"/>
          <c:y val="2.5159030494387502E-2"/>
          <c:w val="0.91770563799403393"/>
          <c:h val="0.8591040443789234"/>
        </c:manualLayout>
      </c:layout>
      <c:barChart>
        <c:barDir val="col"/>
        <c:grouping val="stacked"/>
        <c:varyColors val="0"/>
        <c:ser>
          <c:idx val="4"/>
          <c:order val="0"/>
          <c:tx>
            <c:strRef>
              <c:f>Sheet1!$F$1</c:f>
              <c:strCache>
                <c:ptCount val="1"/>
                <c:pt idx="0">
                  <c:v>40+</c:v>
                </c:pt>
              </c:strCache>
            </c:strRef>
          </c:tx>
          <c:spPr>
            <a:solidFill>
              <a:srgbClr val="621214"/>
            </a:solidFill>
            <a:ln>
              <a:solidFill>
                <a:srgbClr val="FFFFFF"/>
              </a:solidFill>
            </a:ln>
          </c:spPr>
          <c:invertIfNegative val="0"/>
          <c:cat>
            <c:strRef>
              <c:f>Sheet1!$A$2:$A$6</c:f>
              <c:strCache>
                <c:ptCount val="5"/>
                <c:pt idx="0">
                  <c:v>Central
city</c:v>
                </c:pt>
                <c:pt idx="1">
                  <c:v>City
fringe</c:v>
                </c:pt>
                <c:pt idx="2">
                  <c:v>Inner</c:v>
                </c:pt>
                <c:pt idx="3">
                  <c:v>Middle</c:v>
                </c:pt>
                <c:pt idx="4">
                  <c:v>Outer</c:v>
                </c:pt>
              </c:strCache>
            </c:strRef>
          </c:cat>
          <c:val>
            <c:numRef>
              <c:f>Sheet1!$F$2:$F$6</c:f>
              <c:numCache>
                <c:formatCode>General</c:formatCode>
                <c:ptCount val="5"/>
                <c:pt idx="0">
                  <c:v>330</c:v>
                </c:pt>
                <c:pt idx="1">
                  <c:v>0</c:v>
                </c:pt>
                <c:pt idx="2">
                  <c:v>287</c:v>
                </c:pt>
                <c:pt idx="3">
                  <c:v>602</c:v>
                </c:pt>
                <c:pt idx="4">
                  <c:v>0</c:v>
                </c:pt>
              </c:numCache>
            </c:numRef>
          </c:val>
          <c:extLst>
            <c:ext xmlns:c16="http://schemas.microsoft.com/office/drawing/2014/chart" uri="{C3380CC4-5D6E-409C-BE32-E72D297353CC}">
              <c16:uniqueId val="{00000000-894C-4812-A4F8-A53A55296DDB}"/>
            </c:ext>
          </c:extLst>
        </c:ser>
        <c:ser>
          <c:idx val="3"/>
          <c:order val="1"/>
          <c:tx>
            <c:strRef>
              <c:f>Sheet1!$E$1</c:f>
              <c:strCache>
                <c:ptCount val="1"/>
                <c:pt idx="0">
                  <c:v>20-39</c:v>
                </c:pt>
              </c:strCache>
            </c:strRef>
          </c:tx>
          <c:spPr>
            <a:solidFill>
              <a:srgbClr val="A02226"/>
            </a:solidFill>
            <a:ln>
              <a:solidFill>
                <a:srgbClr val="FFFFFF"/>
              </a:solidFill>
            </a:ln>
          </c:spPr>
          <c:invertIfNegative val="0"/>
          <c:dPt>
            <c:idx val="3"/>
            <c:invertIfNegative val="0"/>
            <c:bubble3D val="0"/>
            <c:spPr>
              <a:solidFill>
                <a:srgbClr val="A02226"/>
              </a:solidFill>
              <a:ln>
                <a:solidFill>
                  <a:srgbClr val="FFFFFF"/>
                </a:solidFill>
              </a:ln>
              <a:effectLst/>
            </c:spPr>
            <c:extLst>
              <c:ext xmlns:c16="http://schemas.microsoft.com/office/drawing/2014/chart" uri="{C3380CC4-5D6E-409C-BE32-E72D297353CC}">
                <c16:uniqueId val="{00000000-5989-495D-9761-AD81B7334B1F}"/>
              </c:ext>
            </c:extLst>
          </c:dPt>
          <c:cat>
            <c:strRef>
              <c:f>Sheet1!$A$2:$A$6</c:f>
              <c:strCache>
                <c:ptCount val="5"/>
                <c:pt idx="0">
                  <c:v>Central
city</c:v>
                </c:pt>
                <c:pt idx="1">
                  <c:v>City
fringe</c:v>
                </c:pt>
                <c:pt idx="2">
                  <c:v>Inner</c:v>
                </c:pt>
                <c:pt idx="3">
                  <c:v>Middle</c:v>
                </c:pt>
                <c:pt idx="4">
                  <c:v>Outer</c:v>
                </c:pt>
              </c:strCache>
            </c:strRef>
          </c:cat>
          <c:val>
            <c:numRef>
              <c:f>Sheet1!$E$2:$E$6</c:f>
              <c:numCache>
                <c:formatCode>General</c:formatCode>
                <c:ptCount val="5"/>
                <c:pt idx="0">
                  <c:v>529</c:v>
                </c:pt>
                <c:pt idx="1">
                  <c:v>2421</c:v>
                </c:pt>
                <c:pt idx="2">
                  <c:v>630</c:v>
                </c:pt>
                <c:pt idx="3">
                  <c:v>6307</c:v>
                </c:pt>
                <c:pt idx="4">
                  <c:v>708</c:v>
                </c:pt>
              </c:numCache>
            </c:numRef>
          </c:val>
          <c:extLst>
            <c:ext xmlns:c16="http://schemas.microsoft.com/office/drawing/2014/chart" uri="{C3380CC4-5D6E-409C-BE32-E72D297353CC}">
              <c16:uniqueId val="{00000001-894C-4812-A4F8-A53A55296DDB}"/>
            </c:ext>
          </c:extLst>
        </c:ser>
        <c:ser>
          <c:idx val="2"/>
          <c:order val="2"/>
          <c:tx>
            <c:strRef>
              <c:f>Sheet1!$D$1</c:f>
              <c:strCache>
                <c:ptCount val="1"/>
                <c:pt idx="0">
                  <c:v>10-19</c:v>
                </c:pt>
              </c:strCache>
            </c:strRef>
          </c:tx>
          <c:spPr>
            <a:solidFill>
              <a:srgbClr val="D4582A"/>
            </a:solidFill>
            <a:ln>
              <a:solidFill>
                <a:srgbClr val="FFFFFF"/>
              </a:solidFill>
            </a:ln>
            <a:effectLst/>
          </c:spPr>
          <c:invertIfNegative val="0"/>
          <c:cat>
            <c:strRef>
              <c:f>Sheet1!$A$2:$A$6</c:f>
              <c:strCache>
                <c:ptCount val="5"/>
                <c:pt idx="0">
                  <c:v>Central
city</c:v>
                </c:pt>
                <c:pt idx="1">
                  <c:v>City
fringe</c:v>
                </c:pt>
                <c:pt idx="2">
                  <c:v>Inner</c:v>
                </c:pt>
                <c:pt idx="3">
                  <c:v>Middle</c:v>
                </c:pt>
                <c:pt idx="4">
                  <c:v>Outer</c:v>
                </c:pt>
              </c:strCache>
            </c:strRef>
          </c:cat>
          <c:val>
            <c:numRef>
              <c:f>Sheet1!$D$2:$D$6</c:f>
              <c:numCache>
                <c:formatCode>General</c:formatCode>
                <c:ptCount val="5"/>
                <c:pt idx="0">
                  <c:v>887</c:v>
                </c:pt>
                <c:pt idx="1">
                  <c:v>2713</c:v>
                </c:pt>
                <c:pt idx="2">
                  <c:v>3564</c:v>
                </c:pt>
                <c:pt idx="3">
                  <c:v>11652</c:v>
                </c:pt>
                <c:pt idx="4">
                  <c:v>1325</c:v>
                </c:pt>
              </c:numCache>
            </c:numRef>
          </c:val>
          <c:extLst>
            <c:ext xmlns:c16="http://schemas.microsoft.com/office/drawing/2014/chart" uri="{C3380CC4-5D6E-409C-BE32-E72D297353CC}">
              <c16:uniqueId val="{00000002-894C-4812-A4F8-A53A55296DDB}"/>
            </c:ext>
          </c:extLst>
        </c:ser>
        <c:ser>
          <c:idx val="1"/>
          <c:order val="3"/>
          <c:tx>
            <c:strRef>
              <c:f>Sheet1!$C$1</c:f>
              <c:strCache>
                <c:ptCount val="1"/>
                <c:pt idx="0">
                  <c:v>4-9</c:v>
                </c:pt>
              </c:strCache>
            </c:strRef>
          </c:tx>
          <c:spPr>
            <a:solidFill>
              <a:srgbClr val="F68B33"/>
            </a:solidFill>
            <a:ln>
              <a:solidFill>
                <a:srgbClr val="FFFFFF"/>
              </a:solidFill>
            </a:ln>
            <a:effectLst/>
          </c:spPr>
          <c:invertIfNegative val="0"/>
          <c:cat>
            <c:strRef>
              <c:f>Sheet1!$A$2:$A$6</c:f>
              <c:strCache>
                <c:ptCount val="5"/>
                <c:pt idx="0">
                  <c:v>Central
city</c:v>
                </c:pt>
                <c:pt idx="1">
                  <c:v>City
fringe</c:v>
                </c:pt>
                <c:pt idx="2">
                  <c:v>Inner</c:v>
                </c:pt>
                <c:pt idx="3">
                  <c:v>Middle</c:v>
                </c:pt>
                <c:pt idx="4">
                  <c:v>Outer</c:v>
                </c:pt>
              </c:strCache>
            </c:strRef>
          </c:cat>
          <c:val>
            <c:numRef>
              <c:f>Sheet1!$C$2:$C$6</c:f>
              <c:numCache>
                <c:formatCode>General</c:formatCode>
                <c:ptCount val="5"/>
                <c:pt idx="0">
                  <c:v>493</c:v>
                </c:pt>
                <c:pt idx="1">
                  <c:v>10326</c:v>
                </c:pt>
                <c:pt idx="2">
                  <c:v>7464</c:v>
                </c:pt>
                <c:pt idx="3">
                  <c:v>30319</c:v>
                </c:pt>
                <c:pt idx="4">
                  <c:v>5049</c:v>
                </c:pt>
              </c:numCache>
            </c:numRef>
          </c:val>
          <c:extLst>
            <c:ext xmlns:c16="http://schemas.microsoft.com/office/drawing/2014/chart" uri="{C3380CC4-5D6E-409C-BE32-E72D297353CC}">
              <c16:uniqueId val="{00000003-894C-4812-A4F8-A53A55296DDB}"/>
            </c:ext>
          </c:extLst>
        </c:ser>
        <c:ser>
          <c:idx val="0"/>
          <c:order val="4"/>
          <c:tx>
            <c:strRef>
              <c:f>Sheet1!$B$1</c:f>
              <c:strCache>
                <c:ptCount val="1"/>
                <c:pt idx="0">
                  <c:v>2-3</c:v>
                </c:pt>
              </c:strCache>
            </c:strRef>
          </c:tx>
          <c:spPr>
            <a:solidFill>
              <a:srgbClr val="FFC35A"/>
            </a:solidFill>
            <a:ln>
              <a:solidFill>
                <a:srgbClr val="FFFFFF"/>
              </a:solidFill>
            </a:ln>
            <a:effectLst/>
          </c:spPr>
          <c:invertIfNegative val="0"/>
          <c:cat>
            <c:strRef>
              <c:f>Sheet1!$A$2:$A$6</c:f>
              <c:strCache>
                <c:ptCount val="5"/>
                <c:pt idx="0">
                  <c:v>Central
city</c:v>
                </c:pt>
                <c:pt idx="1">
                  <c:v>City
fringe</c:v>
                </c:pt>
                <c:pt idx="2">
                  <c:v>Inner</c:v>
                </c:pt>
                <c:pt idx="3">
                  <c:v>Middle</c:v>
                </c:pt>
                <c:pt idx="4">
                  <c:v>Outer</c:v>
                </c:pt>
              </c:strCache>
            </c:strRef>
          </c:cat>
          <c:val>
            <c:numRef>
              <c:f>Sheet1!$B$2:$B$6</c:f>
              <c:numCache>
                <c:formatCode>General</c:formatCode>
                <c:ptCount val="5"/>
                <c:pt idx="0">
                  <c:v>0</c:v>
                </c:pt>
                <c:pt idx="1">
                  <c:v>420</c:v>
                </c:pt>
                <c:pt idx="2">
                  <c:v>458</c:v>
                </c:pt>
                <c:pt idx="3">
                  <c:v>1959</c:v>
                </c:pt>
                <c:pt idx="4">
                  <c:v>40</c:v>
                </c:pt>
              </c:numCache>
            </c:numRef>
          </c:val>
          <c:extLst>
            <c:ext xmlns:c16="http://schemas.microsoft.com/office/drawing/2014/chart" uri="{C3380CC4-5D6E-409C-BE32-E72D297353CC}">
              <c16:uniqueId val="{00000004-894C-4812-A4F8-A53A55296DDB}"/>
            </c:ext>
          </c:extLst>
        </c:ser>
        <c:dLbls>
          <c:showLegendKey val="0"/>
          <c:showVal val="0"/>
          <c:showCatName val="0"/>
          <c:showSerName val="0"/>
          <c:showPercent val="0"/>
          <c:showBubbleSize val="0"/>
        </c:dLbls>
        <c:gapWidth val="50"/>
        <c:overlap val="100"/>
        <c:axId val="1804910072"/>
        <c:axId val="1804913560"/>
      </c:barChart>
      <c:dateAx>
        <c:axId val="1804910072"/>
        <c:scaling>
          <c:orientation val="minMax"/>
        </c:scaling>
        <c:delete val="0"/>
        <c:axPos val="b"/>
        <c:numFmt formatCode="General" sourceLinked="0"/>
        <c:majorTickMark val="out"/>
        <c:minorTickMark val="none"/>
        <c:tickLblPos val="nextTo"/>
        <c:spPr>
          <a:ln>
            <a:solidFill>
              <a:srgbClr val="6A737B"/>
            </a:solidFill>
          </a:ln>
        </c:spPr>
        <c:txPr>
          <a:bodyPr/>
          <a:lstStyle/>
          <a:p>
            <a:pPr>
              <a:defRPr sz="1500"/>
            </a:pPr>
            <a:endParaRPr lang="en-US"/>
          </a:p>
        </c:txPr>
        <c:crossAx val="1804913560"/>
        <c:crosses val="autoZero"/>
        <c:auto val="1"/>
        <c:lblOffset val="100"/>
        <c:baseTimeUnit val="years"/>
        <c:majorTimeUnit val="years"/>
        <c:minorTimeUnit val="months"/>
      </c:dateAx>
      <c:valAx>
        <c:axId val="1804913560"/>
        <c:scaling>
          <c:orientation val="minMax"/>
        </c:scaling>
        <c:delete val="0"/>
        <c:axPos val="l"/>
        <c:majorGridlines>
          <c:spPr>
            <a:ln>
              <a:solidFill>
                <a:srgbClr val="FFFFFF">
                  <a:lumMod val="75000"/>
                </a:srgbClr>
              </a:solidFill>
            </a:ln>
          </c:spPr>
        </c:majorGridlines>
        <c:numFmt formatCode="#,##0" sourceLinked="0"/>
        <c:majorTickMark val="out"/>
        <c:minorTickMark val="none"/>
        <c:tickLblPos val="nextTo"/>
        <c:spPr>
          <a:ln>
            <a:noFill/>
          </a:ln>
        </c:spPr>
        <c:txPr>
          <a:bodyPr/>
          <a:lstStyle/>
          <a:p>
            <a:pPr>
              <a:defRPr sz="2200"/>
            </a:pPr>
            <a:endParaRPr lang="en-US"/>
          </a:p>
        </c:txPr>
        <c:crossAx val="1804910072"/>
        <c:crosses val="autoZero"/>
        <c:crossBetween val="between"/>
        <c:majorUnit val="10000"/>
        <c:dispUnits>
          <c:builtInUnit val="thousands"/>
          <c:dispUnitsLbl/>
        </c:dispUnits>
      </c:valAx>
    </c:plotArea>
    <c:plotVisOnly val="1"/>
    <c:dispBlanksAs val="gap"/>
    <c:showDLblsOverMax val="0"/>
  </c:chart>
  <c:txPr>
    <a:bodyPr/>
    <a:lstStyle/>
    <a:p>
      <a:pPr>
        <a:defRPr sz="1800"/>
      </a:pPr>
      <a:endParaRPr lang="en-US"/>
    </a:p>
  </c:txPr>
  <c:externalData r:id="rId2">
    <c:autoUpdate val="0"/>
  </c:externalData>
</c:chartSpace>
</file>

<file path=ppt/charts/chart9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7.9238067526421347E-5"/>
          <c:y val="4.7697121626165927E-2"/>
          <c:w val="0.99992076193247359"/>
          <c:h val="0.83195026098543745"/>
        </c:manualLayout>
      </c:layout>
      <c:barChart>
        <c:barDir val="col"/>
        <c:grouping val="stacked"/>
        <c:varyColors val="0"/>
        <c:ser>
          <c:idx val="4"/>
          <c:order val="0"/>
          <c:tx>
            <c:strRef>
              <c:f>Sheet1!$F$1</c:f>
              <c:strCache>
                <c:ptCount val="1"/>
                <c:pt idx="0">
                  <c:v>40+</c:v>
                </c:pt>
              </c:strCache>
            </c:strRef>
          </c:tx>
          <c:spPr>
            <a:solidFill>
              <a:srgbClr val="621214"/>
            </a:solidFill>
            <a:ln>
              <a:solidFill>
                <a:srgbClr val="FFFFFF"/>
              </a:solidFill>
            </a:ln>
            <a:effectLst/>
          </c:spPr>
          <c:invertIfNegative val="0"/>
          <c:cat>
            <c:strRef>
              <c:f>Sheet1!$A$2:$A$5</c:f>
              <c:strCache>
                <c:ptCount val="4"/>
                <c:pt idx="0">
                  <c:v>Central
city</c:v>
                </c:pt>
                <c:pt idx="1">
                  <c:v>City
fringe</c:v>
                </c:pt>
                <c:pt idx="2">
                  <c:v>Inner</c:v>
                </c:pt>
                <c:pt idx="3">
                  <c:v>Middle</c:v>
                </c:pt>
              </c:strCache>
            </c:strRef>
          </c:cat>
          <c:val>
            <c:numRef>
              <c:f>Sheet1!$F$2:$F$5</c:f>
              <c:numCache>
                <c:formatCode>General</c:formatCode>
                <c:ptCount val="4"/>
                <c:pt idx="0">
                  <c:v>1266</c:v>
                </c:pt>
                <c:pt idx="1">
                  <c:v>0</c:v>
                </c:pt>
                <c:pt idx="2">
                  <c:v>0</c:v>
                </c:pt>
                <c:pt idx="3">
                  <c:v>944</c:v>
                </c:pt>
              </c:numCache>
            </c:numRef>
          </c:val>
          <c:extLst>
            <c:ext xmlns:c16="http://schemas.microsoft.com/office/drawing/2014/chart" uri="{C3380CC4-5D6E-409C-BE32-E72D297353CC}">
              <c16:uniqueId val="{00000000-313C-40EB-B141-E3979A2189CD}"/>
            </c:ext>
          </c:extLst>
        </c:ser>
        <c:ser>
          <c:idx val="3"/>
          <c:order val="1"/>
          <c:tx>
            <c:strRef>
              <c:f>Sheet1!$E$1</c:f>
              <c:strCache>
                <c:ptCount val="1"/>
                <c:pt idx="0">
                  <c:v>20-39</c:v>
                </c:pt>
              </c:strCache>
            </c:strRef>
          </c:tx>
          <c:spPr>
            <a:solidFill>
              <a:srgbClr val="A02226"/>
            </a:solidFill>
            <a:ln>
              <a:solidFill>
                <a:srgbClr val="FFFFFF"/>
              </a:solidFill>
            </a:ln>
            <a:effectLst/>
          </c:spPr>
          <c:invertIfNegative val="0"/>
          <c:cat>
            <c:strRef>
              <c:f>Sheet1!$A$2:$A$5</c:f>
              <c:strCache>
                <c:ptCount val="4"/>
                <c:pt idx="0">
                  <c:v>Central
city</c:v>
                </c:pt>
                <c:pt idx="1">
                  <c:v>City
fringe</c:v>
                </c:pt>
                <c:pt idx="2">
                  <c:v>Inner</c:v>
                </c:pt>
                <c:pt idx="3">
                  <c:v>Middle</c:v>
                </c:pt>
              </c:strCache>
            </c:strRef>
          </c:cat>
          <c:val>
            <c:numRef>
              <c:f>Sheet1!$E$2:$E$5</c:f>
              <c:numCache>
                <c:formatCode>General</c:formatCode>
                <c:ptCount val="4"/>
                <c:pt idx="0">
                  <c:v>720</c:v>
                </c:pt>
                <c:pt idx="1">
                  <c:v>4991</c:v>
                </c:pt>
                <c:pt idx="2">
                  <c:v>375</c:v>
                </c:pt>
                <c:pt idx="3">
                  <c:v>601</c:v>
                </c:pt>
              </c:numCache>
            </c:numRef>
          </c:val>
          <c:extLst>
            <c:ext xmlns:c16="http://schemas.microsoft.com/office/drawing/2014/chart" uri="{C3380CC4-5D6E-409C-BE32-E72D297353CC}">
              <c16:uniqueId val="{00000001-313C-40EB-B141-E3979A2189CD}"/>
            </c:ext>
          </c:extLst>
        </c:ser>
        <c:ser>
          <c:idx val="2"/>
          <c:order val="2"/>
          <c:tx>
            <c:strRef>
              <c:f>Sheet1!$D$1</c:f>
              <c:strCache>
                <c:ptCount val="1"/>
                <c:pt idx="0">
                  <c:v>10-19</c:v>
                </c:pt>
              </c:strCache>
            </c:strRef>
          </c:tx>
          <c:spPr>
            <a:solidFill>
              <a:srgbClr val="D4582A"/>
            </a:solidFill>
            <a:ln>
              <a:solidFill>
                <a:srgbClr val="FFFFFF"/>
              </a:solidFill>
            </a:ln>
            <a:effectLst/>
          </c:spPr>
          <c:invertIfNegative val="0"/>
          <c:cat>
            <c:strRef>
              <c:f>Sheet1!$A$2:$A$5</c:f>
              <c:strCache>
                <c:ptCount val="4"/>
                <c:pt idx="0">
                  <c:v>Central
city</c:v>
                </c:pt>
                <c:pt idx="1">
                  <c:v>City
fringe</c:v>
                </c:pt>
                <c:pt idx="2">
                  <c:v>Inner</c:v>
                </c:pt>
                <c:pt idx="3">
                  <c:v>Middle</c:v>
                </c:pt>
              </c:strCache>
            </c:strRef>
          </c:cat>
          <c:val>
            <c:numRef>
              <c:f>Sheet1!$D$2:$D$5</c:f>
              <c:numCache>
                <c:formatCode>General</c:formatCode>
                <c:ptCount val="4"/>
                <c:pt idx="0">
                  <c:v>378</c:v>
                </c:pt>
                <c:pt idx="1">
                  <c:v>6205</c:v>
                </c:pt>
                <c:pt idx="2">
                  <c:v>2257</c:v>
                </c:pt>
                <c:pt idx="3">
                  <c:v>1438</c:v>
                </c:pt>
              </c:numCache>
            </c:numRef>
          </c:val>
          <c:extLst>
            <c:ext xmlns:c16="http://schemas.microsoft.com/office/drawing/2014/chart" uri="{C3380CC4-5D6E-409C-BE32-E72D297353CC}">
              <c16:uniqueId val="{00000002-313C-40EB-B141-E3979A2189CD}"/>
            </c:ext>
          </c:extLst>
        </c:ser>
        <c:ser>
          <c:idx val="1"/>
          <c:order val="3"/>
          <c:tx>
            <c:strRef>
              <c:f>Sheet1!$C$1</c:f>
              <c:strCache>
                <c:ptCount val="1"/>
                <c:pt idx="0">
                  <c:v>4-9</c:v>
                </c:pt>
              </c:strCache>
            </c:strRef>
          </c:tx>
          <c:spPr>
            <a:solidFill>
              <a:srgbClr val="F68B33"/>
            </a:solidFill>
            <a:ln>
              <a:solidFill>
                <a:srgbClr val="FFFFFF"/>
              </a:solidFill>
            </a:ln>
            <a:effectLst/>
          </c:spPr>
          <c:invertIfNegative val="0"/>
          <c:cat>
            <c:strRef>
              <c:f>Sheet1!$A$2:$A$5</c:f>
              <c:strCache>
                <c:ptCount val="4"/>
                <c:pt idx="0">
                  <c:v>Central
city</c:v>
                </c:pt>
                <c:pt idx="1">
                  <c:v>City
fringe</c:v>
                </c:pt>
                <c:pt idx="2">
                  <c:v>Inner</c:v>
                </c:pt>
                <c:pt idx="3">
                  <c:v>Middle</c:v>
                </c:pt>
              </c:strCache>
            </c:strRef>
          </c:cat>
          <c:val>
            <c:numRef>
              <c:f>Sheet1!$C$2:$C$5</c:f>
              <c:numCache>
                <c:formatCode>General</c:formatCode>
                <c:ptCount val="4"/>
                <c:pt idx="0">
                  <c:v>124</c:v>
                </c:pt>
                <c:pt idx="1">
                  <c:v>3403</c:v>
                </c:pt>
                <c:pt idx="2">
                  <c:v>3481</c:v>
                </c:pt>
                <c:pt idx="3">
                  <c:v>5259</c:v>
                </c:pt>
              </c:numCache>
            </c:numRef>
          </c:val>
          <c:extLst>
            <c:ext xmlns:c16="http://schemas.microsoft.com/office/drawing/2014/chart" uri="{C3380CC4-5D6E-409C-BE32-E72D297353CC}">
              <c16:uniqueId val="{00000003-313C-40EB-B141-E3979A2189CD}"/>
            </c:ext>
          </c:extLst>
        </c:ser>
        <c:ser>
          <c:idx val="0"/>
          <c:order val="4"/>
          <c:tx>
            <c:strRef>
              <c:f>Sheet1!$B$1</c:f>
              <c:strCache>
                <c:ptCount val="1"/>
                <c:pt idx="0">
                  <c:v>2-3</c:v>
                </c:pt>
              </c:strCache>
            </c:strRef>
          </c:tx>
          <c:spPr>
            <a:solidFill>
              <a:srgbClr val="FFC35A"/>
            </a:solidFill>
            <a:ln>
              <a:solidFill>
                <a:srgbClr val="FFFFFF"/>
              </a:solidFill>
            </a:ln>
            <a:effectLst/>
          </c:spPr>
          <c:invertIfNegative val="0"/>
          <c:cat>
            <c:strRef>
              <c:f>Sheet1!$A$2:$A$5</c:f>
              <c:strCache>
                <c:ptCount val="4"/>
                <c:pt idx="0">
                  <c:v>Central
city</c:v>
                </c:pt>
                <c:pt idx="1">
                  <c:v>City
fringe</c:v>
                </c:pt>
                <c:pt idx="2">
                  <c:v>Inner</c:v>
                </c:pt>
                <c:pt idx="3">
                  <c:v>Middle</c:v>
                </c:pt>
              </c:strCache>
            </c:strRef>
          </c:cat>
          <c:val>
            <c:numRef>
              <c:f>Sheet1!$B$2:$B$5</c:f>
              <c:numCache>
                <c:formatCode>General</c:formatCode>
                <c:ptCount val="4"/>
                <c:pt idx="0">
                  <c:v>10</c:v>
                </c:pt>
                <c:pt idx="1">
                  <c:v>65</c:v>
                </c:pt>
                <c:pt idx="2">
                  <c:v>570</c:v>
                </c:pt>
                <c:pt idx="3">
                  <c:v>670</c:v>
                </c:pt>
              </c:numCache>
            </c:numRef>
          </c:val>
          <c:extLst>
            <c:ext xmlns:c16="http://schemas.microsoft.com/office/drawing/2014/chart" uri="{C3380CC4-5D6E-409C-BE32-E72D297353CC}">
              <c16:uniqueId val="{00000004-313C-40EB-B141-E3979A2189CD}"/>
            </c:ext>
          </c:extLst>
        </c:ser>
        <c:dLbls>
          <c:showLegendKey val="0"/>
          <c:showVal val="0"/>
          <c:showCatName val="0"/>
          <c:showSerName val="0"/>
          <c:showPercent val="0"/>
          <c:showBubbleSize val="0"/>
        </c:dLbls>
        <c:gapWidth val="50"/>
        <c:overlap val="100"/>
        <c:axId val="1804910072"/>
        <c:axId val="1804913560"/>
      </c:barChart>
      <c:dateAx>
        <c:axId val="1804910072"/>
        <c:scaling>
          <c:orientation val="minMax"/>
        </c:scaling>
        <c:delete val="0"/>
        <c:axPos val="b"/>
        <c:numFmt formatCode="General" sourceLinked="0"/>
        <c:majorTickMark val="out"/>
        <c:minorTickMark val="none"/>
        <c:tickLblPos val="nextTo"/>
        <c:spPr>
          <a:ln>
            <a:solidFill>
              <a:srgbClr val="6A737B"/>
            </a:solidFill>
          </a:ln>
        </c:spPr>
        <c:txPr>
          <a:bodyPr/>
          <a:lstStyle/>
          <a:p>
            <a:pPr>
              <a:defRPr sz="1500"/>
            </a:pPr>
            <a:endParaRPr lang="en-US"/>
          </a:p>
        </c:txPr>
        <c:crossAx val="1804913560"/>
        <c:crosses val="autoZero"/>
        <c:auto val="1"/>
        <c:lblOffset val="100"/>
        <c:baseTimeUnit val="years"/>
        <c:majorTimeUnit val="years"/>
        <c:minorTimeUnit val="months"/>
      </c:dateAx>
      <c:valAx>
        <c:axId val="1804913560"/>
        <c:scaling>
          <c:orientation val="minMax"/>
          <c:max val="60000"/>
        </c:scaling>
        <c:delete val="0"/>
        <c:axPos val="l"/>
        <c:majorGridlines>
          <c:spPr>
            <a:ln>
              <a:solidFill>
                <a:srgbClr val="FFFFFF">
                  <a:lumMod val="75000"/>
                </a:srgbClr>
              </a:solidFill>
            </a:ln>
          </c:spPr>
        </c:majorGridlines>
        <c:numFmt formatCode="#,##0" sourceLinked="0"/>
        <c:majorTickMark val="out"/>
        <c:minorTickMark val="none"/>
        <c:tickLblPos val="none"/>
        <c:spPr>
          <a:ln>
            <a:noFill/>
          </a:ln>
        </c:spPr>
        <c:txPr>
          <a:bodyPr/>
          <a:lstStyle/>
          <a:p>
            <a:pPr>
              <a:defRPr sz="1800"/>
            </a:pPr>
            <a:endParaRPr lang="en-US"/>
          </a:p>
        </c:txPr>
        <c:crossAx val="1804910072"/>
        <c:crosses val="autoZero"/>
        <c:crossBetween val="between"/>
        <c:majorUnit val="10000"/>
        <c:dispUnits>
          <c:builtInUnit val="thousands"/>
        </c:dispUnits>
      </c:valAx>
    </c:plotArea>
    <c:plotVisOnly val="1"/>
    <c:dispBlanksAs val="gap"/>
    <c:showDLblsOverMax val="0"/>
  </c:chart>
  <c:txPr>
    <a:bodyPr/>
    <a:lstStyle/>
    <a:p>
      <a:pPr>
        <a:defRPr sz="1800"/>
      </a:pPr>
      <a:endParaRPr lang="en-US"/>
    </a:p>
  </c:txPr>
  <c:externalData r:id="rId2">
    <c:autoUpdate val="0"/>
  </c:externalData>
</c:chartSpace>
</file>

<file path=ppt/charts/chart9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6.2942148917794788E-2"/>
          <c:y val="2.5791934090973592E-2"/>
          <c:w val="0.93282923804287021"/>
          <c:h val="0.86090649237967432"/>
        </c:manualLayout>
      </c:layout>
      <c:barChart>
        <c:barDir val="col"/>
        <c:grouping val="stacked"/>
        <c:varyColors val="0"/>
        <c:ser>
          <c:idx val="4"/>
          <c:order val="0"/>
          <c:tx>
            <c:strRef>
              <c:f>Sheet1!$F$1</c:f>
              <c:strCache>
                <c:ptCount val="1"/>
                <c:pt idx="0">
                  <c:v>40+</c:v>
                </c:pt>
              </c:strCache>
            </c:strRef>
          </c:tx>
          <c:spPr>
            <a:solidFill>
              <a:srgbClr val="621214"/>
            </a:solidFill>
            <a:ln>
              <a:solidFill>
                <a:srgbClr val="FFFFFF"/>
              </a:solidFill>
            </a:ln>
          </c:spPr>
          <c:invertIfNegative val="0"/>
          <c:cat>
            <c:strRef>
              <c:f>Sheet1!$A$2:$A$6</c:f>
              <c:strCache>
                <c:ptCount val="5"/>
                <c:pt idx="0">
                  <c:v>Central
city</c:v>
                </c:pt>
                <c:pt idx="1">
                  <c:v>City
fringe</c:v>
                </c:pt>
                <c:pt idx="2">
                  <c:v>Inner</c:v>
                </c:pt>
                <c:pt idx="3">
                  <c:v>Middle</c:v>
                </c:pt>
                <c:pt idx="4">
                  <c:v>Outer</c:v>
                </c:pt>
              </c:strCache>
            </c:strRef>
          </c:cat>
          <c:val>
            <c:numRef>
              <c:f>Sheet1!$F$2:$F$6</c:f>
              <c:numCache>
                <c:formatCode>General</c:formatCode>
                <c:ptCount val="5"/>
                <c:pt idx="0">
                  <c:v>5967</c:v>
                </c:pt>
                <c:pt idx="1">
                  <c:v>0</c:v>
                </c:pt>
                <c:pt idx="2">
                  <c:v>0</c:v>
                </c:pt>
                <c:pt idx="3">
                  <c:v>0</c:v>
                </c:pt>
                <c:pt idx="4">
                  <c:v>0</c:v>
                </c:pt>
              </c:numCache>
            </c:numRef>
          </c:val>
          <c:extLst>
            <c:ext xmlns:c16="http://schemas.microsoft.com/office/drawing/2014/chart" uri="{C3380CC4-5D6E-409C-BE32-E72D297353CC}">
              <c16:uniqueId val="{00000000-53D8-4DB7-A1A5-4583E1B0E654}"/>
            </c:ext>
          </c:extLst>
        </c:ser>
        <c:ser>
          <c:idx val="3"/>
          <c:order val="1"/>
          <c:tx>
            <c:strRef>
              <c:f>Sheet1!$E$1</c:f>
              <c:strCache>
                <c:ptCount val="1"/>
                <c:pt idx="0">
                  <c:v>20-39</c:v>
                </c:pt>
              </c:strCache>
            </c:strRef>
          </c:tx>
          <c:spPr>
            <a:solidFill>
              <a:srgbClr val="A02226"/>
            </a:solidFill>
            <a:ln>
              <a:solidFill>
                <a:srgbClr val="FFFFFF"/>
              </a:solidFill>
            </a:ln>
          </c:spPr>
          <c:invertIfNegative val="0"/>
          <c:cat>
            <c:strRef>
              <c:f>Sheet1!$A$2:$A$6</c:f>
              <c:strCache>
                <c:ptCount val="5"/>
                <c:pt idx="0">
                  <c:v>Central
city</c:v>
                </c:pt>
                <c:pt idx="1">
                  <c:v>City
fringe</c:v>
                </c:pt>
                <c:pt idx="2">
                  <c:v>Inner</c:v>
                </c:pt>
                <c:pt idx="3">
                  <c:v>Middle</c:v>
                </c:pt>
                <c:pt idx="4">
                  <c:v>Outer</c:v>
                </c:pt>
              </c:strCache>
            </c:strRef>
          </c:cat>
          <c:val>
            <c:numRef>
              <c:f>Sheet1!$E$2:$E$6</c:f>
              <c:numCache>
                <c:formatCode>General</c:formatCode>
                <c:ptCount val="5"/>
                <c:pt idx="0">
                  <c:v>2904</c:v>
                </c:pt>
                <c:pt idx="1">
                  <c:v>773</c:v>
                </c:pt>
                <c:pt idx="2">
                  <c:v>0</c:v>
                </c:pt>
                <c:pt idx="3">
                  <c:v>0</c:v>
                </c:pt>
                <c:pt idx="4">
                  <c:v>0</c:v>
                </c:pt>
              </c:numCache>
            </c:numRef>
          </c:val>
          <c:extLst>
            <c:ext xmlns:c16="http://schemas.microsoft.com/office/drawing/2014/chart" uri="{C3380CC4-5D6E-409C-BE32-E72D297353CC}">
              <c16:uniqueId val="{00000001-53D8-4DB7-A1A5-4583E1B0E654}"/>
            </c:ext>
          </c:extLst>
        </c:ser>
        <c:ser>
          <c:idx val="2"/>
          <c:order val="2"/>
          <c:tx>
            <c:strRef>
              <c:f>Sheet1!$D$1</c:f>
              <c:strCache>
                <c:ptCount val="1"/>
                <c:pt idx="0">
                  <c:v>10-19</c:v>
                </c:pt>
              </c:strCache>
            </c:strRef>
          </c:tx>
          <c:spPr>
            <a:solidFill>
              <a:srgbClr val="D4582A"/>
            </a:solidFill>
            <a:ln>
              <a:solidFill>
                <a:srgbClr val="FFFFFF"/>
              </a:solidFill>
            </a:ln>
          </c:spPr>
          <c:invertIfNegative val="0"/>
          <c:cat>
            <c:strRef>
              <c:f>Sheet1!$A$2:$A$6</c:f>
              <c:strCache>
                <c:ptCount val="5"/>
                <c:pt idx="0">
                  <c:v>Central
city</c:v>
                </c:pt>
                <c:pt idx="1">
                  <c:v>City
fringe</c:v>
                </c:pt>
                <c:pt idx="2">
                  <c:v>Inner</c:v>
                </c:pt>
                <c:pt idx="3">
                  <c:v>Middle</c:v>
                </c:pt>
                <c:pt idx="4">
                  <c:v>Outer</c:v>
                </c:pt>
              </c:strCache>
            </c:strRef>
          </c:cat>
          <c:val>
            <c:numRef>
              <c:f>Sheet1!$D$2:$D$6</c:f>
              <c:numCache>
                <c:formatCode>General</c:formatCode>
                <c:ptCount val="5"/>
                <c:pt idx="0">
                  <c:v>1473</c:v>
                </c:pt>
                <c:pt idx="1">
                  <c:v>2581</c:v>
                </c:pt>
                <c:pt idx="2">
                  <c:v>541</c:v>
                </c:pt>
                <c:pt idx="3">
                  <c:v>845</c:v>
                </c:pt>
                <c:pt idx="4">
                  <c:v>0</c:v>
                </c:pt>
              </c:numCache>
            </c:numRef>
          </c:val>
          <c:extLst>
            <c:ext xmlns:c16="http://schemas.microsoft.com/office/drawing/2014/chart" uri="{C3380CC4-5D6E-409C-BE32-E72D297353CC}">
              <c16:uniqueId val="{00000002-53D8-4DB7-A1A5-4583E1B0E654}"/>
            </c:ext>
          </c:extLst>
        </c:ser>
        <c:ser>
          <c:idx val="1"/>
          <c:order val="3"/>
          <c:tx>
            <c:strRef>
              <c:f>Sheet1!$C$1</c:f>
              <c:strCache>
                <c:ptCount val="1"/>
                <c:pt idx="0">
                  <c:v>4-9</c:v>
                </c:pt>
              </c:strCache>
            </c:strRef>
          </c:tx>
          <c:spPr>
            <a:solidFill>
              <a:srgbClr val="F68B33"/>
            </a:solidFill>
            <a:ln>
              <a:solidFill>
                <a:srgbClr val="FFFFFF"/>
              </a:solidFill>
            </a:ln>
          </c:spPr>
          <c:invertIfNegative val="0"/>
          <c:cat>
            <c:strRef>
              <c:f>Sheet1!$A$2:$A$6</c:f>
              <c:strCache>
                <c:ptCount val="5"/>
                <c:pt idx="0">
                  <c:v>Central
city</c:v>
                </c:pt>
                <c:pt idx="1">
                  <c:v>City
fringe</c:v>
                </c:pt>
                <c:pt idx="2">
                  <c:v>Inner</c:v>
                </c:pt>
                <c:pt idx="3">
                  <c:v>Middle</c:v>
                </c:pt>
                <c:pt idx="4">
                  <c:v>Outer</c:v>
                </c:pt>
              </c:strCache>
            </c:strRef>
          </c:cat>
          <c:val>
            <c:numRef>
              <c:f>Sheet1!$C$2:$C$6</c:f>
              <c:numCache>
                <c:formatCode>General</c:formatCode>
                <c:ptCount val="5"/>
                <c:pt idx="0">
                  <c:v>240</c:v>
                </c:pt>
                <c:pt idx="1">
                  <c:v>4614</c:v>
                </c:pt>
                <c:pt idx="2">
                  <c:v>5367</c:v>
                </c:pt>
                <c:pt idx="3">
                  <c:v>3750</c:v>
                </c:pt>
                <c:pt idx="4">
                  <c:v>443</c:v>
                </c:pt>
              </c:numCache>
            </c:numRef>
          </c:val>
          <c:extLst>
            <c:ext xmlns:c16="http://schemas.microsoft.com/office/drawing/2014/chart" uri="{C3380CC4-5D6E-409C-BE32-E72D297353CC}">
              <c16:uniqueId val="{00000003-53D8-4DB7-A1A5-4583E1B0E654}"/>
            </c:ext>
          </c:extLst>
        </c:ser>
        <c:ser>
          <c:idx val="0"/>
          <c:order val="4"/>
          <c:tx>
            <c:strRef>
              <c:f>Sheet1!$B$1</c:f>
              <c:strCache>
                <c:ptCount val="1"/>
                <c:pt idx="0">
                  <c:v>2-3</c:v>
                </c:pt>
              </c:strCache>
            </c:strRef>
          </c:tx>
          <c:spPr>
            <a:solidFill>
              <a:srgbClr val="FFC35A"/>
            </a:solidFill>
            <a:ln>
              <a:solidFill>
                <a:srgbClr val="FFFFFF"/>
              </a:solidFill>
            </a:ln>
            <a:effectLst/>
          </c:spPr>
          <c:invertIfNegative val="0"/>
          <c:cat>
            <c:strRef>
              <c:f>Sheet1!$A$2:$A$6</c:f>
              <c:strCache>
                <c:ptCount val="5"/>
                <c:pt idx="0">
                  <c:v>Central
city</c:v>
                </c:pt>
                <c:pt idx="1">
                  <c:v>City
fringe</c:v>
                </c:pt>
                <c:pt idx="2">
                  <c:v>Inner</c:v>
                </c:pt>
                <c:pt idx="3">
                  <c:v>Middle</c:v>
                </c:pt>
                <c:pt idx="4">
                  <c:v>Outer</c:v>
                </c:pt>
              </c:strCache>
            </c:strRef>
          </c:cat>
          <c:val>
            <c:numRef>
              <c:f>Sheet1!$B$2:$B$6</c:f>
              <c:numCache>
                <c:formatCode>General</c:formatCode>
                <c:ptCount val="5"/>
                <c:pt idx="0">
                  <c:v>0</c:v>
                </c:pt>
                <c:pt idx="1">
                  <c:v>363</c:v>
                </c:pt>
                <c:pt idx="2">
                  <c:v>1946</c:v>
                </c:pt>
                <c:pt idx="3">
                  <c:v>1281</c:v>
                </c:pt>
                <c:pt idx="4">
                  <c:v>506</c:v>
                </c:pt>
              </c:numCache>
            </c:numRef>
          </c:val>
          <c:extLst>
            <c:ext xmlns:c16="http://schemas.microsoft.com/office/drawing/2014/chart" uri="{C3380CC4-5D6E-409C-BE32-E72D297353CC}">
              <c16:uniqueId val="{00000004-53D8-4DB7-A1A5-4583E1B0E654}"/>
            </c:ext>
          </c:extLst>
        </c:ser>
        <c:dLbls>
          <c:showLegendKey val="0"/>
          <c:showVal val="0"/>
          <c:showCatName val="0"/>
          <c:showSerName val="0"/>
          <c:showPercent val="0"/>
          <c:showBubbleSize val="0"/>
        </c:dLbls>
        <c:gapWidth val="50"/>
        <c:overlap val="100"/>
        <c:axId val="1804910072"/>
        <c:axId val="1804913560"/>
      </c:barChart>
      <c:dateAx>
        <c:axId val="1804910072"/>
        <c:scaling>
          <c:orientation val="minMax"/>
        </c:scaling>
        <c:delete val="0"/>
        <c:axPos val="b"/>
        <c:numFmt formatCode="General" sourceLinked="0"/>
        <c:majorTickMark val="out"/>
        <c:minorTickMark val="none"/>
        <c:tickLblPos val="nextTo"/>
        <c:spPr>
          <a:ln>
            <a:solidFill>
              <a:srgbClr val="6A737B"/>
            </a:solidFill>
          </a:ln>
        </c:spPr>
        <c:txPr>
          <a:bodyPr/>
          <a:lstStyle/>
          <a:p>
            <a:pPr>
              <a:defRPr sz="1500"/>
            </a:pPr>
            <a:endParaRPr lang="en-US"/>
          </a:p>
        </c:txPr>
        <c:crossAx val="1804913560"/>
        <c:crosses val="autoZero"/>
        <c:auto val="1"/>
        <c:lblOffset val="100"/>
        <c:baseTimeUnit val="years"/>
        <c:majorTimeUnit val="years"/>
        <c:minorTimeUnit val="months"/>
      </c:dateAx>
      <c:valAx>
        <c:axId val="1804913560"/>
        <c:scaling>
          <c:orientation val="minMax"/>
          <c:max val="30000"/>
        </c:scaling>
        <c:delete val="0"/>
        <c:axPos val="l"/>
        <c:majorGridlines>
          <c:spPr>
            <a:ln>
              <a:solidFill>
                <a:srgbClr val="FFFFFF">
                  <a:lumMod val="75000"/>
                </a:srgbClr>
              </a:solidFill>
            </a:ln>
          </c:spPr>
        </c:majorGridlines>
        <c:numFmt formatCode="#,##0" sourceLinked="0"/>
        <c:majorTickMark val="out"/>
        <c:minorTickMark val="none"/>
        <c:tickLblPos val="none"/>
        <c:spPr>
          <a:ln>
            <a:noFill/>
          </a:ln>
        </c:spPr>
        <c:txPr>
          <a:bodyPr/>
          <a:lstStyle/>
          <a:p>
            <a:pPr>
              <a:defRPr sz="1800"/>
            </a:pPr>
            <a:endParaRPr lang="en-US"/>
          </a:p>
        </c:txPr>
        <c:crossAx val="1804910072"/>
        <c:crosses val="autoZero"/>
        <c:crossBetween val="between"/>
        <c:majorUnit val="10000"/>
        <c:dispUnits>
          <c:builtInUnit val="thousands"/>
        </c:dispUnits>
      </c:valAx>
    </c:plotArea>
    <c:plotVisOnly val="1"/>
    <c:dispBlanksAs val="gap"/>
    <c:showDLblsOverMax val="0"/>
  </c:chart>
  <c:txPr>
    <a:bodyPr/>
    <a:lstStyle/>
    <a:p>
      <a:pPr>
        <a:defRPr sz="1800"/>
      </a:pPr>
      <a:endParaRPr lang="en-US"/>
    </a:p>
  </c:txPr>
  <c:externalData r:id="rId2">
    <c:autoUpdate val="0"/>
  </c:externalData>
</c:chartSpace>
</file>

<file path=ppt/charts/chart9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242381578752588"/>
          <c:y val="2.5159030494387502E-2"/>
          <c:w val="0.91770563799403393"/>
          <c:h val="0.8591040443789234"/>
        </c:manualLayout>
      </c:layout>
      <c:barChart>
        <c:barDir val="col"/>
        <c:grouping val="stacked"/>
        <c:varyColors val="0"/>
        <c:ser>
          <c:idx val="4"/>
          <c:order val="0"/>
          <c:tx>
            <c:strRef>
              <c:f>Sheet1!$F$1</c:f>
              <c:strCache>
                <c:ptCount val="1"/>
                <c:pt idx="0">
                  <c:v>40+</c:v>
                </c:pt>
              </c:strCache>
            </c:strRef>
          </c:tx>
          <c:spPr>
            <a:solidFill>
              <a:srgbClr val="621214"/>
            </a:solidFill>
            <a:ln>
              <a:solidFill>
                <a:srgbClr val="FFFFFF"/>
              </a:solidFill>
            </a:ln>
          </c:spPr>
          <c:invertIfNegative val="0"/>
          <c:cat>
            <c:strRef>
              <c:f>Sheet1!$A$2:$A$6</c:f>
              <c:strCache>
                <c:ptCount val="5"/>
                <c:pt idx="0">
                  <c:v>Central
city</c:v>
                </c:pt>
                <c:pt idx="1">
                  <c:v>City
fringe</c:v>
                </c:pt>
                <c:pt idx="2">
                  <c:v>Inner</c:v>
                </c:pt>
                <c:pt idx="3">
                  <c:v>Middle</c:v>
                </c:pt>
                <c:pt idx="4">
                  <c:v>Outer</c:v>
                </c:pt>
              </c:strCache>
            </c:strRef>
          </c:cat>
          <c:val>
            <c:numRef>
              <c:f>Sheet1!$F$2:$F$6</c:f>
              <c:numCache>
                <c:formatCode>General</c:formatCode>
                <c:ptCount val="5"/>
                <c:pt idx="0">
                  <c:v>0</c:v>
                </c:pt>
                <c:pt idx="1">
                  <c:v>0</c:v>
                </c:pt>
                <c:pt idx="2">
                  <c:v>287</c:v>
                </c:pt>
                <c:pt idx="3">
                  <c:v>0</c:v>
                </c:pt>
                <c:pt idx="4">
                  <c:v>0</c:v>
                </c:pt>
              </c:numCache>
            </c:numRef>
          </c:val>
          <c:extLst>
            <c:ext xmlns:c16="http://schemas.microsoft.com/office/drawing/2014/chart" uri="{C3380CC4-5D6E-409C-BE32-E72D297353CC}">
              <c16:uniqueId val="{00000000-894C-4812-A4F8-A53A55296DDB}"/>
            </c:ext>
          </c:extLst>
        </c:ser>
        <c:ser>
          <c:idx val="3"/>
          <c:order val="1"/>
          <c:tx>
            <c:strRef>
              <c:f>Sheet1!$E$1</c:f>
              <c:strCache>
                <c:ptCount val="1"/>
                <c:pt idx="0">
                  <c:v>20-39</c:v>
                </c:pt>
              </c:strCache>
            </c:strRef>
          </c:tx>
          <c:spPr>
            <a:solidFill>
              <a:srgbClr val="A02226"/>
            </a:solidFill>
            <a:ln>
              <a:solidFill>
                <a:srgbClr val="FFFFFF"/>
              </a:solidFill>
            </a:ln>
          </c:spPr>
          <c:invertIfNegative val="0"/>
          <c:cat>
            <c:strRef>
              <c:f>Sheet1!$A$2:$A$6</c:f>
              <c:strCache>
                <c:ptCount val="5"/>
                <c:pt idx="0">
                  <c:v>Central
city</c:v>
                </c:pt>
                <c:pt idx="1">
                  <c:v>City
fringe</c:v>
                </c:pt>
                <c:pt idx="2">
                  <c:v>Inner</c:v>
                </c:pt>
                <c:pt idx="3">
                  <c:v>Middle</c:v>
                </c:pt>
                <c:pt idx="4">
                  <c:v>Outer</c:v>
                </c:pt>
              </c:strCache>
            </c:strRef>
          </c:cat>
          <c:val>
            <c:numRef>
              <c:f>Sheet1!$E$2:$E$6</c:f>
              <c:numCache>
                <c:formatCode>General</c:formatCode>
                <c:ptCount val="5"/>
                <c:pt idx="0">
                  <c:v>0</c:v>
                </c:pt>
                <c:pt idx="1">
                  <c:v>1268</c:v>
                </c:pt>
                <c:pt idx="2">
                  <c:v>177</c:v>
                </c:pt>
                <c:pt idx="3">
                  <c:v>1999</c:v>
                </c:pt>
                <c:pt idx="4">
                  <c:v>0</c:v>
                </c:pt>
              </c:numCache>
            </c:numRef>
          </c:val>
          <c:extLst>
            <c:ext xmlns:c16="http://schemas.microsoft.com/office/drawing/2014/chart" uri="{C3380CC4-5D6E-409C-BE32-E72D297353CC}">
              <c16:uniqueId val="{00000001-894C-4812-A4F8-A53A55296DDB}"/>
            </c:ext>
          </c:extLst>
        </c:ser>
        <c:ser>
          <c:idx val="2"/>
          <c:order val="2"/>
          <c:tx>
            <c:strRef>
              <c:f>Sheet1!$D$1</c:f>
              <c:strCache>
                <c:ptCount val="1"/>
                <c:pt idx="0">
                  <c:v>10-19</c:v>
                </c:pt>
              </c:strCache>
            </c:strRef>
          </c:tx>
          <c:spPr>
            <a:solidFill>
              <a:srgbClr val="D4582A"/>
            </a:solidFill>
            <a:ln>
              <a:solidFill>
                <a:srgbClr val="FFFFFF"/>
              </a:solidFill>
            </a:ln>
          </c:spPr>
          <c:invertIfNegative val="0"/>
          <c:cat>
            <c:strRef>
              <c:f>Sheet1!$A$2:$A$6</c:f>
              <c:strCache>
                <c:ptCount val="5"/>
                <c:pt idx="0">
                  <c:v>Central
city</c:v>
                </c:pt>
                <c:pt idx="1">
                  <c:v>City
fringe</c:v>
                </c:pt>
                <c:pt idx="2">
                  <c:v>Inner</c:v>
                </c:pt>
                <c:pt idx="3">
                  <c:v>Middle</c:v>
                </c:pt>
                <c:pt idx="4">
                  <c:v>Outer</c:v>
                </c:pt>
              </c:strCache>
            </c:strRef>
          </c:cat>
          <c:val>
            <c:numRef>
              <c:f>Sheet1!$D$2:$D$6</c:f>
              <c:numCache>
                <c:formatCode>General</c:formatCode>
                <c:ptCount val="5"/>
                <c:pt idx="0">
                  <c:v>445</c:v>
                </c:pt>
                <c:pt idx="1">
                  <c:v>876</c:v>
                </c:pt>
                <c:pt idx="2">
                  <c:v>1733</c:v>
                </c:pt>
                <c:pt idx="3">
                  <c:v>4441</c:v>
                </c:pt>
                <c:pt idx="4">
                  <c:v>441</c:v>
                </c:pt>
              </c:numCache>
            </c:numRef>
          </c:val>
          <c:extLst>
            <c:ext xmlns:c16="http://schemas.microsoft.com/office/drawing/2014/chart" uri="{C3380CC4-5D6E-409C-BE32-E72D297353CC}">
              <c16:uniqueId val="{00000002-894C-4812-A4F8-A53A55296DDB}"/>
            </c:ext>
          </c:extLst>
        </c:ser>
        <c:ser>
          <c:idx val="1"/>
          <c:order val="3"/>
          <c:tx>
            <c:strRef>
              <c:f>Sheet1!$C$1</c:f>
              <c:strCache>
                <c:ptCount val="1"/>
                <c:pt idx="0">
                  <c:v>4-9</c:v>
                </c:pt>
              </c:strCache>
            </c:strRef>
          </c:tx>
          <c:spPr>
            <a:solidFill>
              <a:srgbClr val="F68B33"/>
            </a:solidFill>
            <a:ln>
              <a:solidFill>
                <a:srgbClr val="FFFFFF"/>
              </a:solidFill>
            </a:ln>
          </c:spPr>
          <c:invertIfNegative val="0"/>
          <c:cat>
            <c:strRef>
              <c:f>Sheet1!$A$2:$A$6</c:f>
              <c:strCache>
                <c:ptCount val="5"/>
                <c:pt idx="0">
                  <c:v>Central
city</c:v>
                </c:pt>
                <c:pt idx="1">
                  <c:v>City
fringe</c:v>
                </c:pt>
                <c:pt idx="2">
                  <c:v>Inner</c:v>
                </c:pt>
                <c:pt idx="3">
                  <c:v>Middle</c:v>
                </c:pt>
                <c:pt idx="4">
                  <c:v>Outer</c:v>
                </c:pt>
              </c:strCache>
            </c:strRef>
          </c:cat>
          <c:val>
            <c:numRef>
              <c:f>Sheet1!$C$2:$C$6</c:f>
              <c:numCache>
                <c:formatCode>General</c:formatCode>
                <c:ptCount val="5"/>
                <c:pt idx="0">
                  <c:v>246</c:v>
                </c:pt>
                <c:pt idx="1">
                  <c:v>5390</c:v>
                </c:pt>
                <c:pt idx="2">
                  <c:v>3858</c:v>
                </c:pt>
                <c:pt idx="3">
                  <c:v>15052</c:v>
                </c:pt>
                <c:pt idx="4">
                  <c:v>2171</c:v>
                </c:pt>
              </c:numCache>
            </c:numRef>
          </c:val>
          <c:extLst>
            <c:ext xmlns:c16="http://schemas.microsoft.com/office/drawing/2014/chart" uri="{C3380CC4-5D6E-409C-BE32-E72D297353CC}">
              <c16:uniqueId val="{00000003-894C-4812-A4F8-A53A55296DDB}"/>
            </c:ext>
          </c:extLst>
        </c:ser>
        <c:ser>
          <c:idx val="0"/>
          <c:order val="4"/>
          <c:tx>
            <c:strRef>
              <c:f>Sheet1!$B$1</c:f>
              <c:strCache>
                <c:ptCount val="1"/>
                <c:pt idx="0">
                  <c:v>2-3</c:v>
                </c:pt>
              </c:strCache>
            </c:strRef>
          </c:tx>
          <c:spPr>
            <a:solidFill>
              <a:srgbClr val="FFC35A"/>
            </a:solidFill>
            <a:ln>
              <a:solidFill>
                <a:srgbClr val="FFFFFF"/>
              </a:solidFill>
            </a:ln>
            <a:effectLst/>
          </c:spPr>
          <c:invertIfNegative val="0"/>
          <c:cat>
            <c:strRef>
              <c:f>Sheet1!$A$2:$A$6</c:f>
              <c:strCache>
                <c:ptCount val="5"/>
                <c:pt idx="0">
                  <c:v>Central
city</c:v>
                </c:pt>
                <c:pt idx="1">
                  <c:v>City
fringe</c:v>
                </c:pt>
                <c:pt idx="2">
                  <c:v>Inner</c:v>
                </c:pt>
                <c:pt idx="3">
                  <c:v>Middle</c:v>
                </c:pt>
                <c:pt idx="4">
                  <c:v>Outer</c:v>
                </c:pt>
              </c:strCache>
            </c:strRef>
          </c:cat>
          <c:val>
            <c:numRef>
              <c:f>Sheet1!$B$2:$B$6</c:f>
              <c:numCache>
                <c:formatCode>General</c:formatCode>
                <c:ptCount val="5"/>
                <c:pt idx="0">
                  <c:v>0</c:v>
                </c:pt>
                <c:pt idx="1">
                  <c:v>212</c:v>
                </c:pt>
                <c:pt idx="2">
                  <c:v>192</c:v>
                </c:pt>
                <c:pt idx="3">
                  <c:v>994</c:v>
                </c:pt>
                <c:pt idx="4">
                  <c:v>0</c:v>
                </c:pt>
              </c:numCache>
            </c:numRef>
          </c:val>
          <c:extLst>
            <c:ext xmlns:c16="http://schemas.microsoft.com/office/drawing/2014/chart" uri="{C3380CC4-5D6E-409C-BE32-E72D297353CC}">
              <c16:uniqueId val="{00000004-894C-4812-A4F8-A53A55296DDB}"/>
            </c:ext>
          </c:extLst>
        </c:ser>
        <c:dLbls>
          <c:showLegendKey val="0"/>
          <c:showVal val="0"/>
          <c:showCatName val="0"/>
          <c:showSerName val="0"/>
          <c:showPercent val="0"/>
          <c:showBubbleSize val="0"/>
        </c:dLbls>
        <c:gapWidth val="50"/>
        <c:overlap val="100"/>
        <c:axId val="1804910072"/>
        <c:axId val="1804913560"/>
      </c:barChart>
      <c:dateAx>
        <c:axId val="1804910072"/>
        <c:scaling>
          <c:orientation val="minMax"/>
        </c:scaling>
        <c:delete val="0"/>
        <c:axPos val="b"/>
        <c:numFmt formatCode="General" sourceLinked="0"/>
        <c:majorTickMark val="out"/>
        <c:minorTickMark val="none"/>
        <c:tickLblPos val="nextTo"/>
        <c:spPr>
          <a:ln>
            <a:solidFill>
              <a:srgbClr val="6A737B"/>
            </a:solidFill>
          </a:ln>
        </c:spPr>
        <c:txPr>
          <a:bodyPr/>
          <a:lstStyle/>
          <a:p>
            <a:pPr>
              <a:defRPr sz="1500"/>
            </a:pPr>
            <a:endParaRPr lang="en-US"/>
          </a:p>
        </c:txPr>
        <c:crossAx val="1804913560"/>
        <c:crosses val="autoZero"/>
        <c:auto val="1"/>
        <c:lblOffset val="100"/>
        <c:baseTimeUnit val="years"/>
        <c:majorTimeUnit val="years"/>
        <c:minorTimeUnit val="months"/>
      </c:dateAx>
      <c:valAx>
        <c:axId val="1804913560"/>
        <c:scaling>
          <c:orientation val="minMax"/>
        </c:scaling>
        <c:delete val="0"/>
        <c:axPos val="l"/>
        <c:majorGridlines>
          <c:spPr>
            <a:ln>
              <a:solidFill>
                <a:srgbClr val="FFFFFF">
                  <a:lumMod val="75000"/>
                </a:srgbClr>
              </a:solidFill>
            </a:ln>
          </c:spPr>
        </c:majorGridlines>
        <c:numFmt formatCode="#,##0" sourceLinked="0"/>
        <c:majorTickMark val="out"/>
        <c:minorTickMark val="none"/>
        <c:tickLblPos val="nextTo"/>
        <c:spPr>
          <a:ln>
            <a:noFill/>
          </a:ln>
        </c:spPr>
        <c:txPr>
          <a:bodyPr/>
          <a:lstStyle/>
          <a:p>
            <a:pPr>
              <a:defRPr sz="2200"/>
            </a:pPr>
            <a:endParaRPr lang="en-US"/>
          </a:p>
        </c:txPr>
        <c:crossAx val="1804910072"/>
        <c:crosses val="autoZero"/>
        <c:crossBetween val="between"/>
        <c:majorUnit val="10000"/>
        <c:dispUnits>
          <c:builtInUnit val="thousands"/>
          <c:dispUnitsLbl/>
        </c:dispUnits>
      </c:valAx>
    </c:plotArea>
    <c:plotVisOnly val="1"/>
    <c:dispBlanksAs val="gap"/>
    <c:showDLblsOverMax val="0"/>
  </c:chart>
  <c:txPr>
    <a:bodyPr/>
    <a:lstStyle/>
    <a:p>
      <a:pPr>
        <a:defRPr sz="1800"/>
      </a:pPr>
      <a:endParaRPr lang="en-US"/>
    </a:p>
  </c:txPr>
  <c:externalData r:id="rId2">
    <c:autoUpdate val="0"/>
  </c:externalData>
</c:chartSpace>
</file>

<file path=ppt/charts/chart9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7.9238067526421347E-5"/>
          <c:y val="4.7697121626165927E-2"/>
          <c:w val="0.99992076193247359"/>
          <c:h val="0.83195026098543745"/>
        </c:manualLayout>
      </c:layout>
      <c:barChart>
        <c:barDir val="col"/>
        <c:grouping val="stacked"/>
        <c:varyColors val="0"/>
        <c:ser>
          <c:idx val="4"/>
          <c:order val="0"/>
          <c:tx>
            <c:strRef>
              <c:f>Sheet1!$F$1</c:f>
              <c:strCache>
                <c:ptCount val="1"/>
                <c:pt idx="0">
                  <c:v>40+</c:v>
                </c:pt>
              </c:strCache>
            </c:strRef>
          </c:tx>
          <c:spPr>
            <a:solidFill>
              <a:srgbClr val="621214"/>
            </a:solidFill>
            <a:ln>
              <a:solidFill>
                <a:srgbClr val="FFFFFF"/>
              </a:solidFill>
            </a:ln>
          </c:spPr>
          <c:invertIfNegative val="0"/>
          <c:cat>
            <c:strRef>
              <c:f>Sheet1!$A$2:$A$5</c:f>
              <c:strCache>
                <c:ptCount val="4"/>
                <c:pt idx="0">
                  <c:v>Central
city</c:v>
                </c:pt>
                <c:pt idx="1">
                  <c:v>City
fringe</c:v>
                </c:pt>
                <c:pt idx="2">
                  <c:v>Inner</c:v>
                </c:pt>
                <c:pt idx="3">
                  <c:v>Middle</c:v>
                </c:pt>
              </c:strCache>
            </c:strRef>
          </c:cat>
          <c:val>
            <c:numRef>
              <c:f>Sheet1!$F$2:$F$5</c:f>
              <c:numCache>
                <c:formatCode>General</c:formatCode>
                <c:ptCount val="4"/>
                <c:pt idx="0">
                  <c:v>0</c:v>
                </c:pt>
                <c:pt idx="1">
                  <c:v>0</c:v>
                </c:pt>
                <c:pt idx="2">
                  <c:v>0</c:v>
                </c:pt>
                <c:pt idx="3">
                  <c:v>774</c:v>
                </c:pt>
              </c:numCache>
            </c:numRef>
          </c:val>
          <c:extLst>
            <c:ext xmlns:c16="http://schemas.microsoft.com/office/drawing/2014/chart" uri="{C3380CC4-5D6E-409C-BE32-E72D297353CC}">
              <c16:uniqueId val="{00000000-313C-40EB-B141-E3979A2189CD}"/>
            </c:ext>
          </c:extLst>
        </c:ser>
        <c:ser>
          <c:idx val="3"/>
          <c:order val="1"/>
          <c:tx>
            <c:strRef>
              <c:f>Sheet1!$E$1</c:f>
              <c:strCache>
                <c:ptCount val="1"/>
                <c:pt idx="0">
                  <c:v>20-39</c:v>
                </c:pt>
              </c:strCache>
            </c:strRef>
          </c:tx>
          <c:spPr>
            <a:solidFill>
              <a:srgbClr val="A02226"/>
            </a:solidFill>
            <a:ln>
              <a:solidFill>
                <a:srgbClr val="FFFFFF"/>
              </a:solidFill>
            </a:ln>
          </c:spPr>
          <c:invertIfNegative val="0"/>
          <c:cat>
            <c:strRef>
              <c:f>Sheet1!$A$2:$A$5</c:f>
              <c:strCache>
                <c:ptCount val="4"/>
                <c:pt idx="0">
                  <c:v>Central
city</c:v>
                </c:pt>
                <c:pt idx="1">
                  <c:v>City
fringe</c:v>
                </c:pt>
                <c:pt idx="2">
                  <c:v>Inner</c:v>
                </c:pt>
                <c:pt idx="3">
                  <c:v>Middle</c:v>
                </c:pt>
              </c:strCache>
            </c:strRef>
          </c:cat>
          <c:val>
            <c:numRef>
              <c:f>Sheet1!$E$2:$E$5</c:f>
              <c:numCache>
                <c:formatCode>General</c:formatCode>
                <c:ptCount val="4"/>
                <c:pt idx="0">
                  <c:v>0</c:v>
                </c:pt>
                <c:pt idx="1">
                  <c:v>1890</c:v>
                </c:pt>
                <c:pt idx="2">
                  <c:v>154</c:v>
                </c:pt>
                <c:pt idx="3">
                  <c:v>0</c:v>
                </c:pt>
              </c:numCache>
            </c:numRef>
          </c:val>
          <c:extLst>
            <c:ext xmlns:c16="http://schemas.microsoft.com/office/drawing/2014/chart" uri="{C3380CC4-5D6E-409C-BE32-E72D297353CC}">
              <c16:uniqueId val="{00000001-313C-40EB-B141-E3979A2189CD}"/>
            </c:ext>
          </c:extLst>
        </c:ser>
        <c:ser>
          <c:idx val="2"/>
          <c:order val="2"/>
          <c:tx>
            <c:strRef>
              <c:f>Sheet1!$D$1</c:f>
              <c:strCache>
                <c:ptCount val="1"/>
                <c:pt idx="0">
                  <c:v>10-19</c:v>
                </c:pt>
              </c:strCache>
            </c:strRef>
          </c:tx>
          <c:spPr>
            <a:solidFill>
              <a:srgbClr val="D4582A"/>
            </a:solidFill>
            <a:ln>
              <a:solidFill>
                <a:srgbClr val="FFFFFF"/>
              </a:solidFill>
            </a:ln>
          </c:spPr>
          <c:invertIfNegative val="0"/>
          <c:cat>
            <c:strRef>
              <c:f>Sheet1!$A$2:$A$5</c:f>
              <c:strCache>
                <c:ptCount val="4"/>
                <c:pt idx="0">
                  <c:v>Central
city</c:v>
                </c:pt>
                <c:pt idx="1">
                  <c:v>City
fringe</c:v>
                </c:pt>
                <c:pt idx="2">
                  <c:v>Inner</c:v>
                </c:pt>
                <c:pt idx="3">
                  <c:v>Middle</c:v>
                </c:pt>
              </c:strCache>
            </c:strRef>
          </c:cat>
          <c:val>
            <c:numRef>
              <c:f>Sheet1!$D$2:$D$5</c:f>
              <c:numCache>
                <c:formatCode>General</c:formatCode>
                <c:ptCount val="4"/>
                <c:pt idx="0">
                  <c:v>78</c:v>
                </c:pt>
                <c:pt idx="1">
                  <c:v>3409</c:v>
                </c:pt>
                <c:pt idx="2">
                  <c:v>1228</c:v>
                </c:pt>
                <c:pt idx="3">
                  <c:v>436</c:v>
                </c:pt>
              </c:numCache>
            </c:numRef>
          </c:val>
          <c:extLst>
            <c:ext xmlns:c16="http://schemas.microsoft.com/office/drawing/2014/chart" uri="{C3380CC4-5D6E-409C-BE32-E72D297353CC}">
              <c16:uniqueId val="{00000002-313C-40EB-B141-E3979A2189CD}"/>
            </c:ext>
          </c:extLst>
        </c:ser>
        <c:ser>
          <c:idx val="1"/>
          <c:order val="3"/>
          <c:tx>
            <c:strRef>
              <c:f>Sheet1!$C$1</c:f>
              <c:strCache>
                <c:ptCount val="1"/>
                <c:pt idx="0">
                  <c:v>4-9</c:v>
                </c:pt>
              </c:strCache>
            </c:strRef>
          </c:tx>
          <c:spPr>
            <a:solidFill>
              <a:srgbClr val="F68B33"/>
            </a:solidFill>
            <a:ln>
              <a:solidFill>
                <a:srgbClr val="FFFFFF"/>
              </a:solidFill>
            </a:ln>
          </c:spPr>
          <c:invertIfNegative val="0"/>
          <c:cat>
            <c:strRef>
              <c:f>Sheet1!$A$2:$A$5</c:f>
              <c:strCache>
                <c:ptCount val="4"/>
                <c:pt idx="0">
                  <c:v>Central
city</c:v>
                </c:pt>
                <c:pt idx="1">
                  <c:v>City
fringe</c:v>
                </c:pt>
                <c:pt idx="2">
                  <c:v>Inner</c:v>
                </c:pt>
                <c:pt idx="3">
                  <c:v>Middle</c:v>
                </c:pt>
              </c:strCache>
            </c:strRef>
          </c:cat>
          <c:val>
            <c:numRef>
              <c:f>Sheet1!$C$2:$C$5</c:f>
              <c:numCache>
                <c:formatCode>General</c:formatCode>
                <c:ptCount val="4"/>
                <c:pt idx="0">
                  <c:v>89</c:v>
                </c:pt>
                <c:pt idx="1">
                  <c:v>1553</c:v>
                </c:pt>
                <c:pt idx="2">
                  <c:v>2092</c:v>
                </c:pt>
                <c:pt idx="3">
                  <c:v>2084</c:v>
                </c:pt>
              </c:numCache>
            </c:numRef>
          </c:val>
          <c:extLst>
            <c:ext xmlns:c16="http://schemas.microsoft.com/office/drawing/2014/chart" uri="{C3380CC4-5D6E-409C-BE32-E72D297353CC}">
              <c16:uniqueId val="{00000003-313C-40EB-B141-E3979A2189CD}"/>
            </c:ext>
          </c:extLst>
        </c:ser>
        <c:ser>
          <c:idx val="0"/>
          <c:order val="4"/>
          <c:tx>
            <c:strRef>
              <c:f>Sheet1!$B$1</c:f>
              <c:strCache>
                <c:ptCount val="1"/>
                <c:pt idx="0">
                  <c:v>2-3</c:v>
                </c:pt>
              </c:strCache>
            </c:strRef>
          </c:tx>
          <c:spPr>
            <a:solidFill>
              <a:srgbClr val="FFC35A"/>
            </a:solidFill>
            <a:ln>
              <a:solidFill>
                <a:srgbClr val="FFFFFF"/>
              </a:solidFill>
            </a:ln>
            <a:effectLst/>
          </c:spPr>
          <c:invertIfNegative val="0"/>
          <c:cat>
            <c:strRef>
              <c:f>Sheet1!$A$2:$A$5</c:f>
              <c:strCache>
                <c:ptCount val="4"/>
                <c:pt idx="0">
                  <c:v>Central
city</c:v>
                </c:pt>
                <c:pt idx="1">
                  <c:v>City
fringe</c:v>
                </c:pt>
                <c:pt idx="2">
                  <c:v>Inner</c:v>
                </c:pt>
                <c:pt idx="3">
                  <c:v>Middle</c:v>
                </c:pt>
              </c:strCache>
            </c:strRef>
          </c:cat>
          <c:val>
            <c:numRef>
              <c:f>Sheet1!$B$2:$B$5</c:f>
              <c:numCache>
                <c:formatCode>General</c:formatCode>
                <c:ptCount val="4"/>
                <c:pt idx="0">
                  <c:v>10</c:v>
                </c:pt>
                <c:pt idx="1">
                  <c:v>65</c:v>
                </c:pt>
                <c:pt idx="2">
                  <c:v>374</c:v>
                </c:pt>
                <c:pt idx="3">
                  <c:v>533</c:v>
                </c:pt>
              </c:numCache>
            </c:numRef>
          </c:val>
          <c:extLst>
            <c:ext xmlns:c16="http://schemas.microsoft.com/office/drawing/2014/chart" uri="{C3380CC4-5D6E-409C-BE32-E72D297353CC}">
              <c16:uniqueId val="{00000004-313C-40EB-B141-E3979A2189CD}"/>
            </c:ext>
          </c:extLst>
        </c:ser>
        <c:dLbls>
          <c:showLegendKey val="0"/>
          <c:showVal val="0"/>
          <c:showCatName val="0"/>
          <c:showSerName val="0"/>
          <c:showPercent val="0"/>
          <c:showBubbleSize val="0"/>
        </c:dLbls>
        <c:gapWidth val="50"/>
        <c:overlap val="100"/>
        <c:axId val="1804910072"/>
        <c:axId val="1804913560"/>
      </c:barChart>
      <c:dateAx>
        <c:axId val="1804910072"/>
        <c:scaling>
          <c:orientation val="minMax"/>
        </c:scaling>
        <c:delete val="0"/>
        <c:axPos val="b"/>
        <c:numFmt formatCode="General" sourceLinked="0"/>
        <c:majorTickMark val="out"/>
        <c:minorTickMark val="none"/>
        <c:tickLblPos val="nextTo"/>
        <c:spPr>
          <a:ln>
            <a:solidFill>
              <a:srgbClr val="6A737B"/>
            </a:solidFill>
          </a:ln>
        </c:spPr>
        <c:txPr>
          <a:bodyPr/>
          <a:lstStyle/>
          <a:p>
            <a:pPr>
              <a:defRPr sz="1500"/>
            </a:pPr>
            <a:endParaRPr lang="en-US"/>
          </a:p>
        </c:txPr>
        <c:crossAx val="1804913560"/>
        <c:crosses val="autoZero"/>
        <c:auto val="1"/>
        <c:lblOffset val="100"/>
        <c:baseTimeUnit val="years"/>
        <c:majorTimeUnit val="years"/>
        <c:minorTimeUnit val="months"/>
      </c:dateAx>
      <c:valAx>
        <c:axId val="1804913560"/>
        <c:scaling>
          <c:orientation val="minMax"/>
          <c:max val="30000"/>
        </c:scaling>
        <c:delete val="0"/>
        <c:axPos val="l"/>
        <c:majorGridlines>
          <c:spPr>
            <a:ln>
              <a:solidFill>
                <a:srgbClr val="FFFFFF">
                  <a:lumMod val="75000"/>
                </a:srgbClr>
              </a:solidFill>
            </a:ln>
          </c:spPr>
        </c:majorGridlines>
        <c:numFmt formatCode="#,##0" sourceLinked="0"/>
        <c:majorTickMark val="out"/>
        <c:minorTickMark val="none"/>
        <c:tickLblPos val="none"/>
        <c:spPr>
          <a:ln>
            <a:noFill/>
          </a:ln>
        </c:spPr>
        <c:txPr>
          <a:bodyPr/>
          <a:lstStyle/>
          <a:p>
            <a:pPr>
              <a:defRPr sz="1800"/>
            </a:pPr>
            <a:endParaRPr lang="en-US"/>
          </a:p>
        </c:txPr>
        <c:crossAx val="1804910072"/>
        <c:crosses val="autoZero"/>
        <c:crossBetween val="between"/>
        <c:majorUnit val="10000"/>
        <c:dispUnits>
          <c:builtInUnit val="thousands"/>
        </c:dispUnits>
      </c:valAx>
    </c:plotArea>
    <c:plotVisOnly val="1"/>
    <c:dispBlanksAs val="gap"/>
    <c:showDLblsOverMax val="0"/>
  </c:chart>
  <c:txPr>
    <a:bodyPr/>
    <a:lstStyle/>
    <a:p>
      <a:pPr>
        <a:defRPr sz="1800"/>
      </a:pPr>
      <a:endParaRPr lang="en-US"/>
    </a:p>
  </c:txPr>
  <c:externalData r:id="rId2">
    <c:autoUpdate val="0"/>
  </c:externalData>
</c:chartSpace>
</file>

<file path=ppt/charts/chart9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6.2942148917794788E-2"/>
          <c:y val="2.5791934090973592E-2"/>
          <c:w val="0.93282923804287021"/>
          <c:h val="0.86090649237967432"/>
        </c:manualLayout>
      </c:layout>
      <c:barChart>
        <c:barDir val="col"/>
        <c:grouping val="stacked"/>
        <c:varyColors val="0"/>
        <c:ser>
          <c:idx val="4"/>
          <c:order val="0"/>
          <c:tx>
            <c:strRef>
              <c:f>Sheet1!$F$1</c:f>
              <c:strCache>
                <c:ptCount val="1"/>
                <c:pt idx="0">
                  <c:v>40+</c:v>
                </c:pt>
              </c:strCache>
            </c:strRef>
          </c:tx>
          <c:spPr>
            <a:solidFill>
              <a:srgbClr val="621214"/>
            </a:solidFill>
            <a:ln>
              <a:solidFill>
                <a:srgbClr val="FFFFFF"/>
              </a:solidFill>
            </a:ln>
          </c:spPr>
          <c:invertIfNegative val="0"/>
          <c:cat>
            <c:strRef>
              <c:f>Sheet1!$A$2:$A$6</c:f>
              <c:strCache>
                <c:ptCount val="5"/>
                <c:pt idx="0">
                  <c:v>Central
city</c:v>
                </c:pt>
                <c:pt idx="1">
                  <c:v>City
fringe</c:v>
                </c:pt>
                <c:pt idx="2">
                  <c:v>Inner</c:v>
                </c:pt>
                <c:pt idx="3">
                  <c:v>Middle</c:v>
                </c:pt>
                <c:pt idx="4">
                  <c:v>Outer</c:v>
                </c:pt>
              </c:strCache>
            </c:strRef>
          </c:cat>
          <c:val>
            <c:numRef>
              <c:f>Sheet1!$F$2:$F$6</c:f>
              <c:numCache>
                <c:formatCode>General</c:formatCode>
                <c:ptCount val="5"/>
                <c:pt idx="0">
                  <c:v>4718</c:v>
                </c:pt>
                <c:pt idx="1">
                  <c:v>445</c:v>
                </c:pt>
                <c:pt idx="2">
                  <c:v>0</c:v>
                </c:pt>
                <c:pt idx="3">
                  <c:v>0</c:v>
                </c:pt>
                <c:pt idx="4">
                  <c:v>0</c:v>
                </c:pt>
              </c:numCache>
            </c:numRef>
          </c:val>
          <c:extLst>
            <c:ext xmlns:c16="http://schemas.microsoft.com/office/drawing/2014/chart" uri="{C3380CC4-5D6E-409C-BE32-E72D297353CC}">
              <c16:uniqueId val="{00000000-53D8-4DB7-A1A5-4583E1B0E654}"/>
            </c:ext>
          </c:extLst>
        </c:ser>
        <c:ser>
          <c:idx val="3"/>
          <c:order val="1"/>
          <c:tx>
            <c:strRef>
              <c:f>Sheet1!$E$1</c:f>
              <c:strCache>
                <c:ptCount val="1"/>
                <c:pt idx="0">
                  <c:v>20-39</c:v>
                </c:pt>
              </c:strCache>
            </c:strRef>
          </c:tx>
          <c:spPr>
            <a:solidFill>
              <a:srgbClr val="A02226"/>
            </a:solidFill>
            <a:ln>
              <a:solidFill>
                <a:srgbClr val="FFFFFF"/>
              </a:solidFill>
            </a:ln>
          </c:spPr>
          <c:invertIfNegative val="0"/>
          <c:cat>
            <c:strRef>
              <c:f>Sheet1!$A$2:$A$6</c:f>
              <c:strCache>
                <c:ptCount val="5"/>
                <c:pt idx="0">
                  <c:v>Central
city</c:v>
                </c:pt>
                <c:pt idx="1">
                  <c:v>City
fringe</c:v>
                </c:pt>
                <c:pt idx="2">
                  <c:v>Inner</c:v>
                </c:pt>
                <c:pt idx="3">
                  <c:v>Middle</c:v>
                </c:pt>
                <c:pt idx="4">
                  <c:v>Outer</c:v>
                </c:pt>
              </c:strCache>
            </c:strRef>
          </c:cat>
          <c:val>
            <c:numRef>
              <c:f>Sheet1!$E$2:$E$6</c:f>
              <c:numCache>
                <c:formatCode>General</c:formatCode>
                <c:ptCount val="5"/>
                <c:pt idx="0">
                  <c:v>1998</c:v>
                </c:pt>
                <c:pt idx="1">
                  <c:v>280</c:v>
                </c:pt>
                <c:pt idx="2">
                  <c:v>693</c:v>
                </c:pt>
                <c:pt idx="3">
                  <c:v>511</c:v>
                </c:pt>
                <c:pt idx="4">
                  <c:v>0</c:v>
                </c:pt>
              </c:numCache>
            </c:numRef>
          </c:val>
          <c:extLst>
            <c:ext xmlns:c16="http://schemas.microsoft.com/office/drawing/2014/chart" uri="{C3380CC4-5D6E-409C-BE32-E72D297353CC}">
              <c16:uniqueId val="{00000001-53D8-4DB7-A1A5-4583E1B0E654}"/>
            </c:ext>
          </c:extLst>
        </c:ser>
        <c:ser>
          <c:idx val="2"/>
          <c:order val="2"/>
          <c:tx>
            <c:strRef>
              <c:f>Sheet1!$D$1</c:f>
              <c:strCache>
                <c:ptCount val="1"/>
                <c:pt idx="0">
                  <c:v>10-19</c:v>
                </c:pt>
              </c:strCache>
            </c:strRef>
          </c:tx>
          <c:spPr>
            <a:solidFill>
              <a:srgbClr val="D4582A"/>
            </a:solidFill>
            <a:ln>
              <a:solidFill>
                <a:srgbClr val="FFFFFF"/>
              </a:solidFill>
            </a:ln>
          </c:spPr>
          <c:invertIfNegative val="0"/>
          <c:cat>
            <c:strRef>
              <c:f>Sheet1!$A$2:$A$6</c:f>
              <c:strCache>
                <c:ptCount val="5"/>
                <c:pt idx="0">
                  <c:v>Central
city</c:v>
                </c:pt>
                <c:pt idx="1">
                  <c:v>City
fringe</c:v>
                </c:pt>
                <c:pt idx="2">
                  <c:v>Inner</c:v>
                </c:pt>
                <c:pt idx="3">
                  <c:v>Middle</c:v>
                </c:pt>
                <c:pt idx="4">
                  <c:v>Outer</c:v>
                </c:pt>
              </c:strCache>
            </c:strRef>
          </c:cat>
          <c:val>
            <c:numRef>
              <c:f>Sheet1!$D$2:$D$6</c:f>
              <c:numCache>
                <c:formatCode>General</c:formatCode>
                <c:ptCount val="5"/>
                <c:pt idx="0">
                  <c:v>1797</c:v>
                </c:pt>
                <c:pt idx="1">
                  <c:v>1850</c:v>
                </c:pt>
                <c:pt idx="2">
                  <c:v>1410</c:v>
                </c:pt>
                <c:pt idx="3">
                  <c:v>916</c:v>
                </c:pt>
                <c:pt idx="4">
                  <c:v>0</c:v>
                </c:pt>
              </c:numCache>
            </c:numRef>
          </c:val>
          <c:extLst>
            <c:ext xmlns:c16="http://schemas.microsoft.com/office/drawing/2014/chart" uri="{C3380CC4-5D6E-409C-BE32-E72D297353CC}">
              <c16:uniqueId val="{00000002-53D8-4DB7-A1A5-4583E1B0E654}"/>
            </c:ext>
          </c:extLst>
        </c:ser>
        <c:ser>
          <c:idx val="1"/>
          <c:order val="3"/>
          <c:tx>
            <c:strRef>
              <c:f>Sheet1!$C$1</c:f>
              <c:strCache>
                <c:ptCount val="1"/>
                <c:pt idx="0">
                  <c:v>4-9</c:v>
                </c:pt>
              </c:strCache>
            </c:strRef>
          </c:tx>
          <c:spPr>
            <a:solidFill>
              <a:srgbClr val="F68B33"/>
            </a:solidFill>
            <a:ln>
              <a:solidFill>
                <a:srgbClr val="FFFFFF"/>
              </a:solidFill>
            </a:ln>
          </c:spPr>
          <c:invertIfNegative val="0"/>
          <c:cat>
            <c:strRef>
              <c:f>Sheet1!$A$2:$A$6</c:f>
              <c:strCache>
                <c:ptCount val="5"/>
                <c:pt idx="0">
                  <c:v>Central
city</c:v>
                </c:pt>
                <c:pt idx="1">
                  <c:v>City
fringe</c:v>
                </c:pt>
                <c:pt idx="2">
                  <c:v>Inner</c:v>
                </c:pt>
                <c:pt idx="3">
                  <c:v>Middle</c:v>
                </c:pt>
                <c:pt idx="4">
                  <c:v>Outer</c:v>
                </c:pt>
              </c:strCache>
            </c:strRef>
          </c:cat>
          <c:val>
            <c:numRef>
              <c:f>Sheet1!$C$2:$C$6</c:f>
              <c:numCache>
                <c:formatCode>General</c:formatCode>
                <c:ptCount val="5"/>
                <c:pt idx="0">
                  <c:v>45</c:v>
                </c:pt>
                <c:pt idx="1">
                  <c:v>3285</c:v>
                </c:pt>
                <c:pt idx="2">
                  <c:v>5161</c:v>
                </c:pt>
                <c:pt idx="3">
                  <c:v>3203</c:v>
                </c:pt>
                <c:pt idx="4">
                  <c:v>907</c:v>
                </c:pt>
              </c:numCache>
            </c:numRef>
          </c:val>
          <c:extLst>
            <c:ext xmlns:c16="http://schemas.microsoft.com/office/drawing/2014/chart" uri="{C3380CC4-5D6E-409C-BE32-E72D297353CC}">
              <c16:uniqueId val="{00000003-53D8-4DB7-A1A5-4583E1B0E654}"/>
            </c:ext>
          </c:extLst>
        </c:ser>
        <c:ser>
          <c:idx val="0"/>
          <c:order val="4"/>
          <c:tx>
            <c:strRef>
              <c:f>Sheet1!$B$1</c:f>
              <c:strCache>
                <c:ptCount val="1"/>
                <c:pt idx="0">
                  <c:v>2-3</c:v>
                </c:pt>
              </c:strCache>
            </c:strRef>
          </c:tx>
          <c:spPr>
            <a:solidFill>
              <a:srgbClr val="FFC35A"/>
            </a:solidFill>
            <a:ln>
              <a:solidFill>
                <a:srgbClr val="FFFFFF"/>
              </a:solidFill>
            </a:ln>
            <a:effectLst/>
          </c:spPr>
          <c:invertIfNegative val="0"/>
          <c:cat>
            <c:strRef>
              <c:f>Sheet1!$A$2:$A$6</c:f>
              <c:strCache>
                <c:ptCount val="5"/>
                <c:pt idx="0">
                  <c:v>Central
city</c:v>
                </c:pt>
                <c:pt idx="1">
                  <c:v>City
fringe</c:v>
                </c:pt>
                <c:pt idx="2">
                  <c:v>Inner</c:v>
                </c:pt>
                <c:pt idx="3">
                  <c:v>Middle</c:v>
                </c:pt>
                <c:pt idx="4">
                  <c:v>Outer</c:v>
                </c:pt>
              </c:strCache>
            </c:strRef>
          </c:cat>
          <c:val>
            <c:numRef>
              <c:f>Sheet1!$B$2:$B$6</c:f>
              <c:numCache>
                <c:formatCode>General</c:formatCode>
                <c:ptCount val="5"/>
                <c:pt idx="0">
                  <c:v>0</c:v>
                </c:pt>
                <c:pt idx="1">
                  <c:v>215</c:v>
                </c:pt>
                <c:pt idx="2">
                  <c:v>1127</c:v>
                </c:pt>
                <c:pt idx="3">
                  <c:v>952</c:v>
                </c:pt>
                <c:pt idx="4">
                  <c:v>455</c:v>
                </c:pt>
              </c:numCache>
            </c:numRef>
          </c:val>
          <c:extLst>
            <c:ext xmlns:c16="http://schemas.microsoft.com/office/drawing/2014/chart" uri="{C3380CC4-5D6E-409C-BE32-E72D297353CC}">
              <c16:uniqueId val="{00000004-53D8-4DB7-A1A5-4583E1B0E654}"/>
            </c:ext>
          </c:extLst>
        </c:ser>
        <c:dLbls>
          <c:showLegendKey val="0"/>
          <c:showVal val="0"/>
          <c:showCatName val="0"/>
          <c:showSerName val="0"/>
          <c:showPercent val="0"/>
          <c:showBubbleSize val="0"/>
        </c:dLbls>
        <c:gapWidth val="50"/>
        <c:overlap val="100"/>
        <c:axId val="1804910072"/>
        <c:axId val="1804913560"/>
      </c:barChart>
      <c:dateAx>
        <c:axId val="1804910072"/>
        <c:scaling>
          <c:orientation val="minMax"/>
        </c:scaling>
        <c:delete val="0"/>
        <c:axPos val="b"/>
        <c:numFmt formatCode="General" sourceLinked="0"/>
        <c:majorTickMark val="out"/>
        <c:minorTickMark val="none"/>
        <c:tickLblPos val="nextTo"/>
        <c:spPr>
          <a:ln>
            <a:solidFill>
              <a:srgbClr val="6A737B"/>
            </a:solidFill>
          </a:ln>
        </c:spPr>
        <c:txPr>
          <a:bodyPr/>
          <a:lstStyle/>
          <a:p>
            <a:pPr>
              <a:defRPr sz="1500"/>
            </a:pPr>
            <a:endParaRPr lang="en-US"/>
          </a:p>
        </c:txPr>
        <c:crossAx val="1804913560"/>
        <c:crosses val="autoZero"/>
        <c:auto val="1"/>
        <c:lblOffset val="100"/>
        <c:baseTimeUnit val="years"/>
        <c:majorTimeUnit val="years"/>
        <c:minorTimeUnit val="months"/>
      </c:dateAx>
      <c:valAx>
        <c:axId val="1804913560"/>
        <c:scaling>
          <c:orientation val="minMax"/>
          <c:max val="30000"/>
        </c:scaling>
        <c:delete val="0"/>
        <c:axPos val="l"/>
        <c:majorGridlines>
          <c:spPr>
            <a:ln>
              <a:solidFill>
                <a:srgbClr val="FFFFFF">
                  <a:lumMod val="75000"/>
                </a:srgbClr>
              </a:solidFill>
            </a:ln>
          </c:spPr>
        </c:majorGridlines>
        <c:numFmt formatCode="#,##0" sourceLinked="0"/>
        <c:majorTickMark val="out"/>
        <c:minorTickMark val="none"/>
        <c:tickLblPos val="none"/>
        <c:spPr>
          <a:ln>
            <a:noFill/>
          </a:ln>
        </c:spPr>
        <c:txPr>
          <a:bodyPr/>
          <a:lstStyle/>
          <a:p>
            <a:pPr>
              <a:defRPr sz="1800"/>
            </a:pPr>
            <a:endParaRPr lang="en-US"/>
          </a:p>
        </c:txPr>
        <c:crossAx val="1804910072"/>
        <c:crosses val="autoZero"/>
        <c:crossBetween val="between"/>
        <c:majorUnit val="10000"/>
        <c:dispUnits>
          <c:builtInUnit val="thousands"/>
        </c:dispUnits>
      </c:valAx>
    </c:plotArea>
    <c:plotVisOnly val="1"/>
    <c:dispBlanksAs val="gap"/>
    <c:showDLblsOverMax val="0"/>
  </c:chart>
  <c:txPr>
    <a:bodyPr/>
    <a:lstStyle/>
    <a:p>
      <a:pPr>
        <a:defRPr sz="1800"/>
      </a:pPr>
      <a:endParaRPr lang="en-US"/>
    </a:p>
  </c:txPr>
  <c:externalData r:id="rId2">
    <c:autoUpdate val="0"/>
  </c:externalData>
</c:chartSpace>
</file>

<file path=ppt/drawings/drawing1.xml><?xml version="1.0" encoding="utf-8"?>
<c:userShapes xmlns:c="http://schemas.openxmlformats.org/drawingml/2006/chart">
  <cdr:relSizeAnchor xmlns:cdr="http://schemas.openxmlformats.org/drawingml/2006/chartDrawing">
    <cdr:from>
      <cdr:x>0.40563</cdr:x>
      <cdr:y>0.07867</cdr:y>
    </cdr:from>
    <cdr:to>
      <cdr:x>0.67006</cdr:x>
      <cdr:y>0.12298</cdr:y>
    </cdr:to>
    <cdr:sp macro="" textlink="">
      <cdr:nvSpPr>
        <cdr:cNvPr id="2" name="TextBox 18">
          <a:extLst xmlns:a="http://schemas.openxmlformats.org/drawingml/2006/main">
            <a:ext uri="{FF2B5EF4-FFF2-40B4-BE49-F238E27FC236}">
              <a16:creationId xmlns:a16="http://schemas.microsoft.com/office/drawing/2014/main" id="{85D7EB92-4EB3-4E0E-BA68-41C7136F700D}"/>
            </a:ext>
          </a:extLst>
        </cdr:cNvPr>
        <cdr:cNvSpPr txBox="1"/>
      </cdr:nvSpPr>
      <cdr:spPr>
        <a:xfrm xmlns:a="http://schemas.openxmlformats.org/drawingml/2006/main">
          <a:off x="4018148" y="510867"/>
          <a:ext cx="2619459" cy="287771"/>
        </a:xfrm>
        <a:prstGeom xmlns:a="http://schemas.openxmlformats.org/drawingml/2006/main" prst="rect">
          <a:avLst/>
        </a:prstGeom>
        <a:noFill xmlns:a="http://schemas.openxmlformats.org/drawingml/2006/main"/>
      </cdr:spPr>
      <cdr:txBody>
        <a:bodyPr xmlns:a="http://schemas.openxmlformats.org/drawingml/2006/main" wrap="square" lIns="0" tIns="0" rIns="0" bIns="0" rtlCol="0">
          <a:spAutoFit/>
        </a:bodyPr>
        <a:lstStyle xmlns:a="http://schemas.openxmlformats.org/drawingml/2006/main">
          <a:defPPr>
            <a:defRPr lang="en-US"/>
          </a:defPPr>
          <a:lvl1pPr algn="l" rtl="0" eaLnBrk="0" fontAlgn="base" hangingPunct="0">
            <a:spcBef>
              <a:spcPct val="0"/>
            </a:spcBef>
            <a:spcAft>
              <a:spcPct val="0"/>
            </a:spcAft>
            <a:defRPr sz="2400" kern="1200">
              <a:solidFill>
                <a:schemeClr val="tx1"/>
              </a:solidFill>
              <a:latin typeface="Arial" charset="0"/>
              <a:ea typeface="ＭＳ Ｐゴシック" pitchFamily="34" charset="-128"/>
              <a:cs typeface="+mn-cs"/>
            </a:defRPr>
          </a:lvl1pPr>
          <a:lvl2pPr marL="457200" algn="l" rtl="0" eaLnBrk="0" fontAlgn="base" hangingPunct="0">
            <a:spcBef>
              <a:spcPct val="0"/>
            </a:spcBef>
            <a:spcAft>
              <a:spcPct val="0"/>
            </a:spcAft>
            <a:defRPr sz="2400" kern="1200">
              <a:solidFill>
                <a:schemeClr val="tx1"/>
              </a:solidFill>
              <a:latin typeface="Arial" charset="0"/>
              <a:ea typeface="ＭＳ Ｐゴシック" pitchFamily="34" charset="-128"/>
              <a:cs typeface="+mn-cs"/>
            </a:defRPr>
          </a:lvl2pPr>
          <a:lvl3pPr marL="914400" algn="l" rtl="0" eaLnBrk="0" fontAlgn="base" hangingPunct="0">
            <a:spcBef>
              <a:spcPct val="0"/>
            </a:spcBef>
            <a:spcAft>
              <a:spcPct val="0"/>
            </a:spcAft>
            <a:defRPr sz="2400" kern="1200">
              <a:solidFill>
                <a:schemeClr val="tx1"/>
              </a:solidFill>
              <a:latin typeface="Arial" charset="0"/>
              <a:ea typeface="ＭＳ Ｐゴシック" pitchFamily="34" charset="-128"/>
              <a:cs typeface="+mn-cs"/>
            </a:defRPr>
          </a:lvl3pPr>
          <a:lvl4pPr marL="1371600" algn="l" rtl="0" eaLnBrk="0" fontAlgn="base" hangingPunct="0">
            <a:spcBef>
              <a:spcPct val="0"/>
            </a:spcBef>
            <a:spcAft>
              <a:spcPct val="0"/>
            </a:spcAft>
            <a:defRPr sz="2400" kern="1200">
              <a:solidFill>
                <a:schemeClr val="tx1"/>
              </a:solidFill>
              <a:latin typeface="Arial" charset="0"/>
              <a:ea typeface="ＭＳ Ｐゴシック" pitchFamily="34" charset="-128"/>
              <a:cs typeface="+mn-cs"/>
            </a:defRPr>
          </a:lvl4pPr>
          <a:lvl5pPr marL="1828800" algn="l" rtl="0" eaLnBrk="0" fontAlgn="base" hangingPunct="0">
            <a:spcBef>
              <a:spcPct val="0"/>
            </a:spcBef>
            <a:spcAft>
              <a:spcPct val="0"/>
            </a:spcAft>
            <a:defRPr sz="2400" kern="1200">
              <a:solidFill>
                <a:schemeClr val="tx1"/>
              </a:solidFill>
              <a:latin typeface="Arial" charset="0"/>
              <a:ea typeface="ＭＳ Ｐゴシック" pitchFamily="34" charset="-128"/>
              <a:cs typeface="+mn-cs"/>
            </a:defRPr>
          </a:lvl5pPr>
          <a:lvl6pPr marL="2286000" algn="l" defTabSz="914400" rtl="0" eaLnBrk="1" latinLnBrk="0" hangingPunct="1">
            <a:defRPr sz="2400" kern="1200">
              <a:solidFill>
                <a:schemeClr val="tx1"/>
              </a:solidFill>
              <a:latin typeface="Arial" charset="0"/>
              <a:ea typeface="ＭＳ Ｐゴシック" pitchFamily="34" charset="-128"/>
              <a:cs typeface="+mn-cs"/>
            </a:defRPr>
          </a:lvl6pPr>
          <a:lvl7pPr marL="2743200" algn="l" defTabSz="914400" rtl="0" eaLnBrk="1" latinLnBrk="0" hangingPunct="1">
            <a:defRPr sz="2400" kern="1200">
              <a:solidFill>
                <a:schemeClr val="tx1"/>
              </a:solidFill>
              <a:latin typeface="Arial" charset="0"/>
              <a:ea typeface="ＭＳ Ｐゴシック" pitchFamily="34" charset="-128"/>
              <a:cs typeface="+mn-cs"/>
            </a:defRPr>
          </a:lvl7pPr>
          <a:lvl8pPr marL="3200400" algn="l" defTabSz="914400" rtl="0" eaLnBrk="1" latinLnBrk="0" hangingPunct="1">
            <a:defRPr sz="2400" kern="1200">
              <a:solidFill>
                <a:schemeClr val="tx1"/>
              </a:solidFill>
              <a:latin typeface="Arial" charset="0"/>
              <a:ea typeface="ＭＳ Ｐゴシック" pitchFamily="34" charset="-128"/>
              <a:cs typeface="+mn-cs"/>
            </a:defRPr>
          </a:lvl8pPr>
          <a:lvl9pPr marL="3657600" algn="l" defTabSz="914400" rtl="0" eaLnBrk="1" latinLnBrk="0" hangingPunct="1">
            <a:defRPr sz="2400" kern="1200">
              <a:solidFill>
                <a:schemeClr val="tx1"/>
              </a:solidFill>
              <a:latin typeface="Arial" charset="0"/>
              <a:ea typeface="ＭＳ Ｐゴシック" pitchFamily="34" charset="-128"/>
              <a:cs typeface="+mn-cs"/>
            </a:defRPr>
          </a:lvl9pPr>
        </a:lstStyle>
        <a:p xmlns:a="http://schemas.openxmlformats.org/drawingml/2006/main">
          <a:pPr>
            <a:lnSpc>
              <a:spcPct val="85000"/>
            </a:lnSpc>
          </a:pPr>
          <a:r>
            <a:rPr lang="en-US" sz="2200" b="1" dirty="0">
              <a:solidFill>
                <a:schemeClr val="accent2"/>
              </a:solidFill>
              <a:highlight>
                <a:srgbClr val="FFFF00"/>
              </a:highlight>
            </a:rPr>
            <a:t>2013-14</a:t>
          </a:r>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5954" name="Rectangle 2"/>
          <p:cNvSpPr>
            <a:spLocks noGrp="1" noChangeArrowheads="1"/>
          </p:cNvSpPr>
          <p:nvPr>
            <p:ph type="hdr" sz="quarter"/>
          </p:nvPr>
        </p:nvSpPr>
        <p:spPr bwMode="auto">
          <a:xfrm>
            <a:off x="0" y="0"/>
            <a:ext cx="2950529" cy="497444"/>
          </a:xfrm>
          <a:prstGeom prst="rect">
            <a:avLst/>
          </a:prstGeom>
          <a:noFill/>
          <a:ln w="9525">
            <a:noFill/>
            <a:miter lim="800000"/>
            <a:headEnd/>
            <a:tailEnd/>
          </a:ln>
          <a:effectLst/>
        </p:spPr>
        <p:txBody>
          <a:bodyPr vert="horz" wrap="square" lIns="91548" tIns="45774" rIns="91548" bIns="45774" numCol="1" anchor="t" anchorCtr="0" compatLnSpc="1">
            <a:prstTxWarp prst="textNoShape">
              <a:avLst/>
            </a:prstTxWarp>
          </a:bodyPr>
          <a:lstStyle>
            <a:lvl1pPr>
              <a:defRPr sz="1200"/>
            </a:lvl1pPr>
          </a:lstStyle>
          <a:p>
            <a:endParaRPr lang="en-US"/>
          </a:p>
        </p:txBody>
      </p:sp>
      <p:sp>
        <p:nvSpPr>
          <p:cNvPr id="125955" name="Rectangle 3"/>
          <p:cNvSpPr>
            <a:spLocks noGrp="1" noChangeArrowheads="1"/>
          </p:cNvSpPr>
          <p:nvPr>
            <p:ph type="dt" idx="1"/>
          </p:nvPr>
        </p:nvSpPr>
        <p:spPr bwMode="auto">
          <a:xfrm>
            <a:off x="3855082" y="0"/>
            <a:ext cx="2950529" cy="497444"/>
          </a:xfrm>
          <a:prstGeom prst="rect">
            <a:avLst/>
          </a:prstGeom>
          <a:noFill/>
          <a:ln w="9525">
            <a:noFill/>
            <a:miter lim="800000"/>
            <a:headEnd/>
            <a:tailEnd/>
          </a:ln>
          <a:effectLst/>
        </p:spPr>
        <p:txBody>
          <a:bodyPr vert="horz" wrap="square" lIns="91548" tIns="45774" rIns="91548" bIns="45774" numCol="1" anchor="t" anchorCtr="0" compatLnSpc="1">
            <a:prstTxWarp prst="textNoShape">
              <a:avLst/>
            </a:prstTxWarp>
          </a:bodyPr>
          <a:lstStyle>
            <a:lvl1pPr algn="r">
              <a:defRPr sz="1200"/>
            </a:lvl1pPr>
          </a:lstStyle>
          <a:p>
            <a:endParaRPr lang="en-US"/>
          </a:p>
        </p:txBody>
      </p:sp>
      <p:sp>
        <p:nvSpPr>
          <p:cNvPr id="125956" name="Rectangle 4"/>
          <p:cNvSpPr>
            <a:spLocks noGrp="1" noRot="1" noChangeAspect="1" noChangeArrowheads="1" noTextEdit="1"/>
          </p:cNvSpPr>
          <p:nvPr>
            <p:ph type="sldImg" idx="2"/>
          </p:nvPr>
        </p:nvSpPr>
        <p:spPr bwMode="auto">
          <a:xfrm>
            <a:off x="714375" y="746125"/>
            <a:ext cx="5380038" cy="3725863"/>
          </a:xfrm>
          <a:prstGeom prst="rect">
            <a:avLst/>
          </a:prstGeom>
          <a:noFill/>
          <a:ln w="9525">
            <a:solidFill>
              <a:srgbClr val="000000"/>
            </a:solidFill>
            <a:miter lim="800000"/>
            <a:headEnd/>
            <a:tailEnd/>
          </a:ln>
          <a:effectLst/>
        </p:spPr>
      </p:sp>
      <p:sp>
        <p:nvSpPr>
          <p:cNvPr id="125957" name="Rectangle 5"/>
          <p:cNvSpPr>
            <a:spLocks noGrp="1" noChangeArrowheads="1"/>
          </p:cNvSpPr>
          <p:nvPr>
            <p:ph type="body" sz="quarter" idx="3"/>
          </p:nvPr>
        </p:nvSpPr>
        <p:spPr bwMode="auto">
          <a:xfrm>
            <a:off x="680403" y="4721744"/>
            <a:ext cx="5446396" cy="4472225"/>
          </a:xfrm>
          <a:prstGeom prst="rect">
            <a:avLst/>
          </a:prstGeom>
          <a:noFill/>
          <a:ln w="9525">
            <a:noFill/>
            <a:miter lim="800000"/>
            <a:headEnd/>
            <a:tailEnd/>
          </a:ln>
          <a:effectLst/>
        </p:spPr>
        <p:txBody>
          <a:bodyPr vert="horz" wrap="square" lIns="91548" tIns="45774" rIns="91548" bIns="45774" numCol="1" anchor="t" anchorCtr="0" compatLnSpc="1">
            <a:prstTxWarp prst="textNoShape">
              <a:avLst/>
            </a:prstTxWarp>
          </a:bodyPr>
          <a:lstStyle/>
          <a:p>
            <a:pPr lvl="0"/>
            <a:r>
              <a:rPr lang="en-US" dirty="0"/>
              <a:t>Chart title:</a:t>
            </a:r>
          </a:p>
          <a:p>
            <a:pPr lvl="0"/>
            <a:r>
              <a:rPr lang="en-US" dirty="0"/>
              <a:t>Y-axis label:</a:t>
            </a:r>
          </a:p>
          <a:p>
            <a:pPr lvl="0"/>
            <a:r>
              <a:rPr lang="en-US" dirty="0"/>
              <a:t>Note(s):</a:t>
            </a:r>
          </a:p>
          <a:p>
            <a:pPr lvl="0"/>
            <a:r>
              <a:rPr lang="en-US" dirty="0"/>
              <a:t>Source(s):</a:t>
            </a:r>
          </a:p>
          <a:p>
            <a:pPr lvl="0"/>
            <a:r>
              <a:rPr lang="en-US" dirty="0"/>
              <a:t>Spreadsheet file path:</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5958" name="Rectangle 6"/>
          <p:cNvSpPr>
            <a:spLocks noGrp="1" noChangeArrowheads="1"/>
          </p:cNvSpPr>
          <p:nvPr>
            <p:ph type="ftr" sz="quarter" idx="4"/>
          </p:nvPr>
        </p:nvSpPr>
        <p:spPr bwMode="auto">
          <a:xfrm>
            <a:off x="0" y="9440305"/>
            <a:ext cx="2950529" cy="497444"/>
          </a:xfrm>
          <a:prstGeom prst="rect">
            <a:avLst/>
          </a:prstGeom>
          <a:noFill/>
          <a:ln w="9525">
            <a:noFill/>
            <a:miter lim="800000"/>
            <a:headEnd/>
            <a:tailEnd/>
          </a:ln>
          <a:effectLst/>
        </p:spPr>
        <p:txBody>
          <a:bodyPr vert="horz" wrap="square" lIns="91548" tIns="45774" rIns="91548" bIns="45774" numCol="1" anchor="b" anchorCtr="0" compatLnSpc="1">
            <a:prstTxWarp prst="textNoShape">
              <a:avLst/>
            </a:prstTxWarp>
          </a:bodyPr>
          <a:lstStyle>
            <a:lvl1pPr>
              <a:defRPr sz="1200"/>
            </a:lvl1pPr>
          </a:lstStyle>
          <a:p>
            <a:endParaRPr lang="en-US"/>
          </a:p>
        </p:txBody>
      </p:sp>
      <p:sp>
        <p:nvSpPr>
          <p:cNvPr id="125959" name="Rectangle 7"/>
          <p:cNvSpPr>
            <a:spLocks noGrp="1" noChangeArrowheads="1"/>
          </p:cNvSpPr>
          <p:nvPr>
            <p:ph type="sldNum" sz="quarter" idx="5"/>
          </p:nvPr>
        </p:nvSpPr>
        <p:spPr bwMode="auto">
          <a:xfrm>
            <a:off x="3855082" y="9440305"/>
            <a:ext cx="2950529" cy="497444"/>
          </a:xfrm>
          <a:prstGeom prst="rect">
            <a:avLst/>
          </a:prstGeom>
          <a:noFill/>
          <a:ln w="9525">
            <a:noFill/>
            <a:miter lim="800000"/>
            <a:headEnd/>
            <a:tailEnd/>
          </a:ln>
          <a:effectLst/>
        </p:spPr>
        <p:txBody>
          <a:bodyPr vert="horz" wrap="square" lIns="91548" tIns="45774" rIns="91548" bIns="45774" numCol="1" anchor="b" anchorCtr="0" compatLnSpc="1">
            <a:prstTxWarp prst="textNoShape">
              <a:avLst/>
            </a:prstTxWarp>
          </a:bodyPr>
          <a:lstStyle>
            <a:lvl1pPr algn="r">
              <a:defRPr sz="1200"/>
            </a:lvl1pPr>
          </a:lstStyle>
          <a:p>
            <a:fld id="{EE67FFEB-41A8-4E33-A442-87C345D03039}" type="slidenum">
              <a:rPr lang="en-US"/>
              <a:pPr/>
              <a:t>‹#›</a:t>
            </a:fld>
            <a:endParaRPr lang="en-US"/>
          </a:p>
        </p:txBody>
      </p:sp>
    </p:spTree>
    <p:extLst>
      <p:ext uri="{BB962C8B-B14F-4D97-AF65-F5344CB8AC3E}">
        <p14:creationId xmlns:p14="http://schemas.microsoft.com/office/powerpoint/2010/main" val="209972936"/>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baseline="0">
        <a:solidFill>
          <a:schemeClr val="tx1"/>
        </a:solidFill>
        <a:latin typeface="Arial" charset="0"/>
        <a:ea typeface="ＭＳ Ｐゴシック" pitchFamily="34" charset="-128"/>
        <a:cs typeface="+mn-cs"/>
      </a:defRPr>
    </a:lvl1pPr>
    <a:lvl2pPr marL="457200" algn="l" rtl="0" fontAlgn="base">
      <a:spcBef>
        <a:spcPct val="30000"/>
      </a:spcBef>
      <a:spcAft>
        <a:spcPct val="0"/>
      </a:spcAft>
      <a:defRPr sz="1200" kern="1200">
        <a:solidFill>
          <a:schemeClr val="tx1"/>
        </a:solidFill>
        <a:latin typeface="Arial" charset="0"/>
        <a:ea typeface="ＭＳ Ｐゴシック" pitchFamily="34" charset="-128"/>
        <a:cs typeface="+mn-cs"/>
      </a:defRPr>
    </a:lvl2pPr>
    <a:lvl3pPr marL="914400" algn="l" rtl="0" fontAlgn="base">
      <a:spcBef>
        <a:spcPct val="30000"/>
      </a:spcBef>
      <a:spcAft>
        <a:spcPct val="0"/>
      </a:spcAft>
      <a:defRPr sz="1200" kern="1200">
        <a:solidFill>
          <a:schemeClr val="tx1"/>
        </a:solidFill>
        <a:latin typeface="Arial" charset="0"/>
        <a:ea typeface="ＭＳ Ｐゴシック" pitchFamily="34" charset="-128"/>
        <a:cs typeface="+mn-cs"/>
      </a:defRPr>
    </a:lvl3pPr>
    <a:lvl4pPr marL="1371600" algn="l" rtl="0" fontAlgn="base">
      <a:spcBef>
        <a:spcPct val="30000"/>
      </a:spcBef>
      <a:spcAft>
        <a:spcPct val="0"/>
      </a:spcAft>
      <a:defRPr sz="1200" kern="1200">
        <a:solidFill>
          <a:schemeClr val="tx1"/>
        </a:solidFill>
        <a:latin typeface="Arial" charset="0"/>
        <a:ea typeface="ＭＳ Ｐゴシック" pitchFamily="34" charset="-128"/>
        <a:cs typeface="+mn-cs"/>
      </a:defRPr>
    </a:lvl4pPr>
    <a:lvl5pPr marL="1828800" algn="l" rtl="0" fontAlgn="base">
      <a:spcBef>
        <a:spcPct val="30000"/>
      </a:spcBef>
      <a:spcAft>
        <a:spcPct val="0"/>
      </a:spcAft>
      <a:defRPr sz="1200" kern="1200">
        <a:solidFill>
          <a:schemeClr val="tx1"/>
        </a:solidFill>
        <a:latin typeface="Arial" charset="0"/>
        <a:ea typeface="ＭＳ Ｐゴシック" pitchFamily="34"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3" Type="http://schemas.openxmlformats.org/officeDocument/2006/relationships/hyperlink" Target="#_ENREF_8"/><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3" Type="http://schemas.openxmlformats.org/officeDocument/2006/relationships/hyperlink" Target="#_ENREF_42"/><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Slide Image Placeholder 1"/>
          <p:cNvSpPr>
            <a:spLocks noGrp="1" noRot="1" noChangeAspect="1"/>
          </p:cNvSpPr>
          <p:nvPr>
            <p:ph type="sldImg"/>
          </p:nvPr>
        </p:nvSpPr>
        <p:spPr>
          <a:xfrm>
            <a:off x="473075" y="517525"/>
            <a:ext cx="3724275" cy="2579688"/>
          </a:xfrm>
          <a:ln/>
        </p:spPr>
      </p:sp>
      <p:sp>
        <p:nvSpPr>
          <p:cNvPr id="83970"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lvl="0"/>
            <a:r>
              <a:rPr lang="en-AU" b="0" dirty="0"/>
              <a:t> Public concern about housing affordability is on the rise</a:t>
            </a:r>
          </a:p>
          <a:p>
            <a:pPr lvl="0"/>
            <a:r>
              <a:rPr lang="en-AU" sz="1200" b="0" i="1" kern="1200" baseline="0" dirty="0">
                <a:solidFill>
                  <a:schemeClr val="tx1"/>
                </a:solidFill>
                <a:effectLst/>
                <a:latin typeface="Arial" charset="0"/>
                <a:ea typeface="ＭＳ Ｐゴシック" pitchFamily="34" charset="-128"/>
                <a:cs typeface="+mn-cs"/>
              </a:rPr>
              <a:t>What are the three most important issues for Government?</a:t>
            </a:r>
            <a:r>
              <a:rPr lang="en-AU" sz="1200" b="0" i="0" kern="1200" baseline="0" dirty="0">
                <a:solidFill>
                  <a:schemeClr val="tx1"/>
                </a:solidFill>
                <a:effectLst/>
                <a:latin typeface="Arial" charset="0"/>
                <a:ea typeface="ＭＳ Ｐゴシック" pitchFamily="34" charset="-128"/>
                <a:cs typeface="+mn-cs"/>
              </a:rPr>
              <a:t> 2014 to 2017</a:t>
            </a:r>
            <a:endParaRPr lang="en-AU" b="0" dirty="0"/>
          </a:p>
          <a:p>
            <a:pPr lvl="0"/>
            <a:endParaRPr lang="en-AU" dirty="0"/>
          </a:p>
          <a:p>
            <a:pPr lvl="0"/>
            <a:r>
              <a:rPr lang="en-AU" dirty="0"/>
              <a:t>Sources: </a:t>
            </a:r>
          </a:p>
          <a:p>
            <a:pPr lvl="0"/>
            <a:r>
              <a:rPr lang="en-US" dirty="0"/>
              <a:t>AHURI: https://www.ahuri.edu.au/evidence-in-action/news/how-concerned-are-australians-about-housing</a:t>
            </a:r>
          </a:p>
          <a:p>
            <a:pPr lvl="0"/>
            <a:r>
              <a:rPr lang="en-AU" sz="1200" b="1" i="0" kern="1200" baseline="0" dirty="0">
                <a:solidFill>
                  <a:schemeClr val="tx1"/>
                </a:solidFill>
                <a:effectLst/>
                <a:latin typeface="Arial" charset="0"/>
                <a:ea typeface="ＭＳ Ｐゴシック" pitchFamily="34" charset="-128"/>
                <a:cs typeface="+mn-cs"/>
              </a:rPr>
              <a:t> Essential Report: </a:t>
            </a:r>
            <a:r>
              <a:rPr lang="en-AU" sz="1200" b="1" i="1" kern="1200" baseline="0" dirty="0">
                <a:solidFill>
                  <a:schemeClr val="tx1"/>
                </a:solidFill>
                <a:effectLst/>
                <a:latin typeface="Arial" charset="0"/>
                <a:ea typeface="ＭＳ Ｐゴシック" pitchFamily="34" charset="-128"/>
                <a:cs typeface="+mn-cs"/>
              </a:rPr>
              <a:t>What are the three most important issues for Government?</a:t>
            </a:r>
            <a:r>
              <a:rPr lang="en-AU" sz="1200" b="1" i="0" kern="1200" baseline="0" dirty="0">
                <a:solidFill>
                  <a:schemeClr val="tx1"/>
                </a:solidFill>
                <a:effectLst/>
                <a:latin typeface="Arial" charset="0"/>
                <a:ea typeface="ＭＳ Ｐゴシック" pitchFamily="34" charset="-128"/>
                <a:cs typeface="+mn-cs"/>
              </a:rPr>
              <a:t> 2014 to 2017</a:t>
            </a:r>
          </a:p>
          <a:p>
            <a:pPr lvl="0"/>
            <a:endParaRPr lang="en-AU" sz="1200" b="1" i="0" kern="1200" baseline="0" dirty="0">
              <a:solidFill>
                <a:schemeClr val="tx1"/>
              </a:solidFill>
              <a:effectLst/>
              <a:latin typeface="Arial" charset="0"/>
              <a:ea typeface="ＭＳ Ｐゴシック" pitchFamily="34" charset="-128"/>
              <a:cs typeface="+mn-cs"/>
            </a:endParaRPr>
          </a:p>
          <a:p>
            <a:pPr lvl="0"/>
            <a:r>
              <a:rPr lang="en-AU" sz="1200" b="1" i="0" kern="1200" baseline="0" dirty="0">
                <a:solidFill>
                  <a:schemeClr val="tx1"/>
                </a:solidFill>
                <a:effectLst/>
                <a:latin typeface="Arial" charset="0"/>
                <a:ea typeface="ＭＳ Ｐゴシック" pitchFamily="34" charset="-128"/>
                <a:cs typeface="+mn-cs"/>
              </a:rPr>
              <a:t>Location</a:t>
            </a:r>
          </a:p>
          <a:p>
            <a:pPr lvl="0"/>
            <a:r>
              <a:rPr lang="en-AU" dirty="0"/>
              <a:t>C:\Users\wiltshire\Dropbox (Grattan Institute)\Budget Repair Report\Data and analysis\Housing and mortgage affordability\Public opinion about housing affordability\Essential - most important issues for governments.xlsx </a:t>
            </a:r>
            <a:endParaRPr lang="en-US" dirty="0"/>
          </a:p>
          <a:p>
            <a:pPr lvl="0"/>
            <a:endParaRPr lang="en-US" dirty="0"/>
          </a:p>
        </p:txBody>
      </p:sp>
      <p:sp>
        <p:nvSpPr>
          <p:cNvPr id="83971"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1700">
                <a:solidFill>
                  <a:schemeClr val="tx1"/>
                </a:solidFill>
                <a:latin typeface="Arial" charset="0"/>
                <a:ea typeface="ＭＳ Ｐゴシック" charset="0"/>
                <a:cs typeface="ＭＳ Ｐゴシック" charset="0"/>
              </a:defRPr>
            </a:lvl1pPr>
            <a:lvl2pPr marL="513048" indent="-197326" eaLnBrk="0" hangingPunct="0">
              <a:defRPr sz="1700">
                <a:solidFill>
                  <a:schemeClr val="tx1"/>
                </a:solidFill>
                <a:latin typeface="Arial" charset="0"/>
                <a:ea typeface="ＭＳ Ｐゴシック" charset="0"/>
              </a:defRPr>
            </a:lvl2pPr>
            <a:lvl3pPr marL="789304" indent="-157861" eaLnBrk="0" hangingPunct="0">
              <a:defRPr sz="1700">
                <a:solidFill>
                  <a:schemeClr val="tx1"/>
                </a:solidFill>
                <a:latin typeface="Arial" charset="0"/>
                <a:ea typeface="ＭＳ Ｐゴシック" charset="0"/>
              </a:defRPr>
            </a:lvl3pPr>
            <a:lvl4pPr marL="1105025" indent="-157861" eaLnBrk="0" hangingPunct="0">
              <a:defRPr sz="1700">
                <a:solidFill>
                  <a:schemeClr val="tx1"/>
                </a:solidFill>
                <a:latin typeface="Arial" charset="0"/>
                <a:ea typeface="ＭＳ Ｐゴシック" charset="0"/>
              </a:defRPr>
            </a:lvl4pPr>
            <a:lvl5pPr marL="1420747" indent="-157861" eaLnBrk="0" hangingPunct="0">
              <a:defRPr sz="1700">
                <a:solidFill>
                  <a:schemeClr val="tx1"/>
                </a:solidFill>
                <a:latin typeface="Arial" charset="0"/>
                <a:ea typeface="ＭＳ Ｐゴシック" charset="0"/>
              </a:defRPr>
            </a:lvl5pPr>
            <a:lvl6pPr marL="1736468" indent="-157861" eaLnBrk="0" fontAlgn="base" hangingPunct="0">
              <a:spcBef>
                <a:spcPct val="0"/>
              </a:spcBef>
              <a:spcAft>
                <a:spcPct val="0"/>
              </a:spcAft>
              <a:defRPr sz="1700">
                <a:solidFill>
                  <a:schemeClr val="tx1"/>
                </a:solidFill>
                <a:latin typeface="Arial" charset="0"/>
                <a:ea typeface="ＭＳ Ｐゴシック" charset="0"/>
              </a:defRPr>
            </a:lvl6pPr>
            <a:lvl7pPr marL="2052189" indent="-157861" eaLnBrk="0" fontAlgn="base" hangingPunct="0">
              <a:spcBef>
                <a:spcPct val="0"/>
              </a:spcBef>
              <a:spcAft>
                <a:spcPct val="0"/>
              </a:spcAft>
              <a:defRPr sz="1700">
                <a:solidFill>
                  <a:schemeClr val="tx1"/>
                </a:solidFill>
                <a:latin typeface="Arial" charset="0"/>
                <a:ea typeface="ＭＳ Ｐゴシック" charset="0"/>
              </a:defRPr>
            </a:lvl7pPr>
            <a:lvl8pPr marL="2367911" indent="-157861" eaLnBrk="0" fontAlgn="base" hangingPunct="0">
              <a:spcBef>
                <a:spcPct val="0"/>
              </a:spcBef>
              <a:spcAft>
                <a:spcPct val="0"/>
              </a:spcAft>
              <a:defRPr sz="1700">
                <a:solidFill>
                  <a:schemeClr val="tx1"/>
                </a:solidFill>
                <a:latin typeface="Arial" charset="0"/>
                <a:ea typeface="ＭＳ Ｐゴシック" charset="0"/>
              </a:defRPr>
            </a:lvl8pPr>
            <a:lvl9pPr marL="2683632" indent="-157861" eaLnBrk="0" fontAlgn="base" hangingPunct="0">
              <a:spcBef>
                <a:spcPct val="0"/>
              </a:spcBef>
              <a:spcAft>
                <a:spcPct val="0"/>
              </a:spcAft>
              <a:defRPr sz="1700">
                <a:solidFill>
                  <a:schemeClr val="tx1"/>
                </a:solidFill>
                <a:latin typeface="Arial" charset="0"/>
                <a:ea typeface="ＭＳ Ｐゴシック" charset="0"/>
              </a:defRPr>
            </a:lvl9pPr>
          </a:lstStyle>
          <a:p>
            <a:fld id="{1D5DE826-EC1F-924C-9BA1-9A3F7FC81F27}" type="slidenum">
              <a:rPr lang="en-US" sz="800"/>
              <a:pPr/>
              <a:t>1</a:t>
            </a:fld>
            <a:endParaRPr lang="en-US" sz="800"/>
          </a:p>
        </p:txBody>
      </p:sp>
    </p:spTree>
    <p:extLst>
      <p:ext uri="{BB962C8B-B14F-4D97-AF65-F5344CB8AC3E}">
        <p14:creationId xmlns:p14="http://schemas.microsoft.com/office/powerpoint/2010/main" val="30905408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dirty="0"/>
              <a:t>Chart title: </a:t>
            </a:r>
            <a:r>
              <a:rPr lang="en-AU" dirty="0"/>
              <a:t>The costs of servicing a mortgage are far higher now than in the early 1990s</a:t>
            </a:r>
          </a:p>
          <a:p>
            <a:pPr lvl="0"/>
            <a:r>
              <a:rPr lang="en-US" dirty="0"/>
              <a:t>Y-axis label: </a:t>
            </a:r>
            <a:r>
              <a:rPr lang="en-AU" b="1" dirty="0">
                <a:cs typeface="Arial"/>
              </a:rPr>
              <a:t>Mortgage interest payments as a share of disposable income,</a:t>
            </a:r>
            <a:r>
              <a:rPr lang="en-AU" dirty="0">
                <a:cs typeface="Arial"/>
              </a:rPr>
              <a:t> per cent</a:t>
            </a:r>
            <a:endParaRPr lang="en-US" dirty="0">
              <a:cs typeface="Arial"/>
            </a:endParaRPr>
          </a:p>
          <a:p>
            <a:pPr lvl="0"/>
            <a:r>
              <a:rPr lang="en-US" dirty="0"/>
              <a:t>Note(s): </a:t>
            </a:r>
            <a:endParaRPr lang="en-AU" dirty="0"/>
          </a:p>
          <a:p>
            <a:pPr lvl="0"/>
            <a:r>
              <a:rPr lang="en-US" dirty="0"/>
              <a:t>Source(s): </a:t>
            </a:r>
            <a:r>
              <a:rPr lang="en-AU" dirty="0"/>
              <a:t>RBA Statistical</a:t>
            </a:r>
            <a:r>
              <a:rPr lang="en-AU" baseline="0" dirty="0"/>
              <a:t> Tables, E2: Household finances </a:t>
            </a:r>
            <a:r>
              <a:rPr lang="mr-IN" baseline="0" dirty="0"/>
              <a:t>–</a:t>
            </a:r>
            <a:r>
              <a:rPr lang="en-AU" baseline="0" dirty="0"/>
              <a:t> selected ratios. </a:t>
            </a:r>
            <a:endParaRPr lang="en-US" dirty="0"/>
          </a:p>
          <a:p>
            <a:pPr lvl="0"/>
            <a:r>
              <a:rPr lang="en-AU" b="1" dirty="0"/>
              <a:t>File Path: =</a:t>
            </a:r>
            <a:r>
              <a:rPr lang="en-AU" b="0" dirty="0"/>
              <a:t>'C:\Users\</a:t>
            </a:r>
            <a:r>
              <a:rPr lang="en-AU" b="0" dirty="0" err="1"/>
              <a:t>wiltshire</a:t>
            </a:r>
            <a:r>
              <a:rPr lang="en-AU" b="0" dirty="0"/>
              <a:t>\Dropbox (Grattan Institute)\Budget Repair Report\Data and analysis\Housing and mortgage affordability\[RBA Household Finances – Selected Ratios – E2-data.csv]RBA Household Finances – Select'!K18</a:t>
            </a:r>
          </a:p>
          <a:p>
            <a:endParaRPr lang="en-AU" dirty="0"/>
          </a:p>
        </p:txBody>
      </p:sp>
      <p:sp>
        <p:nvSpPr>
          <p:cNvPr id="4" name="Slide Number Placeholder 3"/>
          <p:cNvSpPr>
            <a:spLocks noGrp="1"/>
          </p:cNvSpPr>
          <p:nvPr>
            <p:ph type="sldNum" sz="quarter" idx="10"/>
          </p:nvPr>
        </p:nvSpPr>
        <p:spPr/>
        <p:txBody>
          <a:bodyPr/>
          <a:lstStyle/>
          <a:p>
            <a:fld id="{EE67FFEB-41A8-4E33-A442-87C345D03039}" type="slidenum">
              <a:rPr lang="en-US" smtClean="0"/>
              <a:pPr/>
              <a:t>10</a:t>
            </a:fld>
            <a:endParaRPr lang="en-US"/>
          </a:p>
        </p:txBody>
      </p:sp>
    </p:spTree>
    <p:extLst>
      <p:ext uri="{BB962C8B-B14F-4D97-AF65-F5344CB8AC3E}">
        <p14:creationId xmlns:p14="http://schemas.microsoft.com/office/powerpoint/2010/main" val="17016646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73075" y="517525"/>
            <a:ext cx="3724275" cy="2579688"/>
          </a:xfrm>
        </p:spPr>
      </p:sp>
      <p:sp>
        <p:nvSpPr>
          <p:cNvPr id="3" name="Notes Placeholder 2"/>
          <p:cNvSpPr>
            <a:spLocks noGrp="1"/>
          </p:cNvSpPr>
          <p:nvPr>
            <p:ph type="body" idx="1"/>
          </p:nvPr>
        </p:nvSpPr>
        <p:spPr/>
        <p:txBody>
          <a:bodyPr/>
          <a:lstStyle/>
          <a:p>
            <a:r>
              <a:rPr lang="en-AU" dirty="0"/>
              <a:t>Title:</a:t>
            </a:r>
            <a:r>
              <a:rPr lang="en-AU" baseline="0" dirty="0"/>
              <a:t> </a:t>
            </a:r>
            <a:r>
              <a:rPr lang="en-AU" sz="800" dirty="0"/>
              <a:t>A home is harder to pay off given larger loans and low wages growth</a:t>
            </a:r>
          </a:p>
          <a:p>
            <a:pPr defTabSz="629930">
              <a:defRPr/>
            </a:pPr>
            <a:r>
              <a:rPr lang="en-AU" sz="800" dirty="0"/>
              <a:t>Units: Mortgage repayments on an average house (20 per cent deposit), per cent of median household income, 25 year principal and interest loan</a:t>
            </a:r>
            <a:endParaRPr lang="en-US" dirty="0">
              <a:solidFill>
                <a:srgbClr val="000000"/>
              </a:solidFill>
            </a:endParaRPr>
          </a:p>
          <a:p>
            <a:r>
              <a:rPr lang="en-US" sz="800" dirty="0"/>
              <a:t>Notes: </a:t>
            </a:r>
            <a:r>
              <a:rPr lang="en-AU" sz="800" dirty="0"/>
              <a:t>2017 average dwelling price is $669,700; 2003 house price is $319,802 1990 house price is $141,517. Mortgage repayments on an average house (20 per cent deposit), 25 year principal and interest loan. Average wages and interest rates over life of loan. Current wage growth and interest rates projected forwards. .</a:t>
            </a:r>
          </a:p>
          <a:p>
            <a:r>
              <a:rPr lang="en-AU" sz="800" dirty="0"/>
              <a:t>Source: ABS; RBA; Grattan analysis; </a:t>
            </a:r>
            <a:r>
              <a:rPr lang="en-AU" sz="800" dirty="0" err="1"/>
              <a:t>CoreLogic</a:t>
            </a:r>
            <a:r>
              <a:rPr lang="en-AU" sz="800" dirty="0"/>
              <a:t> Australia (2016).</a:t>
            </a:r>
          </a:p>
          <a:p>
            <a:endParaRPr lang="en-US" sz="800" i="1" dirty="0"/>
          </a:p>
          <a:p>
            <a:endParaRPr lang="en-AU" dirty="0"/>
          </a:p>
          <a:p>
            <a:endParaRPr lang="en-AU" dirty="0"/>
          </a:p>
        </p:txBody>
      </p:sp>
      <p:sp>
        <p:nvSpPr>
          <p:cNvPr id="4" name="Slide Number Placeholder 3"/>
          <p:cNvSpPr>
            <a:spLocks noGrp="1"/>
          </p:cNvSpPr>
          <p:nvPr>
            <p:ph type="sldNum" sz="quarter" idx="10"/>
          </p:nvPr>
        </p:nvSpPr>
        <p:spPr/>
        <p:txBody>
          <a:bodyPr/>
          <a:lstStyle/>
          <a:p>
            <a:fld id="{EE67FFEB-41A8-4E33-A442-87C345D03039}" type="slidenum">
              <a:rPr lang="en-US" smtClean="0"/>
              <a:pPr/>
              <a:t>11</a:t>
            </a:fld>
            <a:endParaRPr lang="en-US"/>
          </a:p>
        </p:txBody>
      </p:sp>
    </p:spTree>
    <p:extLst>
      <p:ext uri="{BB962C8B-B14F-4D97-AF65-F5344CB8AC3E}">
        <p14:creationId xmlns:p14="http://schemas.microsoft.com/office/powerpoint/2010/main" val="17038690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629930">
              <a:defRPr/>
            </a:pPr>
            <a:r>
              <a:rPr lang="en-AU" dirty="0"/>
              <a:t>Rents have not diverged from wages, but are a long way from house prices</a:t>
            </a:r>
          </a:p>
          <a:p>
            <a:pPr defTabSz="629930">
              <a:defRPr/>
            </a:pPr>
            <a:r>
              <a:rPr lang="en-AU" dirty="0"/>
              <a:t>Nominal, index, 1997 = 100</a:t>
            </a:r>
            <a:endParaRPr lang="en-US" dirty="0">
              <a:latin typeface="Arial" charset="0"/>
              <a:ea typeface="ＭＳ Ｐゴシック" pitchFamily="34" charset="-128"/>
            </a:endParaRPr>
          </a:p>
          <a:p>
            <a:pPr defTabSz="629930">
              <a:defRPr/>
            </a:pPr>
            <a:r>
              <a:rPr lang="en-AU" sz="800" i="1" dirty="0"/>
              <a:t>Notes: Nominal house price growth; All Groups CPI; Wage price index (excluding bonuses; private and public)</a:t>
            </a:r>
          </a:p>
          <a:p>
            <a:r>
              <a:rPr lang="en-AU" i="1" dirty="0"/>
              <a:t>Source: ABS 6401.0 Consumer Price Index, Australia; OECD Affordable Housing Database</a:t>
            </a:r>
          </a:p>
          <a:p>
            <a:endParaRPr lang="en-AU" i="1" dirty="0"/>
          </a:p>
          <a:p>
            <a:r>
              <a:rPr lang="en-AU" i="1" dirty="0"/>
              <a:t>C:\Users\wiltshire\Dropbox (Grattan Institute)\Budget Repair Report\Data and analysis\Housing and mortgage affordability\2017 Housing affordability op </a:t>
            </a:r>
            <a:r>
              <a:rPr lang="en-AU" i="1" dirty="0" err="1"/>
              <a:t>ed</a:t>
            </a:r>
            <a:r>
              <a:rPr lang="en-AU" i="1" dirty="0"/>
              <a:t>\Housing op </a:t>
            </a:r>
            <a:r>
              <a:rPr lang="en-AU" i="1" dirty="0" err="1"/>
              <a:t>ed</a:t>
            </a:r>
            <a:r>
              <a:rPr lang="en-AU" i="1" dirty="0"/>
              <a:t> analysis.xlsx</a:t>
            </a:r>
          </a:p>
          <a:p>
            <a:r>
              <a:rPr lang="en-AU" i="1" dirty="0"/>
              <a:t>Tab “Rents v prices growth”</a:t>
            </a:r>
          </a:p>
          <a:p>
            <a:endParaRPr lang="en-US" dirty="0"/>
          </a:p>
        </p:txBody>
      </p:sp>
      <p:sp>
        <p:nvSpPr>
          <p:cNvPr id="4" name="Slide Number Placeholder 3"/>
          <p:cNvSpPr>
            <a:spLocks noGrp="1"/>
          </p:cNvSpPr>
          <p:nvPr>
            <p:ph type="sldNum" sz="quarter" idx="10"/>
          </p:nvPr>
        </p:nvSpPr>
        <p:spPr/>
        <p:txBody>
          <a:bodyPr/>
          <a:lstStyle/>
          <a:p>
            <a:fld id="{EE67FFEB-41A8-4E33-A442-87C345D03039}" type="slidenum">
              <a:rPr lang="en-US" smtClean="0"/>
              <a:pPr/>
              <a:t>13</a:t>
            </a:fld>
            <a:endParaRPr lang="en-US"/>
          </a:p>
        </p:txBody>
      </p:sp>
    </p:spTree>
    <p:extLst>
      <p:ext uri="{BB962C8B-B14F-4D97-AF65-F5344CB8AC3E}">
        <p14:creationId xmlns:p14="http://schemas.microsoft.com/office/powerpoint/2010/main" val="32980900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1" defTabSz="629930">
              <a:defRPr/>
            </a:pPr>
            <a:r>
              <a:rPr lang="en-US" dirty="0"/>
              <a:t>Title: Renting pensioners are under more stress than home-owning retirees – but less than others</a:t>
            </a:r>
          </a:p>
          <a:p>
            <a:pPr defTabSz="629930">
              <a:defRPr/>
            </a:pPr>
            <a:r>
              <a:rPr lang="en-US" dirty="0"/>
              <a:t>Units: </a:t>
            </a:r>
            <a:r>
              <a:rPr lang="en-AU" sz="800" kern="0" dirty="0"/>
              <a:t>Proportion of households with at least one financial stress</a:t>
            </a:r>
            <a:endParaRPr lang="en-US" sz="800" kern="0" dirty="0"/>
          </a:p>
          <a:p>
            <a:r>
              <a:rPr lang="en-US" i="1" dirty="0"/>
              <a:t>Notes: This measure of financial stress is built from four questions on the HES survey relating to whether, due to money shortage a given household: 1) skipped meals; 2) did not heat their home; 3) failed to pay gas, electricity or telephone bills on time; or 4) failed to pay registration insurance on time. The y-axis value is the average number of affirmative responses for the category.</a:t>
            </a:r>
          </a:p>
          <a:p>
            <a:r>
              <a:rPr lang="en-US" i="1" dirty="0"/>
              <a:t>Source: ABS Household Expenditure Survey </a:t>
            </a:r>
            <a:r>
              <a:rPr lang="en-AU" i="1" dirty="0"/>
              <a:t>2009-10, Grattan analysis</a:t>
            </a:r>
          </a:p>
          <a:p>
            <a:endParaRPr lang="en-US" dirty="0"/>
          </a:p>
          <a:p>
            <a:endParaRPr lang="en-US" dirty="0"/>
          </a:p>
        </p:txBody>
      </p:sp>
      <p:sp>
        <p:nvSpPr>
          <p:cNvPr id="4" name="Slide Number Placeholder 3"/>
          <p:cNvSpPr>
            <a:spLocks noGrp="1"/>
          </p:cNvSpPr>
          <p:nvPr>
            <p:ph type="sldNum" sz="quarter" idx="10"/>
          </p:nvPr>
        </p:nvSpPr>
        <p:spPr/>
        <p:txBody>
          <a:bodyPr/>
          <a:lstStyle/>
          <a:p>
            <a:fld id="{EE67FFEB-41A8-4E33-A442-87C345D03039}" type="slidenum">
              <a:rPr lang="en-US" smtClean="0"/>
              <a:pPr/>
              <a:t>14</a:t>
            </a:fld>
            <a:endParaRPr lang="en-US"/>
          </a:p>
        </p:txBody>
      </p:sp>
    </p:spTree>
    <p:extLst>
      <p:ext uri="{BB962C8B-B14F-4D97-AF65-F5344CB8AC3E}">
        <p14:creationId xmlns:p14="http://schemas.microsoft.com/office/powerpoint/2010/main" val="35520669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Title: Rental stress among low-income households is increasing in capital cities </a:t>
            </a:r>
          </a:p>
          <a:p>
            <a:pPr defTabSz="629930">
              <a:defRPr/>
            </a:pPr>
            <a:r>
              <a:rPr lang="en-AU" dirty="0"/>
              <a:t>Units: </a:t>
            </a:r>
            <a:r>
              <a:rPr lang="en-AU" sz="1200" dirty="0"/>
              <a:t>Per cent of low-income renters with housing costs more than 30 per cent of gross household income</a:t>
            </a:r>
            <a:endParaRPr lang="en-AU" dirty="0"/>
          </a:p>
          <a:p>
            <a:pPr lvl="0"/>
            <a:r>
              <a:rPr lang="en-AU" sz="1200" i="1" dirty="0"/>
              <a:t>Notes: Low income households are defined as the 40 per cent of households with equivalised disposable household income (excluding Commonwealth Rent Assistance) at or below the 40th percentile.</a:t>
            </a:r>
          </a:p>
          <a:p>
            <a:pPr lvl="0"/>
            <a:r>
              <a:rPr lang="en-AU" sz="1200" i="1" dirty="0"/>
              <a:t>Source: ABS 4130.0 - Housing Occupancy and Costs</a:t>
            </a:r>
            <a:endParaRPr lang="en-AU" dirty="0"/>
          </a:p>
          <a:p>
            <a:r>
              <a:rPr lang="en-AU" dirty="0"/>
              <a:t>C:\Users\wiltshire\Dropbox (Grattan Institute)\Budget Repair Report\Data and analysis\Housing and mortgage affordability\4130 - Housing occupancy and costs\Housing occupancy and costs - analysis.xlsx</a:t>
            </a:r>
          </a:p>
          <a:p>
            <a:endParaRPr lang="en-AU" dirty="0"/>
          </a:p>
        </p:txBody>
      </p:sp>
      <p:sp>
        <p:nvSpPr>
          <p:cNvPr id="4" name="Slide Number Placeholder 3"/>
          <p:cNvSpPr>
            <a:spLocks noGrp="1"/>
          </p:cNvSpPr>
          <p:nvPr>
            <p:ph type="sldNum" sz="quarter" idx="10"/>
          </p:nvPr>
        </p:nvSpPr>
        <p:spPr/>
        <p:txBody>
          <a:bodyPr/>
          <a:lstStyle/>
          <a:p>
            <a:fld id="{EE67FFEB-41A8-4E33-A442-87C345D03039}" type="slidenum">
              <a:rPr lang="en-US" smtClean="0"/>
              <a:pPr/>
              <a:t>15</a:t>
            </a:fld>
            <a:endParaRPr lang="en-US"/>
          </a:p>
        </p:txBody>
      </p:sp>
    </p:spTree>
    <p:extLst>
      <p:ext uri="{BB962C8B-B14F-4D97-AF65-F5344CB8AC3E}">
        <p14:creationId xmlns:p14="http://schemas.microsoft.com/office/powerpoint/2010/main" val="33249232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p:cNvSpPr>
            <a:spLocks noGrp="1"/>
          </p:cNvSpPr>
          <p:nvPr>
            <p:ph type="body" idx="1"/>
          </p:nvPr>
        </p:nvSpPr>
        <p:spPr/>
        <p:txBody>
          <a:bodyPr/>
          <a:lstStyle/>
          <a:p>
            <a:r>
              <a:rPr lang="en-AU" dirty="0"/>
              <a:t>Title: Rents for cheaper dwellings have increased the most over the past decade</a:t>
            </a:r>
          </a:p>
          <a:p>
            <a:pPr defTabSz="629930">
              <a:defRPr/>
            </a:pPr>
            <a:r>
              <a:rPr lang="en-AU" dirty="0"/>
              <a:t>Units: </a:t>
            </a:r>
            <a:r>
              <a:rPr lang="en-AU" sz="800" dirty="0"/>
              <a:t>Per cent change in rents between 2003-04 and 2013-14, by rent decile in each year</a:t>
            </a:r>
            <a:endParaRPr lang="en-US" sz="800" dirty="0">
              <a:cs typeface="Arial"/>
            </a:endParaRPr>
          </a:p>
          <a:p>
            <a:pPr defTabSz="629930">
              <a:defRPr/>
            </a:pPr>
            <a:endParaRPr lang="en-US" sz="800" dirty="0">
              <a:cs typeface="Arial"/>
            </a:endParaRPr>
          </a:p>
          <a:p>
            <a:pPr defTabSz="629930">
              <a:defRPr/>
            </a:pPr>
            <a:endParaRPr lang="en-AU" dirty="0"/>
          </a:p>
          <a:p>
            <a:r>
              <a:rPr lang="en-AU" sz="800" dirty="0"/>
              <a:t>Notes: average rent in each decile. ‘</a:t>
            </a:r>
            <a:r>
              <a:rPr lang="en-US" sz="800" dirty="0"/>
              <a:t>Semi-detached/townhouses’ includes </a:t>
            </a:r>
            <a:r>
              <a:rPr lang="en-AU" sz="800" dirty="0"/>
              <a:t>semi-detached house, row or terrace house and townhouse.</a:t>
            </a:r>
          </a:p>
          <a:p>
            <a:pPr lvl="0"/>
            <a:r>
              <a:rPr lang="en-AU" sz="800" dirty="0"/>
              <a:t>Source: ABS Survey of Income and Housing</a:t>
            </a:r>
            <a:endParaRPr lang="en-US" sz="800" i="1" dirty="0"/>
          </a:p>
          <a:p>
            <a:endParaRPr lang="en-AU" dirty="0"/>
          </a:p>
          <a:p>
            <a:endParaRPr lang="en-AU" dirty="0"/>
          </a:p>
          <a:p>
            <a:endParaRPr lang="en-AU" dirty="0"/>
          </a:p>
          <a:p>
            <a:r>
              <a:rPr lang="en-AU" dirty="0"/>
              <a:t>C:\Users\wiltshire\Dropbox (Grattan Institute)\Budget Repair Report\Data and analysis\Housing and mortgage affordability\2017 Housing affordability op </a:t>
            </a:r>
            <a:r>
              <a:rPr lang="en-AU" dirty="0" err="1"/>
              <a:t>ed</a:t>
            </a:r>
            <a:r>
              <a:rPr lang="en-AU" dirty="0"/>
              <a:t>\Rents and house price distribution analysis - SIH.xlsx</a:t>
            </a:r>
          </a:p>
        </p:txBody>
      </p:sp>
    </p:spTree>
    <p:extLst>
      <p:ext uri="{BB962C8B-B14F-4D97-AF65-F5344CB8AC3E}">
        <p14:creationId xmlns:p14="http://schemas.microsoft.com/office/powerpoint/2010/main" val="22440138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Title: Most jobs growth was in city centres over the last decade</a:t>
            </a:r>
          </a:p>
          <a:p>
            <a:pPr defTabSz="629930">
              <a:defRPr/>
            </a:pPr>
            <a:r>
              <a:rPr lang="en-AU" dirty="0"/>
              <a:t>Units: Employment growth, Sydney and Melbourne, thousands</a:t>
            </a:r>
          </a:p>
          <a:p>
            <a:pPr defTabSz="629930">
              <a:defRPr/>
            </a:pPr>
            <a:endParaRPr lang="en-AU" dirty="0"/>
          </a:p>
          <a:p>
            <a:pPr>
              <a:spcAft>
                <a:spcPts val="0"/>
              </a:spcAft>
              <a:tabLst>
                <a:tab pos="310153" algn="l"/>
              </a:tabLst>
            </a:pPr>
            <a:r>
              <a:rPr lang="en-AU" sz="800" dirty="0"/>
              <a:t>Source: </a:t>
            </a:r>
            <a:r>
              <a:rPr lang="en-AU" sz="800" i="1" dirty="0">
                <a:latin typeface="Arial" panose="020B0604020202020204" pitchFamily="34" charset="0"/>
                <a:ea typeface="Times New Roman" panose="02020603050405020304" pitchFamily="18" charset="0"/>
              </a:rPr>
              <a:t>: Grattan analysis; BITRE</a:t>
            </a:r>
          </a:p>
          <a:p>
            <a:endParaRPr lang="en-AU" dirty="0"/>
          </a:p>
          <a:p>
            <a:endParaRPr lang="en-US" dirty="0"/>
          </a:p>
        </p:txBody>
      </p:sp>
      <p:sp>
        <p:nvSpPr>
          <p:cNvPr id="4" name="Slide Number Placeholder 3"/>
          <p:cNvSpPr>
            <a:spLocks noGrp="1"/>
          </p:cNvSpPr>
          <p:nvPr>
            <p:ph type="sldNum" sz="quarter" idx="10"/>
          </p:nvPr>
        </p:nvSpPr>
        <p:spPr/>
        <p:txBody>
          <a:bodyPr/>
          <a:lstStyle/>
          <a:p>
            <a:fld id="{EE67FFEB-41A8-4E33-A442-87C345D03039}" type="slidenum">
              <a:rPr lang="en-US" smtClean="0"/>
              <a:pPr/>
              <a:t>17</a:t>
            </a:fld>
            <a:endParaRPr lang="en-US"/>
          </a:p>
        </p:txBody>
      </p:sp>
    </p:spTree>
    <p:extLst>
      <p:ext uri="{BB962C8B-B14F-4D97-AF65-F5344CB8AC3E}">
        <p14:creationId xmlns:p14="http://schemas.microsoft.com/office/powerpoint/2010/main" val="8878597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Title: Migration growth was much higher 2006-2016, and so capital city populations jumped</a:t>
            </a:r>
            <a:endParaRPr lang="en-AU" i="1" dirty="0"/>
          </a:p>
          <a:p>
            <a:pPr defTabSz="629930">
              <a:defRPr/>
            </a:pPr>
            <a:r>
              <a:rPr lang="en-AU" i="1" dirty="0"/>
              <a:t>Units: </a:t>
            </a:r>
            <a:r>
              <a:rPr lang="en-AU" b="1" kern="0" dirty="0"/>
              <a:t>Annual resident population growth,</a:t>
            </a:r>
            <a:r>
              <a:rPr lang="en-AU" b="1" kern="0" baseline="0" dirty="0"/>
              <a:t> </a:t>
            </a:r>
            <a:r>
              <a:rPr lang="en-AU" kern="0" dirty="0"/>
              <a:t>per cent</a:t>
            </a:r>
            <a:endParaRPr lang="en-US" kern="0" dirty="0">
              <a:latin typeface="Arial" charset="0"/>
              <a:ea typeface="ＭＳ Ｐゴシック" pitchFamily="34" charset="-128"/>
            </a:endParaRPr>
          </a:p>
          <a:p>
            <a:endParaRPr lang="en-AU" i="1" dirty="0"/>
          </a:p>
          <a:p>
            <a:endParaRPr lang="en-AU" i="1" dirty="0"/>
          </a:p>
          <a:p>
            <a:r>
              <a:rPr lang="en-AU" i="1" dirty="0"/>
              <a:t>LH panel: Source: ABS 3101.0 - Australian Demographic Statistics, Jun 2016 ; Department of Immigration and Border Protection forecasts  https://www.border.gov.au/ReportsandPublications/Documents/statistics/nom-september-2016.pdf</a:t>
            </a:r>
          </a:p>
          <a:p>
            <a:r>
              <a:rPr lang="en-AU" i="1" dirty="0"/>
              <a:t>C:\Users\wiltshire\Dropbox (Grattan Institute)\Budget Repair Report\Data and analysis\Housing and mortgage affordability\2017 Housing affordability op </a:t>
            </a:r>
            <a:r>
              <a:rPr lang="en-AU" i="1" dirty="0" err="1"/>
              <a:t>ed</a:t>
            </a:r>
            <a:r>
              <a:rPr lang="en-AU" i="1" dirty="0"/>
              <a:t>\Housing op </a:t>
            </a:r>
            <a:r>
              <a:rPr lang="en-AU" i="1" dirty="0" err="1"/>
              <a:t>ed</a:t>
            </a:r>
            <a:r>
              <a:rPr lang="en-AU" i="1" dirty="0"/>
              <a:t> analysis.xlsx</a:t>
            </a:r>
          </a:p>
          <a:p>
            <a:endParaRPr lang="en-US" dirty="0"/>
          </a:p>
          <a:p>
            <a:r>
              <a:rPr lang="en-US" dirty="0"/>
              <a:t>RH panel: ABS </a:t>
            </a:r>
            <a:r>
              <a:rPr lang="en-AU" dirty="0"/>
              <a:t>3218.0  Regional Population Growth, Australia</a:t>
            </a:r>
            <a:r>
              <a:rPr lang="en-AU" b="0" dirty="0"/>
              <a:t> </a:t>
            </a:r>
            <a:endParaRPr lang="en-US" b="0" dirty="0"/>
          </a:p>
          <a:p>
            <a:r>
              <a:rPr lang="en-AU" dirty="0"/>
              <a:t>C:\Users\wiltshire\Dropbox (Grattan Institute)\Budget Repair Report\Data and analysis\Housing and mortgage affordability\2017 Housing affordability op </a:t>
            </a:r>
            <a:r>
              <a:rPr lang="en-AU" dirty="0" err="1"/>
              <a:t>ed</a:t>
            </a:r>
            <a:r>
              <a:rPr lang="en-AU" dirty="0"/>
              <a:t>\Population by </a:t>
            </a:r>
            <a:r>
              <a:rPr lang="en-AU" dirty="0" err="1"/>
              <a:t>signficnat</a:t>
            </a:r>
            <a:r>
              <a:rPr lang="en-AU" dirty="0"/>
              <a:t> urban area.xls</a:t>
            </a:r>
          </a:p>
          <a:p>
            <a:endParaRPr lang="en-AU" dirty="0"/>
          </a:p>
          <a:p>
            <a:pPr defTabSz="629930">
              <a:defRPr/>
            </a:pPr>
            <a:r>
              <a:rPr lang="en-AU" dirty="0"/>
              <a:t>Notes: </a:t>
            </a:r>
            <a:r>
              <a:rPr lang="en-AU" sz="800" i="1" dirty="0"/>
              <a:t>Notes: series break in 2006 when ‘net overseas migration’ definition was changed</a:t>
            </a:r>
          </a:p>
          <a:p>
            <a:endParaRPr lang="en-US" dirty="0"/>
          </a:p>
        </p:txBody>
      </p:sp>
      <p:sp>
        <p:nvSpPr>
          <p:cNvPr id="4" name="Slide Number Placeholder 3"/>
          <p:cNvSpPr>
            <a:spLocks noGrp="1"/>
          </p:cNvSpPr>
          <p:nvPr>
            <p:ph type="sldNum" sz="quarter" idx="10"/>
          </p:nvPr>
        </p:nvSpPr>
        <p:spPr/>
        <p:txBody>
          <a:bodyPr/>
          <a:lstStyle/>
          <a:p>
            <a:fld id="{EE67FFEB-41A8-4E33-A442-87C345D03039}" type="slidenum">
              <a:rPr lang="en-US" smtClean="0"/>
              <a:pPr/>
              <a:t>18</a:t>
            </a:fld>
            <a:endParaRPr lang="en-US"/>
          </a:p>
        </p:txBody>
      </p:sp>
    </p:spTree>
    <p:extLst>
      <p:ext uri="{BB962C8B-B14F-4D97-AF65-F5344CB8AC3E}">
        <p14:creationId xmlns:p14="http://schemas.microsoft.com/office/powerpoint/2010/main" val="24185083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i="1" dirty="0"/>
              <a:t>Overseas migration into NSW and Victoria is almost at the record levels seen prior to the GFC</a:t>
            </a:r>
          </a:p>
          <a:p>
            <a:r>
              <a:rPr lang="en-AU" sz="1200" i="1" dirty="0"/>
              <a:t>4 quarter rolling annual sum, thousands of people</a:t>
            </a:r>
          </a:p>
          <a:p>
            <a:endParaRPr lang="en-AU" sz="1200" i="1" dirty="0"/>
          </a:p>
          <a:p>
            <a:r>
              <a:rPr lang="en-AU" sz="1200" i="1" dirty="0"/>
              <a:t>Notes: series break in 2006 when ‘net overseas migration’ definition was changed</a:t>
            </a:r>
          </a:p>
          <a:p>
            <a:r>
              <a:rPr lang="en-AU" sz="1200" i="1" dirty="0"/>
              <a:t>Source: ABS 3101.0 - Australian Demographic Statistics, </a:t>
            </a:r>
          </a:p>
          <a:p>
            <a:endParaRPr lang="en-AU" dirty="0"/>
          </a:p>
        </p:txBody>
      </p:sp>
      <p:sp>
        <p:nvSpPr>
          <p:cNvPr id="4" name="Slide Number Placeholder 3"/>
          <p:cNvSpPr>
            <a:spLocks noGrp="1"/>
          </p:cNvSpPr>
          <p:nvPr>
            <p:ph type="sldNum" sz="quarter" idx="10"/>
          </p:nvPr>
        </p:nvSpPr>
        <p:spPr/>
        <p:txBody>
          <a:bodyPr/>
          <a:lstStyle/>
          <a:p>
            <a:fld id="{EE67FFEB-41A8-4E33-A442-87C345D03039}" type="slidenum">
              <a:rPr lang="en-US" smtClean="0"/>
              <a:pPr/>
              <a:t>19</a:t>
            </a:fld>
            <a:endParaRPr lang="en-US"/>
          </a:p>
        </p:txBody>
      </p:sp>
    </p:spTree>
    <p:extLst>
      <p:ext uri="{BB962C8B-B14F-4D97-AF65-F5344CB8AC3E}">
        <p14:creationId xmlns:p14="http://schemas.microsoft.com/office/powerpoint/2010/main" val="41746335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Australia’s population was significantly reshaped by the late 2000 migration wave</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dirty="0">
                <a:solidFill>
                  <a:srgbClr val="000000"/>
                </a:solidFill>
              </a:rPr>
              <a:t>Australian population by age</a:t>
            </a:r>
            <a:r>
              <a:rPr lang="en-US" sz="1200" b="0" dirty="0">
                <a:solidFill>
                  <a:srgbClr val="000000"/>
                </a:solidFill>
              </a:rPr>
              <a:t>, millions</a:t>
            </a:r>
          </a:p>
          <a:p>
            <a:endParaRPr lang="en-AU"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AU" dirty="0"/>
              <a:t>Sources: </a:t>
            </a:r>
            <a:r>
              <a:rPr lang="en-AU" sz="1200" kern="1200" baseline="0" dirty="0">
                <a:solidFill>
                  <a:schemeClr val="tx1"/>
                </a:solidFill>
                <a:latin typeface="Arial" charset="0"/>
                <a:ea typeface="ＭＳ Ｐゴシック" pitchFamily="34" charset="-128"/>
                <a:cs typeface="+mn-cs"/>
              </a:rPr>
              <a:t>ABS, </a:t>
            </a:r>
            <a:r>
              <a:rPr lang="en-AU" sz="1200" i="1" kern="1200" baseline="0" dirty="0">
                <a:solidFill>
                  <a:schemeClr val="tx1"/>
                </a:solidFill>
                <a:latin typeface="Arial" charset="0"/>
                <a:ea typeface="ＭＳ Ｐゴシック" pitchFamily="34" charset="-128"/>
                <a:cs typeface="+mn-cs"/>
              </a:rPr>
              <a:t>Census</a:t>
            </a:r>
            <a:r>
              <a:rPr lang="en-AU" sz="1200" kern="1200" baseline="0" dirty="0">
                <a:solidFill>
                  <a:schemeClr val="tx1"/>
                </a:solidFill>
                <a:latin typeface="Arial" charset="0"/>
                <a:ea typeface="ＭＳ Ｐゴシック" pitchFamily="34" charset="-128"/>
                <a:cs typeface="+mn-cs"/>
              </a:rPr>
              <a:t>; Grattan analysis</a:t>
            </a:r>
          </a:p>
          <a:p>
            <a:endParaRPr lang="en-AU" dirty="0"/>
          </a:p>
          <a:p>
            <a:r>
              <a:rPr lang="en-AU" dirty="0"/>
              <a:t>From: C:\Users\wiltshire\Dropbox (Grattan Institute)\Housing affordability\Data and analysis\All housing affordability charts - June 15.pptx</a:t>
            </a:r>
          </a:p>
        </p:txBody>
      </p:sp>
      <p:sp>
        <p:nvSpPr>
          <p:cNvPr id="4" name="Slide Number Placeholder 3"/>
          <p:cNvSpPr>
            <a:spLocks noGrp="1"/>
          </p:cNvSpPr>
          <p:nvPr>
            <p:ph type="sldNum" sz="quarter" idx="10"/>
          </p:nvPr>
        </p:nvSpPr>
        <p:spPr/>
        <p:txBody>
          <a:bodyPr/>
          <a:lstStyle/>
          <a:p>
            <a:fld id="{EE67FFEB-41A8-4E33-A442-87C345D03039}" type="slidenum">
              <a:rPr lang="en-US" smtClean="0"/>
              <a:pPr/>
              <a:t>20</a:t>
            </a:fld>
            <a:endParaRPr lang="en-US"/>
          </a:p>
        </p:txBody>
      </p:sp>
    </p:spTree>
    <p:extLst>
      <p:ext uri="{BB962C8B-B14F-4D97-AF65-F5344CB8AC3E}">
        <p14:creationId xmlns:p14="http://schemas.microsoft.com/office/powerpoint/2010/main" val="20210805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Slide Image Placeholder 1"/>
          <p:cNvSpPr>
            <a:spLocks noGrp="1" noRot="1" noChangeAspect="1"/>
          </p:cNvSpPr>
          <p:nvPr>
            <p:ph type="sldImg"/>
          </p:nvPr>
        </p:nvSpPr>
        <p:spPr>
          <a:xfrm>
            <a:off x="473075" y="517525"/>
            <a:ext cx="3724275" cy="2579688"/>
          </a:xfrm>
          <a:ln/>
        </p:spPr>
      </p:sp>
      <p:sp>
        <p:nvSpPr>
          <p:cNvPr id="83970"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lvl="0"/>
            <a:r>
              <a:rPr lang="en-AU" dirty="0"/>
              <a:t> </a:t>
            </a:r>
          </a:p>
          <a:p>
            <a:pPr lvl="0"/>
            <a:r>
              <a:rPr lang="en-AU" dirty="0"/>
              <a:t>Title:</a:t>
            </a:r>
          </a:p>
          <a:p>
            <a:pPr lvl="0"/>
            <a:r>
              <a:rPr lang="en-AU" dirty="0"/>
              <a:t>Across all measures, spending on housing as a share of income has increased</a:t>
            </a:r>
          </a:p>
          <a:p>
            <a:pPr lvl="0"/>
            <a:r>
              <a:rPr lang="en-AU" dirty="0"/>
              <a:t>Units:</a:t>
            </a:r>
          </a:p>
          <a:p>
            <a:pPr defTabSz="629930">
              <a:defRPr/>
            </a:pPr>
            <a:r>
              <a:rPr lang="en-AU" sz="800" dirty="0">
                <a:cs typeface="Arial"/>
              </a:rPr>
              <a:t>Housing costs as a share of gross household income, per cent</a:t>
            </a:r>
            <a:endParaRPr lang="en-US" sz="800" dirty="0">
              <a:cs typeface="Arial"/>
            </a:endParaRPr>
          </a:p>
          <a:p>
            <a:pPr lvl="0"/>
            <a:r>
              <a:rPr lang="en-AU" dirty="0"/>
              <a:t>Notes: </a:t>
            </a:r>
            <a:r>
              <a:rPr lang="en-AU" sz="800" i="1" dirty="0"/>
              <a:t>National accounts: Rent paid by households to the owners of dwellings, plus imputed value of housing services accruing to owner-occupiers (both their principal residence and any additional residence) and water and sewerage services, as share of gross disposable income (aggregate measure, nominal)</a:t>
            </a:r>
          </a:p>
          <a:p>
            <a:pPr lvl="0"/>
            <a:r>
              <a:rPr lang="en-AU" sz="800" i="1" dirty="0"/>
              <a:t>Survey of Income and Housing: Mean household rent, mortgage and rates (general and water) payments as share of mean gross household income</a:t>
            </a:r>
          </a:p>
          <a:p>
            <a:pPr lvl="0"/>
            <a:r>
              <a:rPr lang="en-AU" sz="800" i="1" dirty="0"/>
              <a:t>Household Expenditure Survey: Mean household rent, mortgage (principal plus interest) and rates payments as share of mean gross household income</a:t>
            </a:r>
          </a:p>
          <a:p>
            <a:pPr defTabSz="629930">
              <a:defRPr/>
            </a:pPr>
            <a:r>
              <a:rPr lang="sk-SK" sz="800" i="1" dirty="0"/>
              <a:t>Sour</a:t>
            </a:r>
            <a:r>
              <a:rPr lang="en-AU" sz="800" i="1" dirty="0" err="1"/>
              <a:t>ces</a:t>
            </a:r>
            <a:r>
              <a:rPr lang="en-AU" sz="800" i="1" dirty="0"/>
              <a:t>: ABS</a:t>
            </a:r>
            <a:endParaRPr lang="en-US" sz="800" i="1" dirty="0"/>
          </a:p>
          <a:p>
            <a:pPr lvl="0"/>
            <a:endParaRPr lang="en-AU" dirty="0"/>
          </a:p>
          <a:p>
            <a:pPr lvl="0"/>
            <a:r>
              <a:rPr lang="en-AU" dirty="0"/>
              <a:t>Location: C:\Users\wiltshire\Dropbox (Grattan Institute)\Budget Repair Report\Data and analysis\Housing and mortgage affordability\Spending on housing .</a:t>
            </a:r>
            <a:r>
              <a:rPr lang="en-AU" dirty="0" err="1"/>
              <a:t>xlsx</a:t>
            </a:r>
            <a:endParaRPr lang="en-US" dirty="0"/>
          </a:p>
        </p:txBody>
      </p:sp>
      <p:sp>
        <p:nvSpPr>
          <p:cNvPr id="83971"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1700">
                <a:solidFill>
                  <a:schemeClr val="tx1"/>
                </a:solidFill>
                <a:latin typeface="Arial" charset="0"/>
                <a:ea typeface="ＭＳ Ｐゴシック" charset="0"/>
                <a:cs typeface="ＭＳ Ｐゴシック" charset="0"/>
              </a:defRPr>
            </a:lvl1pPr>
            <a:lvl2pPr marL="513048" indent="-197326" eaLnBrk="0" hangingPunct="0">
              <a:defRPr sz="1700">
                <a:solidFill>
                  <a:schemeClr val="tx1"/>
                </a:solidFill>
                <a:latin typeface="Arial" charset="0"/>
                <a:ea typeface="ＭＳ Ｐゴシック" charset="0"/>
              </a:defRPr>
            </a:lvl2pPr>
            <a:lvl3pPr marL="789304" indent="-157861" eaLnBrk="0" hangingPunct="0">
              <a:defRPr sz="1700">
                <a:solidFill>
                  <a:schemeClr val="tx1"/>
                </a:solidFill>
                <a:latin typeface="Arial" charset="0"/>
                <a:ea typeface="ＭＳ Ｐゴシック" charset="0"/>
              </a:defRPr>
            </a:lvl3pPr>
            <a:lvl4pPr marL="1105025" indent="-157861" eaLnBrk="0" hangingPunct="0">
              <a:defRPr sz="1700">
                <a:solidFill>
                  <a:schemeClr val="tx1"/>
                </a:solidFill>
                <a:latin typeface="Arial" charset="0"/>
                <a:ea typeface="ＭＳ Ｐゴシック" charset="0"/>
              </a:defRPr>
            </a:lvl4pPr>
            <a:lvl5pPr marL="1420747" indent="-157861" eaLnBrk="0" hangingPunct="0">
              <a:defRPr sz="1700">
                <a:solidFill>
                  <a:schemeClr val="tx1"/>
                </a:solidFill>
                <a:latin typeface="Arial" charset="0"/>
                <a:ea typeface="ＭＳ Ｐゴシック" charset="0"/>
              </a:defRPr>
            </a:lvl5pPr>
            <a:lvl6pPr marL="1736468" indent="-157861" eaLnBrk="0" fontAlgn="base" hangingPunct="0">
              <a:spcBef>
                <a:spcPct val="0"/>
              </a:spcBef>
              <a:spcAft>
                <a:spcPct val="0"/>
              </a:spcAft>
              <a:defRPr sz="1700">
                <a:solidFill>
                  <a:schemeClr val="tx1"/>
                </a:solidFill>
                <a:latin typeface="Arial" charset="0"/>
                <a:ea typeface="ＭＳ Ｐゴシック" charset="0"/>
              </a:defRPr>
            </a:lvl6pPr>
            <a:lvl7pPr marL="2052189" indent="-157861" eaLnBrk="0" fontAlgn="base" hangingPunct="0">
              <a:spcBef>
                <a:spcPct val="0"/>
              </a:spcBef>
              <a:spcAft>
                <a:spcPct val="0"/>
              </a:spcAft>
              <a:defRPr sz="1700">
                <a:solidFill>
                  <a:schemeClr val="tx1"/>
                </a:solidFill>
                <a:latin typeface="Arial" charset="0"/>
                <a:ea typeface="ＭＳ Ｐゴシック" charset="0"/>
              </a:defRPr>
            </a:lvl7pPr>
            <a:lvl8pPr marL="2367911" indent="-157861" eaLnBrk="0" fontAlgn="base" hangingPunct="0">
              <a:spcBef>
                <a:spcPct val="0"/>
              </a:spcBef>
              <a:spcAft>
                <a:spcPct val="0"/>
              </a:spcAft>
              <a:defRPr sz="1700">
                <a:solidFill>
                  <a:schemeClr val="tx1"/>
                </a:solidFill>
                <a:latin typeface="Arial" charset="0"/>
                <a:ea typeface="ＭＳ Ｐゴシック" charset="0"/>
              </a:defRPr>
            </a:lvl8pPr>
            <a:lvl9pPr marL="2683632" indent="-157861" eaLnBrk="0" fontAlgn="base" hangingPunct="0">
              <a:spcBef>
                <a:spcPct val="0"/>
              </a:spcBef>
              <a:spcAft>
                <a:spcPct val="0"/>
              </a:spcAft>
              <a:defRPr sz="1700">
                <a:solidFill>
                  <a:schemeClr val="tx1"/>
                </a:solidFill>
                <a:latin typeface="Arial" charset="0"/>
                <a:ea typeface="ＭＳ Ｐゴシック" charset="0"/>
              </a:defRPr>
            </a:lvl9pPr>
          </a:lstStyle>
          <a:p>
            <a:fld id="{1D5DE826-EC1F-924C-9BA1-9A3F7FC81F27}" type="slidenum">
              <a:rPr lang="en-US" sz="800"/>
              <a:pPr/>
              <a:t>2</a:t>
            </a:fld>
            <a:endParaRPr lang="en-US" sz="800"/>
          </a:p>
        </p:txBody>
      </p:sp>
    </p:spTree>
    <p:extLst>
      <p:ext uri="{BB962C8B-B14F-4D97-AF65-F5344CB8AC3E}">
        <p14:creationId xmlns:p14="http://schemas.microsoft.com/office/powerpoint/2010/main" val="67244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1" defTabSz="629930">
              <a:defRPr/>
            </a:pPr>
            <a:r>
              <a:rPr lang="en-US" dirty="0"/>
              <a:t>Title:</a:t>
            </a:r>
            <a:r>
              <a:rPr lang="en-US" baseline="0" dirty="0"/>
              <a:t> </a:t>
            </a:r>
            <a:r>
              <a:rPr lang="en-US" sz="1800" dirty="0"/>
              <a:t>A downsized home is chosen primarily for features and location, not financial outcomes</a:t>
            </a:r>
          </a:p>
          <a:p>
            <a:pPr defTabSz="629930">
              <a:defRPr/>
            </a:pPr>
            <a:r>
              <a:rPr lang="en-US" dirty="0"/>
              <a:t>Sub</a:t>
            </a:r>
            <a:r>
              <a:rPr lang="en-US" baseline="0" dirty="0"/>
              <a:t> title: </a:t>
            </a:r>
            <a:r>
              <a:rPr lang="en-AU" sz="800" b="1" kern="0" dirty="0"/>
              <a:t>Important consideration when moving, percentage of downsizers</a:t>
            </a:r>
          </a:p>
          <a:p>
            <a:pPr defTabSz="629930">
              <a:defRPr/>
            </a:pPr>
            <a:endParaRPr lang="en-AU" sz="800" b="1" kern="0" dirty="0"/>
          </a:p>
          <a:p>
            <a:pPr defTabSz="629930">
              <a:defRPr/>
            </a:pPr>
            <a:r>
              <a:rPr lang="en-AU" sz="800" b="1" kern="0" dirty="0"/>
              <a:t>Judd 23014</a:t>
            </a:r>
          </a:p>
          <a:p>
            <a:pPr defTabSz="629930">
              <a:defRPr/>
            </a:pPr>
            <a:r>
              <a:rPr lang="en-US" sz="800" b="1" kern="0" dirty="0"/>
              <a:t>https://grattan.edu.au/wp-content/uploads/2017/06/COTA-seniors-housing-2017-June-16-9-original.pdf</a:t>
            </a:r>
          </a:p>
          <a:p>
            <a:endParaRPr lang="en-US" dirty="0"/>
          </a:p>
        </p:txBody>
      </p:sp>
      <p:sp>
        <p:nvSpPr>
          <p:cNvPr id="4" name="Slide Number Placeholder 3"/>
          <p:cNvSpPr>
            <a:spLocks noGrp="1"/>
          </p:cNvSpPr>
          <p:nvPr>
            <p:ph type="sldNum" sz="quarter" idx="10"/>
          </p:nvPr>
        </p:nvSpPr>
        <p:spPr/>
        <p:txBody>
          <a:bodyPr/>
          <a:lstStyle/>
          <a:p>
            <a:fld id="{EE67FFEB-41A8-4E33-A442-87C345D03039}" type="slidenum">
              <a:rPr lang="en-US" smtClean="0"/>
              <a:pPr/>
              <a:t>21</a:t>
            </a:fld>
            <a:endParaRPr lang="en-US"/>
          </a:p>
        </p:txBody>
      </p:sp>
    </p:spTree>
    <p:extLst>
      <p:ext uri="{BB962C8B-B14F-4D97-AF65-F5344CB8AC3E}">
        <p14:creationId xmlns:p14="http://schemas.microsoft.com/office/powerpoint/2010/main" val="12893846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Slide Image Placeholder 1"/>
          <p:cNvSpPr>
            <a:spLocks noGrp="1" noRot="1" noChangeAspect="1"/>
          </p:cNvSpPr>
          <p:nvPr>
            <p:ph type="sldImg"/>
          </p:nvPr>
        </p:nvSpPr>
        <p:spPr>
          <a:xfrm>
            <a:off x="473075" y="517525"/>
            <a:ext cx="3724275" cy="2579688"/>
          </a:xfrm>
          <a:ln/>
        </p:spPr>
      </p:sp>
      <p:sp>
        <p:nvSpPr>
          <p:cNvPr id="83970"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lvl="0"/>
            <a:r>
              <a:rPr lang="en-AU" dirty="0"/>
              <a:t>Title: </a:t>
            </a:r>
            <a:r>
              <a:rPr lang="en-AU" sz="800" dirty="0"/>
              <a:t>Housing construction lagged population growth for much of the 2000s, but picked up recently</a:t>
            </a:r>
            <a:endParaRPr lang="en-AU" dirty="0"/>
          </a:p>
          <a:p>
            <a:pPr lvl="0"/>
            <a:r>
              <a:rPr lang="en-AU" dirty="0"/>
              <a:t>Units: On chart</a:t>
            </a:r>
          </a:p>
          <a:p>
            <a:pPr lvl="0"/>
            <a:endParaRPr lang="en-AU" dirty="0"/>
          </a:p>
          <a:p>
            <a:pPr defTabSz="629930">
              <a:defRPr/>
            </a:pPr>
            <a:r>
              <a:rPr lang="sk-SK" sz="800" i="1" dirty="0"/>
              <a:t>Source</a:t>
            </a:r>
            <a:r>
              <a:rPr lang="en-AU" sz="800" i="1" dirty="0"/>
              <a:t>: ABS 8752.0 Building Activity, Australia; ABS 3101.0 Australian Demographic Statistics; Grattan analysis </a:t>
            </a:r>
          </a:p>
          <a:p>
            <a:pPr lvl="0"/>
            <a:endParaRPr lang="en-AU" dirty="0"/>
          </a:p>
          <a:p>
            <a:pPr lvl="0"/>
            <a:endParaRPr lang="en-AU" dirty="0"/>
          </a:p>
          <a:p>
            <a:pPr lvl="0"/>
            <a:r>
              <a:rPr lang="en-AU" dirty="0"/>
              <a:t>Location: C:\Users\wiltshire\Dropbox (Grattan Institute)\Budget Repair Report\Data and analysis\Housing and mortgage affordability\87310020 - Dwelling approvals - Australia - types of dwellings.xlsx</a:t>
            </a:r>
          </a:p>
          <a:p>
            <a:pPr lvl="0"/>
            <a:endParaRPr lang="en-AU" dirty="0"/>
          </a:p>
          <a:p>
            <a:pPr lvl="0"/>
            <a:r>
              <a:rPr lang="en-AU" dirty="0"/>
              <a:t>ABS source: </a:t>
            </a:r>
            <a:r>
              <a:rPr lang="en-AU"/>
              <a:t>http://www</a:t>
            </a:r>
            <a:r>
              <a:rPr lang="en-AU" dirty="0"/>
              <a:t>.abs.gov</a:t>
            </a:r>
            <a:r>
              <a:rPr lang="en-AU"/>
              <a:t>.au/AUSSTATS/abs@.nsf/DetailsPage/8731.0Jan</a:t>
            </a:r>
            <a:r>
              <a:rPr lang="en-AU" dirty="0"/>
              <a:t>%202017?OpenDocument</a:t>
            </a:r>
          </a:p>
        </p:txBody>
      </p:sp>
      <p:sp>
        <p:nvSpPr>
          <p:cNvPr id="83971"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1700">
                <a:solidFill>
                  <a:schemeClr val="tx1"/>
                </a:solidFill>
                <a:latin typeface="Arial" charset="0"/>
                <a:ea typeface="ＭＳ Ｐゴシック" charset="0"/>
                <a:cs typeface="ＭＳ Ｐゴシック" charset="0"/>
              </a:defRPr>
            </a:lvl1pPr>
            <a:lvl2pPr marL="513048" indent="-197326" eaLnBrk="0" hangingPunct="0">
              <a:defRPr sz="1700">
                <a:solidFill>
                  <a:schemeClr val="tx1"/>
                </a:solidFill>
                <a:latin typeface="Arial" charset="0"/>
                <a:ea typeface="ＭＳ Ｐゴシック" charset="0"/>
              </a:defRPr>
            </a:lvl2pPr>
            <a:lvl3pPr marL="789304" indent="-157861" eaLnBrk="0" hangingPunct="0">
              <a:defRPr sz="1700">
                <a:solidFill>
                  <a:schemeClr val="tx1"/>
                </a:solidFill>
                <a:latin typeface="Arial" charset="0"/>
                <a:ea typeface="ＭＳ Ｐゴシック" charset="0"/>
              </a:defRPr>
            </a:lvl3pPr>
            <a:lvl4pPr marL="1105025" indent="-157861" eaLnBrk="0" hangingPunct="0">
              <a:defRPr sz="1700">
                <a:solidFill>
                  <a:schemeClr val="tx1"/>
                </a:solidFill>
                <a:latin typeface="Arial" charset="0"/>
                <a:ea typeface="ＭＳ Ｐゴシック" charset="0"/>
              </a:defRPr>
            </a:lvl4pPr>
            <a:lvl5pPr marL="1420747" indent="-157861" eaLnBrk="0" hangingPunct="0">
              <a:defRPr sz="1700">
                <a:solidFill>
                  <a:schemeClr val="tx1"/>
                </a:solidFill>
                <a:latin typeface="Arial" charset="0"/>
                <a:ea typeface="ＭＳ Ｐゴシック" charset="0"/>
              </a:defRPr>
            </a:lvl5pPr>
            <a:lvl6pPr marL="1736468" indent="-157861" eaLnBrk="0" fontAlgn="base" hangingPunct="0">
              <a:spcBef>
                <a:spcPct val="0"/>
              </a:spcBef>
              <a:spcAft>
                <a:spcPct val="0"/>
              </a:spcAft>
              <a:defRPr sz="1700">
                <a:solidFill>
                  <a:schemeClr val="tx1"/>
                </a:solidFill>
                <a:latin typeface="Arial" charset="0"/>
                <a:ea typeface="ＭＳ Ｐゴシック" charset="0"/>
              </a:defRPr>
            </a:lvl6pPr>
            <a:lvl7pPr marL="2052189" indent="-157861" eaLnBrk="0" fontAlgn="base" hangingPunct="0">
              <a:spcBef>
                <a:spcPct val="0"/>
              </a:spcBef>
              <a:spcAft>
                <a:spcPct val="0"/>
              </a:spcAft>
              <a:defRPr sz="1700">
                <a:solidFill>
                  <a:schemeClr val="tx1"/>
                </a:solidFill>
                <a:latin typeface="Arial" charset="0"/>
                <a:ea typeface="ＭＳ Ｐゴシック" charset="0"/>
              </a:defRPr>
            </a:lvl7pPr>
            <a:lvl8pPr marL="2367911" indent="-157861" eaLnBrk="0" fontAlgn="base" hangingPunct="0">
              <a:spcBef>
                <a:spcPct val="0"/>
              </a:spcBef>
              <a:spcAft>
                <a:spcPct val="0"/>
              </a:spcAft>
              <a:defRPr sz="1700">
                <a:solidFill>
                  <a:schemeClr val="tx1"/>
                </a:solidFill>
                <a:latin typeface="Arial" charset="0"/>
                <a:ea typeface="ＭＳ Ｐゴシック" charset="0"/>
              </a:defRPr>
            </a:lvl8pPr>
            <a:lvl9pPr marL="2683632" indent="-157861" eaLnBrk="0" fontAlgn="base" hangingPunct="0">
              <a:spcBef>
                <a:spcPct val="0"/>
              </a:spcBef>
              <a:spcAft>
                <a:spcPct val="0"/>
              </a:spcAft>
              <a:defRPr sz="1700">
                <a:solidFill>
                  <a:schemeClr val="tx1"/>
                </a:solidFill>
                <a:latin typeface="Arial" charset="0"/>
                <a:ea typeface="ＭＳ Ｐゴシック" charset="0"/>
              </a:defRPr>
            </a:lvl9pPr>
          </a:lstStyle>
          <a:p>
            <a:fld id="{1D5DE826-EC1F-924C-9BA1-9A3F7FC81F27}" type="slidenum">
              <a:rPr lang="en-US" sz="800"/>
              <a:pPr/>
              <a:t>22</a:t>
            </a:fld>
            <a:endParaRPr lang="en-US" sz="800"/>
          </a:p>
        </p:txBody>
      </p:sp>
    </p:spTree>
    <p:extLst>
      <p:ext uri="{BB962C8B-B14F-4D97-AF65-F5344CB8AC3E}">
        <p14:creationId xmlns:p14="http://schemas.microsoft.com/office/powerpoint/2010/main" val="39387354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dirty="0"/>
              <a:t>Housing construction lagged population growth for much of the 2000s, but picked up recently</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AU" sz="1200" i="1" dirty="0"/>
              <a:t>Completions per additional person</a:t>
            </a:r>
          </a:p>
          <a:p>
            <a:endParaRPr lang="en-AU" sz="1200" i="1" dirty="0"/>
          </a:p>
          <a:p>
            <a:endParaRPr lang="en-AU" sz="1200" i="1" dirty="0"/>
          </a:p>
          <a:p>
            <a:r>
              <a:rPr lang="en-AU" sz="1200" i="1" dirty="0"/>
              <a:t>Notes: does not take into account demolitions. Victorian series spikes at 3.5 in 1993 (cut off to improve readability).</a:t>
            </a:r>
          </a:p>
          <a:p>
            <a:r>
              <a:rPr lang="sk-SK" sz="1200" i="1" dirty="0"/>
              <a:t>Source</a:t>
            </a:r>
            <a:r>
              <a:rPr lang="en-AU" sz="1200" i="1" dirty="0"/>
              <a:t>: ABS 8752.0 Building Activity, Australia; ABS 3101.0 Australian Demographic Statistics; Grattan analysis </a:t>
            </a:r>
          </a:p>
          <a:p>
            <a:endParaRPr lang="en-AU" dirty="0"/>
          </a:p>
          <a:p>
            <a:endParaRPr lang="en-AU" dirty="0"/>
          </a:p>
          <a:p>
            <a:pPr lvl="0"/>
            <a:r>
              <a:rPr lang="en-AU" dirty="0"/>
              <a:t>C:\Users\wiltshire\Dropbox (Grattan Institute)\Budget Repair Report\Data and analysis\Housing and mortgage affordability\87520038 - ABS building completions data.xlsx</a:t>
            </a:r>
          </a:p>
          <a:p>
            <a:pPr lvl="0"/>
            <a:endParaRPr lang="en-AU" dirty="0"/>
          </a:p>
          <a:p>
            <a:pPr lvl="0"/>
            <a:r>
              <a:rPr lang="en-AU" dirty="0"/>
              <a:t>ABS source: http://www.abs.gov.au/AUSSTATS/abs@.nsf/DetailsPage/8731.0Jan%202017?OpenDocument</a:t>
            </a:r>
          </a:p>
          <a:p>
            <a:endParaRPr lang="en-AU" dirty="0"/>
          </a:p>
        </p:txBody>
      </p:sp>
      <p:sp>
        <p:nvSpPr>
          <p:cNvPr id="4" name="Slide Number Placeholder 3"/>
          <p:cNvSpPr>
            <a:spLocks noGrp="1"/>
          </p:cNvSpPr>
          <p:nvPr>
            <p:ph type="sldNum" sz="quarter" idx="10"/>
          </p:nvPr>
        </p:nvSpPr>
        <p:spPr/>
        <p:txBody>
          <a:bodyPr/>
          <a:lstStyle/>
          <a:p>
            <a:fld id="{EE67FFEB-41A8-4E33-A442-87C345D03039}" type="slidenum">
              <a:rPr lang="en-US" smtClean="0"/>
              <a:pPr/>
              <a:t>23</a:t>
            </a:fld>
            <a:endParaRPr lang="en-US"/>
          </a:p>
        </p:txBody>
      </p:sp>
    </p:spTree>
    <p:extLst>
      <p:ext uri="{BB962C8B-B14F-4D97-AF65-F5344CB8AC3E}">
        <p14:creationId xmlns:p14="http://schemas.microsoft.com/office/powerpoint/2010/main" val="89668853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Slide Image Placeholder 1"/>
          <p:cNvSpPr>
            <a:spLocks noGrp="1" noRot="1" noChangeAspect="1"/>
          </p:cNvSpPr>
          <p:nvPr>
            <p:ph type="sldImg"/>
          </p:nvPr>
        </p:nvSpPr>
        <p:spPr>
          <a:xfrm>
            <a:off x="473075" y="517525"/>
            <a:ext cx="3724275" cy="2579688"/>
          </a:xfrm>
          <a:ln/>
        </p:spPr>
      </p:sp>
      <p:sp>
        <p:nvSpPr>
          <p:cNvPr id="83970"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AU" sz="1200" b="0" i="0" kern="1200" dirty="0">
                <a:solidFill>
                  <a:schemeClr val="tx1"/>
                </a:solidFill>
                <a:effectLst/>
                <a:latin typeface="Arial" charset="0"/>
                <a:ea typeface="ＭＳ Ｐゴシック" pitchFamily="34" charset="-128"/>
                <a:cs typeface="+mn-cs"/>
              </a:rPr>
              <a:t>Australia’s public housing stock has not kept pace with population growth</a:t>
            </a:r>
          </a:p>
          <a:p>
            <a:r>
              <a:rPr lang="en-AU" sz="1200" b="0" i="0" kern="1200" dirty="0">
                <a:solidFill>
                  <a:schemeClr val="tx1"/>
                </a:solidFill>
                <a:effectLst/>
                <a:latin typeface="Arial" charset="0"/>
                <a:ea typeface="ＭＳ Ｐゴシック" pitchFamily="34" charset="-128"/>
                <a:cs typeface="+mn-cs"/>
              </a:rPr>
              <a:t>Social housing share of total housing stock, per cent</a:t>
            </a:r>
          </a:p>
          <a:p>
            <a:pPr defTabSz="629930">
              <a:defRPr/>
            </a:pPr>
            <a:endParaRPr lang="en-AU" sz="800" dirty="0">
              <a:cs typeface="Arial"/>
            </a:endParaRPr>
          </a:p>
          <a:p>
            <a:pPr defTabSz="629930">
              <a:defRPr/>
            </a:pPr>
            <a:r>
              <a:rPr lang="en-AU" sz="800" dirty="0">
                <a:cs typeface="Arial"/>
              </a:rPr>
              <a:t>Series break from 2000</a:t>
            </a:r>
          </a:p>
          <a:p>
            <a:pPr defTabSz="629930">
              <a:defRPr/>
            </a:pPr>
            <a:endParaRPr lang="en-AU" sz="800" dirty="0">
              <a:cs typeface="Arial"/>
            </a:endParaRPr>
          </a:p>
          <a:p>
            <a:pPr defTabSz="629930">
              <a:defRPr/>
            </a:pPr>
            <a:r>
              <a:rPr lang="en-AU" sz="800" dirty="0">
                <a:cs typeface="Arial"/>
              </a:rPr>
              <a:t>Source: </a:t>
            </a:r>
            <a:r>
              <a:rPr lang="en-AU" sz="1200" kern="1200" baseline="0" dirty="0">
                <a:solidFill>
                  <a:schemeClr val="tx1"/>
                </a:solidFill>
                <a:effectLst/>
                <a:latin typeface="Arial" charset="0"/>
                <a:ea typeface="ＭＳ Ｐゴシック" pitchFamily="34" charset="-128"/>
                <a:cs typeface="+mn-cs"/>
              </a:rPr>
              <a:t>Productivity Commission Report </a:t>
            </a:r>
            <a:r>
              <a:rPr lang="en-US" sz="1200" kern="1200" baseline="0" dirty="0">
                <a:solidFill>
                  <a:schemeClr val="tx1"/>
                </a:solidFill>
                <a:effectLst/>
                <a:latin typeface="Arial" charset="0"/>
                <a:ea typeface="ＭＳ Ｐゴシック" pitchFamily="34" charset="-128"/>
                <a:cs typeface="+mn-cs"/>
              </a:rPr>
              <a:t>, </a:t>
            </a:r>
            <a:r>
              <a:rPr lang="en-US" sz="1200" i="1" kern="1200" baseline="0" dirty="0">
                <a:solidFill>
                  <a:schemeClr val="tx1"/>
                </a:solidFill>
                <a:effectLst/>
                <a:latin typeface="Arial" charset="0"/>
                <a:ea typeface="ＭＳ Ｐゴシック" pitchFamily="34" charset="-128"/>
                <a:cs typeface="+mn-cs"/>
              </a:rPr>
              <a:t>Housing Assistance and Employment in Australia</a:t>
            </a:r>
            <a:r>
              <a:rPr lang="en-US" sz="1200" kern="1200" baseline="0" dirty="0">
                <a:solidFill>
                  <a:schemeClr val="tx1"/>
                </a:solidFill>
                <a:effectLst/>
                <a:latin typeface="Arial" charset="0"/>
                <a:ea typeface="ＭＳ Ｐゴシック" pitchFamily="34" charset="-128"/>
                <a:cs typeface="+mn-cs"/>
              </a:rPr>
              <a:t>, Volume 2 – Research Papers, April 2015, p. 3; Eslake AIST - http://www.aist.asn.au/media/20734/AIST_Housing%20affordability%20and%20retirement%20incomes_FINAL%2021032017.pdf </a:t>
            </a:r>
            <a:endParaRPr lang="en-AU" sz="800" dirty="0">
              <a:cs typeface="Arial"/>
            </a:endParaRPr>
          </a:p>
        </p:txBody>
      </p:sp>
      <p:sp>
        <p:nvSpPr>
          <p:cNvPr id="83971"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1700">
                <a:solidFill>
                  <a:schemeClr val="tx1"/>
                </a:solidFill>
                <a:latin typeface="Arial" charset="0"/>
                <a:ea typeface="ＭＳ Ｐゴシック" charset="0"/>
                <a:cs typeface="ＭＳ Ｐゴシック" charset="0"/>
              </a:defRPr>
            </a:lvl1pPr>
            <a:lvl2pPr marL="513048" indent="-197326" eaLnBrk="0" hangingPunct="0">
              <a:defRPr sz="1700">
                <a:solidFill>
                  <a:schemeClr val="tx1"/>
                </a:solidFill>
                <a:latin typeface="Arial" charset="0"/>
                <a:ea typeface="ＭＳ Ｐゴシック" charset="0"/>
              </a:defRPr>
            </a:lvl2pPr>
            <a:lvl3pPr marL="789304" indent="-157861" eaLnBrk="0" hangingPunct="0">
              <a:defRPr sz="1700">
                <a:solidFill>
                  <a:schemeClr val="tx1"/>
                </a:solidFill>
                <a:latin typeface="Arial" charset="0"/>
                <a:ea typeface="ＭＳ Ｐゴシック" charset="0"/>
              </a:defRPr>
            </a:lvl3pPr>
            <a:lvl4pPr marL="1105025" indent="-157861" eaLnBrk="0" hangingPunct="0">
              <a:defRPr sz="1700">
                <a:solidFill>
                  <a:schemeClr val="tx1"/>
                </a:solidFill>
                <a:latin typeface="Arial" charset="0"/>
                <a:ea typeface="ＭＳ Ｐゴシック" charset="0"/>
              </a:defRPr>
            </a:lvl4pPr>
            <a:lvl5pPr marL="1420747" indent="-157861" eaLnBrk="0" hangingPunct="0">
              <a:defRPr sz="1700">
                <a:solidFill>
                  <a:schemeClr val="tx1"/>
                </a:solidFill>
                <a:latin typeface="Arial" charset="0"/>
                <a:ea typeface="ＭＳ Ｐゴシック" charset="0"/>
              </a:defRPr>
            </a:lvl5pPr>
            <a:lvl6pPr marL="1736468" indent="-157861" eaLnBrk="0" fontAlgn="base" hangingPunct="0">
              <a:spcBef>
                <a:spcPct val="0"/>
              </a:spcBef>
              <a:spcAft>
                <a:spcPct val="0"/>
              </a:spcAft>
              <a:defRPr sz="1700">
                <a:solidFill>
                  <a:schemeClr val="tx1"/>
                </a:solidFill>
                <a:latin typeface="Arial" charset="0"/>
                <a:ea typeface="ＭＳ Ｐゴシック" charset="0"/>
              </a:defRPr>
            </a:lvl6pPr>
            <a:lvl7pPr marL="2052189" indent="-157861" eaLnBrk="0" fontAlgn="base" hangingPunct="0">
              <a:spcBef>
                <a:spcPct val="0"/>
              </a:spcBef>
              <a:spcAft>
                <a:spcPct val="0"/>
              </a:spcAft>
              <a:defRPr sz="1700">
                <a:solidFill>
                  <a:schemeClr val="tx1"/>
                </a:solidFill>
                <a:latin typeface="Arial" charset="0"/>
                <a:ea typeface="ＭＳ Ｐゴシック" charset="0"/>
              </a:defRPr>
            </a:lvl7pPr>
            <a:lvl8pPr marL="2367911" indent="-157861" eaLnBrk="0" fontAlgn="base" hangingPunct="0">
              <a:spcBef>
                <a:spcPct val="0"/>
              </a:spcBef>
              <a:spcAft>
                <a:spcPct val="0"/>
              </a:spcAft>
              <a:defRPr sz="1700">
                <a:solidFill>
                  <a:schemeClr val="tx1"/>
                </a:solidFill>
                <a:latin typeface="Arial" charset="0"/>
                <a:ea typeface="ＭＳ Ｐゴシック" charset="0"/>
              </a:defRPr>
            </a:lvl8pPr>
            <a:lvl9pPr marL="2683632" indent="-157861" eaLnBrk="0" fontAlgn="base" hangingPunct="0">
              <a:spcBef>
                <a:spcPct val="0"/>
              </a:spcBef>
              <a:spcAft>
                <a:spcPct val="0"/>
              </a:spcAft>
              <a:defRPr sz="1700">
                <a:solidFill>
                  <a:schemeClr val="tx1"/>
                </a:solidFill>
                <a:latin typeface="Arial" charset="0"/>
                <a:ea typeface="ＭＳ Ｐゴシック" charset="0"/>
              </a:defRPr>
            </a:lvl9pPr>
          </a:lstStyle>
          <a:p>
            <a:fld id="{1D5DE826-EC1F-924C-9BA1-9A3F7FC81F27}" type="slidenum">
              <a:rPr lang="en-US" sz="800"/>
              <a:pPr/>
              <a:t>24</a:t>
            </a:fld>
            <a:endParaRPr lang="en-US" sz="800"/>
          </a:p>
        </p:txBody>
      </p:sp>
    </p:spTree>
    <p:extLst>
      <p:ext uri="{BB962C8B-B14F-4D97-AF65-F5344CB8AC3E}">
        <p14:creationId xmlns:p14="http://schemas.microsoft.com/office/powerpoint/2010/main" val="81874610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Slide Image Placeholder 1"/>
          <p:cNvSpPr>
            <a:spLocks noGrp="1" noRot="1" noChangeAspect="1"/>
          </p:cNvSpPr>
          <p:nvPr>
            <p:ph type="sldImg"/>
          </p:nvPr>
        </p:nvSpPr>
        <p:spPr>
          <a:xfrm>
            <a:off x="473075" y="517525"/>
            <a:ext cx="3724275" cy="2579688"/>
          </a:xfrm>
          <a:ln/>
        </p:spPr>
      </p:sp>
      <p:sp>
        <p:nvSpPr>
          <p:cNvPr id="83970"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lvl="0"/>
            <a:r>
              <a:rPr lang="en-AU" dirty="0"/>
              <a:t>Title: High-rise apartments account for most of the increase in dwelling approvals</a:t>
            </a:r>
          </a:p>
          <a:p>
            <a:pPr defTabSz="629930">
              <a:defRPr/>
            </a:pPr>
            <a:r>
              <a:rPr lang="en-AU" dirty="0"/>
              <a:t>Units: </a:t>
            </a:r>
            <a:r>
              <a:rPr lang="en-AU" sz="800" dirty="0">
                <a:cs typeface="Arial"/>
              </a:rPr>
              <a:t>Annual building approvals by dwelling type, thousands</a:t>
            </a:r>
          </a:p>
          <a:p>
            <a:pPr defTabSz="629930">
              <a:defRPr/>
            </a:pPr>
            <a:r>
              <a:rPr lang="en-AU" sz="800" dirty="0">
                <a:cs typeface="Arial"/>
              </a:rPr>
              <a:t>2017 is year to August, annualised</a:t>
            </a:r>
          </a:p>
          <a:p>
            <a:pPr defTabSz="629930">
              <a:defRPr/>
            </a:pPr>
            <a:endParaRPr lang="en-US" sz="800" dirty="0">
              <a:cs typeface="Arial"/>
            </a:endParaRPr>
          </a:p>
          <a:p>
            <a:pPr lvl="0"/>
            <a:r>
              <a:rPr lang="en-AU" sz="800" i="1" dirty="0"/>
              <a:t>Notes: ‘Low-rise apartments’ are flats, units and apartments in one, two or three storey blocks. ‘High-rise apartments’ are flats, units and apartments in four or more storey blocks.</a:t>
            </a:r>
          </a:p>
          <a:p>
            <a:pPr lvl="0"/>
            <a:r>
              <a:rPr lang="sk-SK" sz="800" i="1" dirty="0"/>
              <a:t>Source: </a:t>
            </a:r>
            <a:r>
              <a:rPr lang="en-AU" sz="800" i="1" dirty="0"/>
              <a:t>ABS 8731.0 - Building Approvals, Australia </a:t>
            </a:r>
            <a:endParaRPr lang="en-US" sz="800" i="1" dirty="0"/>
          </a:p>
          <a:p>
            <a:pPr lvl="0"/>
            <a:endParaRPr lang="en-AU" dirty="0"/>
          </a:p>
          <a:p>
            <a:pPr lvl="0"/>
            <a:endParaRPr lang="en-AU" dirty="0"/>
          </a:p>
          <a:p>
            <a:pPr lvl="0"/>
            <a:r>
              <a:rPr lang="en-AU" dirty="0"/>
              <a:t>Location: C:\Users\wiltshire\Dropbox (Grattan Institute)\Budget Repair Report\Data and analysis\Housing and mortgage affordability\Copy of Graph 7 - Economic Performance of the States - RBA Bulletin.xlsx</a:t>
            </a:r>
          </a:p>
          <a:p>
            <a:pPr lvl="0"/>
            <a:endParaRPr lang="en-AU" dirty="0"/>
          </a:p>
          <a:p>
            <a:pPr lvl="0"/>
            <a:r>
              <a:rPr lang="en-AU" dirty="0"/>
              <a:t>ABS source: </a:t>
            </a:r>
            <a:r>
              <a:rPr lang="en-AU" sz="800" i="1" dirty="0"/>
              <a:t>ABS 8731.0 - Building Approvals, Australia, Jan 2017; RBA bulleting </a:t>
            </a:r>
            <a:endParaRPr lang="en-AU" dirty="0"/>
          </a:p>
        </p:txBody>
      </p:sp>
      <p:sp>
        <p:nvSpPr>
          <p:cNvPr id="83971"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1700">
                <a:solidFill>
                  <a:schemeClr val="tx1"/>
                </a:solidFill>
                <a:latin typeface="Arial" charset="0"/>
                <a:ea typeface="ＭＳ Ｐゴシック" charset="0"/>
                <a:cs typeface="ＭＳ Ｐゴシック" charset="0"/>
              </a:defRPr>
            </a:lvl1pPr>
            <a:lvl2pPr marL="513048" indent="-197326" eaLnBrk="0" hangingPunct="0">
              <a:defRPr sz="1700">
                <a:solidFill>
                  <a:schemeClr val="tx1"/>
                </a:solidFill>
                <a:latin typeface="Arial" charset="0"/>
                <a:ea typeface="ＭＳ Ｐゴシック" charset="0"/>
              </a:defRPr>
            </a:lvl2pPr>
            <a:lvl3pPr marL="789304" indent="-157861" eaLnBrk="0" hangingPunct="0">
              <a:defRPr sz="1700">
                <a:solidFill>
                  <a:schemeClr val="tx1"/>
                </a:solidFill>
                <a:latin typeface="Arial" charset="0"/>
                <a:ea typeface="ＭＳ Ｐゴシック" charset="0"/>
              </a:defRPr>
            </a:lvl3pPr>
            <a:lvl4pPr marL="1105025" indent="-157861" eaLnBrk="0" hangingPunct="0">
              <a:defRPr sz="1700">
                <a:solidFill>
                  <a:schemeClr val="tx1"/>
                </a:solidFill>
                <a:latin typeface="Arial" charset="0"/>
                <a:ea typeface="ＭＳ Ｐゴシック" charset="0"/>
              </a:defRPr>
            </a:lvl4pPr>
            <a:lvl5pPr marL="1420747" indent="-157861" eaLnBrk="0" hangingPunct="0">
              <a:defRPr sz="1700">
                <a:solidFill>
                  <a:schemeClr val="tx1"/>
                </a:solidFill>
                <a:latin typeface="Arial" charset="0"/>
                <a:ea typeface="ＭＳ Ｐゴシック" charset="0"/>
              </a:defRPr>
            </a:lvl5pPr>
            <a:lvl6pPr marL="1736468" indent="-157861" eaLnBrk="0" fontAlgn="base" hangingPunct="0">
              <a:spcBef>
                <a:spcPct val="0"/>
              </a:spcBef>
              <a:spcAft>
                <a:spcPct val="0"/>
              </a:spcAft>
              <a:defRPr sz="1700">
                <a:solidFill>
                  <a:schemeClr val="tx1"/>
                </a:solidFill>
                <a:latin typeface="Arial" charset="0"/>
                <a:ea typeface="ＭＳ Ｐゴシック" charset="0"/>
              </a:defRPr>
            </a:lvl6pPr>
            <a:lvl7pPr marL="2052189" indent="-157861" eaLnBrk="0" fontAlgn="base" hangingPunct="0">
              <a:spcBef>
                <a:spcPct val="0"/>
              </a:spcBef>
              <a:spcAft>
                <a:spcPct val="0"/>
              </a:spcAft>
              <a:defRPr sz="1700">
                <a:solidFill>
                  <a:schemeClr val="tx1"/>
                </a:solidFill>
                <a:latin typeface="Arial" charset="0"/>
                <a:ea typeface="ＭＳ Ｐゴシック" charset="0"/>
              </a:defRPr>
            </a:lvl7pPr>
            <a:lvl8pPr marL="2367911" indent="-157861" eaLnBrk="0" fontAlgn="base" hangingPunct="0">
              <a:spcBef>
                <a:spcPct val="0"/>
              </a:spcBef>
              <a:spcAft>
                <a:spcPct val="0"/>
              </a:spcAft>
              <a:defRPr sz="1700">
                <a:solidFill>
                  <a:schemeClr val="tx1"/>
                </a:solidFill>
                <a:latin typeface="Arial" charset="0"/>
                <a:ea typeface="ＭＳ Ｐゴシック" charset="0"/>
              </a:defRPr>
            </a:lvl8pPr>
            <a:lvl9pPr marL="2683632" indent="-157861" eaLnBrk="0" fontAlgn="base" hangingPunct="0">
              <a:spcBef>
                <a:spcPct val="0"/>
              </a:spcBef>
              <a:spcAft>
                <a:spcPct val="0"/>
              </a:spcAft>
              <a:defRPr sz="1700">
                <a:solidFill>
                  <a:schemeClr val="tx1"/>
                </a:solidFill>
                <a:latin typeface="Arial" charset="0"/>
                <a:ea typeface="ＭＳ Ｐゴシック" charset="0"/>
              </a:defRPr>
            </a:lvl9pPr>
          </a:lstStyle>
          <a:p>
            <a:fld id="{1D5DE826-EC1F-924C-9BA1-9A3F7FC81F27}" type="slidenum">
              <a:rPr lang="en-US" sz="800"/>
              <a:pPr/>
              <a:t>25</a:t>
            </a:fld>
            <a:endParaRPr lang="en-US" sz="800"/>
          </a:p>
        </p:txBody>
      </p:sp>
    </p:spTree>
    <p:extLst>
      <p:ext uri="{BB962C8B-B14F-4D97-AF65-F5344CB8AC3E}">
        <p14:creationId xmlns:p14="http://schemas.microsoft.com/office/powerpoint/2010/main" val="3905563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Many mid-rise apartments are being built in the middle ring suburbs of Sydney</a:t>
            </a:r>
            <a:endParaRPr lang="en-AU"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AU" dirty="0">
                <a:cs typeface="Arial"/>
              </a:rPr>
              <a:t>Apartment completions, </a:t>
            </a:r>
            <a:r>
              <a:rPr lang="en-AU" sz="1200" dirty="0"/>
              <a:t>2014-17 completions/projected completions</a:t>
            </a:r>
            <a:endParaRPr lang="en-US" dirty="0">
              <a:cs typeface="Arial"/>
            </a:endParaRPr>
          </a:p>
          <a:p>
            <a:endParaRPr lang="en-AU" dirty="0"/>
          </a:p>
          <a:p>
            <a:r>
              <a:rPr lang="en-AU" sz="1200" b="0" i="0" kern="1200" baseline="0" dirty="0">
                <a:solidFill>
                  <a:schemeClr val="tx1"/>
                </a:solidFill>
                <a:effectLst/>
                <a:latin typeface="Arial" charset="0"/>
                <a:ea typeface="ＭＳ Ｐゴシック" pitchFamily="34" charset="-128"/>
                <a:cs typeface="+mn-cs"/>
              </a:rPr>
              <a:t>Note: Includes the number projects containing 10 or more dwellings. Some projects are under construction but are expected to be completed in 2017. The Central city region = CBD and approximately 0-2 km from the CBD. City fringe region = approximately 2-5 km from the CBD. Inner region =approximately 5-10 km from each CBD. Middle region = approximately 10-35 km from each CBD. Outer region = approximately 35 km+ from the CBD. Middle Brisbane is work in progress, outer Brisbane is not tracked</a:t>
            </a:r>
          </a:p>
          <a:p>
            <a:r>
              <a:rPr lang="en-AU" sz="1200" i="1" dirty="0"/>
              <a:t>Source: Charter Keck Cramer</a:t>
            </a:r>
          </a:p>
          <a:p>
            <a:endParaRPr lang="en-AU" dirty="0"/>
          </a:p>
          <a:p>
            <a:r>
              <a:rPr lang="en-AU" dirty="0"/>
              <a:t>Location: </a:t>
            </a:r>
          </a:p>
        </p:txBody>
      </p:sp>
      <p:sp>
        <p:nvSpPr>
          <p:cNvPr id="4" name="Slide Number Placeholder 3"/>
          <p:cNvSpPr>
            <a:spLocks noGrp="1"/>
          </p:cNvSpPr>
          <p:nvPr>
            <p:ph type="sldNum" sz="quarter" idx="10"/>
          </p:nvPr>
        </p:nvSpPr>
        <p:spPr/>
        <p:txBody>
          <a:bodyPr/>
          <a:lstStyle/>
          <a:p>
            <a:fld id="{EE67FFEB-41A8-4E33-A442-87C345D03039}" type="slidenum">
              <a:rPr lang="en-US" smtClean="0"/>
              <a:pPr/>
              <a:t>26</a:t>
            </a:fld>
            <a:endParaRPr lang="en-US"/>
          </a:p>
        </p:txBody>
      </p:sp>
    </p:spTree>
    <p:extLst>
      <p:ext uri="{BB962C8B-B14F-4D97-AF65-F5344CB8AC3E}">
        <p14:creationId xmlns:p14="http://schemas.microsoft.com/office/powerpoint/2010/main" val="314814055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C:\Users\wiltshire\Dropbox (Grattan Institute)\Budget Repair Report\Data and analysis\Housing and mortgage affordability\3218 - population by SA2 - regional pop growth - updated.xls</a:t>
            </a:r>
          </a:p>
          <a:p>
            <a:endParaRPr lang="en-AU" dirty="0"/>
          </a:p>
          <a:p>
            <a:r>
              <a:rPr lang="en-AU" dirty="0"/>
              <a:t>The last decade has seen some urban infill in Melbourne and particularly in Sydney </a:t>
            </a:r>
          </a:p>
          <a:p>
            <a:pPr defTabSz="629930">
              <a:defRPr/>
            </a:pPr>
            <a:r>
              <a:rPr lang="en-AU" dirty="0">
                <a:latin typeface="Arial" charset="0"/>
                <a:ea typeface="ＭＳ Ｐゴシック" pitchFamily="34" charset="-128"/>
              </a:rPr>
              <a:t>Population increase between 2006 and 2016, by distance from CBD</a:t>
            </a:r>
            <a:endParaRPr lang="en-US" dirty="0">
              <a:latin typeface="Arial" charset="0"/>
              <a:ea typeface="ＭＳ Ｐゴシック" pitchFamily="34" charset="-128"/>
            </a:endParaRPr>
          </a:p>
          <a:p>
            <a:endParaRPr lang="en-AU" dirty="0"/>
          </a:p>
          <a:p>
            <a:endParaRPr lang="en-AU" dirty="0"/>
          </a:p>
          <a:p>
            <a:r>
              <a:rPr lang="en-AU" sz="800" i="1" dirty="0"/>
              <a:t>Notes: Distance from middle of Statistical Area Level 2 (SA2) to capital city GPO</a:t>
            </a:r>
          </a:p>
          <a:p>
            <a:r>
              <a:rPr lang="en-AU" sz="800" i="1" dirty="0"/>
              <a:t>Source: ABS 3218.0 - Regional Population Growth, Australia; Grattan analysis</a:t>
            </a:r>
            <a:endParaRPr lang="en-AU" sz="800" dirty="0"/>
          </a:p>
          <a:p>
            <a:endParaRPr lang="en-US" dirty="0"/>
          </a:p>
        </p:txBody>
      </p:sp>
      <p:sp>
        <p:nvSpPr>
          <p:cNvPr id="4" name="Slide Number Placeholder 3"/>
          <p:cNvSpPr>
            <a:spLocks noGrp="1"/>
          </p:cNvSpPr>
          <p:nvPr>
            <p:ph type="sldNum" sz="quarter" idx="10"/>
          </p:nvPr>
        </p:nvSpPr>
        <p:spPr/>
        <p:txBody>
          <a:bodyPr/>
          <a:lstStyle/>
          <a:p>
            <a:fld id="{EE67FFEB-41A8-4E33-A442-87C345D03039}" type="slidenum">
              <a:rPr lang="en-US" smtClean="0"/>
              <a:pPr/>
              <a:t>27</a:t>
            </a:fld>
            <a:endParaRPr lang="en-US"/>
          </a:p>
        </p:txBody>
      </p:sp>
    </p:spTree>
    <p:extLst>
      <p:ext uri="{BB962C8B-B14F-4D97-AF65-F5344CB8AC3E}">
        <p14:creationId xmlns:p14="http://schemas.microsoft.com/office/powerpoint/2010/main" val="40655300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p:cNvSpPr>
            <a:spLocks noGrp="1"/>
          </p:cNvSpPr>
          <p:nvPr>
            <p:ph type="body" idx="1"/>
          </p:nvPr>
        </p:nvSpPr>
        <p:spPr/>
        <p:txBody>
          <a:bodyPr/>
          <a:lstStyle/>
          <a:p>
            <a:r>
              <a:rPr lang="en-AU" dirty="0"/>
              <a:t>C:\Users\wiltshire\Dropbox (Grattan Institute)\Budget Repair Report\Data and analysis\Housing and mortgage affordability\Matching housing targets and council supply\State govt planning targets and council supply.xlsx</a:t>
            </a:r>
          </a:p>
          <a:p>
            <a:endParaRPr lang="en-AU" dirty="0"/>
          </a:p>
          <a:p>
            <a:r>
              <a:rPr lang="en-AU" dirty="0"/>
              <a:t>Housing construction will need to keep increasing to meet city plan housing targets</a:t>
            </a:r>
          </a:p>
          <a:p>
            <a:pPr defTabSz="629930">
              <a:defRPr/>
            </a:pPr>
            <a:r>
              <a:rPr lang="en-AU" sz="800" dirty="0"/>
              <a:t>Average annual net housing construction</a:t>
            </a:r>
            <a:endParaRPr lang="en-US" sz="800" dirty="0">
              <a:cs typeface="Arial"/>
            </a:endParaRPr>
          </a:p>
          <a:p>
            <a:endParaRPr lang="en-AU" dirty="0"/>
          </a:p>
          <a:p>
            <a:pPr lvl="0"/>
            <a:r>
              <a:rPr lang="en-AU" sz="800" i="1" dirty="0"/>
              <a:t>Notes: Towards Our Greater Sydney 2056: 725,000 additional dwellings over 2016-2036 (excludes the Central Coast). Plan Melbourne 2017: 1,550,000 additional dwellings over 2015–2051 (based on Victoria in Future projections). Growth in dwelling stock and projections are calculated using Greater Capital City Statistical Areas for the capital cities. </a:t>
            </a:r>
          </a:p>
          <a:p>
            <a:pPr lvl="0"/>
            <a:r>
              <a:rPr lang="en-AU" sz="800" i="1" dirty="0"/>
              <a:t>Source: ABS Census; Towards Our Greater Sydney 2056; Plan Melbourne 2017; Grattan analysis </a:t>
            </a:r>
            <a:endParaRPr lang="en-US" sz="800" i="1" dirty="0"/>
          </a:p>
          <a:p>
            <a:endParaRPr lang="en-AU" dirty="0"/>
          </a:p>
          <a:p>
            <a:endParaRPr lang="en-AU" dirty="0"/>
          </a:p>
          <a:p>
            <a:endParaRPr lang="en-AU" dirty="0"/>
          </a:p>
        </p:txBody>
      </p:sp>
    </p:spTree>
    <p:extLst>
      <p:ext uri="{BB962C8B-B14F-4D97-AF65-F5344CB8AC3E}">
        <p14:creationId xmlns:p14="http://schemas.microsoft.com/office/powerpoint/2010/main" val="66772347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Population density has increased overall, but not much in the middle ring</a:t>
            </a:r>
          </a:p>
          <a:p>
            <a:pPr defTabSz="629930">
              <a:defRPr/>
            </a:pPr>
            <a:r>
              <a:rPr lang="en-US" dirty="0"/>
              <a:t>Population density (per square kilometer), 1981 and 2011</a:t>
            </a:r>
          </a:p>
          <a:p>
            <a:endParaRPr lang="en-AU" dirty="0"/>
          </a:p>
          <a:p>
            <a:endParaRPr lang="en-AU" dirty="0"/>
          </a:p>
          <a:p>
            <a:pPr defTabSz="629930">
              <a:defRPr/>
            </a:pPr>
            <a:r>
              <a:rPr lang="en-AU" sz="800" dirty="0"/>
              <a:t>Source: Coffee et al, “</a:t>
            </a:r>
            <a:r>
              <a:rPr lang="en-US" sz="800" dirty="0" err="1"/>
              <a:t>Visualising</a:t>
            </a:r>
            <a:r>
              <a:rPr lang="en-US" sz="800" dirty="0"/>
              <a:t> 30 Years of Population Density Change”</a:t>
            </a:r>
          </a:p>
          <a:p>
            <a:pPr defTabSz="629930">
              <a:defRPr/>
            </a:pPr>
            <a:endParaRPr lang="en-US" sz="800" i="1" dirty="0"/>
          </a:p>
          <a:p>
            <a:r>
              <a:rPr lang="en-AU" sz="800" dirty="0"/>
              <a:t>Notes: Coffee et al updated to 2016 using 2016 Census data. Population density for Adelaide in 2016 is only shown to 20kkm from GPO as definition of Adelaide in 2016 is different to the definition used in 1981 and 2011 </a:t>
            </a:r>
          </a:p>
          <a:p>
            <a:r>
              <a:rPr lang="en-AU" sz="800" dirty="0"/>
              <a:t>Source: Coffee et al 2016 “</a:t>
            </a:r>
            <a:r>
              <a:rPr lang="en-US" sz="800" dirty="0" err="1"/>
              <a:t>Visualising</a:t>
            </a:r>
            <a:r>
              <a:rPr lang="en-US" sz="800" dirty="0"/>
              <a:t> 30 Years of Population Density Change”</a:t>
            </a:r>
            <a:endParaRPr lang="en-AU" sz="800" i="1" dirty="0"/>
          </a:p>
          <a:p>
            <a:pPr defTabSz="629930">
              <a:defRPr/>
            </a:pPr>
            <a:endParaRPr lang="en-AU" sz="800" i="1" dirty="0"/>
          </a:p>
          <a:p>
            <a:endParaRPr lang="en-AU" dirty="0"/>
          </a:p>
        </p:txBody>
      </p:sp>
      <p:sp>
        <p:nvSpPr>
          <p:cNvPr id="4" name="Slide Number Placeholder 3"/>
          <p:cNvSpPr>
            <a:spLocks noGrp="1"/>
          </p:cNvSpPr>
          <p:nvPr>
            <p:ph type="sldNum" sz="quarter" idx="10"/>
          </p:nvPr>
        </p:nvSpPr>
        <p:spPr/>
        <p:txBody>
          <a:bodyPr/>
          <a:lstStyle/>
          <a:p>
            <a:fld id="{EE67FFEB-41A8-4E33-A442-87C345D03039}" type="slidenum">
              <a:rPr lang="en-US" smtClean="0"/>
              <a:pPr/>
              <a:t>29</a:t>
            </a:fld>
            <a:endParaRPr lang="en-US"/>
          </a:p>
        </p:txBody>
      </p:sp>
    </p:spTree>
    <p:extLst>
      <p:ext uri="{BB962C8B-B14F-4D97-AF65-F5344CB8AC3E}">
        <p14:creationId xmlns:p14="http://schemas.microsoft.com/office/powerpoint/2010/main" val="402495031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i="1" dirty="0"/>
              <a:t>Source: </a:t>
            </a:r>
            <a:r>
              <a:rPr lang="en-AU" i="1" baseline="0" dirty="0"/>
              <a:t>UDIA 2017 state of land report; Charter Keck Cramer; Research 4</a:t>
            </a:r>
          </a:p>
          <a:p>
            <a:endParaRPr lang="en-AU" i="1" baseline="0" dirty="0"/>
          </a:p>
          <a:p>
            <a:r>
              <a:rPr lang="en-AU" i="1" baseline="0" dirty="0"/>
              <a:t>Location: C:\Users\Trent\Dropbox (Grattan Institute)\Budget Repair Report\Data and analysis\Housing and mortgage affordability\2017 Housing affordability op </a:t>
            </a:r>
            <a:r>
              <a:rPr lang="en-AU" i="1" baseline="0" dirty="0" err="1"/>
              <a:t>ed</a:t>
            </a:r>
            <a:r>
              <a:rPr lang="en-AU" i="1" baseline="0" dirty="0"/>
              <a:t>\Greenfield land prices and size - UDIA.xlsx </a:t>
            </a:r>
          </a:p>
          <a:p>
            <a:endParaRPr lang="en-AU" i="1" dirty="0"/>
          </a:p>
          <a:p>
            <a:endParaRPr lang="en-AU" i="1" dirty="0"/>
          </a:p>
          <a:p>
            <a:r>
              <a:rPr lang="en-AU" sz="800" i="1" dirty="0"/>
              <a:t>Notes: Nominal dollars</a:t>
            </a:r>
          </a:p>
          <a:p>
            <a:r>
              <a:rPr lang="en-AU" sz="800" i="1" dirty="0"/>
              <a:t>Source: UDIA 2013 and UDIA 2017 State of  Land Report</a:t>
            </a:r>
          </a:p>
          <a:p>
            <a:endParaRPr lang="en-AU" i="1" dirty="0"/>
          </a:p>
          <a:p>
            <a:r>
              <a:rPr lang="en-AU" dirty="0"/>
              <a:t>Greenfield land prices have increased in recent years, and lot sizes have become smaller</a:t>
            </a:r>
            <a:endParaRPr lang="en-AU" i="1" dirty="0"/>
          </a:p>
          <a:p>
            <a:endParaRPr lang="en-US" dirty="0"/>
          </a:p>
        </p:txBody>
      </p:sp>
      <p:sp>
        <p:nvSpPr>
          <p:cNvPr id="4" name="Slide Number Placeholder 3"/>
          <p:cNvSpPr>
            <a:spLocks noGrp="1"/>
          </p:cNvSpPr>
          <p:nvPr>
            <p:ph type="sldNum" sz="quarter" idx="10"/>
          </p:nvPr>
        </p:nvSpPr>
        <p:spPr/>
        <p:txBody>
          <a:bodyPr/>
          <a:lstStyle/>
          <a:p>
            <a:fld id="{EE67FFEB-41A8-4E33-A442-87C345D03039}" type="slidenum">
              <a:rPr lang="en-US" smtClean="0"/>
              <a:pPr/>
              <a:t>30</a:t>
            </a:fld>
            <a:endParaRPr lang="en-US"/>
          </a:p>
        </p:txBody>
      </p:sp>
    </p:spTree>
    <p:extLst>
      <p:ext uri="{BB962C8B-B14F-4D97-AF65-F5344CB8AC3E}">
        <p14:creationId xmlns:p14="http://schemas.microsoft.com/office/powerpoint/2010/main" val="36576763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Slide Image Placeholder 1"/>
          <p:cNvSpPr>
            <a:spLocks noGrp="1" noRot="1" noChangeAspect="1"/>
          </p:cNvSpPr>
          <p:nvPr>
            <p:ph type="sldImg"/>
          </p:nvPr>
        </p:nvSpPr>
        <p:spPr>
          <a:xfrm>
            <a:off x="473075" y="517525"/>
            <a:ext cx="3724275" cy="2579688"/>
          </a:xfrm>
          <a:ln/>
        </p:spPr>
      </p:sp>
      <p:sp>
        <p:nvSpPr>
          <p:cNvPr id="83970"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lvl="0"/>
            <a:r>
              <a:rPr lang="en-AU" dirty="0"/>
              <a:t> Title:</a:t>
            </a:r>
          </a:p>
          <a:p>
            <a:pPr lvl="0"/>
            <a:r>
              <a:rPr lang="en-AU" dirty="0"/>
              <a:t>Spending on housing has grown the most for lower-income households over time</a:t>
            </a:r>
          </a:p>
          <a:p>
            <a:pPr lvl="0"/>
            <a:r>
              <a:rPr lang="en-AU" dirty="0"/>
              <a:t>Units:</a:t>
            </a:r>
          </a:p>
          <a:p>
            <a:pPr defTabSz="524658"/>
            <a:r>
              <a:rPr lang="en-AU" sz="800" dirty="0">
                <a:cs typeface="Arial"/>
              </a:rPr>
              <a:t>Housing costs as a proportion of gross household income, by </a:t>
            </a:r>
            <a:r>
              <a:rPr lang="en-AU" sz="800" dirty="0" err="1">
                <a:cs typeface="Arial"/>
              </a:rPr>
              <a:t>equivalised</a:t>
            </a:r>
            <a:r>
              <a:rPr lang="en-AU" sz="800" dirty="0">
                <a:cs typeface="Arial"/>
              </a:rPr>
              <a:t> disposable </a:t>
            </a:r>
          </a:p>
          <a:p>
            <a:pPr defTabSz="524658"/>
            <a:r>
              <a:rPr lang="en-AU" sz="800" dirty="0">
                <a:cs typeface="Arial"/>
              </a:rPr>
              <a:t>household income quintile</a:t>
            </a:r>
            <a:endParaRPr lang="en-US" sz="800" dirty="0">
              <a:cs typeface="Arial"/>
            </a:endParaRPr>
          </a:p>
          <a:p>
            <a:pPr lvl="0"/>
            <a:r>
              <a:rPr lang="en-AU" sz="800" i="1" dirty="0"/>
              <a:t>Notes: housing costs include rent, mortgage and rates (general and water) payments as share of gross household income for each quintile. Data interpolated for missing years</a:t>
            </a:r>
          </a:p>
          <a:p>
            <a:pPr lvl="0"/>
            <a:r>
              <a:rPr lang="sk-SK" sz="800" i="1" dirty="0"/>
              <a:t>Source: </a:t>
            </a:r>
            <a:r>
              <a:rPr lang="en-AU" sz="800" i="1" dirty="0"/>
              <a:t>ABS 4130.0 Housing Occupancy and Costs</a:t>
            </a:r>
            <a:endParaRPr lang="en-US" sz="800" i="1" dirty="0"/>
          </a:p>
          <a:p>
            <a:pPr lvl="0"/>
            <a:endParaRPr lang="en-AU" dirty="0"/>
          </a:p>
          <a:p>
            <a:pPr lvl="0"/>
            <a:endParaRPr lang="en-AU" dirty="0"/>
          </a:p>
          <a:p>
            <a:pPr lvl="0"/>
            <a:endParaRPr lang="en-AU" dirty="0"/>
          </a:p>
          <a:p>
            <a:pPr lvl="0"/>
            <a:r>
              <a:rPr lang="en-AU" dirty="0"/>
              <a:t>Location: C:\Users\wiltshire\Dropbox (Grattan Institute)\Budget Repair Report\Data and analysis\Housing and mortgage affordability\4130 - Housing occupancy and costs\Housing occupancy and costs - analysis.xlsx</a:t>
            </a:r>
            <a:endParaRPr lang="en-US" dirty="0"/>
          </a:p>
        </p:txBody>
      </p:sp>
      <p:sp>
        <p:nvSpPr>
          <p:cNvPr id="83971"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1700">
                <a:solidFill>
                  <a:schemeClr val="tx1"/>
                </a:solidFill>
                <a:latin typeface="Arial" charset="0"/>
                <a:ea typeface="ＭＳ Ｐゴシック" charset="0"/>
                <a:cs typeface="ＭＳ Ｐゴシック" charset="0"/>
              </a:defRPr>
            </a:lvl1pPr>
            <a:lvl2pPr marL="513048" indent="-197326" eaLnBrk="0" hangingPunct="0">
              <a:defRPr sz="1700">
                <a:solidFill>
                  <a:schemeClr val="tx1"/>
                </a:solidFill>
                <a:latin typeface="Arial" charset="0"/>
                <a:ea typeface="ＭＳ Ｐゴシック" charset="0"/>
              </a:defRPr>
            </a:lvl2pPr>
            <a:lvl3pPr marL="789304" indent="-157861" eaLnBrk="0" hangingPunct="0">
              <a:defRPr sz="1700">
                <a:solidFill>
                  <a:schemeClr val="tx1"/>
                </a:solidFill>
                <a:latin typeface="Arial" charset="0"/>
                <a:ea typeface="ＭＳ Ｐゴシック" charset="0"/>
              </a:defRPr>
            </a:lvl3pPr>
            <a:lvl4pPr marL="1105025" indent="-157861" eaLnBrk="0" hangingPunct="0">
              <a:defRPr sz="1700">
                <a:solidFill>
                  <a:schemeClr val="tx1"/>
                </a:solidFill>
                <a:latin typeface="Arial" charset="0"/>
                <a:ea typeface="ＭＳ Ｐゴシック" charset="0"/>
              </a:defRPr>
            </a:lvl4pPr>
            <a:lvl5pPr marL="1420747" indent="-157861" eaLnBrk="0" hangingPunct="0">
              <a:defRPr sz="1700">
                <a:solidFill>
                  <a:schemeClr val="tx1"/>
                </a:solidFill>
                <a:latin typeface="Arial" charset="0"/>
                <a:ea typeface="ＭＳ Ｐゴシック" charset="0"/>
              </a:defRPr>
            </a:lvl5pPr>
            <a:lvl6pPr marL="1736468" indent="-157861" eaLnBrk="0" fontAlgn="base" hangingPunct="0">
              <a:spcBef>
                <a:spcPct val="0"/>
              </a:spcBef>
              <a:spcAft>
                <a:spcPct val="0"/>
              </a:spcAft>
              <a:defRPr sz="1700">
                <a:solidFill>
                  <a:schemeClr val="tx1"/>
                </a:solidFill>
                <a:latin typeface="Arial" charset="0"/>
                <a:ea typeface="ＭＳ Ｐゴシック" charset="0"/>
              </a:defRPr>
            </a:lvl6pPr>
            <a:lvl7pPr marL="2052189" indent="-157861" eaLnBrk="0" fontAlgn="base" hangingPunct="0">
              <a:spcBef>
                <a:spcPct val="0"/>
              </a:spcBef>
              <a:spcAft>
                <a:spcPct val="0"/>
              </a:spcAft>
              <a:defRPr sz="1700">
                <a:solidFill>
                  <a:schemeClr val="tx1"/>
                </a:solidFill>
                <a:latin typeface="Arial" charset="0"/>
                <a:ea typeface="ＭＳ Ｐゴシック" charset="0"/>
              </a:defRPr>
            </a:lvl7pPr>
            <a:lvl8pPr marL="2367911" indent="-157861" eaLnBrk="0" fontAlgn="base" hangingPunct="0">
              <a:spcBef>
                <a:spcPct val="0"/>
              </a:spcBef>
              <a:spcAft>
                <a:spcPct val="0"/>
              </a:spcAft>
              <a:defRPr sz="1700">
                <a:solidFill>
                  <a:schemeClr val="tx1"/>
                </a:solidFill>
                <a:latin typeface="Arial" charset="0"/>
                <a:ea typeface="ＭＳ Ｐゴシック" charset="0"/>
              </a:defRPr>
            </a:lvl8pPr>
            <a:lvl9pPr marL="2683632" indent="-157861" eaLnBrk="0" fontAlgn="base" hangingPunct="0">
              <a:spcBef>
                <a:spcPct val="0"/>
              </a:spcBef>
              <a:spcAft>
                <a:spcPct val="0"/>
              </a:spcAft>
              <a:defRPr sz="1700">
                <a:solidFill>
                  <a:schemeClr val="tx1"/>
                </a:solidFill>
                <a:latin typeface="Arial" charset="0"/>
                <a:ea typeface="ＭＳ Ｐゴシック" charset="0"/>
              </a:defRPr>
            </a:lvl9pPr>
          </a:lstStyle>
          <a:p>
            <a:fld id="{1D5DE826-EC1F-924C-9BA1-9A3F7FC81F27}" type="slidenum">
              <a:rPr lang="en-US" sz="800"/>
              <a:pPr/>
              <a:t>3</a:t>
            </a:fld>
            <a:endParaRPr lang="en-US" sz="800"/>
          </a:p>
        </p:txBody>
      </p:sp>
    </p:spTree>
    <p:extLst>
      <p:ext uri="{BB962C8B-B14F-4D97-AF65-F5344CB8AC3E}">
        <p14:creationId xmlns:p14="http://schemas.microsoft.com/office/powerpoint/2010/main" val="290551008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629930">
              <a:defRPr/>
            </a:pPr>
            <a:r>
              <a:rPr lang="en-AU" dirty="0"/>
              <a:t>Title: Greenfield development is expensive in Sydney due to higher land prices and government charges</a:t>
            </a:r>
          </a:p>
          <a:p>
            <a:pPr defTabSz="629930">
              <a:defRPr/>
            </a:pPr>
            <a:r>
              <a:rPr lang="en-AU" dirty="0"/>
              <a:t>Units:  Greenfield dwelling price in capital cities, $2010</a:t>
            </a:r>
          </a:p>
          <a:p>
            <a:pPr defTabSz="629930">
              <a:defRPr/>
            </a:pPr>
            <a:r>
              <a:rPr lang="en-AU" dirty="0"/>
              <a:t>Source: </a:t>
            </a:r>
            <a:r>
              <a:rPr lang="en-AU" sz="800" i="1" dirty="0"/>
              <a:t>Source: Urbis 2011 (National dwelling cost study, prepared for National Housing Supply Council 2011)</a:t>
            </a:r>
          </a:p>
          <a:p>
            <a:pPr defTabSz="629930">
              <a:defRPr/>
            </a:pPr>
            <a:endParaRPr lang="en-AU" dirty="0"/>
          </a:p>
          <a:p>
            <a:pPr defTabSz="629930">
              <a:defRPr/>
            </a:pPr>
            <a:endParaRPr lang="en-AU" dirty="0"/>
          </a:p>
          <a:p>
            <a:pPr defTabSz="629930">
              <a:defRPr/>
            </a:pPr>
            <a:r>
              <a:rPr lang="en-AU"/>
              <a:t>https://www</a:t>
            </a:r>
            <a:r>
              <a:rPr lang="en-AU" dirty="0"/>
              <a:t>.treasury.gov</a:t>
            </a:r>
            <a:r>
              <a:rPr lang="en-AU"/>
              <a:t>.au/~/media/Treasury/Publications</a:t>
            </a:r>
            <a:r>
              <a:rPr lang="en-AU" dirty="0"/>
              <a:t>%20and</a:t>
            </a:r>
            <a:r>
              <a:rPr lang="en-AU"/>
              <a:t>%20Media/Publications/2011/National</a:t>
            </a:r>
            <a:r>
              <a:rPr lang="en-AU" dirty="0"/>
              <a:t>%20Dwelling%20Costs</a:t>
            </a:r>
            <a:r>
              <a:rPr lang="en-AU"/>
              <a:t>%20Study/Documents/PDF/nhsc-residential-cost-analysis-urbis</a:t>
            </a:r>
            <a:r>
              <a:rPr lang="en-AU" dirty="0"/>
              <a:t>.ashx</a:t>
            </a:r>
          </a:p>
        </p:txBody>
      </p:sp>
      <p:sp>
        <p:nvSpPr>
          <p:cNvPr id="4" name="Slide Number Placeholder 3"/>
          <p:cNvSpPr>
            <a:spLocks noGrp="1"/>
          </p:cNvSpPr>
          <p:nvPr>
            <p:ph type="sldNum" sz="quarter" idx="10"/>
          </p:nvPr>
        </p:nvSpPr>
        <p:spPr/>
        <p:txBody>
          <a:bodyPr/>
          <a:lstStyle/>
          <a:p>
            <a:fld id="{EE67FFEB-41A8-4E33-A442-87C345D03039}" type="slidenum">
              <a:rPr lang="en-US" smtClean="0"/>
              <a:pPr/>
              <a:t>31</a:t>
            </a:fld>
            <a:endParaRPr lang="en-US"/>
          </a:p>
        </p:txBody>
      </p:sp>
    </p:spTree>
    <p:extLst>
      <p:ext uri="{BB962C8B-B14F-4D97-AF65-F5344CB8AC3E}">
        <p14:creationId xmlns:p14="http://schemas.microsoft.com/office/powerpoint/2010/main" val="287756344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73075" y="517525"/>
            <a:ext cx="3724275" cy="2579688"/>
          </a:xfrm>
        </p:spPr>
      </p:sp>
      <p:sp>
        <p:nvSpPr>
          <p:cNvPr id="3" name="Notes Placeholder 2"/>
          <p:cNvSpPr>
            <a:spLocks noGrp="1"/>
          </p:cNvSpPr>
          <p:nvPr>
            <p:ph type="body" idx="1"/>
          </p:nvPr>
        </p:nvSpPr>
        <p:spPr/>
        <p:txBody>
          <a:bodyPr/>
          <a:lstStyle/>
          <a:p>
            <a:r>
              <a:rPr lang="en-AU" dirty="0"/>
              <a:t>Title: </a:t>
            </a:r>
            <a:r>
              <a:rPr lang="en-AU" sz="800" dirty="0"/>
              <a:t>2016 Census confirms that home ownership rates continue to fall among all but the oldest Australians</a:t>
            </a:r>
          </a:p>
          <a:p>
            <a:pPr defTabSz="629930">
              <a:defRPr/>
            </a:pPr>
            <a:r>
              <a:rPr lang="en-AU" sz="800" dirty="0"/>
              <a:t>Units:</a:t>
            </a:r>
            <a:r>
              <a:rPr lang="en-US" sz="800" dirty="0"/>
              <a:t>Home ownership rate by age, per cent</a:t>
            </a:r>
            <a:endParaRPr lang="en-AU" sz="800" dirty="0"/>
          </a:p>
          <a:p>
            <a:r>
              <a:rPr lang="en-US" sz="800" i="1" dirty="0"/>
              <a:t>Notes: Per cent of occupied private dwellings. Household age group according to age of household reference person. Excludes households with tenure type not stated.</a:t>
            </a:r>
          </a:p>
          <a:p>
            <a:r>
              <a:rPr lang="en-US" sz="800" i="1" dirty="0"/>
              <a:t>Source: ABS Census; Yates 2015; Colebatch 2017</a:t>
            </a:r>
          </a:p>
          <a:p>
            <a:endParaRPr lang="en-AU" dirty="0"/>
          </a:p>
          <a:p>
            <a:r>
              <a:rPr lang="en-AU" dirty="0"/>
              <a:t>C:\Users\wiltshire\Dropbox (Grattan Institute)\Budget Repair Report\Data and analysis\Housing and mortgage affordability\Census 2011 and 2016\Home ownership rate - census analysis.xlsx</a:t>
            </a:r>
          </a:p>
          <a:p>
            <a:endParaRPr lang="en-AU" dirty="0"/>
          </a:p>
          <a:p>
            <a:r>
              <a:rPr lang="en-AU" dirty="0"/>
              <a:t>Yates Senate Submission 2015 - </a:t>
            </a:r>
            <a:r>
              <a:rPr lang="en-AU"/>
              <a:t>http://www</a:t>
            </a:r>
            <a:r>
              <a:rPr lang="en-AU" dirty="0"/>
              <a:t>.aph.gov</a:t>
            </a:r>
            <a:r>
              <a:rPr lang="en-AU"/>
              <a:t>.au/DocumentStore</a:t>
            </a:r>
            <a:r>
              <a:rPr lang="en-AU" dirty="0"/>
              <a:t>.ashx?id=09aeea3d-4921-4e78-8df1-ee83fb39801b&amp;subId=352865 </a:t>
            </a:r>
          </a:p>
          <a:p>
            <a:endParaRPr lang="en-AU" baseline="0" dirty="0"/>
          </a:p>
          <a:p>
            <a:r>
              <a:rPr lang="en-US" baseline="0" dirty="0"/>
              <a:t>Colebatch - </a:t>
            </a:r>
            <a:r>
              <a:rPr lang="en-US" baseline="0"/>
              <a:t>http://insidestory</a:t>
            </a:r>
            <a:r>
              <a:rPr lang="en-US" baseline="0" dirty="0"/>
              <a:t>.org</a:t>
            </a:r>
            <a:r>
              <a:rPr lang="en-US" baseline="0"/>
              <a:t>.au/one-census-three-stories </a:t>
            </a:r>
            <a:endParaRPr lang="en-US" baseline="0" dirty="0"/>
          </a:p>
          <a:p>
            <a:endParaRPr lang="en-US" baseline="0" dirty="0"/>
          </a:p>
          <a:p>
            <a:endParaRPr lang="en-US"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EE67FFEB-41A8-4E33-A442-87C345D03039}" type="slidenum">
              <a:rPr lang="en-US" smtClean="0"/>
              <a:pPr/>
              <a:t>32</a:t>
            </a:fld>
            <a:endParaRPr lang="en-US"/>
          </a:p>
        </p:txBody>
      </p:sp>
    </p:spTree>
    <p:extLst>
      <p:ext uri="{BB962C8B-B14F-4D97-AF65-F5344CB8AC3E}">
        <p14:creationId xmlns:p14="http://schemas.microsoft.com/office/powerpoint/2010/main" val="279906661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629930">
              <a:defRPr/>
            </a:pPr>
            <a:r>
              <a:rPr lang="en-US" dirty="0"/>
              <a:t>Title: </a:t>
            </a:r>
            <a:r>
              <a:rPr lang="en-AU" sz="800" dirty="0">
                <a:solidFill>
                  <a:srgbClr val="000000"/>
                </a:solidFill>
                <a:latin typeface="Arial"/>
                <a:ea typeface="ＭＳ Ｐゴシック"/>
              </a:rPr>
              <a:t>Home ownership is falling for younger age groups, and particularly among low income  earners</a:t>
            </a:r>
            <a:endParaRPr lang="en-US" dirty="0"/>
          </a:p>
          <a:p>
            <a:pPr defTabSz="629930">
              <a:defRPr/>
            </a:pPr>
            <a:r>
              <a:rPr lang="en-US" dirty="0"/>
              <a:t>Units: </a:t>
            </a:r>
            <a:r>
              <a:rPr lang="en-US" sz="800" dirty="0"/>
              <a:t>Home ownership rates by age and income, 1981 and 2016 </a:t>
            </a:r>
            <a:endParaRPr lang="en-US" dirty="0"/>
          </a:p>
          <a:p>
            <a:r>
              <a:rPr lang="en-US" sz="800" i="1" dirty="0"/>
              <a:t>Notes: This graph updates Burke et al 2014 using Census data obtained from the ABS. Difficulties in accurately calculating household incomes across time using Census data means that changes in home ownership rates by age and income are indicative and small changes in ownership rates should be ignored. Excludes households with tenancy not stated (for 2016) and incomes not stated. Household age group according to age of household reference person. Income quintiles are </a:t>
            </a:r>
            <a:r>
              <a:rPr lang="en-US" sz="800" i="1" dirty="0" err="1"/>
              <a:t>equivalised</a:t>
            </a:r>
            <a:r>
              <a:rPr lang="en-US" sz="800" i="1" dirty="0"/>
              <a:t> household income quintiles. </a:t>
            </a:r>
          </a:p>
          <a:p>
            <a:r>
              <a:rPr lang="en-US" sz="800" i="1" dirty="0"/>
              <a:t>Source: ABS Census; Burke et al 2014 ‘</a:t>
            </a:r>
            <a:r>
              <a:rPr lang="en-AU" sz="800" i="1" dirty="0"/>
              <a:t>Generational change in home purchase opportunity in Australia’</a:t>
            </a:r>
            <a:r>
              <a:rPr lang="en-US" sz="800" i="1" dirty="0"/>
              <a:t>; Grattan Institute</a:t>
            </a:r>
          </a:p>
          <a:p>
            <a:endParaRPr lang="en-US" sz="800" i="1" dirty="0"/>
          </a:p>
          <a:p>
            <a:r>
              <a:rPr lang="en-US" sz="800" i="1" dirty="0"/>
              <a:t>NB: change arrow size to roughly the required size and then copy and paste in each point</a:t>
            </a:r>
          </a:p>
          <a:p>
            <a:br>
              <a:rPr lang="en-US" dirty="0"/>
            </a:br>
            <a:r>
              <a:rPr lang="en-AU" dirty="0"/>
              <a:t>C:\Users\wiltshire\Dropbox (Grattan Institute)\Budget Repair Report\Data and analysis\Housing and mortgage affordability\Census 2011 and 2016\Home ownership - by age and income - Census 2016.xlsx</a:t>
            </a:r>
            <a:endParaRPr lang="en-US" dirty="0"/>
          </a:p>
        </p:txBody>
      </p:sp>
      <p:sp>
        <p:nvSpPr>
          <p:cNvPr id="4" name="Slide Number Placeholder 3"/>
          <p:cNvSpPr>
            <a:spLocks noGrp="1"/>
          </p:cNvSpPr>
          <p:nvPr>
            <p:ph type="sldNum" sz="quarter" idx="10"/>
          </p:nvPr>
        </p:nvSpPr>
        <p:spPr/>
        <p:txBody>
          <a:bodyPr/>
          <a:lstStyle/>
          <a:p>
            <a:fld id="{EE67FFEB-41A8-4E33-A442-87C345D03039}" type="slidenum">
              <a:rPr lang="en-US" smtClean="0"/>
              <a:pPr/>
              <a:t>33</a:t>
            </a:fld>
            <a:endParaRPr lang="en-US"/>
          </a:p>
        </p:txBody>
      </p:sp>
    </p:spTree>
    <p:extLst>
      <p:ext uri="{BB962C8B-B14F-4D97-AF65-F5344CB8AC3E}">
        <p14:creationId xmlns:p14="http://schemas.microsoft.com/office/powerpoint/2010/main" val="262424673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629930">
              <a:defRPr/>
            </a:pPr>
            <a:r>
              <a:rPr lang="en-US" sz="800" dirty="0"/>
              <a:t>Future retirees are more likely to be living in private rental housing</a:t>
            </a:r>
          </a:p>
          <a:p>
            <a:r>
              <a:rPr lang="en-AU" dirty="0"/>
              <a:t> </a:t>
            </a:r>
          </a:p>
          <a:p>
            <a:r>
              <a:rPr lang="en-AU" dirty="0"/>
              <a:t>Renters as per cent of population</a:t>
            </a:r>
          </a:p>
          <a:p>
            <a:r>
              <a:rPr lang="en-AU" dirty="0"/>
              <a:t>Yates 2016</a:t>
            </a:r>
          </a:p>
          <a:p>
            <a:endParaRPr lang="en-AU" dirty="0"/>
          </a:p>
        </p:txBody>
      </p:sp>
      <p:sp>
        <p:nvSpPr>
          <p:cNvPr id="4" name="Slide Number Placeholder 3"/>
          <p:cNvSpPr>
            <a:spLocks noGrp="1"/>
          </p:cNvSpPr>
          <p:nvPr>
            <p:ph type="sldNum" sz="quarter" idx="10"/>
          </p:nvPr>
        </p:nvSpPr>
        <p:spPr/>
        <p:txBody>
          <a:bodyPr/>
          <a:lstStyle/>
          <a:p>
            <a:fld id="{EE67FFEB-41A8-4E33-A442-87C345D03039}" type="slidenum">
              <a:rPr lang="en-US" smtClean="0"/>
              <a:pPr/>
              <a:t>34</a:t>
            </a:fld>
            <a:endParaRPr lang="en-US"/>
          </a:p>
        </p:txBody>
      </p:sp>
    </p:spTree>
    <p:extLst>
      <p:ext uri="{BB962C8B-B14F-4D97-AF65-F5344CB8AC3E}">
        <p14:creationId xmlns:p14="http://schemas.microsoft.com/office/powerpoint/2010/main" val="332299638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73075" y="517525"/>
            <a:ext cx="3724275" cy="2579688"/>
          </a:xfrm>
        </p:spPr>
      </p:sp>
      <p:sp>
        <p:nvSpPr>
          <p:cNvPr id="3" name="Notes Placeholder 2"/>
          <p:cNvSpPr>
            <a:spLocks noGrp="1"/>
          </p:cNvSpPr>
          <p:nvPr>
            <p:ph type="body" idx="1"/>
          </p:nvPr>
        </p:nvSpPr>
        <p:spPr/>
        <p:txBody>
          <a:bodyPr/>
          <a:lstStyle/>
          <a:p>
            <a:endParaRPr lang="en-AU" dirty="0"/>
          </a:p>
          <a:p>
            <a:r>
              <a:rPr lang="en-AU" dirty="0"/>
              <a:t>Title: </a:t>
            </a:r>
            <a:r>
              <a:rPr lang="en-AU" kern="1200" dirty="0">
                <a:solidFill>
                  <a:srgbClr val="000000"/>
                </a:solidFill>
              </a:rPr>
              <a:t>Fewer Australians own their homes outright than in the past</a:t>
            </a:r>
            <a:r>
              <a:rPr lang="en-AU" dirty="0"/>
              <a:t> </a:t>
            </a:r>
          </a:p>
          <a:p>
            <a:pPr defTabSz="629930">
              <a:defRPr/>
            </a:pPr>
            <a:r>
              <a:rPr lang="en-AU" dirty="0"/>
              <a:t>Units: </a:t>
            </a:r>
            <a:r>
              <a:rPr lang="en-US" sz="800" dirty="0"/>
              <a:t>Per cent of households that own home outright, by age group</a:t>
            </a:r>
          </a:p>
          <a:p>
            <a:pPr lvl="0"/>
            <a:r>
              <a:rPr lang="en-AU" sz="800" i="1" dirty="0"/>
              <a:t>Notes: by age of household reference person</a:t>
            </a:r>
          </a:p>
          <a:p>
            <a:pPr lvl="0"/>
            <a:r>
              <a:rPr lang="en-AU" sz="800" i="1" dirty="0"/>
              <a:t>Source: 4130.0 - Housing Occupancy and Costs, 2013-14 + income and wealth</a:t>
            </a:r>
            <a:endParaRPr lang="en-US" sz="800" i="1" dirty="0"/>
          </a:p>
          <a:p>
            <a:r>
              <a:rPr lang="en-AU" dirty="0"/>
              <a:t>C:\Users\wiltshire\Dropbox (Grattan Institute)\Budget Repair Report\Data and analysis\Housing and mortgage affordability\4130 - Housing occupancy and costs\41300do001_201314 - Table 1.xls – TABLE 3</a:t>
            </a:r>
          </a:p>
          <a:p>
            <a:endParaRPr lang="en-US" dirty="0"/>
          </a:p>
          <a:p>
            <a:endParaRPr lang="en-US"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EE67FFEB-41A8-4E33-A442-87C345D03039}" type="slidenum">
              <a:rPr lang="en-US" smtClean="0"/>
              <a:pPr/>
              <a:t>35</a:t>
            </a:fld>
            <a:endParaRPr lang="en-US"/>
          </a:p>
        </p:txBody>
      </p:sp>
    </p:spTree>
    <p:extLst>
      <p:ext uri="{BB962C8B-B14F-4D97-AF65-F5344CB8AC3E}">
        <p14:creationId xmlns:p14="http://schemas.microsoft.com/office/powerpoint/2010/main" val="151840892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p:cNvSpPr>
            <a:spLocks noGrp="1"/>
          </p:cNvSpPr>
          <p:nvPr>
            <p:ph type="body" idx="1"/>
          </p:nvPr>
        </p:nvSpPr>
        <p:spPr/>
        <p:txBody>
          <a:bodyPr/>
          <a:lstStyle/>
          <a:p>
            <a:r>
              <a:rPr lang="en-AU" dirty="0"/>
              <a:t>C:\Users\wiltshire\Dropbox (Grattan Institute)\Budget Repair Report\Data and analysis\Housing and mortgage affordability\4130 - Housing occupancy and costs\Housing occupancy and costs - analysis.xlsx</a:t>
            </a:r>
          </a:p>
          <a:p>
            <a:endParaRPr lang="en-AU" dirty="0"/>
          </a:p>
          <a:p>
            <a:endParaRPr lang="en-AU" dirty="0"/>
          </a:p>
          <a:p>
            <a:pPr defTabSz="629930">
              <a:defRPr/>
            </a:pPr>
            <a:r>
              <a:rPr lang="en-AU" sz="800" i="1" dirty="0"/>
              <a:t>Source: 4130.0 - Housing Occupancy and Costs, 2013-14</a:t>
            </a:r>
            <a:endParaRPr lang="en-US" sz="800" i="1" dirty="0"/>
          </a:p>
          <a:p>
            <a:endParaRPr lang="en-AU" dirty="0"/>
          </a:p>
        </p:txBody>
      </p:sp>
    </p:spTree>
    <p:extLst>
      <p:ext uri="{BB962C8B-B14F-4D97-AF65-F5344CB8AC3E}">
        <p14:creationId xmlns:p14="http://schemas.microsoft.com/office/powerpoint/2010/main" val="59701218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800" dirty="0"/>
              <a:t>Title: </a:t>
            </a:r>
            <a:r>
              <a:rPr lang="en-AU" dirty="0"/>
              <a:t>Most investment properties are owned by small landlords</a:t>
            </a:r>
          </a:p>
          <a:p>
            <a:r>
              <a:rPr lang="en-AU" dirty="0"/>
              <a:t>Sub-title: </a:t>
            </a:r>
            <a:r>
              <a:rPr lang="en-AU" b="1" dirty="0"/>
              <a:t>Share of total investment properties by number of properties owned by investor, </a:t>
            </a:r>
            <a:r>
              <a:rPr lang="en-AU" b="1" baseline="0" dirty="0"/>
              <a:t> </a:t>
            </a:r>
            <a:r>
              <a:rPr lang="en-AU" dirty="0"/>
              <a:t>2014-15</a:t>
            </a:r>
            <a:endParaRPr lang="en-US" dirty="0">
              <a:latin typeface="Arial" charset="0"/>
              <a:ea typeface="ＭＳ Ｐゴシック" pitchFamily="34" charset="-128"/>
            </a:endParaRPr>
          </a:p>
          <a:p>
            <a:pPr defTabSz="629930">
              <a:defRPr/>
            </a:pPr>
            <a:r>
              <a:rPr lang="en-AU" dirty="0"/>
              <a:t>Note: An interest in a property means the property is either solely owned, or jointly owned for all or part of the year. Excludes those that own no residential property other than their primary residence.</a:t>
            </a:r>
          </a:p>
          <a:p>
            <a:r>
              <a:rPr lang="en-AU" sz="800" dirty="0"/>
              <a:t>Source: Grattan analysis of </a:t>
            </a:r>
            <a:r>
              <a:rPr lang="en-AU" dirty="0"/>
              <a:t>ATO Taxation Statistics, 2014-15</a:t>
            </a:r>
          </a:p>
          <a:p>
            <a:endParaRPr lang="en-US" dirty="0"/>
          </a:p>
        </p:txBody>
      </p:sp>
      <p:sp>
        <p:nvSpPr>
          <p:cNvPr id="4" name="Slide Number Placeholder 3"/>
          <p:cNvSpPr>
            <a:spLocks noGrp="1"/>
          </p:cNvSpPr>
          <p:nvPr>
            <p:ph type="sldNum" sz="quarter" idx="10"/>
          </p:nvPr>
        </p:nvSpPr>
        <p:spPr/>
        <p:txBody>
          <a:bodyPr/>
          <a:lstStyle/>
          <a:p>
            <a:fld id="{EE67FFEB-41A8-4E33-A442-87C345D03039}" type="slidenum">
              <a:rPr lang="en-US" smtClean="0"/>
              <a:pPr/>
              <a:t>37</a:t>
            </a:fld>
            <a:endParaRPr lang="en-US"/>
          </a:p>
        </p:txBody>
      </p:sp>
    </p:spTree>
    <p:extLst>
      <p:ext uri="{BB962C8B-B14F-4D97-AF65-F5344CB8AC3E}">
        <p14:creationId xmlns:p14="http://schemas.microsoft.com/office/powerpoint/2010/main" val="200793707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629930">
              <a:defRPr/>
            </a:pPr>
            <a:r>
              <a:rPr lang="en-AU" dirty="0"/>
              <a:t>Progressive land taxes discourage large investors from holding residential property</a:t>
            </a:r>
            <a:endParaRPr lang="en-AU" kern="0" dirty="0"/>
          </a:p>
          <a:p>
            <a:endParaRPr lang="en-AU" dirty="0"/>
          </a:p>
          <a:p>
            <a:pPr defTabSz="629930">
              <a:defRPr/>
            </a:pPr>
            <a:r>
              <a:rPr lang="en-AU" dirty="0"/>
              <a:t>Land tax paid and post-tax income return</a:t>
            </a:r>
            <a:r>
              <a:rPr lang="en-AU" b="0" dirty="0"/>
              <a:t>, % of asset value</a:t>
            </a:r>
          </a:p>
          <a:p>
            <a:endParaRPr lang="en-AU" dirty="0"/>
          </a:p>
          <a:p>
            <a:r>
              <a:rPr lang="en-US" dirty="0"/>
              <a:t>Notes: Based on $880,000 median-priced Sydney dwelling and a 4 per cent gross rental return. The land value is assumed to be half the value of the property. Applies 2017 NSW land tax regime. Ignores deductibility of land tax costs against income in personal and corporate income tax returns. </a:t>
            </a:r>
          </a:p>
          <a:p>
            <a:r>
              <a:rPr lang="en-US" dirty="0"/>
              <a:t>Source: </a:t>
            </a:r>
            <a:r>
              <a:rPr lang="en-AU" dirty="0"/>
              <a:t>NSW Office of State Revenue; </a:t>
            </a:r>
            <a:r>
              <a:rPr lang="en-AU" dirty="0" err="1"/>
              <a:t>Corelogic</a:t>
            </a:r>
            <a:r>
              <a:rPr lang="en-AU" dirty="0"/>
              <a:t>; Grattan analysis.</a:t>
            </a:r>
          </a:p>
        </p:txBody>
      </p:sp>
      <p:sp>
        <p:nvSpPr>
          <p:cNvPr id="4" name="Slide Number Placeholder 3"/>
          <p:cNvSpPr>
            <a:spLocks noGrp="1"/>
          </p:cNvSpPr>
          <p:nvPr>
            <p:ph type="sldNum" sz="quarter" idx="10"/>
          </p:nvPr>
        </p:nvSpPr>
        <p:spPr/>
        <p:txBody>
          <a:bodyPr/>
          <a:lstStyle/>
          <a:p>
            <a:fld id="{EE67FFEB-41A8-4E33-A442-87C345D03039}" type="slidenum">
              <a:rPr lang="en-US" smtClean="0"/>
              <a:pPr/>
              <a:t>38</a:t>
            </a:fld>
            <a:endParaRPr lang="en-US"/>
          </a:p>
        </p:txBody>
      </p:sp>
    </p:spTree>
    <p:extLst>
      <p:ext uri="{BB962C8B-B14F-4D97-AF65-F5344CB8AC3E}">
        <p14:creationId xmlns:p14="http://schemas.microsoft.com/office/powerpoint/2010/main" val="164173227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5963" y="747713"/>
            <a:ext cx="5386387" cy="3729037"/>
          </a:xfrm>
        </p:spPr>
      </p:sp>
      <p:sp>
        <p:nvSpPr>
          <p:cNvPr id="3" name="Notes Placeholder 2"/>
          <p:cNvSpPr>
            <a:spLocks noGrp="1"/>
          </p:cNvSpPr>
          <p:nvPr>
            <p:ph type="body" idx="1"/>
          </p:nvPr>
        </p:nvSpPr>
        <p:spPr/>
        <p:txBody>
          <a:bodyPr/>
          <a:lstStyle/>
          <a:p>
            <a:endParaRPr lang="en-US" baseline="0" dirty="0"/>
          </a:p>
          <a:p>
            <a:endParaRPr lang="en-US" dirty="0"/>
          </a:p>
          <a:p>
            <a:r>
              <a:rPr lang="en-AU" b="1" dirty="0"/>
              <a:t>Incomes have risen across the board; but wealth has concentrated</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b="0" dirty="0"/>
              <a:t>Real growth from 2003-04 to 2015-16 per equivalised household</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sz="1200" b="0" dirty="0"/>
          </a:p>
          <a:p>
            <a:r>
              <a:rPr lang="en-US" sz="1200" dirty="0"/>
              <a:t>Notes: Income e</a:t>
            </a:r>
            <a:r>
              <a:rPr lang="en-AU" sz="1200" dirty="0" err="1">
                <a:solidFill>
                  <a:srgbClr val="000000"/>
                </a:solidFill>
                <a:latin typeface="Arial" panose="020B0604020202020204" pitchFamily="34" charset="0"/>
              </a:rPr>
              <a:t>stimates</a:t>
            </a:r>
            <a:r>
              <a:rPr lang="en-AU" sz="1200" dirty="0">
                <a:solidFill>
                  <a:srgbClr val="000000"/>
                </a:solidFill>
                <a:latin typeface="Arial" panose="020B0604020202020204" pitchFamily="34" charset="0"/>
              </a:rPr>
              <a:t> for 2003–04  onwards are not perfectly comparable with estimates for 2015-16 due to improvements in measuring income introduced in the 2007–08 cycle. </a:t>
            </a:r>
            <a:endParaRPr lang="en-AU" sz="1200" dirty="0"/>
          </a:p>
          <a:p>
            <a:r>
              <a:rPr lang="en-US" sz="1200" dirty="0"/>
              <a:t>Source: ABS 6523.0 Household Income and Wealth, Australia</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sz="1200" b="0" dirty="0"/>
          </a:p>
          <a:p>
            <a:endParaRPr lang="en-US" dirty="0"/>
          </a:p>
        </p:txBody>
      </p:sp>
      <p:sp>
        <p:nvSpPr>
          <p:cNvPr id="4" name="Slide Number Placeholder 3"/>
          <p:cNvSpPr>
            <a:spLocks noGrp="1"/>
          </p:cNvSpPr>
          <p:nvPr>
            <p:ph type="sldNum" sz="quarter" idx="10"/>
          </p:nvPr>
        </p:nvSpPr>
        <p:spPr/>
        <p:txBody>
          <a:bodyPr/>
          <a:lstStyle/>
          <a:p>
            <a:fld id="{EE67FFEB-41A8-4E33-A442-87C345D03039}" type="slidenum">
              <a:rPr lang="en-US" smtClean="0"/>
              <a:pPr/>
              <a:t>39</a:t>
            </a:fld>
            <a:endParaRPr lang="en-US"/>
          </a:p>
        </p:txBody>
      </p:sp>
    </p:spTree>
    <p:extLst>
      <p:ext uri="{BB962C8B-B14F-4D97-AF65-F5344CB8AC3E}">
        <p14:creationId xmlns:p14="http://schemas.microsoft.com/office/powerpoint/2010/main" val="63440196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69900" y="515938"/>
            <a:ext cx="3722688" cy="2578100"/>
          </a:xfrm>
        </p:spPr>
      </p:sp>
      <p:sp>
        <p:nvSpPr>
          <p:cNvPr id="3" name="Notes Placeholder 2"/>
          <p:cNvSpPr>
            <a:spLocks noGrp="1"/>
          </p:cNvSpPr>
          <p:nvPr>
            <p:ph type="body" idx="1"/>
          </p:nvPr>
        </p:nvSpPr>
        <p:spPr/>
        <p:txBody>
          <a:bodyPr/>
          <a:lstStyle/>
          <a:p>
            <a:r>
              <a:rPr lang="en-US" dirty="0"/>
              <a:t>Mean wealth by age of head of household, $2015-16, thousands</a:t>
            </a:r>
          </a:p>
          <a:p>
            <a:endParaRPr lang="en-US" dirty="0"/>
          </a:p>
          <a:p>
            <a:r>
              <a:rPr lang="en-AU" kern="1200" dirty="0">
                <a:solidFill>
                  <a:srgbClr val="000000"/>
                </a:solidFill>
              </a:rPr>
              <a:t>Young households are not more wealthy than their predecessors; older age-groups are</a:t>
            </a:r>
          </a:p>
          <a:p>
            <a:endParaRPr lang="en-AU" kern="1200" dirty="0">
              <a:solidFill>
                <a:srgbClr val="000000"/>
              </a:solidFill>
            </a:endParaRPr>
          </a:p>
          <a:p>
            <a:pPr defTabSz="629930">
              <a:defRPr/>
            </a:pPr>
            <a:r>
              <a:rPr lang="sk-SK" sz="800" dirty="0"/>
              <a:t>Source</a:t>
            </a:r>
            <a:r>
              <a:rPr lang="en-AU" sz="800" i="1" dirty="0"/>
              <a:t>: ABS Survey of Income and Housing, various years</a:t>
            </a:r>
            <a:endParaRPr lang="en-AU" sz="1100" i="1" dirty="0"/>
          </a:p>
          <a:p>
            <a:endParaRPr lang="en-AU" kern="1200" dirty="0">
              <a:solidFill>
                <a:srgbClr val="000000"/>
              </a:solidFill>
            </a:endParaRPr>
          </a:p>
          <a:p>
            <a:r>
              <a:rPr lang="en-AU" kern="1200" dirty="0">
                <a:solidFill>
                  <a:srgbClr val="000000"/>
                </a:solidFill>
              </a:rPr>
              <a:t>Location - C:\Users\wiltshire\Dropbox (Grattan Institute)\Wealth of Generations Report\Presentations and media\Updated </a:t>
            </a:r>
            <a:r>
              <a:rPr lang="en-AU" kern="1200" dirty="0" err="1">
                <a:solidFill>
                  <a:srgbClr val="000000"/>
                </a:solidFill>
              </a:rPr>
              <a:t>WoG</a:t>
            </a:r>
            <a:r>
              <a:rPr lang="en-AU" kern="1200" dirty="0">
                <a:solidFill>
                  <a:srgbClr val="000000"/>
                </a:solidFill>
              </a:rPr>
              <a:t> charts - SIH and HES 15-16.pptx </a:t>
            </a:r>
            <a:endParaRPr lang="en-US" dirty="0"/>
          </a:p>
          <a:p>
            <a:endParaRPr lang="en-US" dirty="0"/>
          </a:p>
        </p:txBody>
      </p:sp>
      <p:sp>
        <p:nvSpPr>
          <p:cNvPr id="4" name="Slide Number Placeholder 3"/>
          <p:cNvSpPr>
            <a:spLocks noGrp="1"/>
          </p:cNvSpPr>
          <p:nvPr>
            <p:ph type="sldNum" sz="quarter" idx="10"/>
          </p:nvPr>
        </p:nvSpPr>
        <p:spPr/>
        <p:txBody>
          <a:bodyPr/>
          <a:lstStyle/>
          <a:p>
            <a:fld id="{B0912462-238E-8E47-ACA0-296DE2928743}" type="slidenum">
              <a:rPr lang="en-US" smtClean="0"/>
              <a:t>40</a:t>
            </a:fld>
            <a:endParaRPr lang="en-US"/>
          </a:p>
        </p:txBody>
      </p:sp>
    </p:spTree>
    <p:extLst>
      <p:ext uri="{BB962C8B-B14F-4D97-AF65-F5344CB8AC3E}">
        <p14:creationId xmlns:p14="http://schemas.microsoft.com/office/powerpoint/2010/main" val="14058945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73075" y="517525"/>
            <a:ext cx="3724275" cy="2579688"/>
          </a:xfrm>
        </p:spPr>
      </p:sp>
      <p:sp>
        <p:nvSpPr>
          <p:cNvPr id="3" name="Notes Placeholder 2"/>
          <p:cNvSpPr>
            <a:spLocks noGrp="1"/>
          </p:cNvSpPr>
          <p:nvPr>
            <p:ph type="body" idx="1"/>
          </p:nvPr>
        </p:nvSpPr>
        <p:spPr/>
        <p:txBody>
          <a:bodyPr/>
          <a:lstStyle/>
          <a:p>
            <a:pPr lvl="0"/>
            <a:r>
              <a:rPr lang="en-US" dirty="0"/>
              <a:t>Chart title: Younger cohorts have missed out on the windfall of buying a house before 1997</a:t>
            </a:r>
          </a:p>
          <a:p>
            <a:pPr lvl="0"/>
            <a:r>
              <a:rPr lang="en-US" dirty="0"/>
              <a:t>Y-axis label: Index 1970=100</a:t>
            </a:r>
          </a:p>
          <a:p>
            <a:pPr lvl="0"/>
            <a:r>
              <a:rPr lang="en-US" dirty="0"/>
              <a:t>Source(s):Yates (2011b) Housing in Australia in the 2000s: On the Agenda Too Late? The Australian Economy in the 2000s,</a:t>
            </a:r>
            <a:r>
              <a:rPr lang="en-US" baseline="0" dirty="0"/>
              <a:t> cited in </a:t>
            </a:r>
            <a:r>
              <a:rPr lang="en-US" dirty="0"/>
              <a:t>Renovating housing p12; ABS </a:t>
            </a:r>
          </a:p>
          <a:p>
            <a:pPr lvl="0"/>
            <a:endParaRPr lang="en-AU" b="1" dirty="0"/>
          </a:p>
          <a:p>
            <a:r>
              <a:rPr lang="en-AU" i="1" dirty="0"/>
              <a:t>C:\Users\wiltshire\Dropbox (Grattan Institute)\Budget Repair Report\Data and analysis\Housing and mortgage affordability\2017 Housing affordability op </a:t>
            </a:r>
            <a:r>
              <a:rPr lang="en-AU" i="1" dirty="0" err="1"/>
              <a:t>ed</a:t>
            </a:r>
            <a:r>
              <a:rPr lang="en-AU" i="1" dirty="0"/>
              <a:t>\Housing and mortgage costs-affordability simulations.xlsx</a:t>
            </a:r>
          </a:p>
          <a:p>
            <a:r>
              <a:rPr lang="en-AU" b="1" dirty="0"/>
              <a:t>Tab ‘Dwelling prices’, cols A-D</a:t>
            </a:r>
          </a:p>
          <a:p>
            <a:pPr lvl="0"/>
            <a:endParaRPr lang="en-AU" b="1" dirty="0"/>
          </a:p>
          <a:p>
            <a:pPr lvl="0"/>
            <a:r>
              <a:rPr lang="en-AU" b="1" dirty="0"/>
              <a:t>Yates data from: C:\Users\wiltshire\Dropbox (Grattan Institute)\wealth of generations report\Data Analysis\Housing\Yates 2000 RBA from Cam Harrison.xlsx </a:t>
            </a:r>
          </a:p>
        </p:txBody>
      </p:sp>
      <p:sp>
        <p:nvSpPr>
          <p:cNvPr id="4" name="Slide Number Placeholder 3"/>
          <p:cNvSpPr>
            <a:spLocks noGrp="1"/>
          </p:cNvSpPr>
          <p:nvPr>
            <p:ph type="sldNum" sz="quarter" idx="10"/>
          </p:nvPr>
        </p:nvSpPr>
        <p:spPr/>
        <p:txBody>
          <a:bodyPr/>
          <a:lstStyle/>
          <a:p>
            <a:fld id="{EE67FFEB-41A8-4E33-A442-87C345D03039}" type="slidenum">
              <a:rPr lang="en-US" smtClean="0"/>
              <a:pPr/>
              <a:t>4</a:t>
            </a:fld>
            <a:endParaRPr lang="en-US"/>
          </a:p>
        </p:txBody>
      </p:sp>
    </p:spTree>
    <p:extLst>
      <p:ext uri="{BB962C8B-B14F-4D97-AF65-F5344CB8AC3E}">
        <p14:creationId xmlns:p14="http://schemas.microsoft.com/office/powerpoint/2010/main" val="280273377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629930">
              <a:defRPr/>
            </a:pPr>
            <a:r>
              <a:rPr lang="en-AU" sz="800" dirty="0"/>
              <a:t>More first home buyers are receiving assistance from family and friends</a:t>
            </a:r>
            <a:br>
              <a:rPr lang="en-AU" sz="800" dirty="0"/>
            </a:br>
            <a:endParaRPr lang="en-AU" sz="800" dirty="0"/>
          </a:p>
          <a:p>
            <a:pPr defTabSz="629930">
              <a:defRPr/>
            </a:pPr>
            <a:endParaRPr lang="en-AU" sz="800" dirty="0"/>
          </a:p>
          <a:p>
            <a:pPr defTabSz="629930">
              <a:defRPr/>
            </a:pPr>
            <a:r>
              <a:rPr lang="en-AU" dirty="0">
                <a:latin typeface="Arial" charset="0"/>
                <a:ea typeface="ＭＳ Ｐゴシック" pitchFamily="34" charset="-128"/>
              </a:rPr>
              <a:t>Share of all first home buyers receiving loan from family or friends</a:t>
            </a:r>
            <a:endParaRPr lang="en-US" dirty="0">
              <a:latin typeface="Arial" charset="0"/>
              <a:ea typeface="ＭＳ Ｐゴシック" pitchFamily="34" charset="-128"/>
            </a:endParaRPr>
          </a:p>
          <a:p>
            <a:pPr defTabSz="629930">
              <a:defRPr/>
            </a:pPr>
            <a:r>
              <a:rPr lang="en-AU" dirty="0"/>
              <a:t>  </a:t>
            </a:r>
          </a:p>
          <a:p>
            <a:pPr defTabSz="629930">
              <a:defRPr/>
            </a:pPr>
            <a:r>
              <a:rPr lang="en-AU" sz="800" i="1" dirty="0"/>
              <a:t>Source: RBA; HILDA release 15.0</a:t>
            </a:r>
          </a:p>
          <a:p>
            <a:pPr defTabSz="629930">
              <a:defRPr/>
            </a:pPr>
            <a:endParaRPr lang="en-AU" dirty="0"/>
          </a:p>
          <a:p>
            <a:pPr defTabSz="629930">
              <a:defRPr/>
            </a:pPr>
            <a:endParaRPr lang="en-AU" dirty="0"/>
          </a:p>
          <a:p>
            <a:pPr defTabSz="629930">
              <a:defRPr/>
            </a:pPr>
            <a:endParaRPr lang="en-AU" dirty="0"/>
          </a:p>
          <a:p>
            <a:pPr defTabSz="629930">
              <a:defRPr/>
            </a:pPr>
            <a:r>
              <a:rPr lang="en-AU"/>
              <a:t>http://www</a:t>
            </a:r>
            <a:r>
              <a:rPr lang="en-AU" dirty="0"/>
              <a:t>.rba.gov</a:t>
            </a:r>
            <a:r>
              <a:rPr lang="en-AU"/>
              <a:t>.au/speeches/2017/sp-ag-2017-02-16</a:t>
            </a:r>
            <a:r>
              <a:rPr lang="en-AU" dirty="0"/>
              <a:t>.html </a:t>
            </a:r>
          </a:p>
          <a:p>
            <a:endParaRPr lang="en-AU" dirty="0"/>
          </a:p>
        </p:txBody>
      </p:sp>
      <p:sp>
        <p:nvSpPr>
          <p:cNvPr id="4" name="Slide Number Placeholder 3"/>
          <p:cNvSpPr>
            <a:spLocks noGrp="1"/>
          </p:cNvSpPr>
          <p:nvPr>
            <p:ph type="sldNum" sz="quarter" idx="10"/>
          </p:nvPr>
        </p:nvSpPr>
        <p:spPr/>
        <p:txBody>
          <a:bodyPr/>
          <a:lstStyle/>
          <a:p>
            <a:fld id="{EE67FFEB-41A8-4E33-A442-87C345D03039}" type="slidenum">
              <a:rPr lang="en-US" smtClean="0"/>
              <a:pPr/>
              <a:t>41</a:t>
            </a:fld>
            <a:endParaRPr lang="en-US"/>
          </a:p>
        </p:txBody>
      </p:sp>
    </p:spTree>
    <p:extLst>
      <p:ext uri="{BB962C8B-B14F-4D97-AF65-F5344CB8AC3E}">
        <p14:creationId xmlns:p14="http://schemas.microsoft.com/office/powerpoint/2010/main" val="325208248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Slide Image Placeholder 1"/>
          <p:cNvSpPr>
            <a:spLocks noGrp="1" noRot="1" noChangeAspect="1"/>
          </p:cNvSpPr>
          <p:nvPr>
            <p:ph type="sldImg"/>
          </p:nvPr>
        </p:nvSpPr>
        <p:spPr>
          <a:xfrm>
            <a:off x="473075" y="517525"/>
            <a:ext cx="3724275" cy="2579688"/>
          </a:xfrm>
          <a:ln/>
        </p:spPr>
      </p:sp>
      <p:sp>
        <p:nvSpPr>
          <p:cNvPr id="83970"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lvl="0"/>
            <a:r>
              <a:rPr lang="en-AU" dirty="0"/>
              <a:t>Title: Debt has increased the most among high-income households</a:t>
            </a:r>
          </a:p>
          <a:p>
            <a:pPr defTabSz="524658"/>
            <a:r>
              <a:rPr lang="en-AU" dirty="0"/>
              <a:t>Units: </a:t>
            </a:r>
            <a:r>
              <a:rPr lang="en-AU" sz="800" dirty="0"/>
              <a:t>Household debt to income ratio (for households with debt), by income quintile </a:t>
            </a:r>
          </a:p>
          <a:p>
            <a:pPr defTabSz="524658"/>
            <a:r>
              <a:rPr lang="en-AU" sz="800" dirty="0"/>
              <a:t>(median), per cent</a:t>
            </a:r>
            <a:endParaRPr lang="en-AU" dirty="0"/>
          </a:p>
          <a:p>
            <a:pPr defTabSz="629930">
              <a:defRPr/>
            </a:pPr>
            <a:r>
              <a:rPr lang="sk-SK" sz="800" i="1" dirty="0"/>
              <a:t>Source: </a:t>
            </a:r>
            <a:r>
              <a:rPr lang="en-AU" sz="800" i="1" dirty="0"/>
              <a:t>RBA; HILDA Release 15.0 </a:t>
            </a:r>
            <a:endParaRPr lang="en-US" sz="800" i="1" dirty="0"/>
          </a:p>
          <a:p>
            <a:pPr lvl="0"/>
            <a:endParaRPr lang="en-AU" dirty="0"/>
          </a:p>
          <a:p>
            <a:pPr lvl="0"/>
            <a:endParaRPr lang="en-AU" dirty="0"/>
          </a:p>
          <a:p>
            <a:pPr lvl="0"/>
            <a:endParaRPr lang="en-AU" dirty="0"/>
          </a:p>
          <a:p>
            <a:pPr lvl="0"/>
            <a:endParaRPr lang="en-AU" dirty="0"/>
          </a:p>
          <a:p>
            <a:pPr lvl="0"/>
            <a:r>
              <a:rPr lang="en-AU" dirty="0"/>
              <a:t>Data thief from RBA speech 2017, </a:t>
            </a:r>
            <a:r>
              <a:rPr lang="en-AU"/>
              <a:t>http://www</a:t>
            </a:r>
            <a:r>
              <a:rPr lang="en-AU" dirty="0"/>
              <a:t>.rba.gov</a:t>
            </a:r>
            <a:r>
              <a:rPr lang="en-AU"/>
              <a:t>.au/speeches/2017/sp-gov-2017-05-04</a:t>
            </a:r>
            <a:r>
              <a:rPr lang="en-AU" dirty="0"/>
              <a:t>.html</a:t>
            </a:r>
          </a:p>
          <a:p>
            <a:pPr lvl="0"/>
            <a:endParaRPr lang="en-AU" dirty="0"/>
          </a:p>
          <a:p>
            <a:pPr lvl="0"/>
            <a:r>
              <a:rPr lang="en-AU" dirty="0"/>
              <a:t>Source: HILDA </a:t>
            </a:r>
          </a:p>
        </p:txBody>
      </p:sp>
      <p:sp>
        <p:nvSpPr>
          <p:cNvPr id="83971"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1700">
                <a:solidFill>
                  <a:schemeClr val="tx1"/>
                </a:solidFill>
                <a:latin typeface="Arial" charset="0"/>
                <a:ea typeface="ＭＳ Ｐゴシック" charset="0"/>
                <a:cs typeface="ＭＳ Ｐゴシック" charset="0"/>
              </a:defRPr>
            </a:lvl1pPr>
            <a:lvl2pPr marL="513048" indent="-197326" eaLnBrk="0" hangingPunct="0">
              <a:defRPr sz="1700">
                <a:solidFill>
                  <a:schemeClr val="tx1"/>
                </a:solidFill>
                <a:latin typeface="Arial" charset="0"/>
                <a:ea typeface="ＭＳ Ｐゴシック" charset="0"/>
              </a:defRPr>
            </a:lvl2pPr>
            <a:lvl3pPr marL="789304" indent="-157861" eaLnBrk="0" hangingPunct="0">
              <a:defRPr sz="1700">
                <a:solidFill>
                  <a:schemeClr val="tx1"/>
                </a:solidFill>
                <a:latin typeface="Arial" charset="0"/>
                <a:ea typeface="ＭＳ Ｐゴシック" charset="0"/>
              </a:defRPr>
            </a:lvl3pPr>
            <a:lvl4pPr marL="1105025" indent="-157861" eaLnBrk="0" hangingPunct="0">
              <a:defRPr sz="1700">
                <a:solidFill>
                  <a:schemeClr val="tx1"/>
                </a:solidFill>
                <a:latin typeface="Arial" charset="0"/>
                <a:ea typeface="ＭＳ Ｐゴシック" charset="0"/>
              </a:defRPr>
            </a:lvl4pPr>
            <a:lvl5pPr marL="1420747" indent="-157861" eaLnBrk="0" hangingPunct="0">
              <a:defRPr sz="1700">
                <a:solidFill>
                  <a:schemeClr val="tx1"/>
                </a:solidFill>
                <a:latin typeface="Arial" charset="0"/>
                <a:ea typeface="ＭＳ Ｐゴシック" charset="0"/>
              </a:defRPr>
            </a:lvl5pPr>
            <a:lvl6pPr marL="1736468" indent="-157861" eaLnBrk="0" fontAlgn="base" hangingPunct="0">
              <a:spcBef>
                <a:spcPct val="0"/>
              </a:spcBef>
              <a:spcAft>
                <a:spcPct val="0"/>
              </a:spcAft>
              <a:defRPr sz="1700">
                <a:solidFill>
                  <a:schemeClr val="tx1"/>
                </a:solidFill>
                <a:latin typeface="Arial" charset="0"/>
                <a:ea typeface="ＭＳ Ｐゴシック" charset="0"/>
              </a:defRPr>
            </a:lvl6pPr>
            <a:lvl7pPr marL="2052189" indent="-157861" eaLnBrk="0" fontAlgn="base" hangingPunct="0">
              <a:spcBef>
                <a:spcPct val="0"/>
              </a:spcBef>
              <a:spcAft>
                <a:spcPct val="0"/>
              </a:spcAft>
              <a:defRPr sz="1700">
                <a:solidFill>
                  <a:schemeClr val="tx1"/>
                </a:solidFill>
                <a:latin typeface="Arial" charset="0"/>
                <a:ea typeface="ＭＳ Ｐゴシック" charset="0"/>
              </a:defRPr>
            </a:lvl7pPr>
            <a:lvl8pPr marL="2367911" indent="-157861" eaLnBrk="0" fontAlgn="base" hangingPunct="0">
              <a:spcBef>
                <a:spcPct val="0"/>
              </a:spcBef>
              <a:spcAft>
                <a:spcPct val="0"/>
              </a:spcAft>
              <a:defRPr sz="1700">
                <a:solidFill>
                  <a:schemeClr val="tx1"/>
                </a:solidFill>
                <a:latin typeface="Arial" charset="0"/>
                <a:ea typeface="ＭＳ Ｐゴシック" charset="0"/>
              </a:defRPr>
            </a:lvl8pPr>
            <a:lvl9pPr marL="2683632" indent="-157861" eaLnBrk="0" fontAlgn="base" hangingPunct="0">
              <a:spcBef>
                <a:spcPct val="0"/>
              </a:spcBef>
              <a:spcAft>
                <a:spcPct val="0"/>
              </a:spcAft>
              <a:defRPr sz="1700">
                <a:solidFill>
                  <a:schemeClr val="tx1"/>
                </a:solidFill>
                <a:latin typeface="Arial" charset="0"/>
                <a:ea typeface="ＭＳ Ｐゴシック" charset="0"/>
              </a:defRPr>
            </a:lvl9pPr>
          </a:lstStyle>
          <a:p>
            <a:fld id="{1D5DE826-EC1F-924C-9BA1-9A3F7FC81F27}" type="slidenum">
              <a:rPr lang="en-US" sz="800"/>
              <a:pPr/>
              <a:t>42</a:t>
            </a:fld>
            <a:endParaRPr lang="en-US" sz="800"/>
          </a:p>
        </p:txBody>
      </p:sp>
    </p:spTree>
    <p:extLst>
      <p:ext uri="{BB962C8B-B14F-4D97-AF65-F5344CB8AC3E}">
        <p14:creationId xmlns:p14="http://schemas.microsoft.com/office/powerpoint/2010/main" val="42133104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a:p>
            <a:r>
              <a:rPr lang="en-AU" dirty="0"/>
              <a:t>Policy suggestions from: </a:t>
            </a:r>
          </a:p>
          <a:p>
            <a:r>
              <a:rPr lang="en-AU" dirty="0"/>
              <a:t>http://politicsir.cass.anu.edu.au/sites/politicsir.anu.edu.au/files/ANUpoll-24-Housing-2017.pdf</a:t>
            </a:r>
          </a:p>
          <a:p>
            <a:endParaRPr lang="en-AU" dirty="0"/>
          </a:p>
          <a:p>
            <a:endParaRPr lang="en-AU" dirty="0"/>
          </a:p>
        </p:txBody>
      </p:sp>
      <p:sp>
        <p:nvSpPr>
          <p:cNvPr id="4" name="Slide Number Placeholder 3"/>
          <p:cNvSpPr>
            <a:spLocks noGrp="1"/>
          </p:cNvSpPr>
          <p:nvPr>
            <p:ph type="sldNum" sz="quarter" idx="10"/>
          </p:nvPr>
        </p:nvSpPr>
        <p:spPr/>
        <p:txBody>
          <a:bodyPr/>
          <a:lstStyle/>
          <a:p>
            <a:fld id="{EE67FFEB-41A8-4E33-A442-87C345D03039}" type="slidenum">
              <a:rPr lang="en-US" smtClean="0"/>
              <a:pPr/>
              <a:t>43</a:t>
            </a:fld>
            <a:endParaRPr lang="en-US"/>
          </a:p>
        </p:txBody>
      </p:sp>
    </p:spTree>
    <p:extLst>
      <p:ext uri="{BB962C8B-B14F-4D97-AF65-F5344CB8AC3E}">
        <p14:creationId xmlns:p14="http://schemas.microsoft.com/office/powerpoint/2010/main" val="364935882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800" b="1" dirty="0"/>
              <a:t>Figure 13: Australia’s net migrant intake is expected to rise to 250,000 by 2020, sourced mostly from existing temporary residents </a:t>
            </a:r>
          </a:p>
          <a:p>
            <a:r>
              <a:rPr lang="en-AU" sz="800" dirty="0"/>
              <a:t>Net overseas migration, by visa type</a:t>
            </a:r>
          </a:p>
          <a:p>
            <a:pPr defTabSz="629930">
              <a:defRPr/>
            </a:pPr>
            <a:r>
              <a:rPr lang="en-AU" sz="800" i="1" dirty="0"/>
              <a:t>Source: </a:t>
            </a:r>
            <a:r>
              <a:rPr lang="en-US" sz="800" i="1" dirty="0"/>
              <a:t>ABS </a:t>
            </a:r>
            <a:r>
              <a:rPr lang="en-AU" sz="800" i="1" dirty="0"/>
              <a:t>3412.0 - Migration, Australia, 2015-16 (</a:t>
            </a:r>
            <a:r>
              <a:rPr lang="en-US" sz="800" u="sng" dirty="0">
                <a:hlinkClick r:id="rId3" action="ppaction://hlinkfile" tooltip="ABS, 2017 #4683"/>
              </a:rPr>
              <a:t>ABS (2017</a:t>
            </a:r>
            <a:r>
              <a:rPr lang="en-US" sz="800" dirty="0"/>
              <a:t>).</a:t>
            </a:r>
            <a:endParaRPr lang="en-AU" sz="800" dirty="0"/>
          </a:p>
          <a:p>
            <a:r>
              <a:rPr lang="en-AU" sz="800" dirty="0"/>
              <a:t> </a:t>
            </a:r>
          </a:p>
          <a:p>
            <a:r>
              <a:rPr lang="en-AU" dirty="0"/>
              <a:t>C:\Users\wiltshire\Dropbox (Grattan Institute)\Budget Repair Report\Data and analysis\Housing and mortgage affordability\3412 Net overseas migration by visa category -do008_201516.xls</a:t>
            </a:r>
          </a:p>
        </p:txBody>
      </p:sp>
      <p:sp>
        <p:nvSpPr>
          <p:cNvPr id="4" name="Slide Number Placeholder 3"/>
          <p:cNvSpPr>
            <a:spLocks noGrp="1"/>
          </p:cNvSpPr>
          <p:nvPr>
            <p:ph type="sldNum" sz="quarter" idx="10"/>
          </p:nvPr>
        </p:nvSpPr>
        <p:spPr/>
        <p:txBody>
          <a:bodyPr/>
          <a:lstStyle/>
          <a:p>
            <a:fld id="{EE67FFEB-41A8-4E33-A442-87C345D03039}" type="slidenum">
              <a:rPr lang="en-US" smtClean="0"/>
              <a:pPr/>
              <a:t>44</a:t>
            </a:fld>
            <a:endParaRPr lang="en-US"/>
          </a:p>
        </p:txBody>
      </p:sp>
    </p:spTree>
    <p:extLst>
      <p:ext uri="{BB962C8B-B14F-4D97-AF65-F5344CB8AC3E}">
        <p14:creationId xmlns:p14="http://schemas.microsoft.com/office/powerpoint/2010/main" val="181722816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p:cNvSpPr>
            <a:spLocks noGrp="1"/>
          </p:cNvSpPr>
          <p:nvPr>
            <p:ph type="body" idx="1"/>
          </p:nvPr>
        </p:nvSpPr>
        <p:spPr/>
        <p:txBody>
          <a:bodyPr/>
          <a:lstStyle/>
          <a:p>
            <a:r>
              <a:rPr lang="en-AU" dirty="0"/>
              <a:t>Traffic and public transport congestion are the main reasons people don’t like population growth in their community</a:t>
            </a:r>
          </a:p>
          <a:p>
            <a:r>
              <a:rPr lang="en-AU" dirty="0"/>
              <a:t>Per cent of respondents </a:t>
            </a:r>
          </a:p>
          <a:p>
            <a:r>
              <a:rPr lang="en-AU" dirty="0"/>
              <a:t>(can sum to more than 100 as people could choose multiple options)</a:t>
            </a:r>
          </a:p>
          <a:p>
            <a:endParaRPr lang="en-AU" dirty="0"/>
          </a:p>
          <a:p>
            <a:r>
              <a:rPr lang="en-AU" dirty="0"/>
              <a:t>From Pc report - https://www.pc.gov.au/inquiries/completed/regulation-benchmarking-planning/report/planning-volume1.pdf , table 2.4</a:t>
            </a:r>
          </a:p>
          <a:p>
            <a:endParaRPr lang="en-AU" dirty="0"/>
          </a:p>
          <a:p>
            <a:endParaRPr lang="en-AU" dirty="0"/>
          </a:p>
        </p:txBody>
      </p:sp>
    </p:spTree>
    <p:extLst>
      <p:ext uri="{BB962C8B-B14F-4D97-AF65-F5344CB8AC3E}">
        <p14:creationId xmlns:p14="http://schemas.microsoft.com/office/powerpoint/2010/main" val="212205046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2788" y="744538"/>
            <a:ext cx="5372100" cy="3721100"/>
          </a:xfrm>
        </p:spPr>
      </p:sp>
      <p:sp>
        <p:nvSpPr>
          <p:cNvPr id="3" name="Notes Placeholder 2"/>
          <p:cNvSpPr>
            <a:spLocks noGrp="1"/>
          </p:cNvSpPr>
          <p:nvPr>
            <p:ph type="body" idx="1"/>
          </p:nvPr>
        </p:nvSpPr>
        <p:spPr/>
        <p:txBody>
          <a:bodyPr/>
          <a:lstStyle/>
          <a:p>
            <a:pPr marL="0" lvl="1"/>
            <a:r>
              <a:rPr lang="en-AU" sz="800" dirty="0"/>
              <a:t>Title: </a:t>
            </a:r>
            <a:r>
              <a:rPr lang="en-AU" sz="1500" dirty="0"/>
              <a:t>Owner occupiers are much more like to have multiple spare bedrooms than renters</a:t>
            </a:r>
            <a:endParaRPr lang="en-US" sz="1500" dirty="0"/>
          </a:p>
          <a:p>
            <a:r>
              <a:rPr lang="en-AU" dirty="0"/>
              <a:t>Sub-title: </a:t>
            </a:r>
            <a:r>
              <a:rPr lang="en-US" sz="800" dirty="0"/>
              <a:t>Households needing extra bedrooms or with spare bedrooms, 2015-16, per cent</a:t>
            </a:r>
          </a:p>
          <a:p>
            <a:r>
              <a:rPr lang="en-AU" sz="800" dirty="0"/>
              <a:t>Source: ABS (2015); Jericho (2017)</a:t>
            </a:r>
          </a:p>
          <a:p>
            <a:endParaRPr lang="en-AU" baseline="0" dirty="0"/>
          </a:p>
        </p:txBody>
      </p:sp>
      <p:sp>
        <p:nvSpPr>
          <p:cNvPr id="4" name="Slide Number Placeholder 3"/>
          <p:cNvSpPr>
            <a:spLocks noGrp="1"/>
          </p:cNvSpPr>
          <p:nvPr>
            <p:ph type="sldNum" sz="quarter" idx="10"/>
          </p:nvPr>
        </p:nvSpPr>
        <p:spPr/>
        <p:txBody>
          <a:bodyPr/>
          <a:lstStyle/>
          <a:p>
            <a:fld id="{EE67FFEB-41A8-4E33-A442-87C345D03039}" type="slidenum">
              <a:rPr lang="en-US" smtClean="0"/>
              <a:pPr/>
              <a:t>46</a:t>
            </a:fld>
            <a:endParaRPr lang="en-US"/>
          </a:p>
        </p:txBody>
      </p:sp>
    </p:spTree>
    <p:extLst>
      <p:ext uri="{BB962C8B-B14F-4D97-AF65-F5344CB8AC3E}">
        <p14:creationId xmlns:p14="http://schemas.microsoft.com/office/powerpoint/2010/main" val="56837818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2788" y="744538"/>
            <a:ext cx="5372100" cy="3721100"/>
          </a:xfrm>
        </p:spPr>
      </p:sp>
      <p:sp>
        <p:nvSpPr>
          <p:cNvPr id="3" name="Notes Placeholder 2"/>
          <p:cNvSpPr>
            <a:spLocks noGrp="1"/>
          </p:cNvSpPr>
          <p:nvPr>
            <p:ph type="body" idx="1"/>
          </p:nvPr>
        </p:nvSpPr>
        <p:spPr/>
        <p:txBody>
          <a:bodyPr/>
          <a:lstStyle/>
          <a:p>
            <a:pPr marL="0" lvl="1"/>
            <a:r>
              <a:rPr lang="en-AU" sz="800" dirty="0"/>
              <a:t>Title: </a:t>
            </a:r>
            <a:r>
              <a:rPr lang="en-AU" sz="1500" dirty="0"/>
              <a:t>Effective rates of stamp duty have risen sharply in all states in the past two decades</a:t>
            </a:r>
            <a:endParaRPr lang="en-US" sz="1500" dirty="0"/>
          </a:p>
          <a:p>
            <a:r>
              <a:rPr lang="en-AU" dirty="0"/>
              <a:t>Sub-title: </a:t>
            </a:r>
            <a:r>
              <a:rPr lang="en-US" sz="800" dirty="0"/>
              <a:t>Stamp duty payable on median-priced house in each capital city, per cent</a:t>
            </a:r>
          </a:p>
          <a:p>
            <a:r>
              <a:rPr lang="en-AU" sz="800" dirty="0"/>
              <a:t>Notes: Median prices are for a detached house. Darwin median price is for 2000. Assumes residential property and that the purchaser is not eligible for a concessional rate of stamp duty. </a:t>
            </a:r>
          </a:p>
          <a:p>
            <a:r>
              <a:rPr lang="en-AU" sz="800" dirty="0"/>
              <a:t>Source: Property Council; Core logic; Grattan analysis.</a:t>
            </a:r>
          </a:p>
          <a:p>
            <a:endParaRPr lang="en-AU" baseline="0" dirty="0"/>
          </a:p>
        </p:txBody>
      </p:sp>
      <p:sp>
        <p:nvSpPr>
          <p:cNvPr id="4" name="Slide Number Placeholder 3"/>
          <p:cNvSpPr>
            <a:spLocks noGrp="1"/>
          </p:cNvSpPr>
          <p:nvPr>
            <p:ph type="sldNum" sz="quarter" idx="10"/>
          </p:nvPr>
        </p:nvSpPr>
        <p:spPr/>
        <p:txBody>
          <a:bodyPr/>
          <a:lstStyle/>
          <a:p>
            <a:fld id="{EE67FFEB-41A8-4E33-A442-87C345D03039}" type="slidenum">
              <a:rPr lang="en-US" smtClean="0"/>
              <a:pPr/>
              <a:t>47</a:t>
            </a:fld>
            <a:endParaRPr lang="en-US"/>
          </a:p>
        </p:txBody>
      </p:sp>
    </p:spTree>
    <p:extLst>
      <p:ext uri="{BB962C8B-B14F-4D97-AF65-F5344CB8AC3E}">
        <p14:creationId xmlns:p14="http://schemas.microsoft.com/office/powerpoint/2010/main" val="363046192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AU" sz="1200" b="1" kern="1200" baseline="0" dirty="0">
                <a:solidFill>
                  <a:schemeClr val="tx1"/>
                </a:solidFill>
                <a:effectLst/>
                <a:latin typeface="Arial" charset="0"/>
                <a:ea typeface="ＭＳ Ｐゴシック" pitchFamily="34" charset="-128"/>
                <a:cs typeface="+mn-cs"/>
              </a:rPr>
              <a:t>Figure 5: Typical rental conditions in selected countries</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AU" sz="1200" kern="1200" baseline="0" dirty="0">
              <a:solidFill>
                <a:schemeClr val="tx1"/>
              </a:solidFill>
              <a:effectLst/>
              <a:latin typeface="Arial" charset="0"/>
              <a:ea typeface="ＭＳ Ｐゴシック" pitchFamily="34" charset="-128"/>
              <a:cs typeface="+mn-cs"/>
            </a:endParaRP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AU" sz="1200" kern="1200" baseline="0" dirty="0">
              <a:solidFill>
                <a:schemeClr val="tx1"/>
              </a:solidFill>
              <a:effectLst/>
              <a:latin typeface="Arial" charset="0"/>
              <a:ea typeface="ＭＳ Ｐゴシック" pitchFamily="34" charset="-128"/>
              <a:cs typeface="+mn-cs"/>
            </a:endParaRP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AU" sz="1200" kern="1200" baseline="0" dirty="0">
              <a:solidFill>
                <a:schemeClr val="tx1"/>
              </a:solidFill>
              <a:effectLst/>
              <a:latin typeface="Arial" charset="0"/>
              <a:ea typeface="ＭＳ Ｐゴシック" pitchFamily="34" charset="-128"/>
              <a:cs typeface="+mn-cs"/>
            </a:endParaRPr>
          </a:p>
          <a:p>
            <a:pPr marL="0" marR="0" lvl="0" indent="0" algn="l" defTabSz="914400" rtl="0" eaLnBrk="1" fontAlgn="base" latinLnBrk="0" hangingPunct="1">
              <a:lnSpc>
                <a:spcPct val="100000"/>
              </a:lnSpc>
              <a:spcBef>
                <a:spcPct val="30000"/>
              </a:spcBef>
              <a:spcAft>
                <a:spcPct val="0"/>
              </a:spcAft>
              <a:buClrTx/>
              <a:buSzTx/>
              <a:buFontTx/>
              <a:buNone/>
              <a:tabLst/>
              <a:defRPr/>
            </a:pPr>
            <a:r>
              <a:rPr lang="en-AU" sz="1200" kern="1200" baseline="0" dirty="0">
                <a:solidFill>
                  <a:schemeClr val="tx1"/>
                </a:solidFill>
                <a:effectLst/>
                <a:latin typeface="Arial" charset="0"/>
                <a:ea typeface="ＭＳ Ｐゴシック" pitchFamily="34" charset="-128"/>
                <a:cs typeface="+mn-cs"/>
              </a:rPr>
              <a:t>Source: </a:t>
            </a:r>
            <a:r>
              <a:rPr lang="en-AU" sz="1200" u="none" strike="noStrike" kern="1200" baseline="0" dirty="0">
                <a:solidFill>
                  <a:schemeClr val="tx1"/>
                </a:solidFill>
                <a:effectLst/>
                <a:latin typeface="Arial" charset="0"/>
                <a:ea typeface="ＭＳ Ｐゴシック" pitchFamily="34" charset="-128"/>
                <a:cs typeface="+mn-cs"/>
                <a:hlinkClick r:id="rId3" action="ppaction://hlinkfile" tooltip="Kelly, 2013 #4621"/>
              </a:rPr>
              <a:t>Kelly, Hunter, Harrison</a:t>
            </a:r>
            <a:r>
              <a:rPr lang="en-AU" sz="1200" i="1" u="none" strike="noStrike" kern="1200" baseline="0" dirty="0">
                <a:solidFill>
                  <a:schemeClr val="tx1"/>
                </a:solidFill>
                <a:effectLst/>
                <a:latin typeface="Arial" charset="0"/>
                <a:ea typeface="ＭＳ Ｐゴシック" pitchFamily="34" charset="-128"/>
                <a:cs typeface="+mn-cs"/>
                <a:hlinkClick r:id="rId3" action="ppaction://hlinkfile" tooltip="Kelly, 2013 #4621"/>
              </a:rPr>
              <a:t> et al.</a:t>
            </a:r>
            <a:r>
              <a:rPr lang="en-AU" sz="1200" u="none" strike="noStrike" kern="1200" baseline="0" dirty="0">
                <a:solidFill>
                  <a:schemeClr val="tx1"/>
                </a:solidFill>
                <a:effectLst/>
                <a:latin typeface="Arial" charset="0"/>
                <a:ea typeface="ＭＳ Ｐゴシック" pitchFamily="34" charset="-128"/>
                <a:cs typeface="+mn-cs"/>
                <a:hlinkClick r:id="rId3" action="ppaction://hlinkfile" tooltip="Kelly, 2013 #4621"/>
              </a:rPr>
              <a:t> (2013</a:t>
            </a:r>
            <a:r>
              <a:rPr lang="en-AU" sz="1200" kern="1200" baseline="0" dirty="0">
                <a:solidFill>
                  <a:schemeClr val="tx1"/>
                </a:solidFill>
                <a:effectLst/>
                <a:latin typeface="Arial" charset="0"/>
                <a:ea typeface="ＭＳ Ｐゴシック" pitchFamily="34" charset="-128"/>
                <a:cs typeface="+mn-cs"/>
              </a:rPr>
              <a:t>), Figure 3.1.</a:t>
            </a:r>
          </a:p>
          <a:p>
            <a:endParaRPr lang="en-AU" dirty="0"/>
          </a:p>
          <a:p>
            <a:endParaRPr lang="en-AU" dirty="0"/>
          </a:p>
          <a:p>
            <a:endParaRPr lang="en-AU" dirty="0"/>
          </a:p>
          <a:p>
            <a:endParaRPr lang="en-AU" dirty="0"/>
          </a:p>
        </p:txBody>
      </p:sp>
      <p:sp>
        <p:nvSpPr>
          <p:cNvPr id="4" name="Slide Number Placeholder 3"/>
          <p:cNvSpPr>
            <a:spLocks noGrp="1"/>
          </p:cNvSpPr>
          <p:nvPr>
            <p:ph type="sldNum" sz="quarter" idx="10"/>
          </p:nvPr>
        </p:nvSpPr>
        <p:spPr/>
        <p:txBody>
          <a:bodyPr/>
          <a:lstStyle/>
          <a:p>
            <a:fld id="{EE67FFEB-41A8-4E33-A442-87C345D03039}" type="slidenum">
              <a:rPr lang="en-US" smtClean="0"/>
              <a:pPr/>
              <a:t>48</a:t>
            </a:fld>
            <a:endParaRPr lang="en-US"/>
          </a:p>
        </p:txBody>
      </p:sp>
    </p:spTree>
    <p:extLst>
      <p:ext uri="{BB962C8B-B14F-4D97-AF65-F5344CB8AC3E}">
        <p14:creationId xmlns:p14="http://schemas.microsoft.com/office/powerpoint/2010/main" val="330721607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Number of dwellings financed, FHBs, monthly (includes refinancing)</a:t>
            </a:r>
          </a:p>
          <a:p>
            <a:r>
              <a:rPr lang="en-AU" sz="800" i="1" dirty="0"/>
              <a:t>Original , three-month moving average</a:t>
            </a:r>
          </a:p>
          <a:p>
            <a:endParaRPr lang="en-AU" sz="800" i="1" dirty="0"/>
          </a:p>
          <a:p>
            <a:r>
              <a:rPr lang="en-AU" sz="800" i="0" dirty="0"/>
              <a:t>C:\Users\wiltshire\Dropbox (Grattan Institute)\Budget Repair Report\Data and analysis\Housing and mortgage affordability\First home buyer finance commitments\56090 Housing Finance, Australia, August 2017, Table 9b.xlsx</a:t>
            </a:r>
          </a:p>
          <a:p>
            <a:endParaRPr lang="en-AU" sz="800" i="0" dirty="0"/>
          </a:p>
          <a:p>
            <a:r>
              <a:rPr lang="en-AU" sz="800" i="0" dirty="0"/>
              <a:t>Location: C:\Users\wiltshire\Dropbox (Grattan Institute)\Budget Repair Report\Data and analysis\Housing and mortgage affordability\First home buyer finance commitments\56090 Housing Finance, Australia, August 2017, Table 9b.xlsx</a:t>
            </a:r>
          </a:p>
          <a:p>
            <a:endParaRPr lang="en-AU" sz="800" i="0" dirty="0"/>
          </a:p>
          <a:p>
            <a:r>
              <a:rPr lang="en-AU" sz="800" i="0" dirty="0"/>
              <a:t>Source: </a:t>
            </a:r>
            <a:r>
              <a:rPr lang="en-AU" sz="1200" b="1" i="0" kern="1200" baseline="0" dirty="0">
                <a:solidFill>
                  <a:schemeClr val="tx1"/>
                </a:solidFill>
                <a:effectLst/>
                <a:latin typeface="Arial" charset="0"/>
                <a:ea typeface="ＭＳ Ｐゴシック" pitchFamily="34" charset="-128"/>
                <a:cs typeface="+mn-cs"/>
              </a:rPr>
              <a:t>5609.0 - Housing Finance, Australia, August 2017; ANZ</a:t>
            </a:r>
          </a:p>
          <a:p>
            <a:endParaRPr lang="en-AU" sz="1200" b="1" i="0" kern="1200" baseline="0" dirty="0">
              <a:solidFill>
                <a:schemeClr val="tx1"/>
              </a:solidFill>
              <a:effectLst/>
              <a:latin typeface="Arial" charset="0"/>
              <a:ea typeface="ＭＳ Ｐゴシック" pitchFamily="34" charset="-128"/>
              <a:cs typeface="+mn-cs"/>
            </a:endParaRPr>
          </a:p>
          <a:p>
            <a:r>
              <a:rPr lang="en-AU" sz="1200" b="1" i="0" kern="1200" baseline="0" dirty="0">
                <a:solidFill>
                  <a:schemeClr val="tx1"/>
                </a:solidFill>
                <a:effectLst/>
                <a:latin typeface="Arial" charset="0"/>
                <a:ea typeface="ＭＳ Ｐゴシック" pitchFamily="34" charset="-128"/>
                <a:cs typeface="+mn-cs"/>
              </a:rPr>
              <a:t>Deakin paper - https://ojs.deakin.edu.au/index.php/dpibe/article/download/52/59 - “</a:t>
            </a:r>
            <a:r>
              <a:rPr lang="en-AU" sz="1200" b="0" i="0" u="none" strike="noStrike" kern="1200" baseline="0" dirty="0">
                <a:solidFill>
                  <a:schemeClr val="tx1"/>
                </a:solidFill>
                <a:latin typeface="Arial" charset="0"/>
                <a:ea typeface="ＭＳ Ｐゴシック" pitchFamily="34" charset="-128"/>
                <a:cs typeface="+mn-cs"/>
              </a:rPr>
              <a:t>March and December 2001, an additional grant of $7,000 was introduced for new home sales. The additional grant was reduced to $3,000 from December 2001 to June 2002 and then the total grant reduced to the original $7,000.”</a:t>
            </a:r>
            <a:endParaRPr lang="en-AU" sz="1200" b="1" i="0" kern="1200" baseline="0" dirty="0">
              <a:solidFill>
                <a:schemeClr val="tx1"/>
              </a:solidFill>
              <a:effectLst/>
              <a:latin typeface="Arial" charset="0"/>
              <a:ea typeface="ＭＳ Ｐゴシック" pitchFamily="34" charset="-128"/>
              <a:cs typeface="+mn-cs"/>
            </a:endParaRPr>
          </a:p>
          <a:p>
            <a:r>
              <a:rPr lang="en-AU" sz="1200" b="1" i="0" kern="1200" baseline="0" dirty="0">
                <a:solidFill>
                  <a:schemeClr val="tx1"/>
                </a:solidFill>
                <a:effectLst/>
                <a:latin typeface="Arial" charset="0"/>
                <a:ea typeface="ＭＳ Ｐゴシック" pitchFamily="34" charset="-128"/>
                <a:cs typeface="+mn-cs"/>
              </a:rPr>
              <a:t>Eslake Prosper speech - https://www.prosper.org.au/2013/09/03/saul-eslake-50-years-of-housing-failure/ </a:t>
            </a:r>
            <a:endParaRPr lang="en-AU" sz="800" i="0" dirty="0"/>
          </a:p>
          <a:p>
            <a:endParaRPr lang="en-AU" sz="800" i="1" dirty="0"/>
          </a:p>
          <a:p>
            <a:endParaRPr lang="en-AU" sz="800" i="1" dirty="0"/>
          </a:p>
          <a:p>
            <a:endParaRPr lang="en-AU" dirty="0"/>
          </a:p>
        </p:txBody>
      </p:sp>
      <p:sp>
        <p:nvSpPr>
          <p:cNvPr id="4" name="Slide Number Placeholder 3"/>
          <p:cNvSpPr>
            <a:spLocks noGrp="1"/>
          </p:cNvSpPr>
          <p:nvPr>
            <p:ph type="sldNum" sz="quarter" idx="10"/>
          </p:nvPr>
        </p:nvSpPr>
        <p:spPr/>
        <p:txBody>
          <a:bodyPr/>
          <a:lstStyle/>
          <a:p>
            <a:fld id="{EE67FFEB-41A8-4E33-A442-87C345D03039}" type="slidenum">
              <a:rPr lang="en-US" smtClean="0"/>
              <a:pPr/>
              <a:t>49</a:t>
            </a:fld>
            <a:endParaRPr lang="en-US"/>
          </a:p>
        </p:txBody>
      </p:sp>
    </p:spTree>
    <p:extLst>
      <p:ext uri="{BB962C8B-B14F-4D97-AF65-F5344CB8AC3E}">
        <p14:creationId xmlns:p14="http://schemas.microsoft.com/office/powerpoint/2010/main" val="402067196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TITLE: </a:t>
            </a:r>
            <a:r>
              <a:rPr lang="en-AU" sz="800" dirty="0"/>
              <a:t>House price to income ratios have jumped in cities </a:t>
            </a:r>
            <a:r>
              <a:rPr lang="en-AU" sz="800" u="sng" dirty="0"/>
              <a:t>AND</a:t>
            </a:r>
            <a:r>
              <a:rPr lang="en-AU" sz="800" dirty="0"/>
              <a:t> regions</a:t>
            </a:r>
          </a:p>
          <a:p>
            <a:pPr defTabSz="629930">
              <a:defRPr/>
            </a:pPr>
            <a:r>
              <a:rPr lang="en-AU" sz="800" dirty="0"/>
              <a:t>Units: </a:t>
            </a:r>
            <a:r>
              <a:rPr lang="en-AU" dirty="0"/>
              <a:t>Ratio of median dwelling price to median annual gross household income</a:t>
            </a:r>
            <a:endParaRPr lang="en-US" dirty="0">
              <a:latin typeface="Arial" charset="0"/>
              <a:ea typeface="ＭＳ Ｐゴシック" pitchFamily="34" charset="-128"/>
            </a:endParaRPr>
          </a:p>
          <a:p>
            <a:r>
              <a:rPr lang="en-AU" sz="800" dirty="0"/>
              <a:t>Notes: median household income from ANU analysis</a:t>
            </a:r>
          </a:p>
          <a:p>
            <a:r>
              <a:rPr lang="en-AU" sz="800" dirty="0"/>
              <a:t>Source: Core Logic Housing Affordability Report – December 2016</a:t>
            </a:r>
          </a:p>
        </p:txBody>
      </p:sp>
      <p:sp>
        <p:nvSpPr>
          <p:cNvPr id="4" name="Slide Number Placeholder 3"/>
          <p:cNvSpPr>
            <a:spLocks noGrp="1"/>
          </p:cNvSpPr>
          <p:nvPr>
            <p:ph type="sldNum" sz="quarter" idx="10"/>
          </p:nvPr>
        </p:nvSpPr>
        <p:spPr/>
        <p:txBody>
          <a:bodyPr/>
          <a:lstStyle/>
          <a:p>
            <a:fld id="{EE67FFEB-41A8-4E33-A442-87C345D03039}" type="slidenum">
              <a:rPr lang="en-US" smtClean="0"/>
              <a:pPr/>
              <a:t>51</a:t>
            </a:fld>
            <a:endParaRPr lang="en-US"/>
          </a:p>
        </p:txBody>
      </p:sp>
    </p:spTree>
    <p:extLst>
      <p:ext uri="{BB962C8B-B14F-4D97-AF65-F5344CB8AC3E}">
        <p14:creationId xmlns:p14="http://schemas.microsoft.com/office/powerpoint/2010/main" val="32662435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TITLE: </a:t>
            </a:r>
            <a:r>
              <a:rPr lang="en-AU" sz="800" dirty="0"/>
              <a:t>House price to income ratios have jumped in cities </a:t>
            </a:r>
            <a:r>
              <a:rPr lang="en-AU" sz="800" u="sng" dirty="0"/>
              <a:t>AND</a:t>
            </a:r>
            <a:r>
              <a:rPr lang="en-AU" sz="800" dirty="0"/>
              <a:t> regions</a:t>
            </a:r>
          </a:p>
          <a:p>
            <a:pPr defTabSz="629930">
              <a:defRPr/>
            </a:pPr>
            <a:r>
              <a:rPr lang="en-AU" sz="800" dirty="0"/>
              <a:t>Units: </a:t>
            </a:r>
            <a:r>
              <a:rPr lang="en-AU" dirty="0"/>
              <a:t>Ratio of median dwelling price to median annual gross household income</a:t>
            </a:r>
            <a:endParaRPr lang="en-US" dirty="0">
              <a:latin typeface="Arial" charset="0"/>
              <a:ea typeface="ＭＳ Ｐゴシック" pitchFamily="34" charset="-128"/>
            </a:endParaRPr>
          </a:p>
          <a:p>
            <a:r>
              <a:rPr lang="en-AU" sz="800" dirty="0"/>
              <a:t>Notes: median household income from ANU analysis</a:t>
            </a:r>
          </a:p>
          <a:p>
            <a:r>
              <a:rPr lang="en-AU" sz="800" dirty="0"/>
              <a:t>Source: Core Logic Housing Affordability Report – December 2016</a:t>
            </a:r>
          </a:p>
        </p:txBody>
      </p:sp>
      <p:sp>
        <p:nvSpPr>
          <p:cNvPr id="4" name="Slide Number Placeholder 3"/>
          <p:cNvSpPr>
            <a:spLocks noGrp="1"/>
          </p:cNvSpPr>
          <p:nvPr>
            <p:ph type="sldNum" sz="quarter" idx="10"/>
          </p:nvPr>
        </p:nvSpPr>
        <p:spPr/>
        <p:txBody>
          <a:bodyPr/>
          <a:lstStyle/>
          <a:p>
            <a:fld id="{EE67FFEB-41A8-4E33-A442-87C345D03039}" type="slidenum">
              <a:rPr lang="en-US" smtClean="0"/>
              <a:pPr/>
              <a:t>5</a:t>
            </a:fld>
            <a:endParaRPr lang="en-US"/>
          </a:p>
        </p:txBody>
      </p:sp>
    </p:spTree>
    <p:extLst>
      <p:ext uri="{BB962C8B-B14F-4D97-AF65-F5344CB8AC3E}">
        <p14:creationId xmlns:p14="http://schemas.microsoft.com/office/powerpoint/2010/main" val="226809783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1" defTabSz="629930">
              <a:defRPr/>
            </a:pPr>
            <a:r>
              <a:rPr lang="en-US" dirty="0"/>
              <a:t>Title: household financial stress has fallen, but </a:t>
            </a:r>
          </a:p>
          <a:p>
            <a:pPr defTabSz="629930">
              <a:defRPr/>
            </a:pPr>
            <a:r>
              <a:rPr lang="en-US" dirty="0"/>
              <a:t>Units: </a:t>
            </a:r>
            <a:r>
              <a:rPr lang="en-AU" sz="800" kern="0" dirty="0"/>
              <a:t>Per cent of households with at least one financial stress</a:t>
            </a:r>
          </a:p>
          <a:p>
            <a:pPr defTabSz="629930">
              <a:defRPr/>
            </a:pPr>
            <a:r>
              <a:rPr lang="en-US" i="1" dirty="0"/>
              <a:t>Notes: This measure of financial stress is built from four questions on the HES survey relating to whether, due to money shortage a given household: 1) skipped meals; 2) did not heat their home; 3) failed to pay gas, electricity or telephone bills on time; or 4) failed to pay registration insurance on time. The y-axis value is the proportion of households who report at</a:t>
            </a:r>
            <a:r>
              <a:rPr lang="en-US" i="1" baseline="0" dirty="0"/>
              <a:t> least one stress</a:t>
            </a:r>
            <a:r>
              <a:rPr lang="en-US" i="1" dirty="0"/>
              <a:t>. Black bars indicate the proportion from</a:t>
            </a:r>
            <a:r>
              <a:rPr lang="en-US" i="1" baseline="0" dirty="0"/>
              <a:t> the 2009-10 HES while the </a:t>
            </a:r>
            <a:r>
              <a:rPr lang="en-US" i="1" baseline="0" dirty="0" err="1"/>
              <a:t>coloured</a:t>
            </a:r>
            <a:r>
              <a:rPr lang="en-US" i="1" baseline="0" dirty="0"/>
              <a:t> bars are those from the 2015-15 HES. </a:t>
            </a:r>
            <a:r>
              <a:rPr lang="en-US" b="1" i="1" baseline="0" dirty="0"/>
              <a:t>Welfare includes Disability Support Pension, Veteran Affairs Pension, Unemployment and Student Allowances and other government pensions and allowances.</a:t>
            </a:r>
            <a:endParaRPr lang="en-US" b="1" i="1" dirty="0"/>
          </a:p>
          <a:p>
            <a:r>
              <a:rPr lang="en-US" i="1" dirty="0"/>
              <a:t>Source: ABS Household Expenditure Survey </a:t>
            </a:r>
            <a:r>
              <a:rPr lang="en-AU" i="1" dirty="0"/>
              <a:t>2009-10, Grattan analysis</a:t>
            </a:r>
          </a:p>
          <a:p>
            <a:endParaRPr lang="en-US" dirty="0"/>
          </a:p>
          <a:p>
            <a:endParaRPr lang="en-US" dirty="0"/>
          </a:p>
        </p:txBody>
      </p:sp>
      <p:sp>
        <p:nvSpPr>
          <p:cNvPr id="4" name="Slide Number Placeholder 3"/>
          <p:cNvSpPr>
            <a:spLocks noGrp="1"/>
          </p:cNvSpPr>
          <p:nvPr>
            <p:ph type="sldNum" sz="quarter" idx="10"/>
          </p:nvPr>
        </p:nvSpPr>
        <p:spPr/>
        <p:txBody>
          <a:bodyPr/>
          <a:lstStyle/>
          <a:p>
            <a:fld id="{EE67FFEB-41A8-4E33-A442-87C345D03039}" type="slidenum">
              <a:rPr lang="en-US" smtClean="0"/>
              <a:pPr/>
              <a:t>52</a:t>
            </a:fld>
            <a:endParaRPr lang="en-US"/>
          </a:p>
        </p:txBody>
      </p:sp>
    </p:spTree>
    <p:extLst>
      <p:ext uri="{BB962C8B-B14F-4D97-AF65-F5344CB8AC3E}">
        <p14:creationId xmlns:p14="http://schemas.microsoft.com/office/powerpoint/2010/main" val="119426425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1" defTabSz="629930">
              <a:defRPr/>
            </a:pPr>
            <a:r>
              <a:rPr lang="en-US" dirty="0"/>
              <a:t>Title: ----------</a:t>
            </a:r>
          </a:p>
          <a:p>
            <a:pPr defTabSz="629930">
              <a:defRPr/>
            </a:pPr>
            <a:r>
              <a:rPr lang="en-US" dirty="0"/>
              <a:t>Units: </a:t>
            </a:r>
            <a:r>
              <a:rPr lang="en-AU" sz="800" kern="0" dirty="0"/>
              <a:t>Proportion of households with at least one financial stress</a:t>
            </a:r>
          </a:p>
          <a:p>
            <a:pPr defTabSz="629930">
              <a:defRPr/>
            </a:pPr>
            <a:r>
              <a:rPr lang="en-US" i="1" dirty="0"/>
              <a:t>Notes: This measure of financial stress is built from four questions on the HES survey relating to whether, due to money shortage a given household: 1) skipped meals; 2) did not heat their home; 3) failed to pay gas, electricity or telephone bills on time; or 4) failed to pay registration insurance on time. The y-axis value is the proportion of households who report at</a:t>
            </a:r>
            <a:r>
              <a:rPr lang="en-US" i="1" baseline="0" dirty="0"/>
              <a:t> least one stress</a:t>
            </a:r>
            <a:r>
              <a:rPr lang="en-US" i="1" dirty="0"/>
              <a:t>. Black bars indicate the proportion from</a:t>
            </a:r>
            <a:r>
              <a:rPr lang="en-US" i="1" baseline="0" dirty="0"/>
              <a:t> the 2009-10 HES while the </a:t>
            </a:r>
            <a:r>
              <a:rPr lang="en-US" i="1" baseline="0" dirty="0" err="1"/>
              <a:t>coloured</a:t>
            </a:r>
            <a:r>
              <a:rPr lang="en-US" i="1" baseline="0" dirty="0"/>
              <a:t> bars are those from the 2015-15 HES. Welfare includes Disability Support Pension, Veteran Affairs Pension, Unemployment and Student Allowances and other government pensions and allowances.</a:t>
            </a:r>
            <a:endParaRPr lang="en-US" i="1" dirty="0"/>
          </a:p>
          <a:p>
            <a:r>
              <a:rPr lang="en-US" i="1" dirty="0"/>
              <a:t>Source: ABS Household Expenditure Survey </a:t>
            </a:r>
            <a:r>
              <a:rPr lang="en-AU" i="1" dirty="0"/>
              <a:t>2009-10, Grattan analysis</a:t>
            </a:r>
          </a:p>
          <a:p>
            <a:endParaRPr lang="en-US" dirty="0"/>
          </a:p>
          <a:p>
            <a:endParaRPr lang="en-US" dirty="0"/>
          </a:p>
        </p:txBody>
      </p:sp>
      <p:sp>
        <p:nvSpPr>
          <p:cNvPr id="4" name="Slide Number Placeholder 3"/>
          <p:cNvSpPr>
            <a:spLocks noGrp="1"/>
          </p:cNvSpPr>
          <p:nvPr>
            <p:ph type="sldNum" sz="quarter" idx="10"/>
          </p:nvPr>
        </p:nvSpPr>
        <p:spPr/>
        <p:txBody>
          <a:bodyPr/>
          <a:lstStyle/>
          <a:p>
            <a:fld id="{EE67FFEB-41A8-4E33-A442-87C345D03039}" type="slidenum">
              <a:rPr lang="en-US" smtClean="0"/>
              <a:pPr/>
              <a:t>53</a:t>
            </a:fld>
            <a:endParaRPr lang="en-US"/>
          </a:p>
        </p:txBody>
      </p:sp>
    </p:spTree>
    <p:extLst>
      <p:ext uri="{BB962C8B-B14F-4D97-AF65-F5344CB8AC3E}">
        <p14:creationId xmlns:p14="http://schemas.microsoft.com/office/powerpoint/2010/main" val="428931462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dirty="0"/>
              <a:t>Housing construction lagged population growth for much of the 2000s, but picked up recently</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AU" sz="1200" i="1" dirty="0"/>
              <a:t>Completions per additional person</a:t>
            </a:r>
          </a:p>
          <a:p>
            <a:endParaRPr lang="en-AU" sz="1200" i="1" dirty="0"/>
          </a:p>
          <a:p>
            <a:endParaRPr lang="en-AU" sz="1200" i="1" dirty="0"/>
          </a:p>
          <a:p>
            <a:r>
              <a:rPr lang="en-AU" sz="1200" i="1" dirty="0"/>
              <a:t>Notes: does not take into account demolitions. Victorian series spikes at 3.5 in 1993 (cut off to improve readability).</a:t>
            </a:r>
          </a:p>
          <a:p>
            <a:r>
              <a:rPr lang="sk-SK" sz="1200" i="1" dirty="0"/>
              <a:t>Source</a:t>
            </a:r>
            <a:r>
              <a:rPr lang="en-AU" sz="1200" i="1" dirty="0"/>
              <a:t>: ABS 8752.0 Building Activity, Australia; ABS 3101.0 Australian Demographic Statistics; Grattan analysis </a:t>
            </a:r>
          </a:p>
          <a:p>
            <a:endParaRPr lang="en-AU" dirty="0"/>
          </a:p>
          <a:p>
            <a:endParaRPr lang="en-AU" dirty="0"/>
          </a:p>
          <a:p>
            <a:pPr lvl="0"/>
            <a:r>
              <a:rPr lang="en-AU" dirty="0"/>
              <a:t>C:\Users\wiltshire\Dropbox (Grattan Institute)\Budget Repair Report\Data and analysis\Housing and mortgage affordability\87520038 - ABS building completions data.xlsx</a:t>
            </a:r>
          </a:p>
          <a:p>
            <a:pPr lvl="0"/>
            <a:endParaRPr lang="en-AU" dirty="0"/>
          </a:p>
          <a:p>
            <a:pPr lvl="0"/>
            <a:r>
              <a:rPr lang="en-AU" dirty="0"/>
              <a:t>ABS source: http://www.abs.gov.au/AUSSTATS/abs@.nsf/DetailsPage/8731.0Jan%202017?OpenDocument</a:t>
            </a:r>
          </a:p>
          <a:p>
            <a:endParaRPr lang="en-AU" dirty="0"/>
          </a:p>
        </p:txBody>
      </p:sp>
      <p:sp>
        <p:nvSpPr>
          <p:cNvPr id="4" name="Slide Number Placeholder 3"/>
          <p:cNvSpPr>
            <a:spLocks noGrp="1"/>
          </p:cNvSpPr>
          <p:nvPr>
            <p:ph type="sldNum" sz="quarter" idx="10"/>
          </p:nvPr>
        </p:nvSpPr>
        <p:spPr/>
        <p:txBody>
          <a:bodyPr/>
          <a:lstStyle/>
          <a:p>
            <a:fld id="{EE67FFEB-41A8-4E33-A442-87C345D03039}" type="slidenum">
              <a:rPr lang="en-US" smtClean="0"/>
              <a:pPr/>
              <a:t>54</a:t>
            </a:fld>
            <a:endParaRPr lang="en-US"/>
          </a:p>
        </p:txBody>
      </p:sp>
    </p:spTree>
    <p:extLst>
      <p:ext uri="{BB962C8B-B14F-4D97-AF65-F5344CB8AC3E}">
        <p14:creationId xmlns:p14="http://schemas.microsoft.com/office/powerpoint/2010/main" val="6293993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p:cNvSpPr>
            <a:spLocks noGrp="1"/>
          </p:cNvSpPr>
          <p:nvPr>
            <p:ph type="body" idx="1"/>
          </p:nvPr>
        </p:nvSpPr>
        <p:spPr/>
        <p:txBody>
          <a:bodyPr/>
          <a:lstStyle/>
          <a:p>
            <a:r>
              <a:rPr lang="en-AU" sz="800" dirty="0"/>
              <a:t>Title: Sydney and Melbourne’s housing stock is moving closer to what people would prefer, but there is still a way to go</a:t>
            </a:r>
            <a:endParaRPr lang="en-AU" dirty="0"/>
          </a:p>
          <a:p>
            <a:pPr defTabSz="629930">
              <a:defRPr/>
            </a:pPr>
            <a:endParaRPr lang="en-AU" dirty="0"/>
          </a:p>
          <a:p>
            <a:pPr defTabSz="629930">
              <a:defRPr/>
            </a:pPr>
            <a:r>
              <a:rPr lang="en-AU" dirty="0"/>
              <a:t>Sub-title: </a:t>
            </a:r>
            <a:r>
              <a:rPr lang="en-AU" sz="800" dirty="0"/>
              <a:t>Per cent of housing stock, actual and preferred</a:t>
            </a:r>
            <a:endParaRPr lang="en-AU" dirty="0"/>
          </a:p>
          <a:p>
            <a:pPr lvl="0"/>
            <a:endParaRPr lang="en-AU" sz="800" i="1" dirty="0"/>
          </a:p>
          <a:p>
            <a:pPr lvl="0"/>
            <a:r>
              <a:rPr lang="en-AU" sz="800" i="1" dirty="0"/>
              <a:t>Notes: ‘Preferred stock’ is from the survey of 700 residents about housing preferences from Grattan’s 2011 report, The housing we’d choose. Data may not sum to 100 due to rounding. Excludes dwellings listed as ‘Not stated’ and ‘Other dwellings’, such as caravans.</a:t>
            </a:r>
          </a:p>
          <a:p>
            <a:pPr lvl="0"/>
            <a:endParaRPr lang="en-AU" sz="800" i="1" dirty="0"/>
          </a:p>
          <a:p>
            <a:pPr lvl="0"/>
            <a:r>
              <a:rPr lang="en-AU" sz="800" i="1" dirty="0"/>
              <a:t>Source: Census; Housing we’d choose; Grattan analysis</a:t>
            </a:r>
            <a:endParaRPr lang="en-US" sz="800" i="1" dirty="0"/>
          </a:p>
          <a:p>
            <a:pPr lvl="0"/>
            <a:endParaRPr lang="en-AU" dirty="0"/>
          </a:p>
          <a:p>
            <a:r>
              <a:rPr lang="en-AU" dirty="0"/>
              <a:t>Source: C:\Users\</a:t>
            </a:r>
            <a:r>
              <a:rPr lang="en-AU" dirty="0" err="1"/>
              <a:t>wiltshire</a:t>
            </a:r>
            <a:r>
              <a:rPr lang="en-AU" dirty="0"/>
              <a:t>\</a:t>
            </a:r>
            <a:r>
              <a:rPr lang="en-AU" dirty="0" err="1"/>
              <a:t>Dropbox</a:t>
            </a:r>
            <a:r>
              <a:rPr lang="en-AU" dirty="0"/>
              <a:t> (Grattan Institute)\Budget Repair Report\Data and analysis\Housing and mortgage affordability\4130 - Housing occupancy and costs\Housing occupancy and costs - </a:t>
            </a:r>
            <a:r>
              <a:rPr lang="en-AU" dirty="0" err="1"/>
              <a:t>analysis.xlsx</a:t>
            </a:r>
            <a:endParaRPr lang="en-AU" dirty="0"/>
          </a:p>
        </p:txBody>
      </p:sp>
    </p:spTree>
    <p:extLst>
      <p:ext uri="{BB962C8B-B14F-4D97-AF65-F5344CB8AC3E}">
        <p14:creationId xmlns:p14="http://schemas.microsoft.com/office/powerpoint/2010/main" val="76245737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800" dirty="0"/>
              <a:t>Title: </a:t>
            </a:r>
            <a:r>
              <a:rPr lang="en-AU" kern="0" dirty="0"/>
              <a:t>The Age Pension remains poorly targeted</a:t>
            </a:r>
          </a:p>
          <a:p>
            <a:r>
              <a:rPr lang="en-AU" dirty="0"/>
              <a:t>Sub-title: </a:t>
            </a:r>
            <a:r>
              <a:rPr lang="en-US" sz="800" b="1" kern="0" dirty="0"/>
              <a:t>Total Age Pension payments by net wealth of household, 2013-14</a:t>
            </a:r>
            <a:r>
              <a:rPr lang="en-US" sz="800" kern="0" dirty="0"/>
              <a:t>, $ billions</a:t>
            </a:r>
            <a:endParaRPr lang="en-AU" sz="800" i="1" dirty="0"/>
          </a:p>
          <a:p>
            <a:r>
              <a:rPr lang="en-AU" sz="800" dirty="0"/>
              <a:t>Notes: Annual Age Pension payments reported in survey are grossed up to by 10 per cent to reflect aggregate Age Pension payments for the 2013-14 financial year.</a:t>
            </a:r>
            <a:endParaRPr lang="en-AU" sz="800" i="1" dirty="0"/>
          </a:p>
          <a:p>
            <a:r>
              <a:rPr lang="en-AU" sz="800" dirty="0"/>
              <a:t>Source: Grattan analysis of ABS Survey of Income and Housing 2013-14; 2013-14 Commonwealth DSS Portfolio Budget Statement.</a:t>
            </a:r>
          </a:p>
          <a:p>
            <a:pPr lvl="0"/>
            <a:endParaRPr lang="en-AU" dirty="0"/>
          </a:p>
          <a:p>
            <a:endParaRPr lang="en-US" baseline="0" dirty="0"/>
          </a:p>
        </p:txBody>
      </p:sp>
      <p:sp>
        <p:nvSpPr>
          <p:cNvPr id="4" name="Slide Number Placeholder 3"/>
          <p:cNvSpPr>
            <a:spLocks noGrp="1"/>
          </p:cNvSpPr>
          <p:nvPr>
            <p:ph type="sldNum" sz="quarter" idx="10"/>
          </p:nvPr>
        </p:nvSpPr>
        <p:spPr/>
        <p:txBody>
          <a:bodyPr/>
          <a:lstStyle/>
          <a:p>
            <a:fld id="{EE67FFEB-41A8-4E33-A442-87C345D03039}" type="slidenum">
              <a:rPr lang="en-US" smtClean="0"/>
              <a:pPr/>
              <a:t>57</a:t>
            </a:fld>
            <a:endParaRPr lang="en-US"/>
          </a:p>
        </p:txBody>
      </p:sp>
    </p:spTree>
    <p:extLst>
      <p:ext uri="{BB962C8B-B14F-4D97-AF65-F5344CB8AC3E}">
        <p14:creationId xmlns:p14="http://schemas.microsoft.com/office/powerpoint/2010/main" val="155932090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p:cNvSpPr>
            <a:spLocks noGrp="1"/>
          </p:cNvSpPr>
          <p:nvPr>
            <p:ph type="body" idx="1"/>
          </p:nvPr>
        </p:nvSpPr>
        <p:spPr/>
        <p:txBody>
          <a:bodyPr/>
          <a:lstStyle/>
          <a:p>
            <a:r>
              <a:rPr lang="en-AU" dirty="0"/>
              <a:t>Title: </a:t>
            </a:r>
            <a:r>
              <a:rPr lang="en-AU" sz="800" dirty="0"/>
              <a:t>Cheaper dwellings have increased in price by more than expensive dwellings over the past decade</a:t>
            </a:r>
            <a:endParaRPr lang="en-AU" dirty="0"/>
          </a:p>
          <a:p>
            <a:pPr defTabSz="629930">
              <a:defRPr/>
            </a:pPr>
            <a:r>
              <a:rPr lang="en-AU" dirty="0"/>
              <a:t>Units: </a:t>
            </a:r>
            <a:r>
              <a:rPr lang="en-AU" sz="800" dirty="0"/>
              <a:t>Per cent change in dwelling prices between 2003-04 and 2015-16, by dwelling price decile in each year</a:t>
            </a:r>
            <a:endParaRPr lang="en-US" sz="800" dirty="0">
              <a:cs typeface="Arial"/>
            </a:endParaRPr>
          </a:p>
          <a:p>
            <a:pPr defTabSz="629930">
              <a:defRPr/>
            </a:pPr>
            <a:endParaRPr lang="en-AU" dirty="0"/>
          </a:p>
          <a:p>
            <a:pPr lvl="0"/>
            <a:r>
              <a:rPr lang="en-AU" sz="800" dirty="0"/>
              <a:t>Notes: average dwelling price in each decile. All dwellings only.</a:t>
            </a:r>
          </a:p>
          <a:p>
            <a:pPr lvl="0"/>
            <a:r>
              <a:rPr lang="en-AU" sz="800" dirty="0"/>
              <a:t>Source: ABS Survey of Income and Housing</a:t>
            </a:r>
            <a:endParaRPr lang="en-US" sz="800" i="1" dirty="0"/>
          </a:p>
          <a:p>
            <a:endParaRPr lang="en-AU" dirty="0"/>
          </a:p>
          <a:p>
            <a:endParaRPr lang="en-AU" dirty="0"/>
          </a:p>
          <a:p>
            <a:endParaRPr lang="en-AU" dirty="0"/>
          </a:p>
          <a:p>
            <a:r>
              <a:rPr lang="en-AU" dirty="0"/>
              <a:t>C:\Users\wiltshire\Dropbox (Grattan Institute)\Budget Repair Report\Data and analysis\Housing and mortgage affordability\2017 Housing affordability op </a:t>
            </a:r>
            <a:r>
              <a:rPr lang="en-AU" dirty="0" err="1"/>
              <a:t>ed</a:t>
            </a:r>
            <a:r>
              <a:rPr lang="en-AU" dirty="0"/>
              <a:t>\Rents and house price distribution analysis - SIH.xlsx</a:t>
            </a:r>
          </a:p>
        </p:txBody>
      </p:sp>
    </p:spTree>
    <p:extLst>
      <p:ext uri="{BB962C8B-B14F-4D97-AF65-F5344CB8AC3E}">
        <p14:creationId xmlns:p14="http://schemas.microsoft.com/office/powerpoint/2010/main" val="166943933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Many</a:t>
            </a:r>
            <a:r>
              <a:rPr lang="en-US" baseline="0" dirty="0"/>
              <a:t> </a:t>
            </a:r>
            <a:r>
              <a:rPr lang="en-US" dirty="0"/>
              <a:t>apartments are being built in the middle ring suburbs of Sydney</a:t>
            </a:r>
            <a:endParaRPr lang="en-AU"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AU" dirty="0">
                <a:cs typeface="Arial"/>
              </a:rPr>
              <a:t>Apartment completions</a:t>
            </a:r>
            <a:r>
              <a:rPr lang="en-AU" baseline="0" dirty="0">
                <a:cs typeface="Arial"/>
              </a:rPr>
              <a:t> and projected completions, Sydney, thousands</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AU" baseline="0" dirty="0">
              <a:cs typeface="Arial"/>
            </a:endParaRP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AU" dirty="0"/>
          </a:p>
          <a:p>
            <a:r>
              <a:rPr lang="en-AU" sz="1200" b="0" i="0" kern="1200" baseline="0" dirty="0">
                <a:solidFill>
                  <a:schemeClr val="tx1"/>
                </a:solidFill>
                <a:effectLst/>
                <a:latin typeface="Arial" charset="0"/>
                <a:ea typeface="ＭＳ Ｐゴシック" pitchFamily="34" charset="-128"/>
                <a:cs typeface="+mn-cs"/>
              </a:rPr>
              <a:t>Note: Includes the number projects containing 10 or more dwellings. Some projects are under construction but are expected to be completed in 2017. The Central city region = CBD and approximately 0-2 km from the CBD. City fringe region = approximately 2-5 km from the CBD. Inner region =approximately 5-10 km from each CBD. Middle region = approximately 10-35 km from each CBD. Outer region = approximately 35 km+ from the CBD. Middle Brisbane is work in progress, outer Brisbane is not tracked</a:t>
            </a:r>
          </a:p>
          <a:p>
            <a:r>
              <a:rPr lang="en-AU" sz="1200" i="1" dirty="0"/>
              <a:t>Source: Charter Keck Cramer</a:t>
            </a:r>
          </a:p>
          <a:p>
            <a:endParaRPr lang="en-AU" dirty="0"/>
          </a:p>
          <a:p>
            <a:r>
              <a:rPr lang="en-AU" dirty="0"/>
              <a:t>Location: </a:t>
            </a:r>
          </a:p>
        </p:txBody>
      </p:sp>
      <p:sp>
        <p:nvSpPr>
          <p:cNvPr id="4" name="Slide Number Placeholder 3"/>
          <p:cNvSpPr>
            <a:spLocks noGrp="1"/>
          </p:cNvSpPr>
          <p:nvPr>
            <p:ph type="sldNum" sz="quarter" idx="10"/>
          </p:nvPr>
        </p:nvSpPr>
        <p:spPr/>
        <p:txBody>
          <a:bodyPr/>
          <a:lstStyle/>
          <a:p>
            <a:fld id="{EE67FFEB-41A8-4E33-A442-87C345D03039}" type="slidenum">
              <a:rPr lang="en-US" smtClean="0"/>
              <a:pPr/>
              <a:t>61</a:t>
            </a:fld>
            <a:endParaRPr lang="en-US"/>
          </a:p>
        </p:txBody>
      </p:sp>
    </p:spTree>
    <p:extLst>
      <p:ext uri="{BB962C8B-B14F-4D97-AF65-F5344CB8AC3E}">
        <p14:creationId xmlns:p14="http://schemas.microsoft.com/office/powerpoint/2010/main" val="105595642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Many mid-rise apartments are being built in the middle ring suburbs of Sydney</a:t>
            </a:r>
            <a:endParaRPr lang="en-AU"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AU" dirty="0">
                <a:cs typeface="Arial"/>
              </a:rPr>
              <a:t>Apartment completions</a:t>
            </a:r>
            <a:r>
              <a:rPr lang="en-AU" baseline="0" dirty="0">
                <a:cs typeface="Arial"/>
              </a:rPr>
              <a:t> and projected completions in Sydney’s middle ring, thousands</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AU" baseline="0" dirty="0">
              <a:cs typeface="Arial"/>
            </a:endParaRP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AU" dirty="0"/>
          </a:p>
          <a:p>
            <a:r>
              <a:rPr lang="en-AU" sz="1200" b="0" i="0" kern="1200" baseline="0" dirty="0">
                <a:solidFill>
                  <a:schemeClr val="tx1"/>
                </a:solidFill>
                <a:effectLst/>
                <a:latin typeface="Arial" charset="0"/>
                <a:ea typeface="ＭＳ Ｐゴシック" pitchFamily="34" charset="-128"/>
                <a:cs typeface="+mn-cs"/>
              </a:rPr>
              <a:t>Note: Includes the number projects containing 10 or more dwellings. Some projects are under construction but are expected to be completed in 2017. The Central city region = CBD and approximately 0-2 km from the CBD. City fringe region = approximately 2-5 km from the CBD. Inner region =approximately 5-10 km from each CBD. Middle region = approximately 10-35 km from each CBD. Outer region = approximately 35 km+ from the CBD. Middle Brisbane is work in progress, outer Brisbane is not tracked</a:t>
            </a:r>
          </a:p>
          <a:p>
            <a:r>
              <a:rPr lang="en-AU" sz="1200" i="1" dirty="0"/>
              <a:t>Source: Charter Keck Cramer</a:t>
            </a:r>
          </a:p>
          <a:p>
            <a:endParaRPr lang="en-AU" dirty="0"/>
          </a:p>
          <a:p>
            <a:r>
              <a:rPr lang="en-AU" dirty="0"/>
              <a:t>Location: </a:t>
            </a:r>
          </a:p>
        </p:txBody>
      </p:sp>
      <p:sp>
        <p:nvSpPr>
          <p:cNvPr id="4" name="Slide Number Placeholder 3"/>
          <p:cNvSpPr>
            <a:spLocks noGrp="1"/>
          </p:cNvSpPr>
          <p:nvPr>
            <p:ph type="sldNum" sz="quarter" idx="10"/>
          </p:nvPr>
        </p:nvSpPr>
        <p:spPr/>
        <p:txBody>
          <a:bodyPr/>
          <a:lstStyle/>
          <a:p>
            <a:fld id="{EE67FFEB-41A8-4E33-A442-87C345D03039}" type="slidenum">
              <a:rPr lang="en-US" smtClean="0"/>
              <a:pPr/>
              <a:t>62</a:t>
            </a:fld>
            <a:endParaRPr lang="en-US"/>
          </a:p>
        </p:txBody>
      </p:sp>
    </p:spTree>
    <p:extLst>
      <p:ext uri="{BB962C8B-B14F-4D97-AF65-F5344CB8AC3E}">
        <p14:creationId xmlns:p14="http://schemas.microsoft.com/office/powerpoint/2010/main" val="125197645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1" defTabSz="629930">
              <a:defRPr/>
            </a:pPr>
            <a:r>
              <a:rPr lang="en-US" dirty="0"/>
              <a:t>Title: Renting pensioners are under more stress than home-owning retirees – but less than others</a:t>
            </a:r>
          </a:p>
          <a:p>
            <a:pPr defTabSz="629930">
              <a:defRPr/>
            </a:pPr>
            <a:r>
              <a:rPr lang="en-US" dirty="0"/>
              <a:t>Units: </a:t>
            </a:r>
            <a:r>
              <a:rPr lang="en-AU" sz="800" kern="0" dirty="0"/>
              <a:t>Proportion of households with at least one financial stress</a:t>
            </a:r>
            <a:endParaRPr lang="en-US" sz="800" kern="0" dirty="0"/>
          </a:p>
          <a:p>
            <a:r>
              <a:rPr lang="en-US" i="1" dirty="0"/>
              <a:t>Notes: This measure of financial stress is built from four questions on the HES survey relating to whether, due to money shortage a given household: 1) skipped meals; 2) did not heat their home; 3) failed to pay gas, electricity or telephone bills on time; or 4) failed to pay registration insurance on time. The y-axis value is the average number of affirmative responses for the category.</a:t>
            </a:r>
          </a:p>
          <a:p>
            <a:r>
              <a:rPr lang="en-US" i="1" dirty="0"/>
              <a:t>Source: ABS Household Expenditure Survey </a:t>
            </a:r>
            <a:r>
              <a:rPr lang="en-AU" i="1" dirty="0"/>
              <a:t>2009-10, Grattan analysis</a:t>
            </a:r>
          </a:p>
          <a:p>
            <a:endParaRPr lang="en-US" dirty="0"/>
          </a:p>
          <a:p>
            <a:endParaRPr lang="en-US" dirty="0"/>
          </a:p>
        </p:txBody>
      </p:sp>
      <p:sp>
        <p:nvSpPr>
          <p:cNvPr id="4" name="Slide Number Placeholder 3"/>
          <p:cNvSpPr>
            <a:spLocks noGrp="1"/>
          </p:cNvSpPr>
          <p:nvPr>
            <p:ph type="sldNum" sz="quarter" idx="10"/>
          </p:nvPr>
        </p:nvSpPr>
        <p:spPr/>
        <p:txBody>
          <a:bodyPr/>
          <a:lstStyle/>
          <a:p>
            <a:fld id="{EE67FFEB-41A8-4E33-A442-87C345D03039}" type="slidenum">
              <a:rPr lang="en-US" smtClean="0"/>
              <a:pPr/>
              <a:t>63</a:t>
            </a:fld>
            <a:endParaRPr lang="en-US"/>
          </a:p>
        </p:txBody>
      </p:sp>
    </p:spTree>
    <p:extLst>
      <p:ext uri="{BB962C8B-B14F-4D97-AF65-F5344CB8AC3E}">
        <p14:creationId xmlns:p14="http://schemas.microsoft.com/office/powerpoint/2010/main" val="427454354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1" defTabSz="629930">
              <a:defRPr/>
            </a:pPr>
            <a:r>
              <a:rPr lang="en-US" dirty="0"/>
              <a:t>Title: Renting pensioners are under more stress than home-owning retirees – but less than others</a:t>
            </a:r>
          </a:p>
          <a:p>
            <a:pPr defTabSz="629930">
              <a:defRPr/>
            </a:pPr>
            <a:r>
              <a:rPr lang="en-US" dirty="0"/>
              <a:t>Units: </a:t>
            </a:r>
            <a:r>
              <a:rPr lang="en-AU" sz="800" kern="0" dirty="0"/>
              <a:t>Proportion of households with at least one financial stress</a:t>
            </a:r>
            <a:endParaRPr lang="en-US" sz="800" kern="0" dirty="0"/>
          </a:p>
          <a:p>
            <a:r>
              <a:rPr lang="en-US" i="1" dirty="0"/>
              <a:t>Notes: This measure of financial stress is built from four questions on the HES survey relating to whether, due to money shortage a given household: 1) skipped meals; 2) did not heat their home; 3) failed to pay gas, electricity or telephone bills on time; or 4) failed to pay registration insurance on time. The y-axis value is the average number of affirmative responses for the category.</a:t>
            </a:r>
          </a:p>
          <a:p>
            <a:r>
              <a:rPr lang="en-US" i="1" dirty="0"/>
              <a:t>Source: ABS Household Expenditure Survey </a:t>
            </a:r>
            <a:r>
              <a:rPr lang="en-AU" i="1" dirty="0"/>
              <a:t>2009-10, Grattan analysis</a:t>
            </a:r>
          </a:p>
          <a:p>
            <a:endParaRPr lang="en-US" dirty="0"/>
          </a:p>
          <a:p>
            <a:endParaRPr lang="en-US" dirty="0"/>
          </a:p>
        </p:txBody>
      </p:sp>
      <p:sp>
        <p:nvSpPr>
          <p:cNvPr id="4" name="Slide Number Placeholder 3"/>
          <p:cNvSpPr>
            <a:spLocks noGrp="1"/>
          </p:cNvSpPr>
          <p:nvPr>
            <p:ph type="sldNum" sz="quarter" idx="10"/>
          </p:nvPr>
        </p:nvSpPr>
        <p:spPr/>
        <p:txBody>
          <a:bodyPr/>
          <a:lstStyle/>
          <a:p>
            <a:fld id="{EE67FFEB-41A8-4E33-A442-87C345D03039}" type="slidenum">
              <a:rPr lang="en-US" smtClean="0"/>
              <a:pPr/>
              <a:t>64</a:t>
            </a:fld>
            <a:endParaRPr lang="en-US"/>
          </a:p>
        </p:txBody>
      </p:sp>
    </p:spTree>
    <p:extLst>
      <p:ext uri="{BB962C8B-B14F-4D97-AF65-F5344CB8AC3E}">
        <p14:creationId xmlns:p14="http://schemas.microsoft.com/office/powerpoint/2010/main" val="17763267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Title: Inner ring house prices grew faster than outer ring prices </a:t>
            </a:r>
          </a:p>
          <a:p>
            <a:pPr defTabSz="629930">
              <a:defRPr/>
            </a:pPr>
            <a:r>
              <a:rPr lang="en-AU" dirty="0"/>
              <a:t>Units: Ratio of inner ring to outer ring median prices, detached houses only, four-quarter average </a:t>
            </a:r>
            <a:endParaRPr lang="en-US" dirty="0">
              <a:latin typeface="Arial" charset="0"/>
              <a:ea typeface="ＭＳ Ｐゴシック" pitchFamily="34" charset="-128"/>
            </a:endParaRPr>
          </a:p>
          <a:p>
            <a:r>
              <a:rPr lang="en-AU" dirty="0"/>
              <a:t>Source: </a:t>
            </a:r>
            <a:r>
              <a:rPr lang="en-AU"/>
              <a:t>http://www</a:t>
            </a:r>
            <a:r>
              <a:rPr lang="en-AU" dirty="0"/>
              <a:t>.rba.gov</a:t>
            </a:r>
            <a:r>
              <a:rPr lang="en-AU"/>
              <a:t>.au/speeches/2015/sp-so-2015-09-08</a:t>
            </a:r>
            <a:r>
              <a:rPr lang="en-AU" dirty="0"/>
              <a:t>.html; REIA</a:t>
            </a:r>
          </a:p>
        </p:txBody>
      </p:sp>
      <p:sp>
        <p:nvSpPr>
          <p:cNvPr id="4" name="Slide Number Placeholder 3"/>
          <p:cNvSpPr>
            <a:spLocks noGrp="1"/>
          </p:cNvSpPr>
          <p:nvPr>
            <p:ph type="sldNum" sz="quarter" idx="10"/>
          </p:nvPr>
        </p:nvSpPr>
        <p:spPr/>
        <p:txBody>
          <a:bodyPr/>
          <a:lstStyle/>
          <a:p>
            <a:fld id="{EE67FFEB-41A8-4E33-A442-87C345D03039}" type="slidenum">
              <a:rPr lang="en-US" smtClean="0"/>
              <a:pPr/>
              <a:t>6</a:t>
            </a:fld>
            <a:endParaRPr lang="en-US"/>
          </a:p>
        </p:txBody>
      </p:sp>
    </p:spTree>
    <p:extLst>
      <p:ext uri="{BB962C8B-B14F-4D97-AF65-F5344CB8AC3E}">
        <p14:creationId xmlns:p14="http://schemas.microsoft.com/office/powerpoint/2010/main" val="167042195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TITLE: </a:t>
            </a:r>
            <a:r>
              <a:rPr lang="en-AU" sz="800" dirty="0"/>
              <a:t>House price to income ratios have jumped in cities </a:t>
            </a:r>
            <a:r>
              <a:rPr lang="en-AU" sz="800" u="sng" dirty="0"/>
              <a:t>AND</a:t>
            </a:r>
            <a:r>
              <a:rPr lang="en-AU" sz="800" dirty="0"/>
              <a:t> regions</a:t>
            </a:r>
          </a:p>
          <a:p>
            <a:pPr defTabSz="629930">
              <a:defRPr/>
            </a:pPr>
            <a:r>
              <a:rPr lang="en-AU" sz="800" dirty="0"/>
              <a:t>Units: </a:t>
            </a:r>
            <a:r>
              <a:rPr lang="en-AU" dirty="0"/>
              <a:t>Ratio of median dwelling price to median annual gross household income</a:t>
            </a:r>
            <a:endParaRPr lang="en-US" dirty="0">
              <a:latin typeface="Arial" charset="0"/>
              <a:ea typeface="ＭＳ Ｐゴシック" pitchFamily="34" charset="-128"/>
            </a:endParaRPr>
          </a:p>
          <a:p>
            <a:r>
              <a:rPr lang="en-AU" sz="800" dirty="0"/>
              <a:t>Notes: median household income from ANU analysis</a:t>
            </a:r>
          </a:p>
          <a:p>
            <a:r>
              <a:rPr lang="en-AU" sz="800" dirty="0"/>
              <a:t>Source: Core Logic Housing Affordability Report – December 2016</a:t>
            </a:r>
          </a:p>
        </p:txBody>
      </p:sp>
      <p:sp>
        <p:nvSpPr>
          <p:cNvPr id="4" name="Slide Number Placeholder 3"/>
          <p:cNvSpPr>
            <a:spLocks noGrp="1"/>
          </p:cNvSpPr>
          <p:nvPr>
            <p:ph type="sldNum" sz="quarter" idx="10"/>
          </p:nvPr>
        </p:nvSpPr>
        <p:spPr/>
        <p:txBody>
          <a:bodyPr/>
          <a:lstStyle/>
          <a:p>
            <a:fld id="{EE67FFEB-41A8-4E33-A442-87C345D03039}" type="slidenum">
              <a:rPr lang="en-US" smtClean="0"/>
              <a:pPr/>
              <a:t>65</a:t>
            </a:fld>
            <a:endParaRPr lang="en-US"/>
          </a:p>
        </p:txBody>
      </p:sp>
    </p:spTree>
    <p:extLst>
      <p:ext uri="{BB962C8B-B14F-4D97-AF65-F5344CB8AC3E}">
        <p14:creationId xmlns:p14="http://schemas.microsoft.com/office/powerpoint/2010/main" val="168533213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C:\Users\wiltshire\Dropbox (Grattan Institute)\Housing affordability\Data and analysis\Summary of research for sub-topics\Foreign investment in res real estate - Intl comparisons.docx</a:t>
            </a:r>
          </a:p>
          <a:p>
            <a:endParaRPr lang="en-AU" dirty="0"/>
          </a:p>
          <a:p>
            <a:pPr defTabSz="629930">
              <a:defRPr/>
            </a:pPr>
            <a:r>
              <a:rPr lang="en-AU" sz="800" dirty="0"/>
              <a:t>Notes: Australia (temporary residents can buy one established property to live in while in Australia (must be sold on departure)); Canada (laws set by provinces); Switzerland (within a period of time in some Cantons but only in in a holiday area ); Denmark (but must have residence or business visa and property must be main residence); Singapore (cannot buy land; depending on nationality and number of properties owned (ABSD)); Japan (Difficult for foreigner to obtain a loan from a Japanese bank); </a:t>
            </a:r>
          </a:p>
          <a:p>
            <a:endParaRPr lang="en-AU" dirty="0"/>
          </a:p>
        </p:txBody>
      </p:sp>
      <p:sp>
        <p:nvSpPr>
          <p:cNvPr id="4" name="Slide Number Placeholder 3"/>
          <p:cNvSpPr>
            <a:spLocks noGrp="1"/>
          </p:cNvSpPr>
          <p:nvPr>
            <p:ph type="sldNum" sz="quarter" idx="10"/>
          </p:nvPr>
        </p:nvSpPr>
        <p:spPr/>
        <p:txBody>
          <a:bodyPr/>
          <a:lstStyle/>
          <a:p>
            <a:fld id="{EE67FFEB-41A8-4E33-A442-87C345D03039}" type="slidenum">
              <a:rPr lang="en-US" smtClean="0"/>
              <a:pPr/>
              <a:t>66</a:t>
            </a:fld>
            <a:endParaRPr lang="en-US"/>
          </a:p>
        </p:txBody>
      </p:sp>
    </p:spTree>
    <p:extLst>
      <p:ext uri="{BB962C8B-B14F-4D97-AF65-F5344CB8AC3E}">
        <p14:creationId xmlns:p14="http://schemas.microsoft.com/office/powerpoint/2010/main" val="11904426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i="1" dirty="0"/>
              <a:t>Overseas migration into NSW and Victoria is almost at the record levels seen prior to the GFC</a:t>
            </a:r>
          </a:p>
          <a:p>
            <a:r>
              <a:rPr lang="en-AU" sz="1200" i="1" dirty="0"/>
              <a:t>4 quarter rolling annual sum, thousands of people</a:t>
            </a:r>
          </a:p>
          <a:p>
            <a:endParaRPr lang="en-AU" sz="1200" i="1" dirty="0"/>
          </a:p>
          <a:p>
            <a:r>
              <a:rPr lang="en-AU" sz="1200" i="1" dirty="0"/>
              <a:t>Notes: series break in 2006 when ‘net overseas migration’ definition was changed</a:t>
            </a:r>
          </a:p>
          <a:p>
            <a:r>
              <a:rPr lang="en-AU" sz="1200" i="1" dirty="0"/>
              <a:t>Source: ABS 3101.0 - Australian Demographic Statistics, </a:t>
            </a:r>
          </a:p>
          <a:p>
            <a:endParaRPr lang="en-AU" dirty="0"/>
          </a:p>
        </p:txBody>
      </p:sp>
      <p:sp>
        <p:nvSpPr>
          <p:cNvPr id="4" name="Slide Number Placeholder 3"/>
          <p:cNvSpPr>
            <a:spLocks noGrp="1"/>
          </p:cNvSpPr>
          <p:nvPr>
            <p:ph type="sldNum" sz="quarter" idx="10"/>
          </p:nvPr>
        </p:nvSpPr>
        <p:spPr/>
        <p:txBody>
          <a:bodyPr/>
          <a:lstStyle/>
          <a:p>
            <a:fld id="{EE67FFEB-41A8-4E33-A442-87C345D03039}" type="slidenum">
              <a:rPr lang="en-US" smtClean="0"/>
              <a:pPr/>
              <a:t>67</a:t>
            </a:fld>
            <a:endParaRPr lang="en-US"/>
          </a:p>
        </p:txBody>
      </p:sp>
    </p:spTree>
    <p:extLst>
      <p:ext uri="{BB962C8B-B14F-4D97-AF65-F5344CB8AC3E}">
        <p14:creationId xmlns:p14="http://schemas.microsoft.com/office/powerpoint/2010/main" val="311392634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Australia’s population was significantly reshaped by the late 2000 migration wave</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dirty="0">
                <a:solidFill>
                  <a:srgbClr val="000000"/>
                </a:solidFill>
              </a:rPr>
              <a:t>Australian population by age</a:t>
            </a:r>
            <a:r>
              <a:rPr lang="en-US" sz="1200" b="0" dirty="0">
                <a:solidFill>
                  <a:srgbClr val="000000"/>
                </a:solidFill>
              </a:rPr>
              <a:t>, millions</a:t>
            </a:r>
          </a:p>
          <a:p>
            <a:endParaRPr lang="en-AU"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AU" dirty="0"/>
              <a:t>Sources: </a:t>
            </a:r>
            <a:r>
              <a:rPr lang="en-AU" sz="1200" kern="1200" baseline="0" dirty="0">
                <a:solidFill>
                  <a:schemeClr val="tx1"/>
                </a:solidFill>
                <a:latin typeface="Arial" charset="0"/>
                <a:ea typeface="ＭＳ Ｐゴシック" pitchFamily="34" charset="-128"/>
                <a:cs typeface="+mn-cs"/>
              </a:rPr>
              <a:t>ABS, </a:t>
            </a:r>
            <a:r>
              <a:rPr lang="en-AU" sz="1200" i="1" kern="1200" baseline="0" dirty="0">
                <a:solidFill>
                  <a:schemeClr val="tx1"/>
                </a:solidFill>
                <a:latin typeface="Arial" charset="0"/>
                <a:ea typeface="ＭＳ Ｐゴシック" pitchFamily="34" charset="-128"/>
                <a:cs typeface="+mn-cs"/>
              </a:rPr>
              <a:t>Census</a:t>
            </a:r>
            <a:r>
              <a:rPr lang="en-AU" sz="1200" kern="1200" baseline="0" dirty="0">
                <a:solidFill>
                  <a:schemeClr val="tx1"/>
                </a:solidFill>
                <a:latin typeface="Arial" charset="0"/>
                <a:ea typeface="ＭＳ Ｐゴシック" pitchFamily="34" charset="-128"/>
                <a:cs typeface="+mn-cs"/>
              </a:rPr>
              <a:t>; Grattan analysis</a:t>
            </a:r>
          </a:p>
          <a:p>
            <a:endParaRPr lang="en-AU" dirty="0"/>
          </a:p>
          <a:p>
            <a:r>
              <a:rPr lang="en-AU" dirty="0"/>
              <a:t>From: C:\Users\wiltshire\Dropbox (Grattan Institute)\Housing affordability\Data and analysis\All housing affordability charts - June 15.pptx</a:t>
            </a:r>
          </a:p>
        </p:txBody>
      </p:sp>
      <p:sp>
        <p:nvSpPr>
          <p:cNvPr id="4" name="Slide Number Placeholder 3"/>
          <p:cNvSpPr>
            <a:spLocks noGrp="1"/>
          </p:cNvSpPr>
          <p:nvPr>
            <p:ph type="sldNum" sz="quarter" idx="10"/>
          </p:nvPr>
        </p:nvSpPr>
        <p:spPr/>
        <p:txBody>
          <a:bodyPr/>
          <a:lstStyle/>
          <a:p>
            <a:fld id="{EE67FFEB-41A8-4E33-A442-87C345D03039}" type="slidenum">
              <a:rPr lang="en-US" smtClean="0"/>
              <a:pPr/>
              <a:t>68</a:t>
            </a:fld>
            <a:endParaRPr lang="en-US"/>
          </a:p>
        </p:txBody>
      </p:sp>
    </p:spTree>
    <p:extLst>
      <p:ext uri="{BB962C8B-B14F-4D97-AF65-F5344CB8AC3E}">
        <p14:creationId xmlns:p14="http://schemas.microsoft.com/office/powerpoint/2010/main" val="345096766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EE67FFEB-41A8-4E33-A442-87C345D03039}" type="slidenum">
              <a:rPr lang="en-US" smtClean="0"/>
              <a:pPr/>
              <a:t>69</a:t>
            </a:fld>
            <a:endParaRPr lang="en-US"/>
          </a:p>
        </p:txBody>
      </p:sp>
    </p:spTree>
    <p:extLst>
      <p:ext uri="{BB962C8B-B14F-4D97-AF65-F5344CB8AC3E}">
        <p14:creationId xmlns:p14="http://schemas.microsoft.com/office/powerpoint/2010/main" val="9901357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Slide Image Placeholder 1"/>
          <p:cNvSpPr>
            <a:spLocks noGrp="1" noRot="1" noChangeAspect="1"/>
          </p:cNvSpPr>
          <p:nvPr>
            <p:ph type="sldImg"/>
          </p:nvPr>
        </p:nvSpPr>
        <p:spPr>
          <a:xfrm>
            <a:off x="473075" y="517525"/>
            <a:ext cx="3724275" cy="2579688"/>
          </a:xfrm>
          <a:ln/>
        </p:spPr>
      </p:sp>
      <p:sp>
        <p:nvSpPr>
          <p:cNvPr id="83970"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lvl="0"/>
            <a:r>
              <a:rPr lang="en-AU" dirty="0"/>
              <a:t>Title:</a:t>
            </a:r>
          </a:p>
          <a:p>
            <a:pPr defTabSz="629930">
              <a:defRPr/>
            </a:pPr>
            <a:r>
              <a:rPr lang="en-AU" dirty="0"/>
              <a:t>Units:</a:t>
            </a:r>
            <a:endParaRPr lang="en-US" sz="800" dirty="0">
              <a:cs typeface="Arial"/>
            </a:endParaRPr>
          </a:p>
          <a:p>
            <a:pPr lvl="0"/>
            <a:r>
              <a:rPr lang="en-AU" sz="800" i="1" dirty="0"/>
              <a:t>Notes:</a:t>
            </a:r>
          </a:p>
          <a:p>
            <a:pPr lvl="0"/>
            <a:r>
              <a:rPr lang="sk-SK" sz="800" i="1" dirty="0"/>
              <a:t>Source: </a:t>
            </a:r>
            <a:r>
              <a:rPr lang="en-AU" sz="800" dirty="0"/>
              <a:t>Charting transport</a:t>
            </a:r>
            <a:endParaRPr lang="en-US" sz="800" i="1" dirty="0"/>
          </a:p>
        </p:txBody>
      </p:sp>
      <p:sp>
        <p:nvSpPr>
          <p:cNvPr id="83971"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1700">
                <a:solidFill>
                  <a:schemeClr val="tx1"/>
                </a:solidFill>
                <a:latin typeface="Arial" charset="0"/>
                <a:ea typeface="ＭＳ Ｐゴシック" charset="0"/>
                <a:cs typeface="ＭＳ Ｐゴシック" charset="0"/>
              </a:defRPr>
            </a:lvl1pPr>
            <a:lvl2pPr marL="513048" indent="-197326" eaLnBrk="0" hangingPunct="0">
              <a:defRPr sz="1700">
                <a:solidFill>
                  <a:schemeClr val="tx1"/>
                </a:solidFill>
                <a:latin typeface="Arial" charset="0"/>
                <a:ea typeface="ＭＳ Ｐゴシック" charset="0"/>
              </a:defRPr>
            </a:lvl2pPr>
            <a:lvl3pPr marL="789304" indent="-157861" eaLnBrk="0" hangingPunct="0">
              <a:defRPr sz="1700">
                <a:solidFill>
                  <a:schemeClr val="tx1"/>
                </a:solidFill>
                <a:latin typeface="Arial" charset="0"/>
                <a:ea typeface="ＭＳ Ｐゴシック" charset="0"/>
              </a:defRPr>
            </a:lvl3pPr>
            <a:lvl4pPr marL="1105025" indent="-157861" eaLnBrk="0" hangingPunct="0">
              <a:defRPr sz="1700">
                <a:solidFill>
                  <a:schemeClr val="tx1"/>
                </a:solidFill>
                <a:latin typeface="Arial" charset="0"/>
                <a:ea typeface="ＭＳ Ｐゴシック" charset="0"/>
              </a:defRPr>
            </a:lvl4pPr>
            <a:lvl5pPr marL="1420747" indent="-157861" eaLnBrk="0" hangingPunct="0">
              <a:defRPr sz="1700">
                <a:solidFill>
                  <a:schemeClr val="tx1"/>
                </a:solidFill>
                <a:latin typeface="Arial" charset="0"/>
                <a:ea typeface="ＭＳ Ｐゴシック" charset="0"/>
              </a:defRPr>
            </a:lvl5pPr>
            <a:lvl6pPr marL="1736468" indent="-157861" eaLnBrk="0" fontAlgn="base" hangingPunct="0">
              <a:spcBef>
                <a:spcPct val="0"/>
              </a:spcBef>
              <a:spcAft>
                <a:spcPct val="0"/>
              </a:spcAft>
              <a:defRPr sz="1700">
                <a:solidFill>
                  <a:schemeClr val="tx1"/>
                </a:solidFill>
                <a:latin typeface="Arial" charset="0"/>
                <a:ea typeface="ＭＳ Ｐゴシック" charset="0"/>
              </a:defRPr>
            </a:lvl6pPr>
            <a:lvl7pPr marL="2052189" indent="-157861" eaLnBrk="0" fontAlgn="base" hangingPunct="0">
              <a:spcBef>
                <a:spcPct val="0"/>
              </a:spcBef>
              <a:spcAft>
                <a:spcPct val="0"/>
              </a:spcAft>
              <a:defRPr sz="1700">
                <a:solidFill>
                  <a:schemeClr val="tx1"/>
                </a:solidFill>
                <a:latin typeface="Arial" charset="0"/>
                <a:ea typeface="ＭＳ Ｐゴシック" charset="0"/>
              </a:defRPr>
            </a:lvl7pPr>
            <a:lvl8pPr marL="2367911" indent="-157861" eaLnBrk="0" fontAlgn="base" hangingPunct="0">
              <a:spcBef>
                <a:spcPct val="0"/>
              </a:spcBef>
              <a:spcAft>
                <a:spcPct val="0"/>
              </a:spcAft>
              <a:defRPr sz="1700">
                <a:solidFill>
                  <a:schemeClr val="tx1"/>
                </a:solidFill>
                <a:latin typeface="Arial" charset="0"/>
                <a:ea typeface="ＭＳ Ｐゴシック" charset="0"/>
              </a:defRPr>
            </a:lvl8pPr>
            <a:lvl9pPr marL="2683632" indent="-157861" eaLnBrk="0" fontAlgn="base" hangingPunct="0">
              <a:spcBef>
                <a:spcPct val="0"/>
              </a:spcBef>
              <a:spcAft>
                <a:spcPct val="0"/>
              </a:spcAft>
              <a:defRPr sz="1700">
                <a:solidFill>
                  <a:schemeClr val="tx1"/>
                </a:solidFill>
                <a:latin typeface="Arial" charset="0"/>
                <a:ea typeface="ＭＳ Ｐゴシック" charset="0"/>
              </a:defRPr>
            </a:lvl9pPr>
          </a:lstStyle>
          <a:p>
            <a:fld id="{1D5DE826-EC1F-924C-9BA1-9A3F7FC81F27}" type="slidenum">
              <a:rPr lang="en-US" sz="800"/>
              <a:pPr/>
              <a:t>70</a:t>
            </a:fld>
            <a:endParaRPr lang="en-US" sz="800"/>
          </a:p>
        </p:txBody>
      </p:sp>
    </p:spTree>
    <p:extLst>
      <p:ext uri="{BB962C8B-B14F-4D97-AF65-F5344CB8AC3E}">
        <p14:creationId xmlns:p14="http://schemas.microsoft.com/office/powerpoint/2010/main" val="279516227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p:cNvSpPr>
            <a:spLocks noGrp="1"/>
          </p:cNvSpPr>
          <p:nvPr>
            <p:ph type="body" idx="1"/>
          </p:nvPr>
        </p:nvSpPr>
        <p:spPr/>
        <p:txBody>
          <a:bodyPr/>
          <a:lstStyle/>
          <a:p>
            <a:r>
              <a:rPr lang="en-AU" dirty="0"/>
              <a:t>Title: </a:t>
            </a:r>
            <a:r>
              <a:rPr lang="en-AU" sz="800" dirty="0"/>
              <a:t>Cheaper dwellings have increased in price by more than expensive dwellings over the past decade</a:t>
            </a:r>
            <a:endParaRPr lang="en-AU" dirty="0"/>
          </a:p>
          <a:p>
            <a:pPr defTabSz="629930">
              <a:defRPr/>
            </a:pPr>
            <a:r>
              <a:rPr lang="en-AU" dirty="0"/>
              <a:t>Units: </a:t>
            </a:r>
            <a:r>
              <a:rPr lang="en-AU" sz="800" dirty="0"/>
              <a:t>Per cent change in dwelling prices between 2003-04 and 2015-16, by dwelling price decile in each year</a:t>
            </a:r>
            <a:endParaRPr lang="en-US" sz="800" dirty="0">
              <a:cs typeface="Arial"/>
            </a:endParaRPr>
          </a:p>
          <a:p>
            <a:pPr defTabSz="629930">
              <a:defRPr/>
            </a:pPr>
            <a:endParaRPr lang="en-AU" dirty="0"/>
          </a:p>
          <a:p>
            <a:pPr lvl="0"/>
            <a:r>
              <a:rPr lang="en-AU" sz="800" dirty="0"/>
              <a:t>Notes: average dwelling price in each decile. ‘</a:t>
            </a:r>
            <a:r>
              <a:rPr lang="en-US" sz="800" dirty="0"/>
              <a:t>Semi-detached/townhouses’ includes </a:t>
            </a:r>
            <a:r>
              <a:rPr lang="en-AU" sz="800" dirty="0"/>
              <a:t>semi-detached house, row or terrace house and townhouse.</a:t>
            </a:r>
          </a:p>
          <a:p>
            <a:pPr lvl="0"/>
            <a:r>
              <a:rPr lang="en-AU" sz="800" dirty="0"/>
              <a:t>Source: ABS Survey of Income and Housing</a:t>
            </a:r>
            <a:endParaRPr lang="en-US" sz="800" i="1" dirty="0"/>
          </a:p>
          <a:p>
            <a:endParaRPr lang="en-AU" dirty="0"/>
          </a:p>
          <a:p>
            <a:endParaRPr lang="en-AU" dirty="0"/>
          </a:p>
          <a:p>
            <a:endParaRPr lang="en-AU" dirty="0"/>
          </a:p>
          <a:p>
            <a:r>
              <a:rPr lang="en-AU" dirty="0"/>
              <a:t>C:\Users\wiltshire\Dropbox (Grattan Institute)\Budget Repair Report\Data and analysis\Housing and mortgage affordability\2017 Housing affordability op </a:t>
            </a:r>
            <a:r>
              <a:rPr lang="en-AU" dirty="0" err="1"/>
              <a:t>ed</a:t>
            </a:r>
            <a:r>
              <a:rPr lang="en-AU" dirty="0"/>
              <a:t>\Rents and house price distribution analysis - SIH.xlsx</a:t>
            </a:r>
          </a:p>
        </p:txBody>
      </p:sp>
    </p:spTree>
    <p:extLst>
      <p:ext uri="{BB962C8B-B14F-4D97-AF65-F5344CB8AC3E}">
        <p14:creationId xmlns:p14="http://schemas.microsoft.com/office/powerpoint/2010/main" val="398686219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p:cNvSpPr>
            <a:spLocks noGrp="1"/>
          </p:cNvSpPr>
          <p:nvPr>
            <p:ph type="body" idx="1"/>
          </p:nvPr>
        </p:nvSpPr>
        <p:spPr/>
        <p:txBody>
          <a:bodyPr/>
          <a:lstStyle/>
          <a:p>
            <a:r>
              <a:rPr lang="en-AU" dirty="0"/>
              <a:t>Title: Rents for cheaper dwellings have increased the most over the past decade</a:t>
            </a:r>
          </a:p>
          <a:p>
            <a:pPr defTabSz="629930">
              <a:defRPr/>
            </a:pPr>
            <a:r>
              <a:rPr lang="en-AU" dirty="0"/>
              <a:t>Units: </a:t>
            </a:r>
            <a:r>
              <a:rPr lang="en-AU" sz="800" dirty="0"/>
              <a:t>Per cent change in rents between 2003-04 and 2015-16, by rent decile in each year</a:t>
            </a:r>
            <a:endParaRPr lang="en-US" sz="800" dirty="0">
              <a:cs typeface="Arial"/>
            </a:endParaRPr>
          </a:p>
          <a:p>
            <a:pPr defTabSz="629930">
              <a:defRPr/>
            </a:pPr>
            <a:endParaRPr lang="en-US" sz="800" dirty="0">
              <a:cs typeface="Arial"/>
            </a:endParaRPr>
          </a:p>
          <a:p>
            <a:pPr defTabSz="629930">
              <a:defRPr/>
            </a:pPr>
            <a:endParaRPr lang="en-AU" dirty="0"/>
          </a:p>
          <a:p>
            <a:r>
              <a:rPr lang="en-AU" sz="800" dirty="0"/>
              <a:t>Notes: average rent in each decile. ‘</a:t>
            </a:r>
            <a:r>
              <a:rPr lang="en-US" sz="800" dirty="0"/>
              <a:t>Semi-detached/townhouses’ includes </a:t>
            </a:r>
            <a:r>
              <a:rPr lang="en-AU" sz="800" dirty="0"/>
              <a:t>semi-detached house, row or terrace house and townhouse.</a:t>
            </a:r>
          </a:p>
          <a:p>
            <a:pPr lvl="0"/>
            <a:r>
              <a:rPr lang="en-AU" sz="800" dirty="0"/>
              <a:t>Source: ABS Survey of Income and Housing</a:t>
            </a:r>
            <a:endParaRPr lang="en-US" sz="800" i="1" dirty="0"/>
          </a:p>
          <a:p>
            <a:endParaRPr lang="en-AU" dirty="0"/>
          </a:p>
          <a:p>
            <a:endParaRPr lang="en-AU" dirty="0"/>
          </a:p>
          <a:p>
            <a:endParaRPr lang="en-AU" dirty="0"/>
          </a:p>
          <a:p>
            <a:r>
              <a:rPr lang="en-AU" dirty="0"/>
              <a:t>C:\Users\wiltshire\Dropbox (Grattan Institute)\Budget Repair Report\Data and analysis\Housing and mortgage affordability\2017 Housing affordability op </a:t>
            </a:r>
            <a:r>
              <a:rPr lang="en-AU" dirty="0" err="1"/>
              <a:t>ed</a:t>
            </a:r>
            <a:r>
              <a:rPr lang="en-AU" dirty="0"/>
              <a:t>\Rents and house price distribution analysis - SIH.xlsx</a:t>
            </a:r>
          </a:p>
        </p:txBody>
      </p:sp>
    </p:spTree>
    <p:extLst>
      <p:ext uri="{BB962C8B-B14F-4D97-AF65-F5344CB8AC3E}">
        <p14:creationId xmlns:p14="http://schemas.microsoft.com/office/powerpoint/2010/main" val="60993880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p:cNvSpPr>
            <a:spLocks noGrp="1"/>
          </p:cNvSpPr>
          <p:nvPr>
            <p:ph type="body" idx="1"/>
          </p:nvPr>
        </p:nvSpPr>
        <p:spPr/>
        <p:txBody>
          <a:bodyPr/>
          <a:lstStyle/>
          <a:p>
            <a:r>
              <a:rPr lang="en-AU" dirty="0"/>
              <a:t>Title: Rents for cheaper dwellings have increased the most over the past decade</a:t>
            </a:r>
          </a:p>
          <a:p>
            <a:pPr defTabSz="629930">
              <a:defRPr/>
            </a:pPr>
            <a:r>
              <a:rPr lang="en-AU" dirty="0"/>
              <a:t>Units: </a:t>
            </a:r>
            <a:r>
              <a:rPr lang="en-AU" sz="800" dirty="0"/>
              <a:t>Per cent change in rents between 2003-04 and 2015-16, by rent decile in each year</a:t>
            </a:r>
            <a:endParaRPr lang="en-US" sz="800" dirty="0">
              <a:cs typeface="Arial"/>
            </a:endParaRPr>
          </a:p>
          <a:p>
            <a:pPr defTabSz="629930">
              <a:defRPr/>
            </a:pPr>
            <a:endParaRPr lang="en-US" sz="800" dirty="0">
              <a:cs typeface="Arial"/>
            </a:endParaRPr>
          </a:p>
          <a:p>
            <a:pPr defTabSz="629930">
              <a:defRPr/>
            </a:pPr>
            <a:endParaRPr lang="en-AU" dirty="0"/>
          </a:p>
          <a:p>
            <a:r>
              <a:rPr lang="en-AU" sz="800" dirty="0"/>
              <a:t>Notes: average rent in each decile. ‘</a:t>
            </a:r>
            <a:r>
              <a:rPr lang="en-US" sz="800" dirty="0"/>
              <a:t>Semi-detached/townhouses’ includes </a:t>
            </a:r>
            <a:r>
              <a:rPr lang="en-AU" sz="800" dirty="0"/>
              <a:t>semi-detached house, row or terrace house and townhouse.</a:t>
            </a:r>
          </a:p>
          <a:p>
            <a:pPr lvl="0"/>
            <a:r>
              <a:rPr lang="en-AU" sz="800" dirty="0"/>
              <a:t>Source: ABS Survey of Income and Housing</a:t>
            </a:r>
            <a:endParaRPr lang="en-US" sz="800" i="1" dirty="0"/>
          </a:p>
          <a:p>
            <a:endParaRPr lang="en-AU" dirty="0"/>
          </a:p>
          <a:p>
            <a:endParaRPr lang="en-AU" dirty="0"/>
          </a:p>
          <a:p>
            <a:endParaRPr lang="en-AU" dirty="0"/>
          </a:p>
          <a:p>
            <a:r>
              <a:rPr lang="en-AU" dirty="0"/>
              <a:t>C:\Users\wiltshire\Dropbox (Grattan Institute)\Budget Repair Report\Data and analysis\Housing and mortgage affordability\2017 Housing affordability op </a:t>
            </a:r>
            <a:r>
              <a:rPr lang="en-AU" dirty="0" err="1"/>
              <a:t>ed</a:t>
            </a:r>
            <a:r>
              <a:rPr lang="en-AU" dirty="0"/>
              <a:t>\Rents and house price distribution analysis - SIH.xlsx</a:t>
            </a:r>
          </a:p>
        </p:txBody>
      </p:sp>
    </p:spTree>
    <p:extLst>
      <p:ext uri="{BB962C8B-B14F-4D97-AF65-F5344CB8AC3E}">
        <p14:creationId xmlns:p14="http://schemas.microsoft.com/office/powerpoint/2010/main" val="307199946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p:cNvSpPr>
            <a:spLocks noGrp="1"/>
          </p:cNvSpPr>
          <p:nvPr>
            <p:ph type="body" idx="1"/>
          </p:nvPr>
        </p:nvSpPr>
        <p:spPr/>
        <p:txBody>
          <a:bodyPr/>
          <a:lstStyle/>
          <a:p>
            <a:r>
              <a:rPr lang="en-AU" dirty="0"/>
              <a:t>Title: </a:t>
            </a:r>
            <a:r>
              <a:rPr lang="en-AU" sz="800" dirty="0"/>
              <a:t>Cheaper dwellings have increased in price by more than expensive dwellings over the past decade</a:t>
            </a:r>
            <a:endParaRPr lang="en-AU" dirty="0"/>
          </a:p>
          <a:p>
            <a:pPr defTabSz="629930">
              <a:defRPr/>
            </a:pPr>
            <a:r>
              <a:rPr lang="en-AU" dirty="0"/>
              <a:t>Units: </a:t>
            </a:r>
            <a:r>
              <a:rPr lang="en-AU" sz="800" dirty="0"/>
              <a:t>Per cent change in dwelling prices between 2003-04 and 2013-14, by dwelling price decile in each year</a:t>
            </a:r>
            <a:endParaRPr lang="en-US" sz="800" dirty="0">
              <a:cs typeface="Arial"/>
            </a:endParaRPr>
          </a:p>
          <a:p>
            <a:pPr defTabSz="629930">
              <a:defRPr/>
            </a:pPr>
            <a:endParaRPr lang="en-AU" dirty="0"/>
          </a:p>
          <a:p>
            <a:pPr lvl="0"/>
            <a:r>
              <a:rPr lang="en-AU" sz="800" dirty="0"/>
              <a:t>Notes: average dwelling price in each decile. </a:t>
            </a:r>
            <a:r>
              <a:rPr lang="en-AU" sz="800"/>
              <a:t>‘</a:t>
            </a:r>
            <a:r>
              <a:rPr lang="en-US" sz="800"/>
              <a:t>Semi-detached/townhouses</a:t>
            </a:r>
            <a:r>
              <a:rPr lang="en-US" sz="800" dirty="0"/>
              <a:t>’ includes </a:t>
            </a:r>
            <a:r>
              <a:rPr lang="en-AU" sz="800" dirty="0"/>
              <a:t>semi-detached house, row or terrace house and townhouse.</a:t>
            </a:r>
          </a:p>
          <a:p>
            <a:pPr lvl="0"/>
            <a:r>
              <a:rPr lang="en-AU" sz="800" dirty="0"/>
              <a:t>Source: ABS Survey of Income and Housing</a:t>
            </a:r>
            <a:endParaRPr lang="en-US" sz="800" i="1" dirty="0"/>
          </a:p>
          <a:p>
            <a:endParaRPr lang="en-AU" dirty="0"/>
          </a:p>
          <a:p>
            <a:endParaRPr lang="en-AU" dirty="0"/>
          </a:p>
          <a:p>
            <a:endParaRPr lang="en-AU" dirty="0"/>
          </a:p>
          <a:p>
            <a:r>
              <a:rPr lang="en-AU" dirty="0"/>
              <a:t>C:\Users\wiltshire\Dropbox (Grattan Institute)\Budget Repair Report\Data and analysis\Housing and mortgage affordability\2017 Housing affordability op </a:t>
            </a:r>
            <a:r>
              <a:rPr lang="en-AU" dirty="0" err="1"/>
              <a:t>ed</a:t>
            </a:r>
            <a:r>
              <a:rPr lang="en-AU" dirty="0"/>
              <a:t>\Rents and house price distribution analysis - SIH.xlsx</a:t>
            </a:r>
          </a:p>
        </p:txBody>
      </p:sp>
    </p:spTree>
    <p:extLst>
      <p:ext uri="{BB962C8B-B14F-4D97-AF65-F5344CB8AC3E}">
        <p14:creationId xmlns:p14="http://schemas.microsoft.com/office/powerpoint/2010/main" val="10117614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Title: </a:t>
            </a:r>
            <a:r>
              <a:rPr lang="en-AU" sz="800" dirty="0"/>
              <a:t>Some increase in prices reflects more and better dwellings, most reflects land values</a:t>
            </a:r>
          </a:p>
          <a:p>
            <a:pPr defTabSz="629930">
              <a:defRPr/>
            </a:pPr>
            <a:r>
              <a:rPr lang="en-AU" sz="800" dirty="0"/>
              <a:t>Units: </a:t>
            </a:r>
            <a:r>
              <a:rPr lang="en-AU" dirty="0"/>
              <a:t>Real market value of Australian property, $2016, trillions</a:t>
            </a:r>
          </a:p>
          <a:p>
            <a:r>
              <a:rPr lang="en-AU" sz="800" dirty="0"/>
              <a:t>Notes: ‘Residential improvements’ consists of the value of the stock of dwelling construction; historical figures are deflated by the Consumer Price Index to $2016.</a:t>
            </a:r>
          </a:p>
          <a:p>
            <a:r>
              <a:rPr lang="en-AU" sz="800" dirty="0"/>
              <a:t>Source: ABS 5204.0; ABS 6401.0; Grattan analysis.</a:t>
            </a:r>
          </a:p>
          <a:p>
            <a:endParaRPr lang="en-US" dirty="0"/>
          </a:p>
        </p:txBody>
      </p:sp>
      <p:sp>
        <p:nvSpPr>
          <p:cNvPr id="4" name="Slide Number Placeholder 3"/>
          <p:cNvSpPr>
            <a:spLocks noGrp="1"/>
          </p:cNvSpPr>
          <p:nvPr>
            <p:ph type="sldNum" sz="quarter" idx="10"/>
          </p:nvPr>
        </p:nvSpPr>
        <p:spPr/>
        <p:txBody>
          <a:bodyPr/>
          <a:lstStyle/>
          <a:p>
            <a:fld id="{EE67FFEB-41A8-4E33-A442-87C345D03039}" type="slidenum">
              <a:rPr lang="en-US" smtClean="0"/>
              <a:pPr/>
              <a:t>7</a:t>
            </a:fld>
            <a:endParaRPr lang="en-US"/>
          </a:p>
        </p:txBody>
      </p:sp>
    </p:spTree>
    <p:extLst>
      <p:ext uri="{BB962C8B-B14F-4D97-AF65-F5344CB8AC3E}">
        <p14:creationId xmlns:p14="http://schemas.microsoft.com/office/powerpoint/2010/main" val="60445174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p:cNvSpPr>
            <a:spLocks noGrp="1"/>
          </p:cNvSpPr>
          <p:nvPr>
            <p:ph type="body" idx="1"/>
          </p:nvPr>
        </p:nvSpPr>
        <p:spPr/>
        <p:txBody>
          <a:bodyPr/>
          <a:lstStyle/>
          <a:p>
            <a:r>
              <a:rPr lang="en-AU" dirty="0"/>
              <a:t>Title: Rents for cheaper dwellings have increased the most over the past decade</a:t>
            </a:r>
          </a:p>
          <a:p>
            <a:pPr defTabSz="629930">
              <a:defRPr/>
            </a:pPr>
            <a:r>
              <a:rPr lang="en-AU" dirty="0"/>
              <a:t>Units: </a:t>
            </a:r>
            <a:r>
              <a:rPr lang="en-AU" sz="800" dirty="0"/>
              <a:t>Per cent change in rents between 2003-04 and 2013-14, by rent decile in each year</a:t>
            </a:r>
            <a:endParaRPr lang="en-US" sz="800" dirty="0">
              <a:cs typeface="Arial"/>
            </a:endParaRPr>
          </a:p>
          <a:p>
            <a:pPr defTabSz="629930">
              <a:defRPr/>
            </a:pPr>
            <a:endParaRPr lang="en-US" sz="800" dirty="0">
              <a:cs typeface="Arial"/>
            </a:endParaRPr>
          </a:p>
          <a:p>
            <a:pPr defTabSz="629930">
              <a:defRPr/>
            </a:pPr>
            <a:endParaRPr lang="en-AU" dirty="0"/>
          </a:p>
          <a:p>
            <a:r>
              <a:rPr lang="en-AU" sz="800" dirty="0"/>
              <a:t>Notes: average rent in each decile. ‘</a:t>
            </a:r>
            <a:r>
              <a:rPr lang="en-US" sz="800" dirty="0"/>
              <a:t>Semi-detached/townhouses’ includes </a:t>
            </a:r>
            <a:r>
              <a:rPr lang="en-AU" sz="800" dirty="0"/>
              <a:t>semi-detached house, row or terrace house and townhouse.</a:t>
            </a:r>
          </a:p>
          <a:p>
            <a:pPr lvl="0"/>
            <a:r>
              <a:rPr lang="en-AU" sz="800" dirty="0"/>
              <a:t>Source: ABS Survey of Income and Housing</a:t>
            </a:r>
            <a:endParaRPr lang="en-US" sz="800" i="1" dirty="0"/>
          </a:p>
          <a:p>
            <a:endParaRPr lang="en-AU" dirty="0"/>
          </a:p>
          <a:p>
            <a:endParaRPr lang="en-AU" dirty="0"/>
          </a:p>
          <a:p>
            <a:endParaRPr lang="en-AU" dirty="0"/>
          </a:p>
          <a:p>
            <a:r>
              <a:rPr lang="en-AU" dirty="0"/>
              <a:t>C:\Users\wiltshire\Dropbox (Grattan Institute)\Budget Repair Report\Data and analysis\Housing and mortgage affordability\2017 Housing affordability op </a:t>
            </a:r>
            <a:r>
              <a:rPr lang="en-AU" dirty="0" err="1"/>
              <a:t>ed</a:t>
            </a:r>
            <a:r>
              <a:rPr lang="en-AU" dirty="0"/>
              <a:t>\Rents and house price distribution analysis - SIH.xlsx</a:t>
            </a:r>
          </a:p>
        </p:txBody>
      </p:sp>
    </p:spTree>
    <p:extLst>
      <p:ext uri="{BB962C8B-B14F-4D97-AF65-F5344CB8AC3E}">
        <p14:creationId xmlns:p14="http://schemas.microsoft.com/office/powerpoint/2010/main" val="257506621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Many mid-rise apartments are being built in the middle ring suburbs of Sydney</a:t>
            </a:r>
            <a:endParaRPr lang="en-AU"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AU" dirty="0">
                <a:cs typeface="Arial"/>
              </a:rPr>
              <a:t>Apartment completions, </a:t>
            </a:r>
            <a:r>
              <a:rPr lang="en-AU" sz="1200" dirty="0"/>
              <a:t>2014-17 completions/projected completions</a:t>
            </a:r>
            <a:endParaRPr lang="en-US" dirty="0">
              <a:cs typeface="Arial"/>
            </a:endParaRPr>
          </a:p>
          <a:p>
            <a:endParaRPr lang="en-AU" dirty="0"/>
          </a:p>
          <a:p>
            <a:r>
              <a:rPr lang="en-AU" sz="1200" i="1" kern="1200" baseline="0" dirty="0">
                <a:solidFill>
                  <a:schemeClr val="tx1"/>
                </a:solidFill>
                <a:latin typeface="Arial" charset="0"/>
                <a:ea typeface="ＭＳ Ｐゴシック" pitchFamily="34" charset="-128"/>
                <a:cs typeface="+mn-cs"/>
              </a:rPr>
              <a:t>Notes: The Central city region = CBD and approximately 0-2km from the CBD. City fringe region =approximately 2-5km from the CBD. Inner region =approximately 5-10km from each CBD.  Middle region = approximately 10-35km from each CBD. Outer region = approximately 35km+ from the CBD. ‘Middle’ Brisbane is work in progress, ‘outer’ Brisbane is not tracked.</a:t>
            </a:r>
          </a:p>
          <a:p>
            <a:r>
              <a:rPr lang="en-AU" sz="1200" i="1" dirty="0"/>
              <a:t>Source: Charter Keck Cramer</a:t>
            </a:r>
          </a:p>
          <a:p>
            <a:endParaRPr lang="en-AU" dirty="0"/>
          </a:p>
          <a:p>
            <a:r>
              <a:rPr lang="en-AU" dirty="0"/>
              <a:t>Location: </a:t>
            </a:r>
          </a:p>
        </p:txBody>
      </p:sp>
      <p:sp>
        <p:nvSpPr>
          <p:cNvPr id="4" name="Slide Number Placeholder 3"/>
          <p:cNvSpPr>
            <a:spLocks noGrp="1"/>
          </p:cNvSpPr>
          <p:nvPr>
            <p:ph type="sldNum" sz="quarter" idx="10"/>
          </p:nvPr>
        </p:nvSpPr>
        <p:spPr/>
        <p:txBody>
          <a:bodyPr/>
          <a:lstStyle/>
          <a:p>
            <a:fld id="{EE67FFEB-41A8-4E33-A442-87C345D03039}" type="slidenum">
              <a:rPr lang="en-US" smtClean="0"/>
              <a:pPr/>
              <a:t>76</a:t>
            </a:fld>
            <a:endParaRPr lang="en-US"/>
          </a:p>
        </p:txBody>
      </p:sp>
    </p:spTree>
    <p:extLst>
      <p:ext uri="{BB962C8B-B14F-4D97-AF65-F5344CB8AC3E}">
        <p14:creationId xmlns:p14="http://schemas.microsoft.com/office/powerpoint/2010/main" val="237456089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Title: Migration growth was much higher 2006-2016, and so capital city populations jumped</a:t>
            </a:r>
            <a:endParaRPr lang="en-AU" i="1" dirty="0"/>
          </a:p>
          <a:p>
            <a:pPr defTabSz="629930">
              <a:defRPr/>
            </a:pPr>
            <a:r>
              <a:rPr lang="en-AU" i="1" dirty="0"/>
              <a:t>Units: </a:t>
            </a:r>
            <a:r>
              <a:rPr lang="en-AU" b="1" kern="0" dirty="0"/>
              <a:t>Annual resident population growth,</a:t>
            </a:r>
            <a:r>
              <a:rPr lang="en-AU" b="1" kern="0" baseline="0" dirty="0"/>
              <a:t> </a:t>
            </a:r>
            <a:r>
              <a:rPr lang="en-AU" kern="0" dirty="0"/>
              <a:t>per cent</a:t>
            </a:r>
            <a:endParaRPr lang="en-US" kern="0" dirty="0">
              <a:latin typeface="Arial" charset="0"/>
              <a:ea typeface="ＭＳ Ｐゴシック" pitchFamily="34" charset="-128"/>
            </a:endParaRPr>
          </a:p>
          <a:p>
            <a:endParaRPr lang="en-AU" i="1" dirty="0"/>
          </a:p>
          <a:p>
            <a:endParaRPr lang="en-AU" i="1" dirty="0"/>
          </a:p>
          <a:p>
            <a:r>
              <a:rPr lang="en-AU" i="1" dirty="0"/>
              <a:t>LH panel: Source: ABS 3101.0 - Australian Demographic Statistics, Jun 2016 ; Department of Immigration and Border Protection forecasts  https://www.border.gov.au/ReportsandPublications/Documents/statistics/nom-september-2016.pdf</a:t>
            </a:r>
          </a:p>
          <a:p>
            <a:r>
              <a:rPr lang="en-AU" i="1" dirty="0"/>
              <a:t>C:\Users\wiltshire\Dropbox (Grattan Institute)\Budget Repair Report\Data and analysis\Housing and mortgage affordability\2017 Housing affordability op </a:t>
            </a:r>
            <a:r>
              <a:rPr lang="en-AU" i="1" dirty="0" err="1"/>
              <a:t>ed</a:t>
            </a:r>
            <a:r>
              <a:rPr lang="en-AU" i="1" dirty="0"/>
              <a:t>\Housing op </a:t>
            </a:r>
            <a:r>
              <a:rPr lang="en-AU" i="1" dirty="0" err="1"/>
              <a:t>ed</a:t>
            </a:r>
            <a:r>
              <a:rPr lang="en-AU" i="1" dirty="0"/>
              <a:t> analysis.xlsx</a:t>
            </a:r>
          </a:p>
          <a:p>
            <a:endParaRPr lang="en-US" dirty="0"/>
          </a:p>
          <a:p>
            <a:r>
              <a:rPr lang="en-US" dirty="0"/>
              <a:t>RH panel: ABS </a:t>
            </a:r>
            <a:r>
              <a:rPr lang="en-AU" dirty="0"/>
              <a:t>3218.0  Regional Population Growth, Australia</a:t>
            </a:r>
            <a:r>
              <a:rPr lang="en-AU" b="0" dirty="0"/>
              <a:t> </a:t>
            </a:r>
            <a:endParaRPr lang="en-US" b="0" dirty="0"/>
          </a:p>
          <a:p>
            <a:r>
              <a:rPr lang="en-AU" dirty="0"/>
              <a:t>C:\Users\wiltshire\Dropbox (Grattan Institute)\Budget Repair Report\Data and analysis\Housing and mortgage affordability\2017 Housing affordability op </a:t>
            </a:r>
            <a:r>
              <a:rPr lang="en-AU" dirty="0" err="1"/>
              <a:t>ed</a:t>
            </a:r>
            <a:r>
              <a:rPr lang="en-AU" dirty="0"/>
              <a:t>\Population by </a:t>
            </a:r>
            <a:r>
              <a:rPr lang="en-AU" dirty="0" err="1"/>
              <a:t>signficnat</a:t>
            </a:r>
            <a:r>
              <a:rPr lang="en-AU" dirty="0"/>
              <a:t> urban area.xls</a:t>
            </a:r>
          </a:p>
          <a:p>
            <a:endParaRPr lang="en-AU" dirty="0"/>
          </a:p>
          <a:p>
            <a:pPr defTabSz="629930">
              <a:defRPr/>
            </a:pPr>
            <a:r>
              <a:rPr lang="en-AU" dirty="0"/>
              <a:t>Notes: </a:t>
            </a:r>
            <a:r>
              <a:rPr lang="en-AU" sz="800" i="1" dirty="0"/>
              <a:t>Notes: series break in 2006 when ‘net overseas migration’ definition was changed</a:t>
            </a:r>
          </a:p>
          <a:p>
            <a:endParaRPr lang="en-US" dirty="0"/>
          </a:p>
        </p:txBody>
      </p:sp>
      <p:sp>
        <p:nvSpPr>
          <p:cNvPr id="4" name="Slide Number Placeholder 3"/>
          <p:cNvSpPr>
            <a:spLocks noGrp="1"/>
          </p:cNvSpPr>
          <p:nvPr>
            <p:ph type="sldNum" sz="quarter" idx="10"/>
          </p:nvPr>
        </p:nvSpPr>
        <p:spPr/>
        <p:txBody>
          <a:bodyPr/>
          <a:lstStyle/>
          <a:p>
            <a:fld id="{EE67FFEB-41A8-4E33-A442-87C345D03039}" type="slidenum">
              <a:rPr lang="en-US" smtClean="0"/>
              <a:pPr/>
              <a:t>77</a:t>
            </a:fld>
            <a:endParaRPr lang="en-US"/>
          </a:p>
        </p:txBody>
      </p:sp>
    </p:spTree>
    <p:extLst>
      <p:ext uri="{BB962C8B-B14F-4D97-AF65-F5344CB8AC3E}">
        <p14:creationId xmlns:p14="http://schemas.microsoft.com/office/powerpoint/2010/main" val="246752987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Many mid-rise apartments are being built in the middle ring suburbs of Sydney</a:t>
            </a:r>
            <a:endParaRPr lang="en-AU"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AU" dirty="0">
                <a:cs typeface="Arial"/>
              </a:rPr>
              <a:t>Apartment completions and expected completions, 2015-2018, thousands, by region and number of storeys</a:t>
            </a:r>
            <a:endParaRPr lang="en-US" dirty="0">
              <a:cs typeface="Arial"/>
            </a:endParaRPr>
          </a:p>
          <a:p>
            <a:endParaRPr lang="en-AU" dirty="0"/>
          </a:p>
          <a:p>
            <a:r>
              <a:rPr lang="en-AU" sz="1200" i="1" kern="1200" baseline="0" dirty="0">
                <a:solidFill>
                  <a:schemeClr val="tx1"/>
                </a:solidFill>
                <a:latin typeface="Arial" charset="0"/>
                <a:ea typeface="ＭＳ Ｐゴシック" pitchFamily="34" charset="-128"/>
                <a:cs typeface="+mn-cs"/>
              </a:rPr>
              <a:t>Notes: The Central city region = CBD and approximately 0-2km from the CBD. City fringe region =approximately 2-5km from the CBD. Inner region =approximately 5-10km from each CBD.  Middle region = approximately 10-35km from each CBD. Outer region = approximately 35km+ from the CBD. ‘Middle’ Brisbane is work in progress, ‘outer’ Brisbane is not tracked.</a:t>
            </a:r>
          </a:p>
          <a:p>
            <a:r>
              <a:rPr lang="en-AU" sz="1200" i="1" dirty="0"/>
              <a:t>Source: Charter Keck Cramer</a:t>
            </a:r>
          </a:p>
          <a:p>
            <a:endParaRPr lang="en-AU" dirty="0"/>
          </a:p>
          <a:p>
            <a:r>
              <a:rPr lang="en-AU" dirty="0"/>
              <a:t>Location: </a:t>
            </a:r>
          </a:p>
        </p:txBody>
      </p:sp>
      <p:sp>
        <p:nvSpPr>
          <p:cNvPr id="4" name="Slide Number Placeholder 3"/>
          <p:cNvSpPr>
            <a:spLocks noGrp="1"/>
          </p:cNvSpPr>
          <p:nvPr>
            <p:ph type="sldNum" sz="quarter" idx="10"/>
          </p:nvPr>
        </p:nvSpPr>
        <p:spPr/>
        <p:txBody>
          <a:bodyPr/>
          <a:lstStyle/>
          <a:p>
            <a:fld id="{EE67FFEB-41A8-4E33-A442-87C345D03039}" type="slidenum">
              <a:rPr lang="en-US" smtClean="0"/>
              <a:pPr/>
              <a:t>78</a:t>
            </a:fld>
            <a:endParaRPr lang="en-US"/>
          </a:p>
        </p:txBody>
      </p:sp>
    </p:spTree>
    <p:extLst>
      <p:ext uri="{BB962C8B-B14F-4D97-AF65-F5344CB8AC3E}">
        <p14:creationId xmlns:p14="http://schemas.microsoft.com/office/powerpoint/2010/main" val="199681231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Many mid-rise apartments are being built in the middle ring suburbs of Sydney</a:t>
            </a:r>
            <a:endParaRPr lang="en-AU"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AU" dirty="0">
                <a:cs typeface="Arial"/>
              </a:rPr>
              <a:t>Apartment completions, 2015-2016, thousands, by region and number of storeys</a:t>
            </a:r>
            <a:endParaRPr lang="en-US" dirty="0">
              <a:cs typeface="Arial"/>
            </a:endParaRPr>
          </a:p>
          <a:p>
            <a:endParaRPr lang="en-AU" dirty="0"/>
          </a:p>
          <a:p>
            <a:r>
              <a:rPr lang="en-AU" sz="1200" i="1" kern="1200" baseline="0" dirty="0">
                <a:solidFill>
                  <a:schemeClr val="tx1"/>
                </a:solidFill>
                <a:latin typeface="Arial" charset="0"/>
                <a:ea typeface="ＭＳ Ｐゴシック" pitchFamily="34" charset="-128"/>
                <a:cs typeface="+mn-cs"/>
              </a:rPr>
              <a:t>Notes: The Central city region = CBD and approximately 0-2km from the CBD. City fringe region =approximately 2-5km from the CBD. Inner region =approximately 5-10km from each CBD.  Middle region = approximately 10-35km from each CBD. Outer region = approximately 35km+ from the CBD. ‘Middle’ Brisbane is work in progress, ‘outer’ Brisbane is not tracked.</a:t>
            </a:r>
          </a:p>
          <a:p>
            <a:r>
              <a:rPr lang="en-AU" sz="1200" i="1" dirty="0"/>
              <a:t>Source: Charter Keck Cramer</a:t>
            </a:r>
          </a:p>
          <a:p>
            <a:endParaRPr lang="en-AU" dirty="0"/>
          </a:p>
          <a:p>
            <a:r>
              <a:rPr lang="en-AU" dirty="0"/>
              <a:t>Location: </a:t>
            </a:r>
          </a:p>
        </p:txBody>
      </p:sp>
      <p:sp>
        <p:nvSpPr>
          <p:cNvPr id="4" name="Slide Number Placeholder 3"/>
          <p:cNvSpPr>
            <a:spLocks noGrp="1"/>
          </p:cNvSpPr>
          <p:nvPr>
            <p:ph type="sldNum" sz="quarter" idx="10"/>
          </p:nvPr>
        </p:nvSpPr>
        <p:spPr/>
        <p:txBody>
          <a:bodyPr/>
          <a:lstStyle/>
          <a:p>
            <a:fld id="{EE67FFEB-41A8-4E33-A442-87C345D03039}" type="slidenum">
              <a:rPr lang="en-US" smtClean="0"/>
              <a:pPr/>
              <a:t>79</a:t>
            </a:fld>
            <a:endParaRPr lang="en-US"/>
          </a:p>
        </p:txBody>
      </p:sp>
    </p:spTree>
    <p:extLst>
      <p:ext uri="{BB962C8B-B14F-4D97-AF65-F5344CB8AC3E}">
        <p14:creationId xmlns:p14="http://schemas.microsoft.com/office/powerpoint/2010/main" val="146086803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Many mid-rise apartments are being built in the middle ring suburbs of Sydney</a:t>
            </a:r>
            <a:endParaRPr lang="en-AU"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AU" dirty="0">
                <a:cs typeface="Arial"/>
              </a:rPr>
              <a:t>Apartment completions, 2015-2016, thousands, by region and number of storeys</a:t>
            </a:r>
            <a:endParaRPr lang="en-US" dirty="0">
              <a:cs typeface="Arial"/>
            </a:endParaRPr>
          </a:p>
          <a:p>
            <a:endParaRPr lang="en-AU" dirty="0"/>
          </a:p>
          <a:p>
            <a:r>
              <a:rPr lang="en-AU" sz="1200" i="1" kern="1200" baseline="0" dirty="0">
                <a:solidFill>
                  <a:schemeClr val="tx1"/>
                </a:solidFill>
                <a:latin typeface="Arial" charset="0"/>
                <a:ea typeface="ＭＳ Ｐゴシック" pitchFamily="34" charset="-128"/>
                <a:cs typeface="+mn-cs"/>
              </a:rPr>
              <a:t>Notes: The Central city region = CBD and approximately 0-2km from the CBD. City fringe region =approximately 2-5km from the CBD. Inner region =approximately 5-10km from each CBD.  Middle region = approximately 10-35km from each CBD. Outer region = approximately 35km+ from the CBD. ‘Middle’ Brisbane is work in progress, ‘outer’ Brisbane is not tracked.</a:t>
            </a:r>
          </a:p>
          <a:p>
            <a:r>
              <a:rPr lang="en-AU" sz="1200" i="1" dirty="0"/>
              <a:t>Source: Charter Keck Cramer</a:t>
            </a:r>
          </a:p>
          <a:p>
            <a:endParaRPr lang="en-AU" dirty="0"/>
          </a:p>
          <a:p>
            <a:r>
              <a:rPr lang="en-AU" dirty="0"/>
              <a:t>Location: </a:t>
            </a:r>
          </a:p>
        </p:txBody>
      </p:sp>
      <p:sp>
        <p:nvSpPr>
          <p:cNvPr id="4" name="Slide Number Placeholder 3"/>
          <p:cNvSpPr>
            <a:spLocks noGrp="1"/>
          </p:cNvSpPr>
          <p:nvPr>
            <p:ph type="sldNum" sz="quarter" idx="10"/>
          </p:nvPr>
        </p:nvSpPr>
        <p:spPr/>
        <p:txBody>
          <a:bodyPr/>
          <a:lstStyle/>
          <a:p>
            <a:fld id="{EE67FFEB-41A8-4E33-A442-87C345D03039}" type="slidenum">
              <a:rPr lang="en-US" smtClean="0"/>
              <a:pPr/>
              <a:t>80</a:t>
            </a:fld>
            <a:endParaRPr lang="en-US"/>
          </a:p>
        </p:txBody>
      </p:sp>
    </p:spTree>
    <p:extLst>
      <p:ext uri="{BB962C8B-B14F-4D97-AF65-F5344CB8AC3E}">
        <p14:creationId xmlns:p14="http://schemas.microsoft.com/office/powerpoint/2010/main" val="387503032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629930">
              <a:defRPr/>
            </a:pPr>
            <a:r>
              <a:rPr lang="en-US" dirty="0"/>
              <a:t>Title: </a:t>
            </a:r>
            <a:r>
              <a:rPr lang="en-AU" sz="800" dirty="0">
                <a:solidFill>
                  <a:srgbClr val="000000"/>
                </a:solidFill>
                <a:latin typeface="Arial"/>
                <a:ea typeface="ＭＳ Ｐゴシック"/>
              </a:rPr>
              <a:t>Home ownership is falling for younger age groups, and particularly among low income  earners</a:t>
            </a:r>
            <a:endParaRPr lang="en-US" dirty="0"/>
          </a:p>
          <a:p>
            <a:pPr defTabSz="629930">
              <a:defRPr/>
            </a:pPr>
            <a:r>
              <a:rPr lang="en-US" dirty="0"/>
              <a:t>Units: </a:t>
            </a:r>
            <a:r>
              <a:rPr lang="en-US" sz="800" dirty="0"/>
              <a:t>Home ownership rates by age and income, 1981 and 2016 </a:t>
            </a:r>
            <a:endParaRPr lang="en-US" dirty="0"/>
          </a:p>
          <a:p>
            <a:r>
              <a:rPr lang="en-US" sz="800" i="1" dirty="0"/>
              <a:t>Notes: This graph updates Burke et al 2014 using Census data obtained from the ABS. Difficulties in accurately calculating household incomes across time using Census data means that changes in home ownership rates by age and income are indicative and small changes in ownership rates should be ignored. Excludes households with tenancy not stated (for 2016) and incomes not stated. Household age group according to age of household reference person. Income quintiles are </a:t>
            </a:r>
            <a:r>
              <a:rPr lang="en-US" sz="800" i="1" dirty="0" err="1"/>
              <a:t>equivalised</a:t>
            </a:r>
            <a:r>
              <a:rPr lang="en-US" sz="800" i="1" dirty="0"/>
              <a:t> household income quintiles. </a:t>
            </a:r>
          </a:p>
          <a:p>
            <a:r>
              <a:rPr lang="en-US" sz="800" i="1" dirty="0"/>
              <a:t>Source: ABS Census; Burke et al 2014 ‘</a:t>
            </a:r>
            <a:r>
              <a:rPr lang="en-AU" sz="800" i="1" dirty="0"/>
              <a:t>Generational change in home purchase opportunity in Australia’</a:t>
            </a:r>
            <a:r>
              <a:rPr lang="en-US" sz="800" i="1" dirty="0"/>
              <a:t>; Grattan Institute</a:t>
            </a:r>
          </a:p>
          <a:p>
            <a:endParaRPr lang="en-US" sz="800" i="1" dirty="0"/>
          </a:p>
          <a:p>
            <a:r>
              <a:rPr lang="en-US" sz="800" i="1" dirty="0"/>
              <a:t>NB: change arrow size to roughly the required size and then copy and paste in each point</a:t>
            </a:r>
          </a:p>
          <a:p>
            <a:br>
              <a:rPr lang="en-US" dirty="0"/>
            </a:br>
            <a:r>
              <a:rPr lang="en-AU" dirty="0"/>
              <a:t>C:\Users\wiltshire\Dropbox (Grattan Institute)\Budget Repair Report\Data and analysis\Housing and mortgage affordability\Census 2011 and 2016\Home ownership - by age and income - Census 2016.xlsx</a:t>
            </a:r>
            <a:endParaRPr lang="en-US" dirty="0"/>
          </a:p>
        </p:txBody>
      </p:sp>
      <p:sp>
        <p:nvSpPr>
          <p:cNvPr id="4" name="Slide Number Placeholder 3"/>
          <p:cNvSpPr>
            <a:spLocks noGrp="1"/>
          </p:cNvSpPr>
          <p:nvPr>
            <p:ph type="sldNum" sz="quarter" idx="10"/>
          </p:nvPr>
        </p:nvSpPr>
        <p:spPr/>
        <p:txBody>
          <a:bodyPr/>
          <a:lstStyle/>
          <a:p>
            <a:fld id="{EE67FFEB-41A8-4E33-A442-87C345D03039}" type="slidenum">
              <a:rPr lang="en-US" smtClean="0"/>
              <a:pPr/>
              <a:t>81</a:t>
            </a:fld>
            <a:endParaRPr lang="en-US"/>
          </a:p>
        </p:txBody>
      </p:sp>
    </p:spTree>
    <p:extLst>
      <p:ext uri="{BB962C8B-B14F-4D97-AF65-F5344CB8AC3E}">
        <p14:creationId xmlns:p14="http://schemas.microsoft.com/office/powerpoint/2010/main" val="49472961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Proportion of all households in</a:t>
            </a:r>
            <a:r>
              <a:rPr lang="en-AU" baseline="0" dirty="0"/>
              <a:t> state-territory housing authority</a:t>
            </a:r>
            <a:endParaRPr lang="en-AU" dirty="0"/>
          </a:p>
          <a:p>
            <a:endParaRPr lang="en-AU" dirty="0"/>
          </a:p>
          <a:p>
            <a:pPr defTabSz="629930">
              <a:defRPr/>
            </a:pPr>
            <a:r>
              <a:rPr lang="en-AU" sz="800" dirty="0"/>
              <a:t>Source: ABS Housing Occupancy and Costs, 2015-16</a:t>
            </a:r>
            <a:endParaRPr lang="en-AU" sz="800" i="1" dirty="0"/>
          </a:p>
          <a:p>
            <a:endParaRPr lang="en-AU" dirty="0"/>
          </a:p>
        </p:txBody>
      </p:sp>
      <p:sp>
        <p:nvSpPr>
          <p:cNvPr id="4" name="Slide Number Placeholder 3"/>
          <p:cNvSpPr>
            <a:spLocks noGrp="1"/>
          </p:cNvSpPr>
          <p:nvPr>
            <p:ph type="sldNum" sz="quarter" idx="10"/>
          </p:nvPr>
        </p:nvSpPr>
        <p:spPr/>
        <p:txBody>
          <a:bodyPr/>
          <a:lstStyle/>
          <a:p>
            <a:fld id="{EE67FFEB-41A8-4E33-A442-87C345D03039}" type="slidenum">
              <a:rPr lang="en-US" smtClean="0"/>
              <a:pPr/>
              <a:t>82</a:t>
            </a:fld>
            <a:endParaRPr lang="en-US"/>
          </a:p>
        </p:txBody>
      </p:sp>
    </p:spTree>
    <p:extLst>
      <p:ext uri="{BB962C8B-B14F-4D97-AF65-F5344CB8AC3E}">
        <p14:creationId xmlns:p14="http://schemas.microsoft.com/office/powerpoint/2010/main" val="418277645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73075" y="517525"/>
            <a:ext cx="3724275" cy="2579688"/>
          </a:xfrm>
        </p:spPr>
      </p:sp>
      <p:sp>
        <p:nvSpPr>
          <p:cNvPr id="3" name="Notes Placeholder 2"/>
          <p:cNvSpPr>
            <a:spLocks noGrp="1"/>
          </p:cNvSpPr>
          <p:nvPr>
            <p:ph type="body" idx="1"/>
          </p:nvPr>
        </p:nvSpPr>
        <p:spPr/>
        <p:txBody>
          <a:bodyPr/>
          <a:lstStyle/>
          <a:p>
            <a:r>
              <a:rPr lang="en-AU" dirty="0"/>
              <a:t>More young people are living with their parents</a:t>
            </a:r>
          </a:p>
          <a:p>
            <a:r>
              <a:rPr lang="en-AU" dirty="0"/>
              <a:t>Percentage of young adults living with their parents, by sex and age group</a:t>
            </a:r>
          </a:p>
          <a:p>
            <a:endParaRPr lang="en-AU" dirty="0"/>
          </a:p>
          <a:p>
            <a:r>
              <a:rPr lang="en-AU" dirty="0"/>
              <a:t>Source: http://melbourneinstitute.unimelb.edu.au/__data/assets/pdf_file/0010/2437426/HILDA-SR-med-res.pdf </a:t>
            </a:r>
            <a:endParaRPr lang="en-US" dirty="0"/>
          </a:p>
          <a:p>
            <a:endParaRPr lang="en-US" dirty="0"/>
          </a:p>
          <a:p>
            <a:endParaRPr lang="en-US"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EE67FFEB-41A8-4E33-A442-87C345D03039}" type="slidenum">
              <a:rPr lang="en-US" smtClean="0"/>
              <a:pPr/>
              <a:t>83</a:t>
            </a:fld>
            <a:endParaRPr lang="en-US"/>
          </a:p>
        </p:txBody>
      </p:sp>
    </p:spTree>
    <p:extLst>
      <p:ext uri="{BB962C8B-B14F-4D97-AF65-F5344CB8AC3E}">
        <p14:creationId xmlns:p14="http://schemas.microsoft.com/office/powerpoint/2010/main" val="1141974739"/>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69900" y="515938"/>
            <a:ext cx="3722688" cy="2578100"/>
          </a:xfrm>
        </p:spPr>
      </p:sp>
      <p:sp>
        <p:nvSpPr>
          <p:cNvPr id="3" name="Notes Placeholder 2"/>
          <p:cNvSpPr>
            <a:spLocks noGrp="1"/>
          </p:cNvSpPr>
          <p:nvPr>
            <p:ph type="body" idx="1"/>
          </p:nvPr>
        </p:nvSpPr>
        <p:spPr/>
        <p:txBody>
          <a:bodyPr/>
          <a:lstStyle/>
          <a:p>
            <a:r>
              <a:rPr lang="en-US" kern="0" dirty="0"/>
              <a:t>The wealth of older households has increased in ways that are unlikely to be repeated</a:t>
            </a:r>
          </a:p>
          <a:p>
            <a:pPr defTabSz="629930">
              <a:defRPr/>
            </a:pPr>
            <a:r>
              <a:rPr lang="en-US" sz="800" dirty="0"/>
              <a:t>Wealth per household, $2015-16, thousands</a:t>
            </a:r>
            <a:endParaRPr lang="en-AU" sz="800" dirty="0"/>
          </a:p>
          <a:p>
            <a:endParaRPr lang="en-US" kern="0" dirty="0"/>
          </a:p>
          <a:p>
            <a:pPr defTabSz="629930">
              <a:defRPr/>
            </a:pPr>
            <a:endParaRPr lang="en-US" b="1" baseline="0" dirty="0"/>
          </a:p>
          <a:p>
            <a:pPr defTabSz="629930">
              <a:defRPr/>
            </a:pPr>
            <a:endParaRPr lang="en-US" b="1" baseline="0" dirty="0"/>
          </a:p>
          <a:p>
            <a:pPr defTabSz="629930">
              <a:defRPr/>
            </a:pPr>
            <a:r>
              <a:rPr lang="sk-SK" sz="800" dirty="0"/>
              <a:t>Source:	</a:t>
            </a:r>
            <a:r>
              <a:rPr lang="en-AU" sz="800" dirty="0"/>
              <a:t>ABS Household Expenditure Survey and ABS Survey of Income and Housing, various years.</a:t>
            </a:r>
          </a:p>
          <a:p>
            <a:pPr defTabSz="629930">
              <a:defRPr/>
            </a:pPr>
            <a:endParaRPr lang="en-US" b="1" baseline="0" dirty="0"/>
          </a:p>
          <a:p>
            <a:pPr defTabSz="629930">
              <a:defRPr/>
            </a:pPr>
            <a:endParaRPr lang="en-US" b="1" dirty="0"/>
          </a:p>
        </p:txBody>
      </p:sp>
      <p:sp>
        <p:nvSpPr>
          <p:cNvPr id="4" name="Slide Number Placeholder 3"/>
          <p:cNvSpPr>
            <a:spLocks noGrp="1"/>
          </p:cNvSpPr>
          <p:nvPr>
            <p:ph type="sldNum" sz="quarter" idx="10"/>
          </p:nvPr>
        </p:nvSpPr>
        <p:spPr/>
        <p:txBody>
          <a:bodyPr/>
          <a:lstStyle/>
          <a:p>
            <a:fld id="{B0912462-238E-8E47-ACA0-296DE2928743}" type="slidenum">
              <a:rPr lang="en-US" smtClean="0"/>
              <a:t>84</a:t>
            </a:fld>
            <a:endParaRPr lang="en-US"/>
          </a:p>
        </p:txBody>
      </p:sp>
    </p:spTree>
    <p:extLst>
      <p:ext uri="{BB962C8B-B14F-4D97-AF65-F5344CB8AC3E}">
        <p14:creationId xmlns:p14="http://schemas.microsoft.com/office/powerpoint/2010/main" val="20788283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p:cNvSpPr>
            <a:spLocks noGrp="1"/>
          </p:cNvSpPr>
          <p:nvPr>
            <p:ph type="body" idx="1"/>
          </p:nvPr>
        </p:nvSpPr>
        <p:spPr/>
        <p:txBody>
          <a:bodyPr/>
          <a:lstStyle/>
          <a:p>
            <a:r>
              <a:rPr lang="en-AU" dirty="0"/>
              <a:t>Title: </a:t>
            </a:r>
            <a:r>
              <a:rPr lang="en-AU" sz="800" dirty="0"/>
              <a:t>Cheaper dwellings have increased in price by more than expensive dwellings over the past decade</a:t>
            </a:r>
            <a:endParaRPr lang="en-AU" dirty="0"/>
          </a:p>
          <a:p>
            <a:pPr defTabSz="629930">
              <a:defRPr/>
            </a:pPr>
            <a:r>
              <a:rPr lang="en-AU" dirty="0"/>
              <a:t>Units: </a:t>
            </a:r>
            <a:r>
              <a:rPr lang="en-AU" sz="800" dirty="0"/>
              <a:t>Per cent change in dwelling prices between 2003-04 and 2015-16, by dwelling price decile in each year</a:t>
            </a:r>
            <a:endParaRPr lang="en-US" sz="800" dirty="0">
              <a:cs typeface="Arial"/>
            </a:endParaRPr>
          </a:p>
          <a:p>
            <a:pPr defTabSz="629930">
              <a:defRPr/>
            </a:pPr>
            <a:endParaRPr lang="en-AU" dirty="0"/>
          </a:p>
          <a:p>
            <a:pPr lvl="0"/>
            <a:r>
              <a:rPr lang="en-AU" sz="800" dirty="0"/>
              <a:t>Notes: average dwelling price in each decile. ‘</a:t>
            </a:r>
            <a:r>
              <a:rPr lang="en-US" sz="800" dirty="0"/>
              <a:t>Semi-detached/townhouses’ includes </a:t>
            </a:r>
            <a:r>
              <a:rPr lang="en-AU" sz="800" dirty="0"/>
              <a:t>semi-detached house, row or terrace house and townhouse.</a:t>
            </a:r>
          </a:p>
          <a:p>
            <a:pPr lvl="0"/>
            <a:r>
              <a:rPr lang="en-AU" sz="800" dirty="0"/>
              <a:t>Source: ABS Survey of Income and Housing</a:t>
            </a:r>
            <a:endParaRPr lang="en-US" sz="800" i="1" dirty="0"/>
          </a:p>
          <a:p>
            <a:endParaRPr lang="en-AU" dirty="0"/>
          </a:p>
          <a:p>
            <a:endParaRPr lang="en-AU" dirty="0"/>
          </a:p>
          <a:p>
            <a:endParaRPr lang="en-AU" dirty="0"/>
          </a:p>
          <a:p>
            <a:r>
              <a:rPr lang="en-AU" dirty="0"/>
              <a:t>C:\Users\wiltshire\Dropbox (Grattan Institute)\Budget Repair Report\Data and analysis\Housing and mortgage affordability\2017 Housing affordability op </a:t>
            </a:r>
            <a:r>
              <a:rPr lang="en-AU" dirty="0" err="1"/>
              <a:t>ed</a:t>
            </a:r>
            <a:r>
              <a:rPr lang="en-AU" dirty="0"/>
              <a:t>\Rents and house price distribution analysis - SIH.xlsx</a:t>
            </a:r>
          </a:p>
        </p:txBody>
      </p:sp>
    </p:spTree>
    <p:extLst>
      <p:ext uri="{BB962C8B-B14F-4D97-AF65-F5344CB8AC3E}">
        <p14:creationId xmlns:p14="http://schemas.microsoft.com/office/powerpoint/2010/main" val="202614849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TITLE: </a:t>
            </a:r>
            <a:r>
              <a:rPr lang="en-AU" sz="800" dirty="0"/>
              <a:t>House price to income ratios have jumped in cities </a:t>
            </a:r>
            <a:r>
              <a:rPr lang="en-AU" sz="800" u="sng" dirty="0"/>
              <a:t>AND</a:t>
            </a:r>
            <a:r>
              <a:rPr lang="en-AU" sz="800" dirty="0"/>
              <a:t> regions</a:t>
            </a:r>
          </a:p>
          <a:p>
            <a:pPr defTabSz="629930">
              <a:defRPr/>
            </a:pPr>
            <a:r>
              <a:rPr lang="en-AU" sz="800" dirty="0"/>
              <a:t>Units: </a:t>
            </a:r>
            <a:r>
              <a:rPr lang="en-AU" dirty="0"/>
              <a:t>Ratio of median dwelling price to median annual gross household income</a:t>
            </a:r>
            <a:endParaRPr lang="en-US" dirty="0">
              <a:latin typeface="Arial" charset="0"/>
              <a:ea typeface="ＭＳ Ｐゴシック" pitchFamily="34" charset="-128"/>
            </a:endParaRPr>
          </a:p>
          <a:p>
            <a:r>
              <a:rPr lang="en-AU" sz="800" dirty="0"/>
              <a:t>Notes: median household income from ANU analysis</a:t>
            </a:r>
          </a:p>
          <a:p>
            <a:r>
              <a:rPr lang="en-AU" sz="800" dirty="0"/>
              <a:t>Source: Core Logic Housing Affordability Report – December 2016</a:t>
            </a:r>
          </a:p>
        </p:txBody>
      </p:sp>
      <p:sp>
        <p:nvSpPr>
          <p:cNvPr id="4" name="Slide Number Placeholder 3"/>
          <p:cNvSpPr>
            <a:spLocks noGrp="1"/>
          </p:cNvSpPr>
          <p:nvPr>
            <p:ph type="sldNum" sz="quarter" idx="10"/>
          </p:nvPr>
        </p:nvSpPr>
        <p:spPr/>
        <p:txBody>
          <a:bodyPr/>
          <a:lstStyle/>
          <a:p>
            <a:fld id="{EE67FFEB-41A8-4E33-A442-87C345D03039}" type="slidenum">
              <a:rPr lang="en-US" smtClean="0"/>
              <a:pPr/>
              <a:t>85</a:t>
            </a:fld>
            <a:endParaRPr lang="en-US"/>
          </a:p>
        </p:txBody>
      </p:sp>
    </p:spTree>
    <p:extLst>
      <p:ext uri="{BB962C8B-B14F-4D97-AF65-F5344CB8AC3E}">
        <p14:creationId xmlns:p14="http://schemas.microsoft.com/office/powerpoint/2010/main" val="382580820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Slide Image Placeholder 1"/>
          <p:cNvSpPr>
            <a:spLocks noGrp="1" noRot="1" noChangeAspect="1"/>
          </p:cNvSpPr>
          <p:nvPr>
            <p:ph type="sldImg"/>
          </p:nvPr>
        </p:nvSpPr>
        <p:spPr>
          <a:xfrm>
            <a:off x="473075" y="517525"/>
            <a:ext cx="3724275" cy="2579688"/>
          </a:xfrm>
          <a:ln/>
        </p:spPr>
      </p:sp>
      <p:sp>
        <p:nvSpPr>
          <p:cNvPr id="83970"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defTabSz="629930">
              <a:defRPr/>
            </a:pPr>
            <a:r>
              <a:rPr lang="en-AU" dirty="0"/>
              <a:t>Title: </a:t>
            </a:r>
            <a:r>
              <a:rPr lang="en-AU" sz="800" dirty="0"/>
              <a:t>Income required to service a mortgage is below pre-GFC peak, but will increase if interest rates rise</a:t>
            </a:r>
            <a:endParaRPr lang="en-AU" dirty="0"/>
          </a:p>
          <a:p>
            <a:pPr defTabSz="629930">
              <a:defRPr/>
            </a:pPr>
            <a:r>
              <a:rPr lang="en-AU" dirty="0"/>
              <a:t>Units: </a:t>
            </a:r>
            <a:r>
              <a:rPr lang="en-AU" sz="800" dirty="0"/>
              <a:t>Per cent of household income to service an 80 per cent loan-to-valuation ratio mortgage on average residential dwelling at then current interest rates</a:t>
            </a:r>
            <a:endParaRPr lang="en-AU" dirty="0"/>
          </a:p>
          <a:p>
            <a:pPr lvl="0"/>
            <a:r>
              <a:rPr lang="en-AU" sz="800" dirty="0"/>
              <a:t>Notes: Mean income is household disposable income from National Accounts measure of income (based on ABS), which includes superannuation income and imputed rent. Median household income is gross household income from ABS 6523.0 - Household Income and Wealth, Australia, 2013-14. Future scenario assumes house prices and incomes grow at 3 per cent per annum.</a:t>
            </a:r>
          </a:p>
          <a:p>
            <a:pPr lvl="0"/>
            <a:r>
              <a:rPr lang="en-AU" sz="800" dirty="0"/>
              <a:t>Source: Grattan analysis of ABS</a:t>
            </a:r>
            <a:endParaRPr lang="en-US" sz="800" dirty="0"/>
          </a:p>
          <a:p>
            <a:pPr defTabSz="629930">
              <a:defRPr/>
            </a:pPr>
            <a:endParaRPr lang="en-AU" dirty="0"/>
          </a:p>
          <a:p>
            <a:pPr defTabSz="629930">
              <a:defRPr/>
            </a:pPr>
            <a:endParaRPr lang="en-AU" dirty="0"/>
          </a:p>
          <a:p>
            <a:pPr defTabSz="629930">
              <a:defRPr/>
            </a:pPr>
            <a:r>
              <a:rPr lang="en-AU" dirty="0"/>
              <a:t>Location: &lt;C:\Users\wiltshire\Dropbox (Grattan Institute)\Budget Repair Report\Data and analysis\Housing and mortgage affordability\2017 Housing affordability op </a:t>
            </a:r>
            <a:r>
              <a:rPr lang="en-AU" dirty="0" err="1"/>
              <a:t>ed</a:t>
            </a:r>
            <a:r>
              <a:rPr lang="en-AU" dirty="0"/>
              <a:t>\Housing and mortgage costs-affordability simulations.xlsx&gt; tab “Mortgage serviceability”</a:t>
            </a:r>
          </a:p>
        </p:txBody>
      </p:sp>
      <p:sp>
        <p:nvSpPr>
          <p:cNvPr id="83971"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1700">
                <a:solidFill>
                  <a:schemeClr val="tx1"/>
                </a:solidFill>
                <a:latin typeface="Arial" charset="0"/>
                <a:ea typeface="ＭＳ Ｐゴシック" charset="0"/>
                <a:cs typeface="ＭＳ Ｐゴシック" charset="0"/>
              </a:defRPr>
            </a:lvl1pPr>
            <a:lvl2pPr marL="513048" indent="-197326" eaLnBrk="0" hangingPunct="0">
              <a:defRPr sz="1700">
                <a:solidFill>
                  <a:schemeClr val="tx1"/>
                </a:solidFill>
                <a:latin typeface="Arial" charset="0"/>
                <a:ea typeface="ＭＳ Ｐゴシック" charset="0"/>
              </a:defRPr>
            </a:lvl2pPr>
            <a:lvl3pPr marL="789304" indent="-157861" eaLnBrk="0" hangingPunct="0">
              <a:defRPr sz="1700">
                <a:solidFill>
                  <a:schemeClr val="tx1"/>
                </a:solidFill>
                <a:latin typeface="Arial" charset="0"/>
                <a:ea typeface="ＭＳ Ｐゴシック" charset="0"/>
              </a:defRPr>
            </a:lvl3pPr>
            <a:lvl4pPr marL="1105025" indent="-157861" eaLnBrk="0" hangingPunct="0">
              <a:defRPr sz="1700">
                <a:solidFill>
                  <a:schemeClr val="tx1"/>
                </a:solidFill>
                <a:latin typeface="Arial" charset="0"/>
                <a:ea typeface="ＭＳ Ｐゴシック" charset="0"/>
              </a:defRPr>
            </a:lvl4pPr>
            <a:lvl5pPr marL="1420747" indent="-157861" eaLnBrk="0" hangingPunct="0">
              <a:defRPr sz="1700">
                <a:solidFill>
                  <a:schemeClr val="tx1"/>
                </a:solidFill>
                <a:latin typeface="Arial" charset="0"/>
                <a:ea typeface="ＭＳ Ｐゴシック" charset="0"/>
              </a:defRPr>
            </a:lvl5pPr>
            <a:lvl6pPr marL="1736468" indent="-157861" eaLnBrk="0" fontAlgn="base" hangingPunct="0">
              <a:spcBef>
                <a:spcPct val="0"/>
              </a:spcBef>
              <a:spcAft>
                <a:spcPct val="0"/>
              </a:spcAft>
              <a:defRPr sz="1700">
                <a:solidFill>
                  <a:schemeClr val="tx1"/>
                </a:solidFill>
                <a:latin typeface="Arial" charset="0"/>
                <a:ea typeface="ＭＳ Ｐゴシック" charset="0"/>
              </a:defRPr>
            </a:lvl6pPr>
            <a:lvl7pPr marL="2052189" indent="-157861" eaLnBrk="0" fontAlgn="base" hangingPunct="0">
              <a:spcBef>
                <a:spcPct val="0"/>
              </a:spcBef>
              <a:spcAft>
                <a:spcPct val="0"/>
              </a:spcAft>
              <a:defRPr sz="1700">
                <a:solidFill>
                  <a:schemeClr val="tx1"/>
                </a:solidFill>
                <a:latin typeface="Arial" charset="0"/>
                <a:ea typeface="ＭＳ Ｐゴシック" charset="0"/>
              </a:defRPr>
            </a:lvl7pPr>
            <a:lvl8pPr marL="2367911" indent="-157861" eaLnBrk="0" fontAlgn="base" hangingPunct="0">
              <a:spcBef>
                <a:spcPct val="0"/>
              </a:spcBef>
              <a:spcAft>
                <a:spcPct val="0"/>
              </a:spcAft>
              <a:defRPr sz="1700">
                <a:solidFill>
                  <a:schemeClr val="tx1"/>
                </a:solidFill>
                <a:latin typeface="Arial" charset="0"/>
                <a:ea typeface="ＭＳ Ｐゴシック" charset="0"/>
              </a:defRPr>
            </a:lvl8pPr>
            <a:lvl9pPr marL="2683632" indent="-157861" eaLnBrk="0" fontAlgn="base" hangingPunct="0">
              <a:spcBef>
                <a:spcPct val="0"/>
              </a:spcBef>
              <a:spcAft>
                <a:spcPct val="0"/>
              </a:spcAft>
              <a:defRPr sz="1700">
                <a:solidFill>
                  <a:schemeClr val="tx1"/>
                </a:solidFill>
                <a:latin typeface="Arial" charset="0"/>
                <a:ea typeface="ＭＳ Ｐゴシック" charset="0"/>
              </a:defRPr>
            </a:lvl9pPr>
          </a:lstStyle>
          <a:p>
            <a:fld id="{1D5DE826-EC1F-924C-9BA1-9A3F7FC81F27}" type="slidenum">
              <a:rPr lang="en-US" sz="800"/>
              <a:pPr/>
              <a:t>86</a:t>
            </a:fld>
            <a:endParaRPr lang="en-US" sz="800"/>
          </a:p>
        </p:txBody>
      </p:sp>
    </p:spTree>
    <p:extLst>
      <p:ext uri="{BB962C8B-B14F-4D97-AF65-F5344CB8AC3E}">
        <p14:creationId xmlns:p14="http://schemas.microsoft.com/office/powerpoint/2010/main" val="213007357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Slide Image Placeholder 1"/>
          <p:cNvSpPr>
            <a:spLocks noGrp="1" noRot="1" noChangeAspect="1"/>
          </p:cNvSpPr>
          <p:nvPr>
            <p:ph type="sldImg"/>
          </p:nvPr>
        </p:nvSpPr>
        <p:spPr>
          <a:xfrm>
            <a:off x="473075" y="517525"/>
            <a:ext cx="3724275" cy="2579688"/>
          </a:xfrm>
          <a:ln/>
        </p:spPr>
      </p:sp>
      <p:sp>
        <p:nvSpPr>
          <p:cNvPr id="83970"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defTabSz="629930">
              <a:defRPr/>
            </a:pPr>
            <a:r>
              <a:rPr lang="en-AU" dirty="0"/>
              <a:t>Title: </a:t>
            </a:r>
            <a:r>
              <a:rPr lang="en-AU" sz="800" dirty="0"/>
              <a:t>Income required to service a mortgage is below pre-GFC peak, but will increase if interest rates rise</a:t>
            </a:r>
            <a:endParaRPr lang="en-AU" dirty="0"/>
          </a:p>
          <a:p>
            <a:pPr defTabSz="629930">
              <a:defRPr/>
            </a:pPr>
            <a:r>
              <a:rPr lang="en-AU" dirty="0"/>
              <a:t>Units: </a:t>
            </a:r>
            <a:r>
              <a:rPr lang="en-AU" sz="800" dirty="0"/>
              <a:t>Per cent of household income to service an 80 per cent loan-to-valuation ratio mortgage on average residential dwelling at then current interest rates</a:t>
            </a:r>
            <a:endParaRPr lang="en-AU" dirty="0"/>
          </a:p>
          <a:p>
            <a:pPr lvl="0"/>
            <a:r>
              <a:rPr lang="en-AU" sz="800" dirty="0"/>
              <a:t>Notes: Mean income is household disposable income from National Accounts measure of income (based on ABS), which includes superannuation income and imputed rent. Median household income is gross household income from ABS 6523.0 - Household Income and Wealth, Australia, 2013-14. Future scenario assumes house prices and incomes grow at 3 per cent per annum.</a:t>
            </a:r>
          </a:p>
          <a:p>
            <a:pPr lvl="0"/>
            <a:r>
              <a:rPr lang="en-AU" sz="800" dirty="0"/>
              <a:t>Source: Grattan analysis of ABS</a:t>
            </a:r>
            <a:endParaRPr lang="en-US" sz="800" dirty="0"/>
          </a:p>
          <a:p>
            <a:pPr defTabSz="629930">
              <a:defRPr/>
            </a:pPr>
            <a:endParaRPr lang="en-AU" dirty="0"/>
          </a:p>
          <a:p>
            <a:pPr defTabSz="629930">
              <a:defRPr/>
            </a:pPr>
            <a:endParaRPr lang="en-AU" dirty="0"/>
          </a:p>
          <a:p>
            <a:pPr defTabSz="629930">
              <a:defRPr/>
            </a:pPr>
            <a:r>
              <a:rPr lang="en-AU" dirty="0"/>
              <a:t>Location: &lt;C:\Users\wiltshire\Dropbox (Grattan Institute)\Budget Repair Report\Data and analysis\Housing and mortgage affordability\2017 Housing affordability op </a:t>
            </a:r>
            <a:r>
              <a:rPr lang="en-AU" dirty="0" err="1"/>
              <a:t>ed</a:t>
            </a:r>
            <a:r>
              <a:rPr lang="en-AU" dirty="0"/>
              <a:t>\Housing and mortgage costs-affordability simulations.xlsx&gt; tab “Mortgage serviceability”</a:t>
            </a:r>
          </a:p>
        </p:txBody>
      </p:sp>
      <p:sp>
        <p:nvSpPr>
          <p:cNvPr id="83971"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1700">
                <a:solidFill>
                  <a:schemeClr val="tx1"/>
                </a:solidFill>
                <a:latin typeface="Arial" charset="0"/>
                <a:ea typeface="ＭＳ Ｐゴシック" charset="0"/>
                <a:cs typeface="ＭＳ Ｐゴシック" charset="0"/>
              </a:defRPr>
            </a:lvl1pPr>
            <a:lvl2pPr marL="513048" indent="-197326" eaLnBrk="0" hangingPunct="0">
              <a:defRPr sz="1700">
                <a:solidFill>
                  <a:schemeClr val="tx1"/>
                </a:solidFill>
                <a:latin typeface="Arial" charset="0"/>
                <a:ea typeface="ＭＳ Ｐゴシック" charset="0"/>
              </a:defRPr>
            </a:lvl2pPr>
            <a:lvl3pPr marL="789304" indent="-157861" eaLnBrk="0" hangingPunct="0">
              <a:defRPr sz="1700">
                <a:solidFill>
                  <a:schemeClr val="tx1"/>
                </a:solidFill>
                <a:latin typeface="Arial" charset="0"/>
                <a:ea typeface="ＭＳ Ｐゴシック" charset="0"/>
              </a:defRPr>
            </a:lvl3pPr>
            <a:lvl4pPr marL="1105025" indent="-157861" eaLnBrk="0" hangingPunct="0">
              <a:defRPr sz="1700">
                <a:solidFill>
                  <a:schemeClr val="tx1"/>
                </a:solidFill>
                <a:latin typeface="Arial" charset="0"/>
                <a:ea typeface="ＭＳ Ｐゴシック" charset="0"/>
              </a:defRPr>
            </a:lvl4pPr>
            <a:lvl5pPr marL="1420747" indent="-157861" eaLnBrk="0" hangingPunct="0">
              <a:defRPr sz="1700">
                <a:solidFill>
                  <a:schemeClr val="tx1"/>
                </a:solidFill>
                <a:latin typeface="Arial" charset="0"/>
                <a:ea typeface="ＭＳ Ｐゴシック" charset="0"/>
              </a:defRPr>
            </a:lvl5pPr>
            <a:lvl6pPr marL="1736468" indent="-157861" eaLnBrk="0" fontAlgn="base" hangingPunct="0">
              <a:spcBef>
                <a:spcPct val="0"/>
              </a:spcBef>
              <a:spcAft>
                <a:spcPct val="0"/>
              </a:spcAft>
              <a:defRPr sz="1700">
                <a:solidFill>
                  <a:schemeClr val="tx1"/>
                </a:solidFill>
                <a:latin typeface="Arial" charset="0"/>
                <a:ea typeface="ＭＳ Ｐゴシック" charset="0"/>
              </a:defRPr>
            </a:lvl6pPr>
            <a:lvl7pPr marL="2052189" indent="-157861" eaLnBrk="0" fontAlgn="base" hangingPunct="0">
              <a:spcBef>
                <a:spcPct val="0"/>
              </a:spcBef>
              <a:spcAft>
                <a:spcPct val="0"/>
              </a:spcAft>
              <a:defRPr sz="1700">
                <a:solidFill>
                  <a:schemeClr val="tx1"/>
                </a:solidFill>
                <a:latin typeface="Arial" charset="0"/>
                <a:ea typeface="ＭＳ Ｐゴシック" charset="0"/>
              </a:defRPr>
            </a:lvl7pPr>
            <a:lvl8pPr marL="2367911" indent="-157861" eaLnBrk="0" fontAlgn="base" hangingPunct="0">
              <a:spcBef>
                <a:spcPct val="0"/>
              </a:spcBef>
              <a:spcAft>
                <a:spcPct val="0"/>
              </a:spcAft>
              <a:defRPr sz="1700">
                <a:solidFill>
                  <a:schemeClr val="tx1"/>
                </a:solidFill>
                <a:latin typeface="Arial" charset="0"/>
                <a:ea typeface="ＭＳ Ｐゴシック" charset="0"/>
              </a:defRPr>
            </a:lvl8pPr>
            <a:lvl9pPr marL="2683632" indent="-157861" eaLnBrk="0" fontAlgn="base" hangingPunct="0">
              <a:spcBef>
                <a:spcPct val="0"/>
              </a:spcBef>
              <a:spcAft>
                <a:spcPct val="0"/>
              </a:spcAft>
              <a:defRPr sz="1700">
                <a:solidFill>
                  <a:schemeClr val="tx1"/>
                </a:solidFill>
                <a:latin typeface="Arial" charset="0"/>
                <a:ea typeface="ＭＳ Ｐゴシック" charset="0"/>
              </a:defRPr>
            </a:lvl9pPr>
          </a:lstStyle>
          <a:p>
            <a:fld id="{1D5DE826-EC1F-924C-9BA1-9A3F7FC81F27}" type="slidenum">
              <a:rPr lang="en-US" sz="800"/>
              <a:pPr/>
              <a:t>87</a:t>
            </a:fld>
            <a:endParaRPr lang="en-US" sz="800"/>
          </a:p>
        </p:txBody>
      </p:sp>
    </p:spTree>
    <p:extLst>
      <p:ext uri="{BB962C8B-B14F-4D97-AF65-F5344CB8AC3E}">
        <p14:creationId xmlns:p14="http://schemas.microsoft.com/office/powerpoint/2010/main" val="1760675559"/>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p:cNvSpPr>
            <a:spLocks noGrp="1"/>
          </p:cNvSpPr>
          <p:nvPr>
            <p:ph type="body" idx="1"/>
          </p:nvPr>
        </p:nvSpPr>
        <p:spPr/>
        <p:txBody>
          <a:bodyPr/>
          <a:lstStyle/>
          <a:p>
            <a:r>
              <a:rPr lang="en-AU" dirty="0"/>
              <a:t>Title: Rental stress among low-income households is increasing in capital cities </a:t>
            </a:r>
          </a:p>
          <a:p>
            <a:pPr defTabSz="629930">
              <a:defRPr/>
            </a:pPr>
            <a:r>
              <a:rPr lang="en-AU" dirty="0"/>
              <a:t>Units: </a:t>
            </a:r>
            <a:r>
              <a:rPr lang="en-AU" sz="800" dirty="0"/>
              <a:t>Per cent of low-income renters with housing costs more than 30 per cent of gross household income</a:t>
            </a:r>
            <a:endParaRPr lang="en-AU" dirty="0"/>
          </a:p>
          <a:p>
            <a:pPr lvl="0"/>
            <a:r>
              <a:rPr lang="en-AU" sz="800" i="1" dirty="0"/>
              <a:t>Notes: Low income households are defined as the 40 per cent of households with </a:t>
            </a:r>
            <a:r>
              <a:rPr lang="en-AU" sz="800" i="1" dirty="0" err="1"/>
              <a:t>equivalised</a:t>
            </a:r>
            <a:r>
              <a:rPr lang="en-AU" sz="800" i="1" dirty="0"/>
              <a:t> disposable household income (excluding Commonwealth Rent Assistance) at or below the 40th percentile.</a:t>
            </a:r>
          </a:p>
          <a:p>
            <a:pPr lvl="0"/>
            <a:r>
              <a:rPr lang="en-AU" sz="800" i="1" dirty="0"/>
              <a:t>Source: ABS 4130.0 - Housing Occupancy and Costs</a:t>
            </a:r>
            <a:endParaRPr lang="en-AU" dirty="0"/>
          </a:p>
          <a:p>
            <a:r>
              <a:rPr lang="en-AU" dirty="0"/>
              <a:t>C:\Users\wiltshire\Dropbox (Grattan Institute)\Budget Repair Report\Data and analysis\Housing and mortgage affordability\4130 - Housing occupancy and costs\Housing occupancy and costs - analysis.xlsx</a:t>
            </a:r>
          </a:p>
        </p:txBody>
      </p:sp>
    </p:spTree>
    <p:extLst>
      <p:ext uri="{BB962C8B-B14F-4D97-AF65-F5344CB8AC3E}">
        <p14:creationId xmlns:p14="http://schemas.microsoft.com/office/powerpoint/2010/main" val="381485123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p:cNvSpPr>
            <a:spLocks noGrp="1"/>
          </p:cNvSpPr>
          <p:nvPr>
            <p:ph type="body" idx="1"/>
          </p:nvPr>
        </p:nvSpPr>
        <p:spPr/>
        <p:txBody>
          <a:bodyPr/>
          <a:lstStyle/>
          <a:p>
            <a:r>
              <a:rPr lang="en-AU" dirty="0"/>
              <a:t>Title: Rental stress among low-income households is increasing in capital cities </a:t>
            </a:r>
          </a:p>
          <a:p>
            <a:pPr defTabSz="629930">
              <a:defRPr/>
            </a:pPr>
            <a:r>
              <a:rPr lang="en-AU" dirty="0"/>
              <a:t>Units: </a:t>
            </a:r>
            <a:r>
              <a:rPr lang="en-AU" sz="800" dirty="0"/>
              <a:t>Per cent of low-income renters with housing costs more than 30 per cent of gross household income</a:t>
            </a:r>
            <a:endParaRPr lang="en-AU" dirty="0"/>
          </a:p>
          <a:p>
            <a:pPr lvl="0"/>
            <a:r>
              <a:rPr lang="en-AU" sz="800" i="1" dirty="0"/>
              <a:t>Notes: Low income households are defined as the 40 per cent of households with </a:t>
            </a:r>
            <a:r>
              <a:rPr lang="en-AU" sz="800" i="1" dirty="0" err="1"/>
              <a:t>equivalised</a:t>
            </a:r>
            <a:r>
              <a:rPr lang="en-AU" sz="800" i="1" dirty="0"/>
              <a:t> disposable household income (excluding Commonwealth Rent Assistance) at or below the 40th percentile.</a:t>
            </a:r>
          </a:p>
          <a:p>
            <a:pPr lvl="0"/>
            <a:r>
              <a:rPr lang="en-AU" sz="800" i="1" dirty="0"/>
              <a:t>Source: ABS 4130.0 - Housing Occupancy and Costs</a:t>
            </a:r>
            <a:endParaRPr lang="en-AU" dirty="0"/>
          </a:p>
          <a:p>
            <a:r>
              <a:rPr lang="en-AU" dirty="0"/>
              <a:t>C:\Users\wiltshire\Dropbox (Grattan Institute)\Budget Repair Report\Data and analysis\Housing and mortgage affordability\4130 - Housing occupancy and costs\Housing occupancy and costs - analysis.xlsx</a:t>
            </a:r>
          </a:p>
        </p:txBody>
      </p:sp>
    </p:spTree>
    <p:extLst>
      <p:ext uri="{BB962C8B-B14F-4D97-AF65-F5344CB8AC3E}">
        <p14:creationId xmlns:p14="http://schemas.microsoft.com/office/powerpoint/2010/main" val="51864226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Slide Image Placeholder 1"/>
          <p:cNvSpPr>
            <a:spLocks noGrp="1" noRot="1" noChangeAspect="1"/>
          </p:cNvSpPr>
          <p:nvPr>
            <p:ph type="sldImg"/>
          </p:nvPr>
        </p:nvSpPr>
        <p:spPr>
          <a:xfrm>
            <a:off x="473075" y="517525"/>
            <a:ext cx="3724275" cy="2579688"/>
          </a:xfrm>
          <a:ln/>
        </p:spPr>
      </p:sp>
      <p:sp>
        <p:nvSpPr>
          <p:cNvPr id="83970"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lvl="0"/>
            <a:r>
              <a:rPr lang="en-AU" dirty="0"/>
              <a:t>Title: </a:t>
            </a:r>
            <a:r>
              <a:rPr lang="en-AU" sz="800" dirty="0"/>
              <a:t>Housing construction lagged population growth for much of the 2000s, but picked up recently</a:t>
            </a:r>
            <a:endParaRPr lang="en-AU" dirty="0"/>
          </a:p>
          <a:p>
            <a:pPr lvl="0"/>
            <a:r>
              <a:rPr lang="en-AU" dirty="0"/>
              <a:t>Units: On chart</a:t>
            </a:r>
          </a:p>
          <a:p>
            <a:pPr lvl="0"/>
            <a:endParaRPr lang="en-AU" dirty="0"/>
          </a:p>
          <a:p>
            <a:pPr defTabSz="629930">
              <a:defRPr/>
            </a:pPr>
            <a:r>
              <a:rPr lang="sk-SK" sz="800" i="1" dirty="0"/>
              <a:t>Source</a:t>
            </a:r>
            <a:r>
              <a:rPr lang="en-AU" sz="800" i="1" dirty="0"/>
              <a:t>: ABS 8752.0 Building Activity, Australia; ABS 3101.0 Australian Demographic Statistics; Grattan analysis </a:t>
            </a:r>
          </a:p>
          <a:p>
            <a:pPr lvl="0"/>
            <a:endParaRPr lang="en-AU" dirty="0"/>
          </a:p>
          <a:p>
            <a:pPr lvl="0"/>
            <a:endParaRPr lang="en-AU" dirty="0"/>
          </a:p>
          <a:p>
            <a:pPr lvl="0"/>
            <a:r>
              <a:rPr lang="en-AU" dirty="0"/>
              <a:t>Location: C:\Users\wiltshire\Dropbox (Grattan Institute)\Budget Repair Report\Data and analysis\Housing and mortgage affordability\87310020 - Dwelling approvals - Australia - types of dwellings.xlsx</a:t>
            </a:r>
          </a:p>
          <a:p>
            <a:pPr lvl="0"/>
            <a:endParaRPr lang="en-AU" dirty="0"/>
          </a:p>
          <a:p>
            <a:pPr lvl="0"/>
            <a:r>
              <a:rPr lang="en-AU" dirty="0"/>
              <a:t>ABS source: </a:t>
            </a:r>
            <a:r>
              <a:rPr lang="en-AU"/>
              <a:t>http://www</a:t>
            </a:r>
            <a:r>
              <a:rPr lang="en-AU" dirty="0"/>
              <a:t>.abs.gov</a:t>
            </a:r>
            <a:r>
              <a:rPr lang="en-AU"/>
              <a:t>.au/AUSSTATS/abs@.nsf/DetailsPage/8731.0Jan</a:t>
            </a:r>
            <a:r>
              <a:rPr lang="en-AU" dirty="0"/>
              <a:t>%202017?OpenDocument</a:t>
            </a:r>
          </a:p>
        </p:txBody>
      </p:sp>
      <p:sp>
        <p:nvSpPr>
          <p:cNvPr id="83971"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1700">
                <a:solidFill>
                  <a:schemeClr val="tx1"/>
                </a:solidFill>
                <a:latin typeface="Arial" charset="0"/>
                <a:ea typeface="ＭＳ Ｐゴシック" charset="0"/>
                <a:cs typeface="ＭＳ Ｐゴシック" charset="0"/>
              </a:defRPr>
            </a:lvl1pPr>
            <a:lvl2pPr marL="513048" indent="-197326" eaLnBrk="0" hangingPunct="0">
              <a:defRPr sz="1700">
                <a:solidFill>
                  <a:schemeClr val="tx1"/>
                </a:solidFill>
                <a:latin typeface="Arial" charset="0"/>
                <a:ea typeface="ＭＳ Ｐゴシック" charset="0"/>
              </a:defRPr>
            </a:lvl2pPr>
            <a:lvl3pPr marL="789304" indent="-157861" eaLnBrk="0" hangingPunct="0">
              <a:defRPr sz="1700">
                <a:solidFill>
                  <a:schemeClr val="tx1"/>
                </a:solidFill>
                <a:latin typeface="Arial" charset="0"/>
                <a:ea typeface="ＭＳ Ｐゴシック" charset="0"/>
              </a:defRPr>
            </a:lvl3pPr>
            <a:lvl4pPr marL="1105025" indent="-157861" eaLnBrk="0" hangingPunct="0">
              <a:defRPr sz="1700">
                <a:solidFill>
                  <a:schemeClr val="tx1"/>
                </a:solidFill>
                <a:latin typeface="Arial" charset="0"/>
                <a:ea typeface="ＭＳ Ｐゴシック" charset="0"/>
              </a:defRPr>
            </a:lvl4pPr>
            <a:lvl5pPr marL="1420747" indent="-157861" eaLnBrk="0" hangingPunct="0">
              <a:defRPr sz="1700">
                <a:solidFill>
                  <a:schemeClr val="tx1"/>
                </a:solidFill>
                <a:latin typeface="Arial" charset="0"/>
                <a:ea typeface="ＭＳ Ｐゴシック" charset="0"/>
              </a:defRPr>
            </a:lvl5pPr>
            <a:lvl6pPr marL="1736468" indent="-157861" eaLnBrk="0" fontAlgn="base" hangingPunct="0">
              <a:spcBef>
                <a:spcPct val="0"/>
              </a:spcBef>
              <a:spcAft>
                <a:spcPct val="0"/>
              </a:spcAft>
              <a:defRPr sz="1700">
                <a:solidFill>
                  <a:schemeClr val="tx1"/>
                </a:solidFill>
                <a:latin typeface="Arial" charset="0"/>
                <a:ea typeface="ＭＳ Ｐゴシック" charset="0"/>
              </a:defRPr>
            </a:lvl6pPr>
            <a:lvl7pPr marL="2052189" indent="-157861" eaLnBrk="0" fontAlgn="base" hangingPunct="0">
              <a:spcBef>
                <a:spcPct val="0"/>
              </a:spcBef>
              <a:spcAft>
                <a:spcPct val="0"/>
              </a:spcAft>
              <a:defRPr sz="1700">
                <a:solidFill>
                  <a:schemeClr val="tx1"/>
                </a:solidFill>
                <a:latin typeface="Arial" charset="0"/>
                <a:ea typeface="ＭＳ Ｐゴシック" charset="0"/>
              </a:defRPr>
            </a:lvl7pPr>
            <a:lvl8pPr marL="2367911" indent="-157861" eaLnBrk="0" fontAlgn="base" hangingPunct="0">
              <a:spcBef>
                <a:spcPct val="0"/>
              </a:spcBef>
              <a:spcAft>
                <a:spcPct val="0"/>
              </a:spcAft>
              <a:defRPr sz="1700">
                <a:solidFill>
                  <a:schemeClr val="tx1"/>
                </a:solidFill>
                <a:latin typeface="Arial" charset="0"/>
                <a:ea typeface="ＭＳ Ｐゴシック" charset="0"/>
              </a:defRPr>
            </a:lvl8pPr>
            <a:lvl9pPr marL="2683632" indent="-157861" eaLnBrk="0" fontAlgn="base" hangingPunct="0">
              <a:spcBef>
                <a:spcPct val="0"/>
              </a:spcBef>
              <a:spcAft>
                <a:spcPct val="0"/>
              </a:spcAft>
              <a:defRPr sz="1700">
                <a:solidFill>
                  <a:schemeClr val="tx1"/>
                </a:solidFill>
                <a:latin typeface="Arial" charset="0"/>
                <a:ea typeface="ＭＳ Ｐゴシック" charset="0"/>
              </a:defRPr>
            </a:lvl9pPr>
          </a:lstStyle>
          <a:p>
            <a:fld id="{1D5DE826-EC1F-924C-9BA1-9A3F7FC81F27}" type="slidenum">
              <a:rPr lang="en-US" sz="800"/>
              <a:pPr/>
              <a:t>90</a:t>
            </a:fld>
            <a:endParaRPr lang="en-US" sz="800"/>
          </a:p>
        </p:txBody>
      </p:sp>
    </p:spTree>
    <p:extLst>
      <p:ext uri="{BB962C8B-B14F-4D97-AF65-F5344CB8AC3E}">
        <p14:creationId xmlns:p14="http://schemas.microsoft.com/office/powerpoint/2010/main" val="633166581"/>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Proportion of all households in</a:t>
            </a:r>
            <a:r>
              <a:rPr lang="en-AU" baseline="0" dirty="0"/>
              <a:t> state-territory housing authority, by state/territory</a:t>
            </a:r>
            <a:endParaRPr lang="en-AU" dirty="0"/>
          </a:p>
          <a:p>
            <a:endParaRPr lang="en-AU" dirty="0"/>
          </a:p>
          <a:p>
            <a:pPr defTabSz="629930">
              <a:defRPr/>
            </a:pPr>
            <a:r>
              <a:rPr lang="en-AU" sz="800" dirty="0"/>
              <a:t>Source: ABS Housing Occupancy and Costs, 2013-14</a:t>
            </a:r>
            <a:endParaRPr lang="en-AU" sz="800" i="1" dirty="0"/>
          </a:p>
          <a:p>
            <a:endParaRPr lang="en-AU" dirty="0"/>
          </a:p>
        </p:txBody>
      </p:sp>
      <p:sp>
        <p:nvSpPr>
          <p:cNvPr id="4" name="Slide Number Placeholder 3"/>
          <p:cNvSpPr>
            <a:spLocks noGrp="1"/>
          </p:cNvSpPr>
          <p:nvPr>
            <p:ph type="sldNum" sz="quarter" idx="10"/>
          </p:nvPr>
        </p:nvSpPr>
        <p:spPr/>
        <p:txBody>
          <a:bodyPr/>
          <a:lstStyle/>
          <a:p>
            <a:fld id="{EE67FFEB-41A8-4E33-A442-87C345D03039}" type="slidenum">
              <a:rPr lang="en-US" smtClean="0"/>
              <a:pPr/>
              <a:t>91</a:t>
            </a:fld>
            <a:endParaRPr lang="en-US"/>
          </a:p>
        </p:txBody>
      </p:sp>
    </p:spTree>
    <p:extLst>
      <p:ext uri="{BB962C8B-B14F-4D97-AF65-F5344CB8AC3E}">
        <p14:creationId xmlns:p14="http://schemas.microsoft.com/office/powerpoint/2010/main" val="1188169810"/>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Proportion of all households in</a:t>
            </a:r>
            <a:r>
              <a:rPr lang="en-AU" baseline="0" dirty="0"/>
              <a:t> state-territory housing authority, by state/territory</a:t>
            </a:r>
            <a:endParaRPr lang="en-AU" dirty="0"/>
          </a:p>
          <a:p>
            <a:endParaRPr lang="en-AU" dirty="0"/>
          </a:p>
          <a:p>
            <a:pPr defTabSz="629930">
              <a:defRPr/>
            </a:pPr>
            <a:r>
              <a:rPr lang="en-AU" sz="800" dirty="0"/>
              <a:t>Source: ABS Housing Occupancy and Costs, 2013-14</a:t>
            </a:r>
            <a:endParaRPr lang="en-AU" sz="800" i="1" dirty="0"/>
          </a:p>
          <a:p>
            <a:endParaRPr lang="en-AU" dirty="0"/>
          </a:p>
        </p:txBody>
      </p:sp>
      <p:sp>
        <p:nvSpPr>
          <p:cNvPr id="4" name="Slide Number Placeholder 3"/>
          <p:cNvSpPr>
            <a:spLocks noGrp="1"/>
          </p:cNvSpPr>
          <p:nvPr>
            <p:ph type="sldNum" sz="quarter" idx="10"/>
          </p:nvPr>
        </p:nvSpPr>
        <p:spPr/>
        <p:txBody>
          <a:bodyPr/>
          <a:lstStyle/>
          <a:p>
            <a:fld id="{EE67FFEB-41A8-4E33-A442-87C345D03039}" type="slidenum">
              <a:rPr lang="en-US" smtClean="0"/>
              <a:pPr/>
              <a:t>92</a:t>
            </a:fld>
            <a:endParaRPr lang="en-US"/>
          </a:p>
        </p:txBody>
      </p:sp>
    </p:spTree>
    <p:extLst>
      <p:ext uri="{BB962C8B-B14F-4D97-AF65-F5344CB8AC3E}">
        <p14:creationId xmlns:p14="http://schemas.microsoft.com/office/powerpoint/2010/main" val="1856228803"/>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800" dirty="0"/>
              <a:t>Title: </a:t>
            </a:r>
            <a:r>
              <a:rPr lang="en-AU" dirty="0"/>
              <a:t>Only 10% of landlords own more than two residential investment properties</a:t>
            </a:r>
          </a:p>
          <a:p>
            <a:r>
              <a:rPr lang="en-AU" dirty="0"/>
              <a:t>Sub-title: </a:t>
            </a:r>
            <a:r>
              <a:rPr lang="en-AU" b="1" dirty="0"/>
              <a:t>Share of total investment properties by number of properties owned by investor, </a:t>
            </a:r>
            <a:r>
              <a:rPr lang="en-AU" b="1" baseline="0" dirty="0"/>
              <a:t> </a:t>
            </a:r>
            <a:r>
              <a:rPr lang="en-AU" dirty="0"/>
              <a:t>2014-15</a:t>
            </a:r>
            <a:endParaRPr lang="en-US" dirty="0">
              <a:latin typeface="Arial" charset="0"/>
              <a:ea typeface="ＭＳ Ｐゴシック" pitchFamily="34" charset="-128"/>
            </a:endParaRPr>
          </a:p>
          <a:p>
            <a:pPr defTabSz="629930">
              <a:defRPr/>
            </a:pPr>
            <a:r>
              <a:rPr lang="en-AU" dirty="0"/>
              <a:t>Note: An interest in a property means the property is either solely owned, or jointly owned for all or part of the year.</a:t>
            </a:r>
          </a:p>
          <a:p>
            <a:r>
              <a:rPr lang="en-AU" sz="800" dirty="0"/>
              <a:t>Source: Grattan analysis of </a:t>
            </a:r>
            <a:r>
              <a:rPr lang="en-AU" dirty="0"/>
              <a:t>ATO Taxation Statistics, 2014-15</a:t>
            </a:r>
          </a:p>
        </p:txBody>
      </p:sp>
      <p:sp>
        <p:nvSpPr>
          <p:cNvPr id="4" name="Slide Number Placeholder 3"/>
          <p:cNvSpPr>
            <a:spLocks noGrp="1"/>
          </p:cNvSpPr>
          <p:nvPr>
            <p:ph type="sldNum" sz="quarter" idx="10"/>
          </p:nvPr>
        </p:nvSpPr>
        <p:spPr/>
        <p:txBody>
          <a:bodyPr/>
          <a:lstStyle/>
          <a:p>
            <a:fld id="{EE67FFEB-41A8-4E33-A442-87C345D03039}" type="slidenum">
              <a:rPr lang="en-US" smtClean="0"/>
              <a:pPr/>
              <a:t>93</a:t>
            </a:fld>
            <a:endParaRPr lang="en-US"/>
          </a:p>
        </p:txBody>
      </p:sp>
    </p:spTree>
    <p:extLst>
      <p:ext uri="{BB962C8B-B14F-4D97-AF65-F5344CB8AC3E}">
        <p14:creationId xmlns:p14="http://schemas.microsoft.com/office/powerpoint/2010/main" val="1063478883"/>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4375" y="746125"/>
            <a:ext cx="5380038" cy="3725863"/>
          </a:xfrm>
        </p:spPr>
      </p:sp>
      <p:sp>
        <p:nvSpPr>
          <p:cNvPr id="3" name="Notes Placeholder 2"/>
          <p:cNvSpPr>
            <a:spLocks noGrp="1"/>
          </p:cNvSpPr>
          <p:nvPr>
            <p:ph type="body" idx="1"/>
          </p:nvPr>
        </p:nvSpPr>
        <p:spPr/>
        <p:txBody>
          <a:bodyPr/>
          <a:lstStyle/>
          <a:p>
            <a:r>
              <a:rPr lang="en-US" sz="800" dirty="0"/>
              <a:t>Government transport spending has not reflected distribution of growth in the economy or population</a:t>
            </a:r>
          </a:p>
          <a:p>
            <a:pPr defTabSz="629930">
              <a:defRPr/>
            </a:pPr>
            <a:r>
              <a:rPr lang="en-AU" sz="800" dirty="0"/>
              <a:t>Size and transport infrastructure spending, per cent of Australian total</a:t>
            </a:r>
          </a:p>
          <a:p>
            <a:endParaRPr lang="en-AU" dirty="0"/>
          </a:p>
          <a:p>
            <a:r>
              <a:rPr lang="en-AU" i="1" dirty="0"/>
              <a:t>Notes: </a:t>
            </a:r>
            <a:r>
              <a:rPr lang="en-AU" dirty="0"/>
              <a:t>The percentage of the national economy is based on the 2014-15 financial year. Population growth is over the 10 years from June 2004 to June 2014. Road and rail investment is over the 10 years from 2005-06 to 2014-15.Road and rail investment does not include the private sector contribution to public-private partnerships. If this were included, the proportion of spending in urban areas would be slightly higher. </a:t>
            </a:r>
          </a:p>
          <a:p>
            <a:endParaRPr lang="en-AU" i="1" dirty="0"/>
          </a:p>
          <a:p>
            <a:r>
              <a:rPr lang="en-AU" i="1" dirty="0"/>
              <a:t>Source: Grattan analysis of Commonwealth and State budget papers 2005-06 to 2014-15, </a:t>
            </a:r>
            <a:r>
              <a:rPr lang="en-AU" dirty="0"/>
              <a:t> </a:t>
            </a:r>
          </a:p>
          <a:p>
            <a:r>
              <a:rPr lang="en-AU" i="0" baseline="0" dirty="0"/>
              <a:t>ABS 3218.0  Regional Population Growth (pop growth), </a:t>
            </a:r>
          </a:p>
          <a:p>
            <a:r>
              <a:rPr lang="en-AU" i="0" baseline="0" dirty="0"/>
              <a:t>SGS Economics &amp; Planning Australian Cities Accounts 2014-15 (% of economy), </a:t>
            </a:r>
          </a:p>
          <a:p>
            <a:r>
              <a:rPr lang="en-AU" i="1" dirty="0"/>
              <a:t>Department of Infrastructure and Regional Development (unpublished) – Jessica Hall data</a:t>
            </a:r>
            <a:endParaRPr lang="en-AU" i="0" baseline="0" dirty="0"/>
          </a:p>
          <a:p>
            <a:endParaRPr lang="en-AU" i="0" baseline="0" dirty="0"/>
          </a:p>
          <a:p>
            <a:r>
              <a:rPr lang="en-AU" i="0" baseline="0" dirty="0"/>
              <a:t>Internal notes:</a:t>
            </a:r>
            <a:endParaRPr lang="en-AU" baseline="0" dirty="0"/>
          </a:p>
          <a:p>
            <a:r>
              <a:rPr lang="en-AU" baseline="0" dirty="0"/>
              <a:t>A big shortcoming of these numbers is the significant proportion of rail investment that’s not identifiable as being urban or regional.</a:t>
            </a:r>
          </a:p>
          <a:p>
            <a:endParaRPr lang="en-AU" baseline="0" dirty="0"/>
          </a:p>
          <a:p>
            <a:pPr defTabSz="914050">
              <a:defRPr/>
            </a:pPr>
            <a:r>
              <a:rPr lang="en-AU" i="0" dirty="0"/>
              <a:t>Analysis</a:t>
            </a:r>
            <a:r>
              <a:rPr lang="en-AU" i="0" baseline="0" dirty="0"/>
              <a:t> in S:\Staff_personal_files\Owain\Where did the money go\Regional comparisons.xlsx</a:t>
            </a:r>
          </a:p>
          <a:p>
            <a:endParaRPr lang="en-AU" i="0" baseline="0" dirty="0"/>
          </a:p>
          <a:p>
            <a:r>
              <a:rPr lang="en-AU" i="0" baseline="0" dirty="0"/>
              <a:t>	</a:t>
            </a:r>
          </a:p>
          <a:p>
            <a:endParaRPr lang="en-AU" dirty="0"/>
          </a:p>
        </p:txBody>
      </p:sp>
      <p:sp>
        <p:nvSpPr>
          <p:cNvPr id="4" name="Slide Number Placeholder 3"/>
          <p:cNvSpPr>
            <a:spLocks noGrp="1"/>
          </p:cNvSpPr>
          <p:nvPr>
            <p:ph type="sldNum" sz="quarter" idx="10"/>
          </p:nvPr>
        </p:nvSpPr>
        <p:spPr/>
        <p:txBody>
          <a:bodyPr/>
          <a:lstStyle/>
          <a:p>
            <a:fld id="{EE67FFEB-41A8-4E33-A442-87C345D03039}" type="slidenum">
              <a:rPr lang="en-US" smtClean="0"/>
              <a:pPr/>
              <a:t>94</a:t>
            </a:fld>
            <a:endParaRPr lang="en-US"/>
          </a:p>
        </p:txBody>
      </p:sp>
    </p:spTree>
    <p:extLst>
      <p:ext uri="{BB962C8B-B14F-4D97-AF65-F5344CB8AC3E}">
        <p14:creationId xmlns:p14="http://schemas.microsoft.com/office/powerpoint/2010/main" val="29888677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Slide Image Placeholder 1"/>
          <p:cNvSpPr>
            <a:spLocks noGrp="1" noRot="1" noChangeAspect="1"/>
          </p:cNvSpPr>
          <p:nvPr>
            <p:ph type="sldImg"/>
          </p:nvPr>
        </p:nvSpPr>
        <p:spPr>
          <a:xfrm>
            <a:off x="473075" y="517525"/>
            <a:ext cx="3724275" cy="2579688"/>
          </a:xfrm>
          <a:ln/>
        </p:spPr>
      </p:sp>
      <p:sp>
        <p:nvSpPr>
          <p:cNvPr id="83970"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defTabSz="629930">
              <a:defRPr/>
            </a:pPr>
            <a:r>
              <a:rPr lang="en-AU" dirty="0"/>
              <a:t>Title: </a:t>
            </a:r>
            <a:r>
              <a:rPr lang="en-AU" sz="800" dirty="0"/>
              <a:t>Income required to service a mortgage is below pre-GFC peak, but will increase if interest rates rise</a:t>
            </a:r>
            <a:endParaRPr lang="en-AU" dirty="0"/>
          </a:p>
          <a:p>
            <a:pPr defTabSz="629930">
              <a:defRPr/>
            </a:pPr>
            <a:r>
              <a:rPr lang="en-AU" dirty="0"/>
              <a:t>Units: </a:t>
            </a:r>
            <a:r>
              <a:rPr lang="en-AU" sz="800" dirty="0"/>
              <a:t>Per cent of household income to service an 80 per cent loan-to-valuation ratio mortgage on average residential dwelling at then current interest rates</a:t>
            </a:r>
            <a:endParaRPr lang="en-AU" dirty="0"/>
          </a:p>
          <a:p>
            <a:pPr lvl="0"/>
            <a:r>
              <a:rPr lang="en-AU" sz="800" dirty="0"/>
              <a:t>Notes: Mean income is household disposable income from National Accounts measure of income (based on ABS), which includes superannuation income and imputed rent. Median household income is gross household income from ABS 6523.0 - Household Income and Wealth, Australia, 2013-14. Future scenario assumes house prices and incomes grow at 3 per cent per annum.</a:t>
            </a:r>
          </a:p>
          <a:p>
            <a:pPr lvl="0"/>
            <a:r>
              <a:rPr lang="en-AU" sz="800" dirty="0"/>
              <a:t>Source: Grattan analysis of ABS</a:t>
            </a:r>
            <a:endParaRPr lang="en-US" sz="800" dirty="0"/>
          </a:p>
          <a:p>
            <a:pPr defTabSz="629930">
              <a:defRPr/>
            </a:pPr>
            <a:endParaRPr lang="en-AU" dirty="0"/>
          </a:p>
          <a:p>
            <a:pPr defTabSz="629930">
              <a:defRPr/>
            </a:pPr>
            <a:endParaRPr lang="en-AU" dirty="0"/>
          </a:p>
          <a:p>
            <a:pPr defTabSz="629930">
              <a:defRPr/>
            </a:pPr>
            <a:r>
              <a:rPr lang="en-AU" dirty="0"/>
              <a:t>Location: &lt;C:\Users\wiltshire\Dropbox (Grattan Institute)\Budget Repair Report\Data and analysis\Housing and mortgage affordability\2017 Housing affordability op </a:t>
            </a:r>
            <a:r>
              <a:rPr lang="en-AU" dirty="0" err="1"/>
              <a:t>ed</a:t>
            </a:r>
            <a:r>
              <a:rPr lang="en-AU" dirty="0"/>
              <a:t>\Housing and mortgage costs-affordability simulations.xlsx&gt; tab “Mortgage serviceability”</a:t>
            </a:r>
          </a:p>
        </p:txBody>
      </p:sp>
      <p:sp>
        <p:nvSpPr>
          <p:cNvPr id="83971"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1700">
                <a:solidFill>
                  <a:schemeClr val="tx1"/>
                </a:solidFill>
                <a:latin typeface="Arial" charset="0"/>
                <a:ea typeface="ＭＳ Ｐゴシック" charset="0"/>
                <a:cs typeface="ＭＳ Ｐゴシック" charset="0"/>
              </a:defRPr>
            </a:lvl1pPr>
            <a:lvl2pPr marL="513048" indent="-197326" eaLnBrk="0" hangingPunct="0">
              <a:defRPr sz="1700">
                <a:solidFill>
                  <a:schemeClr val="tx1"/>
                </a:solidFill>
                <a:latin typeface="Arial" charset="0"/>
                <a:ea typeface="ＭＳ Ｐゴシック" charset="0"/>
              </a:defRPr>
            </a:lvl2pPr>
            <a:lvl3pPr marL="789304" indent="-157861" eaLnBrk="0" hangingPunct="0">
              <a:defRPr sz="1700">
                <a:solidFill>
                  <a:schemeClr val="tx1"/>
                </a:solidFill>
                <a:latin typeface="Arial" charset="0"/>
                <a:ea typeface="ＭＳ Ｐゴシック" charset="0"/>
              </a:defRPr>
            </a:lvl3pPr>
            <a:lvl4pPr marL="1105025" indent="-157861" eaLnBrk="0" hangingPunct="0">
              <a:defRPr sz="1700">
                <a:solidFill>
                  <a:schemeClr val="tx1"/>
                </a:solidFill>
                <a:latin typeface="Arial" charset="0"/>
                <a:ea typeface="ＭＳ Ｐゴシック" charset="0"/>
              </a:defRPr>
            </a:lvl4pPr>
            <a:lvl5pPr marL="1420747" indent="-157861" eaLnBrk="0" hangingPunct="0">
              <a:defRPr sz="1700">
                <a:solidFill>
                  <a:schemeClr val="tx1"/>
                </a:solidFill>
                <a:latin typeface="Arial" charset="0"/>
                <a:ea typeface="ＭＳ Ｐゴシック" charset="0"/>
              </a:defRPr>
            </a:lvl5pPr>
            <a:lvl6pPr marL="1736468" indent="-157861" eaLnBrk="0" fontAlgn="base" hangingPunct="0">
              <a:spcBef>
                <a:spcPct val="0"/>
              </a:spcBef>
              <a:spcAft>
                <a:spcPct val="0"/>
              </a:spcAft>
              <a:defRPr sz="1700">
                <a:solidFill>
                  <a:schemeClr val="tx1"/>
                </a:solidFill>
                <a:latin typeface="Arial" charset="0"/>
                <a:ea typeface="ＭＳ Ｐゴシック" charset="0"/>
              </a:defRPr>
            </a:lvl6pPr>
            <a:lvl7pPr marL="2052189" indent="-157861" eaLnBrk="0" fontAlgn="base" hangingPunct="0">
              <a:spcBef>
                <a:spcPct val="0"/>
              </a:spcBef>
              <a:spcAft>
                <a:spcPct val="0"/>
              </a:spcAft>
              <a:defRPr sz="1700">
                <a:solidFill>
                  <a:schemeClr val="tx1"/>
                </a:solidFill>
                <a:latin typeface="Arial" charset="0"/>
                <a:ea typeface="ＭＳ Ｐゴシック" charset="0"/>
              </a:defRPr>
            </a:lvl7pPr>
            <a:lvl8pPr marL="2367911" indent="-157861" eaLnBrk="0" fontAlgn="base" hangingPunct="0">
              <a:spcBef>
                <a:spcPct val="0"/>
              </a:spcBef>
              <a:spcAft>
                <a:spcPct val="0"/>
              </a:spcAft>
              <a:defRPr sz="1700">
                <a:solidFill>
                  <a:schemeClr val="tx1"/>
                </a:solidFill>
                <a:latin typeface="Arial" charset="0"/>
                <a:ea typeface="ＭＳ Ｐゴシック" charset="0"/>
              </a:defRPr>
            </a:lvl8pPr>
            <a:lvl9pPr marL="2683632" indent="-157861" eaLnBrk="0" fontAlgn="base" hangingPunct="0">
              <a:spcBef>
                <a:spcPct val="0"/>
              </a:spcBef>
              <a:spcAft>
                <a:spcPct val="0"/>
              </a:spcAft>
              <a:defRPr sz="1700">
                <a:solidFill>
                  <a:schemeClr val="tx1"/>
                </a:solidFill>
                <a:latin typeface="Arial" charset="0"/>
                <a:ea typeface="ＭＳ Ｐゴシック" charset="0"/>
              </a:defRPr>
            </a:lvl9pPr>
          </a:lstStyle>
          <a:p>
            <a:fld id="{1D5DE826-EC1F-924C-9BA1-9A3F7FC81F27}" type="slidenum">
              <a:rPr lang="en-US" sz="800"/>
              <a:pPr/>
              <a:t>9</a:t>
            </a:fld>
            <a:endParaRPr lang="en-US" sz="800"/>
          </a:p>
        </p:txBody>
      </p:sp>
    </p:spTree>
    <p:extLst>
      <p:ext uri="{BB962C8B-B14F-4D97-AF65-F5344CB8AC3E}">
        <p14:creationId xmlns:p14="http://schemas.microsoft.com/office/powerpoint/2010/main" val="2587745134"/>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73075" y="517525"/>
            <a:ext cx="3724275" cy="2579688"/>
          </a:xfrm>
        </p:spPr>
      </p:sp>
      <p:sp>
        <p:nvSpPr>
          <p:cNvPr id="3" name="Notes Placeholder 2"/>
          <p:cNvSpPr>
            <a:spLocks noGrp="1"/>
          </p:cNvSpPr>
          <p:nvPr>
            <p:ph type="body" idx="1"/>
          </p:nvPr>
        </p:nvSpPr>
        <p:spPr/>
        <p:txBody>
          <a:bodyPr/>
          <a:lstStyle/>
          <a:p>
            <a:endParaRPr lang="en-AU" dirty="0"/>
          </a:p>
          <a:p>
            <a:r>
              <a:rPr lang="en-AU" dirty="0"/>
              <a:t>Title: </a:t>
            </a:r>
            <a:r>
              <a:rPr lang="en-AU" kern="1200" dirty="0">
                <a:solidFill>
                  <a:srgbClr val="000000"/>
                </a:solidFill>
              </a:rPr>
              <a:t>Fewer Australians own their homes outright than in the past</a:t>
            </a:r>
            <a:r>
              <a:rPr lang="en-AU" dirty="0"/>
              <a:t> </a:t>
            </a:r>
          </a:p>
          <a:p>
            <a:pPr defTabSz="629930">
              <a:defRPr/>
            </a:pPr>
            <a:r>
              <a:rPr lang="en-AU" dirty="0"/>
              <a:t>Units: </a:t>
            </a:r>
            <a:r>
              <a:rPr lang="en-US" sz="800" dirty="0"/>
              <a:t>Per cent of households that own home outright, by age group</a:t>
            </a:r>
          </a:p>
          <a:p>
            <a:pPr lvl="0"/>
            <a:r>
              <a:rPr lang="en-AU" sz="800" i="1" dirty="0"/>
              <a:t>Notes: by age of household reference person</a:t>
            </a:r>
          </a:p>
          <a:p>
            <a:pPr lvl="0"/>
            <a:r>
              <a:rPr lang="en-AU" sz="800" i="1" dirty="0"/>
              <a:t>Source: 4130.0 - Housing Occupancy and Costs, 2013-14 + income and wealth</a:t>
            </a:r>
            <a:endParaRPr lang="en-US" sz="800" i="1" dirty="0"/>
          </a:p>
          <a:p>
            <a:r>
              <a:rPr lang="en-AU" dirty="0"/>
              <a:t>C:\Users\wiltshire\Dropbox (Grattan Institute)\Budget Repair Report\Data and analysis\Housing and mortgage affordability\4130 - Housing occupancy and costs\41300do001_201314 - Table 1.xls – TABLE 3</a:t>
            </a:r>
          </a:p>
          <a:p>
            <a:endParaRPr lang="en-US" dirty="0"/>
          </a:p>
          <a:p>
            <a:endParaRPr lang="en-US"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EE67FFEB-41A8-4E33-A442-87C345D03039}" type="slidenum">
              <a:rPr lang="en-US" smtClean="0"/>
              <a:pPr/>
              <a:t>95</a:t>
            </a:fld>
            <a:endParaRPr lang="en-US"/>
          </a:p>
        </p:txBody>
      </p:sp>
    </p:spTree>
    <p:extLst>
      <p:ext uri="{BB962C8B-B14F-4D97-AF65-F5344CB8AC3E}">
        <p14:creationId xmlns:p14="http://schemas.microsoft.com/office/powerpoint/2010/main" val="3655414763"/>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p:cNvSpPr>
            <a:spLocks noGrp="1"/>
          </p:cNvSpPr>
          <p:nvPr>
            <p:ph type="body" idx="1"/>
          </p:nvPr>
        </p:nvSpPr>
        <p:spPr/>
        <p:txBody>
          <a:bodyPr/>
          <a:lstStyle/>
          <a:p>
            <a:r>
              <a:rPr lang="en-AU" dirty="0"/>
              <a:t>Community attitudes to increased population in their neighbourhoods</a:t>
            </a:r>
          </a:p>
          <a:p>
            <a:endParaRPr lang="en-AU" dirty="0"/>
          </a:p>
          <a:p>
            <a:r>
              <a:rPr lang="en-AU" dirty="0"/>
              <a:t>From getting the housing we want</a:t>
            </a:r>
          </a:p>
          <a:p>
            <a:endParaRPr lang="en-AU" dirty="0"/>
          </a:p>
          <a:p>
            <a:r>
              <a:rPr lang="en-AU" dirty="0"/>
              <a:t>From Pc report - </a:t>
            </a:r>
            <a:r>
              <a:rPr lang="en-AU"/>
              <a:t>https://www</a:t>
            </a:r>
            <a:r>
              <a:rPr lang="en-AU" dirty="0"/>
              <a:t>.pc.gov</a:t>
            </a:r>
            <a:r>
              <a:rPr lang="en-AU"/>
              <a:t>.au/inquiries/completed/regulation-benchmarking-planning/report/planning-volume1</a:t>
            </a:r>
            <a:r>
              <a:rPr lang="en-AU" dirty="0"/>
              <a:t>.pdf , table 2.4</a:t>
            </a:r>
          </a:p>
          <a:p>
            <a:endParaRPr lang="en-AU" dirty="0"/>
          </a:p>
          <a:p>
            <a:endParaRPr lang="en-AU" dirty="0"/>
          </a:p>
        </p:txBody>
      </p:sp>
    </p:spTree>
    <p:extLst>
      <p:ext uri="{BB962C8B-B14F-4D97-AF65-F5344CB8AC3E}">
        <p14:creationId xmlns:p14="http://schemas.microsoft.com/office/powerpoint/2010/main" val="412928109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33122" name="Rectangle 2"/>
          <p:cNvSpPr>
            <a:spLocks noGrp="1" noChangeArrowheads="1"/>
          </p:cNvSpPr>
          <p:nvPr>
            <p:ph type="ctrTitle"/>
          </p:nvPr>
        </p:nvSpPr>
        <p:spPr>
          <a:xfrm>
            <a:off x="1928819" y="3213101"/>
            <a:ext cx="7345363" cy="609600"/>
          </a:xfrm>
          <a:prstGeom prst="rect">
            <a:avLst/>
          </a:prstGeom>
        </p:spPr>
        <p:txBody>
          <a:bodyPr/>
          <a:lstStyle>
            <a:lvl1pPr algn="r">
              <a:defRPr sz="4000"/>
            </a:lvl1pPr>
          </a:lstStyle>
          <a:p>
            <a:r>
              <a:rPr lang="en-US"/>
              <a:t>Click to edit Master title style</a:t>
            </a:r>
            <a:endParaRPr lang="en-AU"/>
          </a:p>
        </p:txBody>
      </p:sp>
      <p:sp>
        <p:nvSpPr>
          <p:cNvPr id="133123" name="Rectangle 3"/>
          <p:cNvSpPr>
            <a:spLocks noGrp="1" noChangeArrowheads="1"/>
          </p:cNvSpPr>
          <p:nvPr>
            <p:ph type="subTitle" idx="1"/>
          </p:nvPr>
        </p:nvSpPr>
        <p:spPr>
          <a:xfrm>
            <a:off x="1928819" y="4105284"/>
            <a:ext cx="7345363" cy="365125"/>
          </a:xfrm>
          <a:prstGeom prst="rect">
            <a:avLst/>
          </a:prstGeom>
        </p:spPr>
        <p:txBody>
          <a:bodyPr/>
          <a:lstStyle>
            <a:lvl1pPr algn="r">
              <a:defRPr sz="2400"/>
            </a:lvl1pPr>
          </a:lstStyle>
          <a:p>
            <a:r>
              <a:rPr lang="en-US"/>
              <a:t>Click to edit Master subtitle style</a:t>
            </a:r>
            <a:endParaRPr lang="en-AU"/>
          </a:p>
        </p:txBody>
      </p:sp>
      <p:sp>
        <p:nvSpPr>
          <p:cNvPr id="133124" name="Rectangle 4"/>
          <p:cNvSpPr>
            <a:spLocks noGrp="1" noChangeArrowheads="1"/>
          </p:cNvSpPr>
          <p:nvPr>
            <p:ph type="dt" sz="half" idx="2"/>
          </p:nvPr>
        </p:nvSpPr>
        <p:spPr bwMode="auto">
          <a:xfrm>
            <a:off x="495300" y="6245225"/>
            <a:ext cx="2311400" cy="476250"/>
          </a:xfrm>
          <a:prstGeom prst="rect">
            <a:avLst/>
          </a:prstGeom>
          <a:noFill/>
          <a:ln>
            <a:miter lim="800000"/>
            <a:headEnd/>
            <a:tailEnd/>
          </a:ln>
        </p:spPr>
        <p:txBody>
          <a:bodyPr vert="horz" wrap="square" lIns="91440" tIns="45720" rIns="91440" bIns="45720" numCol="1" anchor="t" anchorCtr="0" compatLnSpc="1">
            <a:prstTxWarp prst="textNoShape">
              <a:avLst/>
            </a:prstTxWarp>
          </a:bodyPr>
          <a:lstStyle>
            <a:lvl1pPr>
              <a:defRPr sz="1400"/>
            </a:lvl1pPr>
          </a:lstStyle>
          <a:p>
            <a:endParaRPr lang="en-US">
              <a:solidFill>
                <a:srgbClr val="000000"/>
              </a:solidFill>
            </a:endParaRPr>
          </a:p>
        </p:txBody>
      </p:sp>
      <p:sp>
        <p:nvSpPr>
          <p:cNvPr id="133125" name="Rectangle 5"/>
          <p:cNvSpPr>
            <a:spLocks noGrp="1" noChangeArrowheads="1"/>
          </p:cNvSpPr>
          <p:nvPr>
            <p:ph type="ftr" sz="quarter" idx="3"/>
          </p:nvPr>
        </p:nvSpPr>
        <p:spPr bwMode="auto">
          <a:xfrm>
            <a:off x="3384550" y="6245225"/>
            <a:ext cx="3136900" cy="476250"/>
          </a:xfrm>
          <a:prstGeom prst="rect">
            <a:avLst/>
          </a:prstGeom>
          <a:noFill/>
          <a:ln>
            <a:miter lim="800000"/>
            <a:headEnd/>
            <a:tailEnd/>
          </a:ln>
        </p:spPr>
        <p:txBody>
          <a:bodyPr vert="horz" wrap="square" lIns="91440" tIns="45720" rIns="91440" bIns="45720" numCol="1" anchor="t" anchorCtr="0" compatLnSpc="1">
            <a:prstTxWarp prst="textNoShape">
              <a:avLst/>
            </a:prstTxWarp>
          </a:bodyPr>
          <a:lstStyle>
            <a:lvl1pPr algn="ctr">
              <a:defRPr sz="1400"/>
            </a:lvl1pPr>
          </a:lstStyle>
          <a:p>
            <a:endParaRPr lang="en-US">
              <a:solidFill>
                <a:srgbClr val="000000"/>
              </a:solidFill>
            </a:endParaRPr>
          </a:p>
        </p:txBody>
      </p:sp>
      <p:sp>
        <p:nvSpPr>
          <p:cNvPr id="133126" name="Rectangle 6"/>
          <p:cNvSpPr>
            <a:spLocks noGrp="1" noChangeArrowheads="1"/>
          </p:cNvSpPr>
          <p:nvPr>
            <p:ph type="sldNum" sz="quarter" idx="4"/>
          </p:nvPr>
        </p:nvSpPr>
        <p:spPr>
          <a:xfrm>
            <a:off x="7099300" y="6245225"/>
            <a:ext cx="2311400" cy="476250"/>
          </a:xfrm>
          <a:prstGeom prst="rect">
            <a:avLst/>
          </a:prstGeom>
        </p:spPr>
        <p:txBody>
          <a:bodyPr/>
          <a:lstStyle>
            <a:lvl1pPr eaLnBrk="0" hangingPunct="0">
              <a:defRPr sz="1400" i="0"/>
            </a:lvl1pPr>
          </a:lstStyle>
          <a:p>
            <a:fld id="{3E7C0CC8-E12B-4B1E-958E-BC6C5916F62C}" type="slidenum">
              <a:rPr lang="en-US" smtClean="0">
                <a:solidFill>
                  <a:srgbClr val="000000"/>
                </a:solidFill>
              </a:rPr>
              <a:pPr/>
              <a:t>‹#›</a:t>
            </a:fld>
            <a:endParaRPr lang="en-US">
              <a:solidFill>
                <a:srgbClr val="000000"/>
              </a:solidFill>
            </a:endParaRPr>
          </a:p>
        </p:txBody>
      </p:sp>
      <p:pic>
        <p:nvPicPr>
          <p:cNvPr id="133128" name="Picture 8" descr="GrattanLogo"/>
          <p:cNvPicPr>
            <a:picLocks noChangeAspect="1" noChangeArrowheads="1"/>
          </p:cNvPicPr>
          <p:nvPr/>
        </p:nvPicPr>
        <p:blipFill>
          <a:blip r:embed="rId2" cstate="print"/>
          <a:srcRect/>
          <a:stretch>
            <a:fillRect/>
          </a:stretch>
        </p:blipFill>
        <p:spPr bwMode="auto">
          <a:xfrm>
            <a:off x="5024438" y="981075"/>
            <a:ext cx="4249738" cy="1081088"/>
          </a:xfrm>
          <a:prstGeom prst="rect">
            <a:avLst/>
          </a:prstGeom>
          <a:noFill/>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7777349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7_Title and Content">
    <p:spTree>
      <p:nvGrpSpPr>
        <p:cNvPr id="1" name=""/>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9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272939696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9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31849" y="455965"/>
            <a:ext cx="6913563" cy="461616"/>
          </a:xfrm>
          <a:prstGeom prst="rect">
            <a:avLst/>
          </a:prstGeom>
        </p:spPr>
        <p:txBody>
          <a:bodyPr lIns="91390" tIns="45696" rIns="91390" bIns="45696"/>
          <a:lstStyle>
            <a:lvl1pPr>
              <a:defRPr/>
            </a:lvl1pPr>
          </a:lstStyle>
          <a:p>
            <a:r>
              <a:rPr lang="en-US"/>
              <a:t>Click to edit Master title style</a:t>
            </a:r>
            <a:endParaRPr lang="en-AU" dirty="0"/>
          </a:p>
        </p:txBody>
      </p:sp>
      <p:sp>
        <p:nvSpPr>
          <p:cNvPr id="3" name="Content Placeholder 2"/>
          <p:cNvSpPr>
            <a:spLocks noGrp="1"/>
          </p:cNvSpPr>
          <p:nvPr>
            <p:ph idx="1"/>
          </p:nvPr>
        </p:nvSpPr>
        <p:spPr>
          <a:xfrm>
            <a:off x="631849" y="1076326"/>
            <a:ext cx="8642349" cy="276950"/>
          </a:xfrm>
          <a:prstGeom prst="rect">
            <a:avLst/>
          </a:prstGeom>
        </p:spPr>
        <p:txBody>
          <a:bodyPr lIns="91390" tIns="45696" rIns="91390" bIns="45696"/>
          <a:lstStyle>
            <a:lvl1pPr>
              <a:defRPr/>
            </a:lvl1pPr>
          </a:lstStyle>
          <a:p>
            <a:pPr lvl="0"/>
            <a:r>
              <a:rPr lang="en-US"/>
              <a:t>Edit Master text styles</a:t>
            </a:r>
          </a:p>
        </p:txBody>
      </p:sp>
      <p:sp>
        <p:nvSpPr>
          <p:cNvPr id="4" name="Rectangle 5"/>
          <p:cNvSpPr>
            <a:spLocks noGrp="1" noChangeArrowheads="1"/>
          </p:cNvSpPr>
          <p:nvPr>
            <p:ph type="ftr" sz="quarter" idx="10"/>
          </p:nvPr>
        </p:nvSpPr>
        <p:spPr>
          <a:xfrm>
            <a:off x="582621" y="6261100"/>
            <a:ext cx="8188324" cy="476250"/>
          </a:xfrm>
          <a:prstGeom prst="rect">
            <a:avLst/>
          </a:prstGeom>
          <a:ln/>
        </p:spPr>
        <p:txBody>
          <a:bodyPr/>
          <a:lstStyle>
            <a:lvl1pPr>
              <a:defRPr/>
            </a:lvl1pPr>
          </a:lstStyle>
          <a:p>
            <a:pPr>
              <a:defRPr/>
            </a:pPr>
            <a:endParaRPr lang="en-US">
              <a:solidFill>
                <a:srgbClr val="000000"/>
              </a:solidFill>
            </a:endParaRPr>
          </a:p>
        </p:txBody>
      </p:sp>
    </p:spTree>
    <p:extLst>
      <p:ext uri="{BB962C8B-B14F-4D97-AF65-F5344CB8AC3E}">
        <p14:creationId xmlns:p14="http://schemas.microsoft.com/office/powerpoint/2010/main" val="12316000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0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416370405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sp>
        <p:nvSpPr>
          <p:cNvPr id="3" name="Title 2"/>
          <p:cNvSpPr>
            <a:spLocks noGrp="1"/>
          </p:cNvSpPr>
          <p:nvPr>
            <p:ph type="title"/>
          </p:nvPr>
        </p:nvSpPr>
        <p:spPr>
          <a:xfrm>
            <a:off x="631836" y="548244"/>
            <a:ext cx="6913563" cy="369332"/>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153276849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148512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3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878073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28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410712511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5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31842" y="548294"/>
            <a:ext cx="6913563" cy="369283"/>
          </a:xfrm>
          <a:prstGeom prst="rect">
            <a:avLst/>
          </a:prstGeom>
        </p:spPr>
        <p:txBody>
          <a:bodyPr lIns="91390" tIns="45696" rIns="91390" bIns="45696"/>
          <a:lstStyle>
            <a:lvl1pPr>
              <a:defRPr/>
            </a:lvl1pPr>
          </a:lstStyle>
          <a:p>
            <a:endParaRPr lang="en-AU" dirty="0"/>
          </a:p>
        </p:txBody>
      </p:sp>
      <p:sp>
        <p:nvSpPr>
          <p:cNvPr id="3" name="Content Placeholder 2"/>
          <p:cNvSpPr>
            <a:spLocks noGrp="1"/>
          </p:cNvSpPr>
          <p:nvPr>
            <p:ph idx="1"/>
          </p:nvPr>
        </p:nvSpPr>
        <p:spPr>
          <a:xfrm>
            <a:off x="631845" y="1076325"/>
            <a:ext cx="8642349" cy="276950"/>
          </a:xfrm>
          <a:prstGeom prst="rect">
            <a:avLst/>
          </a:prstGeom>
        </p:spPr>
        <p:txBody>
          <a:bodyPr lIns="91390" tIns="45696" rIns="91390" bIns="45696"/>
          <a:lstStyle>
            <a:lvl1pPr>
              <a:defRPr/>
            </a:lvl1pPr>
          </a:lstStyle>
          <a:p>
            <a:pPr lvl="0"/>
            <a:endParaRPr lang="en-AU" dirty="0"/>
          </a:p>
        </p:txBody>
      </p:sp>
      <p:sp>
        <p:nvSpPr>
          <p:cNvPr id="4" name="Rectangle 5"/>
          <p:cNvSpPr>
            <a:spLocks noGrp="1" noChangeArrowheads="1"/>
          </p:cNvSpPr>
          <p:nvPr>
            <p:ph type="ftr" sz="quarter" idx="10"/>
          </p:nvPr>
        </p:nvSpPr>
        <p:spPr>
          <a:xfrm>
            <a:off x="582620" y="6261101"/>
            <a:ext cx="8188325" cy="476251"/>
          </a:xfrm>
          <a:prstGeom prst="rect">
            <a:avLst/>
          </a:prstGeom>
          <a:ln/>
        </p:spPr>
        <p:txBody>
          <a:bodyPr/>
          <a:lstStyle>
            <a:lvl1pPr>
              <a:defRPr/>
            </a:lvl1pPr>
          </a:lstStyle>
          <a:p>
            <a:pPr>
              <a:defRPr/>
            </a:pPr>
            <a:endParaRPr lang="en-US"/>
          </a:p>
        </p:txBody>
      </p:sp>
    </p:spTree>
    <p:extLst>
      <p:ext uri="{BB962C8B-B14F-4D97-AF65-F5344CB8AC3E}">
        <p14:creationId xmlns:p14="http://schemas.microsoft.com/office/powerpoint/2010/main" val="11046981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1789216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4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31842" y="548294"/>
            <a:ext cx="6913563" cy="369283"/>
          </a:xfrm>
          <a:prstGeom prst="rect">
            <a:avLst/>
          </a:prstGeom>
        </p:spPr>
        <p:txBody>
          <a:bodyPr lIns="91390" tIns="45696" rIns="91390" bIns="45696"/>
          <a:lstStyle>
            <a:lvl1pPr>
              <a:defRPr/>
            </a:lvl1pPr>
          </a:lstStyle>
          <a:p>
            <a:endParaRPr lang="en-AU" dirty="0"/>
          </a:p>
        </p:txBody>
      </p:sp>
      <p:sp>
        <p:nvSpPr>
          <p:cNvPr id="3" name="Content Placeholder 2"/>
          <p:cNvSpPr>
            <a:spLocks noGrp="1"/>
          </p:cNvSpPr>
          <p:nvPr>
            <p:ph idx="1"/>
          </p:nvPr>
        </p:nvSpPr>
        <p:spPr>
          <a:xfrm>
            <a:off x="631845" y="1076325"/>
            <a:ext cx="8642349" cy="276950"/>
          </a:xfrm>
          <a:prstGeom prst="rect">
            <a:avLst/>
          </a:prstGeom>
        </p:spPr>
        <p:txBody>
          <a:bodyPr lIns="91390" tIns="45696" rIns="91390" bIns="45696"/>
          <a:lstStyle>
            <a:lvl1pPr>
              <a:defRPr/>
            </a:lvl1pPr>
          </a:lstStyle>
          <a:p>
            <a:pPr lvl="0"/>
            <a:endParaRPr lang="en-AU" dirty="0"/>
          </a:p>
        </p:txBody>
      </p:sp>
      <p:sp>
        <p:nvSpPr>
          <p:cNvPr id="4" name="Rectangle 5"/>
          <p:cNvSpPr>
            <a:spLocks noGrp="1" noChangeArrowheads="1"/>
          </p:cNvSpPr>
          <p:nvPr>
            <p:ph type="ftr" sz="quarter" idx="10"/>
          </p:nvPr>
        </p:nvSpPr>
        <p:spPr>
          <a:xfrm>
            <a:off x="582620" y="6261101"/>
            <a:ext cx="8188325" cy="476251"/>
          </a:xfrm>
          <a:prstGeom prst="rect">
            <a:avLst/>
          </a:prstGeom>
          <a:ln/>
        </p:spPr>
        <p:txBody>
          <a:bodyPr/>
          <a:lstStyle>
            <a:lvl1pPr>
              <a:defRPr/>
            </a:lvl1pPr>
          </a:lstStyle>
          <a:p>
            <a:pPr>
              <a:defRPr/>
            </a:pPr>
            <a:endParaRPr lang="en-US"/>
          </a:p>
        </p:txBody>
      </p:sp>
    </p:spTree>
    <p:extLst>
      <p:ext uri="{BB962C8B-B14F-4D97-AF65-F5344CB8AC3E}">
        <p14:creationId xmlns:p14="http://schemas.microsoft.com/office/powerpoint/2010/main" val="203828204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33122" name="Rectangle 2"/>
          <p:cNvSpPr>
            <a:spLocks noGrp="1" noChangeArrowheads="1"/>
          </p:cNvSpPr>
          <p:nvPr>
            <p:ph type="ctrTitle"/>
          </p:nvPr>
        </p:nvSpPr>
        <p:spPr>
          <a:xfrm>
            <a:off x="1928819" y="3213101"/>
            <a:ext cx="7345363" cy="609600"/>
          </a:xfrm>
          <a:prstGeom prst="rect">
            <a:avLst/>
          </a:prstGeom>
        </p:spPr>
        <p:txBody>
          <a:bodyPr/>
          <a:lstStyle>
            <a:lvl1pPr algn="r">
              <a:defRPr sz="4000"/>
            </a:lvl1pPr>
          </a:lstStyle>
          <a:p>
            <a:r>
              <a:rPr lang="en-US"/>
              <a:t>Click to edit Master title style</a:t>
            </a:r>
            <a:endParaRPr lang="en-AU"/>
          </a:p>
        </p:txBody>
      </p:sp>
      <p:sp>
        <p:nvSpPr>
          <p:cNvPr id="133123" name="Rectangle 3"/>
          <p:cNvSpPr>
            <a:spLocks noGrp="1" noChangeArrowheads="1"/>
          </p:cNvSpPr>
          <p:nvPr>
            <p:ph type="subTitle" idx="1"/>
          </p:nvPr>
        </p:nvSpPr>
        <p:spPr>
          <a:xfrm>
            <a:off x="1928819" y="4105284"/>
            <a:ext cx="7345363" cy="365125"/>
          </a:xfrm>
          <a:prstGeom prst="rect">
            <a:avLst/>
          </a:prstGeom>
        </p:spPr>
        <p:txBody>
          <a:bodyPr/>
          <a:lstStyle>
            <a:lvl1pPr algn="r">
              <a:defRPr sz="2400"/>
            </a:lvl1pPr>
          </a:lstStyle>
          <a:p>
            <a:r>
              <a:rPr lang="en-US"/>
              <a:t>Click to edit Master subtitle style</a:t>
            </a:r>
            <a:endParaRPr lang="en-AU"/>
          </a:p>
        </p:txBody>
      </p:sp>
      <p:sp>
        <p:nvSpPr>
          <p:cNvPr id="133124" name="Rectangle 4"/>
          <p:cNvSpPr>
            <a:spLocks noGrp="1" noChangeArrowheads="1"/>
          </p:cNvSpPr>
          <p:nvPr>
            <p:ph type="dt" sz="half" idx="2"/>
          </p:nvPr>
        </p:nvSpPr>
        <p:spPr bwMode="auto">
          <a:xfrm>
            <a:off x="495300" y="6245225"/>
            <a:ext cx="2311400" cy="476250"/>
          </a:xfrm>
          <a:prstGeom prst="rect">
            <a:avLst/>
          </a:prstGeom>
          <a:noFill/>
          <a:ln>
            <a:miter lim="800000"/>
            <a:headEnd/>
            <a:tailEnd/>
          </a:ln>
        </p:spPr>
        <p:txBody>
          <a:bodyPr vert="horz" wrap="square" lIns="91440" tIns="45720" rIns="91440" bIns="45720" numCol="1" anchor="t" anchorCtr="0" compatLnSpc="1">
            <a:prstTxWarp prst="textNoShape">
              <a:avLst/>
            </a:prstTxWarp>
          </a:bodyPr>
          <a:lstStyle>
            <a:lvl1pPr>
              <a:defRPr sz="1400"/>
            </a:lvl1pPr>
          </a:lstStyle>
          <a:p>
            <a:endParaRPr lang="en-US">
              <a:solidFill>
                <a:srgbClr val="000000"/>
              </a:solidFill>
            </a:endParaRPr>
          </a:p>
        </p:txBody>
      </p:sp>
      <p:sp>
        <p:nvSpPr>
          <p:cNvPr id="133125" name="Rectangle 5"/>
          <p:cNvSpPr>
            <a:spLocks noGrp="1" noChangeArrowheads="1"/>
          </p:cNvSpPr>
          <p:nvPr>
            <p:ph type="ftr" sz="quarter" idx="3"/>
          </p:nvPr>
        </p:nvSpPr>
        <p:spPr bwMode="auto">
          <a:xfrm>
            <a:off x="3384550" y="6245225"/>
            <a:ext cx="3136900" cy="476250"/>
          </a:xfrm>
          <a:prstGeom prst="rect">
            <a:avLst/>
          </a:prstGeom>
          <a:noFill/>
          <a:ln>
            <a:miter lim="800000"/>
            <a:headEnd/>
            <a:tailEnd/>
          </a:ln>
        </p:spPr>
        <p:txBody>
          <a:bodyPr vert="horz" wrap="square" lIns="91440" tIns="45720" rIns="91440" bIns="45720" numCol="1" anchor="t" anchorCtr="0" compatLnSpc="1">
            <a:prstTxWarp prst="textNoShape">
              <a:avLst/>
            </a:prstTxWarp>
          </a:bodyPr>
          <a:lstStyle>
            <a:lvl1pPr algn="ctr">
              <a:defRPr sz="1400"/>
            </a:lvl1pPr>
          </a:lstStyle>
          <a:p>
            <a:endParaRPr lang="en-US">
              <a:solidFill>
                <a:srgbClr val="000000"/>
              </a:solidFill>
            </a:endParaRPr>
          </a:p>
        </p:txBody>
      </p:sp>
      <p:sp>
        <p:nvSpPr>
          <p:cNvPr id="133126" name="Rectangle 6"/>
          <p:cNvSpPr>
            <a:spLocks noGrp="1" noChangeArrowheads="1"/>
          </p:cNvSpPr>
          <p:nvPr>
            <p:ph type="sldNum" sz="quarter" idx="4"/>
          </p:nvPr>
        </p:nvSpPr>
        <p:spPr>
          <a:xfrm>
            <a:off x="7099300" y="6245225"/>
            <a:ext cx="2311400" cy="476250"/>
          </a:xfrm>
          <a:prstGeom prst="rect">
            <a:avLst/>
          </a:prstGeom>
        </p:spPr>
        <p:txBody>
          <a:bodyPr/>
          <a:lstStyle>
            <a:lvl1pPr eaLnBrk="0" hangingPunct="0">
              <a:defRPr sz="1400" i="0"/>
            </a:lvl1pPr>
          </a:lstStyle>
          <a:p>
            <a:fld id="{3E7C0CC8-E12B-4B1E-958E-BC6C5916F62C}" type="slidenum">
              <a:rPr lang="en-US">
                <a:solidFill>
                  <a:srgbClr val="000000"/>
                </a:solidFill>
              </a:rPr>
              <a:pPr/>
              <a:t>‹#›</a:t>
            </a:fld>
            <a:endParaRPr lang="en-US">
              <a:solidFill>
                <a:srgbClr val="000000"/>
              </a:solidFill>
            </a:endParaRPr>
          </a:p>
        </p:txBody>
      </p:sp>
      <p:pic>
        <p:nvPicPr>
          <p:cNvPr id="133128" name="Picture 8" descr="GrattanLogo"/>
          <p:cNvPicPr>
            <a:picLocks noChangeAspect="1" noChangeArrowheads="1"/>
          </p:cNvPicPr>
          <p:nvPr userDrawn="1"/>
        </p:nvPicPr>
        <p:blipFill>
          <a:blip r:embed="rId2" cstate="print"/>
          <a:srcRect/>
          <a:stretch>
            <a:fillRect/>
          </a:stretch>
        </p:blipFill>
        <p:spPr bwMode="auto">
          <a:xfrm>
            <a:off x="5024438" y="981075"/>
            <a:ext cx="4249738" cy="1081088"/>
          </a:xfrm>
          <a:prstGeom prst="rect">
            <a:avLst/>
          </a:prstGeom>
          <a:noFill/>
        </p:spPr>
      </p:pic>
    </p:spTree>
    <p:extLst>
      <p:ext uri="{BB962C8B-B14F-4D97-AF65-F5344CB8AC3E}">
        <p14:creationId xmlns:p14="http://schemas.microsoft.com/office/powerpoint/2010/main" val="422428986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77773492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31834" y="642943"/>
            <a:ext cx="6913563" cy="274637"/>
          </a:xfrm>
          <a:prstGeom prst="rect">
            <a:avLst/>
          </a:prstGeom>
        </p:spPr>
        <p:txBody>
          <a:bodyPr/>
          <a:lstStyle>
            <a:lvl1pPr>
              <a:defRPr/>
            </a:lvl1pPr>
          </a:lstStyle>
          <a:p>
            <a:r>
              <a:rPr lang="en-US"/>
              <a:t>Stack</a:t>
            </a:r>
            <a:endParaRPr lang="en-AU"/>
          </a:p>
        </p:txBody>
      </p:sp>
      <p:sp>
        <p:nvSpPr>
          <p:cNvPr id="3" name="Content Placeholder 2"/>
          <p:cNvSpPr>
            <a:spLocks noGrp="1"/>
          </p:cNvSpPr>
          <p:nvPr>
            <p:ph idx="1" hasCustomPrompt="1"/>
          </p:nvPr>
        </p:nvSpPr>
        <p:spPr>
          <a:xfrm>
            <a:off x="631833" y="1076325"/>
            <a:ext cx="8642349" cy="184666"/>
          </a:xfrm>
          <a:prstGeom prst="rect">
            <a:avLst/>
          </a:prstGeom>
        </p:spPr>
        <p:txBody>
          <a:bodyPr/>
          <a:lstStyle>
            <a:lvl1pPr>
              <a:defRPr/>
            </a:lvl1pPr>
          </a:lstStyle>
          <a:p>
            <a:pPr lvl="0"/>
            <a:r>
              <a:rPr lang="en-AU"/>
              <a:t>stuff</a:t>
            </a:r>
          </a:p>
        </p:txBody>
      </p:sp>
    </p:spTree>
    <p:extLst>
      <p:ext uri="{BB962C8B-B14F-4D97-AF65-F5344CB8AC3E}">
        <p14:creationId xmlns:p14="http://schemas.microsoft.com/office/powerpoint/2010/main" val="31345535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31834" y="260648"/>
            <a:ext cx="6913563" cy="274637"/>
          </a:xfrm>
          <a:prstGeom prst="rect">
            <a:avLst/>
          </a:prstGeom>
        </p:spPr>
        <p:txBody>
          <a:bodyPr/>
          <a:lstStyle>
            <a:lvl1pPr>
              <a:defRPr/>
            </a:lvl1pPr>
          </a:lstStyle>
          <a:p>
            <a:r>
              <a:rPr lang="en-US"/>
              <a:t>Stack</a:t>
            </a:r>
            <a:endParaRPr lang="en-AU"/>
          </a:p>
        </p:txBody>
      </p:sp>
      <p:sp>
        <p:nvSpPr>
          <p:cNvPr id="3" name="Content Placeholder 2"/>
          <p:cNvSpPr>
            <a:spLocks noGrp="1"/>
          </p:cNvSpPr>
          <p:nvPr>
            <p:ph idx="1" hasCustomPrompt="1"/>
          </p:nvPr>
        </p:nvSpPr>
        <p:spPr>
          <a:xfrm>
            <a:off x="631833" y="620688"/>
            <a:ext cx="8642349" cy="184666"/>
          </a:xfrm>
          <a:prstGeom prst="rect">
            <a:avLst/>
          </a:prstGeom>
        </p:spPr>
        <p:txBody>
          <a:bodyPr/>
          <a:lstStyle>
            <a:lvl1pPr>
              <a:defRPr/>
            </a:lvl1pPr>
          </a:lstStyle>
          <a:p>
            <a:pPr lvl="0"/>
            <a:r>
              <a:rPr lang="en-AU"/>
              <a:t>stuff</a:t>
            </a:r>
          </a:p>
        </p:txBody>
      </p:sp>
    </p:spTree>
    <p:extLst>
      <p:ext uri="{BB962C8B-B14F-4D97-AF65-F5344CB8AC3E}">
        <p14:creationId xmlns:p14="http://schemas.microsoft.com/office/powerpoint/2010/main" val="16524603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2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27293969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18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31849" y="116632"/>
            <a:ext cx="6913563" cy="461616"/>
          </a:xfrm>
          <a:prstGeom prst="rect">
            <a:avLst/>
          </a:prstGeom>
        </p:spPr>
        <p:txBody>
          <a:bodyPr lIns="91390" tIns="45696" rIns="91390" bIns="45696"/>
          <a:lstStyle>
            <a:lvl1pPr>
              <a:defRPr/>
            </a:lvl1pPr>
          </a:lstStyle>
          <a:p>
            <a:r>
              <a:rPr lang="en-US"/>
              <a:t>Click to edit Master title style</a:t>
            </a:r>
            <a:endParaRPr lang="en-AU" dirty="0"/>
          </a:p>
        </p:txBody>
      </p:sp>
      <p:sp>
        <p:nvSpPr>
          <p:cNvPr id="3" name="Content Placeholder 2"/>
          <p:cNvSpPr>
            <a:spLocks noGrp="1"/>
          </p:cNvSpPr>
          <p:nvPr>
            <p:ph idx="1"/>
          </p:nvPr>
        </p:nvSpPr>
        <p:spPr>
          <a:xfrm>
            <a:off x="631849" y="692696"/>
            <a:ext cx="8642349" cy="276950"/>
          </a:xfrm>
          <a:prstGeom prst="rect">
            <a:avLst/>
          </a:prstGeom>
        </p:spPr>
        <p:txBody>
          <a:bodyPr lIns="91390" tIns="45696" rIns="91390" bIns="45696"/>
          <a:lstStyle>
            <a:lvl1pPr>
              <a:defRPr/>
            </a:lvl1pPr>
          </a:lstStyle>
          <a:p>
            <a:pPr lvl="0"/>
            <a:r>
              <a:rPr lang="en-US"/>
              <a:t>Edit Master text styles</a:t>
            </a:r>
          </a:p>
        </p:txBody>
      </p:sp>
      <p:sp>
        <p:nvSpPr>
          <p:cNvPr id="4" name="Rectangle 5"/>
          <p:cNvSpPr>
            <a:spLocks noGrp="1" noChangeArrowheads="1"/>
          </p:cNvSpPr>
          <p:nvPr>
            <p:ph type="ftr" sz="quarter" idx="10"/>
          </p:nvPr>
        </p:nvSpPr>
        <p:spPr>
          <a:xfrm>
            <a:off x="582621" y="6261100"/>
            <a:ext cx="8188324" cy="476250"/>
          </a:xfrm>
          <a:prstGeom prst="rect">
            <a:avLst/>
          </a:prstGeom>
          <a:ln/>
        </p:spPr>
        <p:txBody>
          <a:bodyPr/>
          <a:lstStyle>
            <a:lvl1pPr>
              <a:defRPr/>
            </a:lvl1pPr>
          </a:lstStyle>
          <a:p>
            <a:pPr>
              <a:defRPr/>
            </a:pPr>
            <a:endParaRPr lang="en-US">
              <a:solidFill>
                <a:srgbClr val="000000"/>
              </a:solidFill>
            </a:endParaRPr>
          </a:p>
        </p:txBody>
      </p:sp>
    </p:spTree>
    <p:extLst>
      <p:ext uri="{BB962C8B-B14F-4D97-AF65-F5344CB8AC3E}">
        <p14:creationId xmlns:p14="http://schemas.microsoft.com/office/powerpoint/2010/main" val="1231600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3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41637040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4_Title and Content">
    <p:spTree>
      <p:nvGrpSpPr>
        <p:cNvPr id="1" name=""/>
        <p:cNvGrpSpPr/>
        <p:nvPr/>
      </p:nvGrpSpPr>
      <p:grpSpPr>
        <a:xfrm>
          <a:off x="0" y="0"/>
          <a:ext cx="0" cy="0"/>
          <a:chOff x="0" y="0"/>
          <a:chExt cx="0" cy="0"/>
        </a:xfrm>
      </p:grpSpPr>
      <p:sp>
        <p:nvSpPr>
          <p:cNvPr id="3" name="Title 2"/>
          <p:cNvSpPr>
            <a:spLocks noGrp="1"/>
          </p:cNvSpPr>
          <p:nvPr>
            <p:ph type="title"/>
          </p:nvPr>
        </p:nvSpPr>
        <p:spPr>
          <a:xfrm>
            <a:off x="631836" y="548244"/>
            <a:ext cx="6913563" cy="369332"/>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15327684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6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14851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27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41071251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24.xml"/><Relationship Id="rId2" Type="http://schemas.openxmlformats.org/officeDocument/2006/relationships/slideLayout" Target="../slideLayouts/slideLayout23.xml"/><Relationship Id="rId1" Type="http://schemas.openxmlformats.org/officeDocument/2006/relationships/slideLayout" Target="../slideLayouts/slideLayout22.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1" r:id="rId9"/>
    <p:sldLayoutId id="2147483669" r:id="rId10"/>
    <p:sldLayoutId id="2147483650" r:id="rId11"/>
    <p:sldLayoutId id="2147483662" r:id="rId12"/>
    <p:sldLayoutId id="2147483665" r:id="rId13"/>
    <p:sldLayoutId id="2147483653" r:id="rId14"/>
    <p:sldLayoutId id="2147483654" r:id="rId15"/>
    <p:sldLayoutId id="2147483655" r:id="rId16"/>
    <p:sldLayoutId id="2147483656" r:id="rId17"/>
    <p:sldLayoutId id="2147483659" r:id="rId18"/>
    <p:sldLayoutId id="2147483687" r:id="rId19"/>
    <p:sldLayoutId id="2147483688" r:id="rId20"/>
    <p:sldLayoutId id="2147483689" r:id="rId21"/>
  </p:sldLayoutIdLst>
  <p:hf hdr="0" ftr="0" dt="0"/>
  <p:txStyles>
    <p:titleStyle>
      <a:lvl1pPr algn="l" rtl="0" eaLnBrk="1" fontAlgn="base" hangingPunct="1">
        <a:spcBef>
          <a:spcPct val="0"/>
        </a:spcBef>
        <a:spcAft>
          <a:spcPct val="0"/>
        </a:spcAft>
        <a:defRPr b="1">
          <a:solidFill>
            <a:schemeClr val="tx1"/>
          </a:solidFill>
          <a:latin typeface="+mj-lt"/>
          <a:ea typeface="+mj-ea"/>
          <a:cs typeface="+mj-cs"/>
        </a:defRPr>
      </a:lvl1pPr>
      <a:lvl2pPr algn="l" rtl="0" eaLnBrk="1" fontAlgn="base" hangingPunct="1">
        <a:spcBef>
          <a:spcPct val="0"/>
        </a:spcBef>
        <a:spcAft>
          <a:spcPct val="0"/>
        </a:spcAft>
        <a:defRPr b="1">
          <a:solidFill>
            <a:schemeClr val="tx1"/>
          </a:solidFill>
          <a:latin typeface="Arial" charset="0"/>
          <a:ea typeface="ＭＳ Ｐゴシック" pitchFamily="34" charset="-128"/>
        </a:defRPr>
      </a:lvl2pPr>
      <a:lvl3pPr algn="l" rtl="0" eaLnBrk="1" fontAlgn="base" hangingPunct="1">
        <a:spcBef>
          <a:spcPct val="0"/>
        </a:spcBef>
        <a:spcAft>
          <a:spcPct val="0"/>
        </a:spcAft>
        <a:defRPr b="1">
          <a:solidFill>
            <a:schemeClr val="tx1"/>
          </a:solidFill>
          <a:latin typeface="Arial" charset="0"/>
          <a:ea typeface="ＭＳ Ｐゴシック" pitchFamily="34" charset="-128"/>
        </a:defRPr>
      </a:lvl3pPr>
      <a:lvl4pPr algn="l" rtl="0" eaLnBrk="1" fontAlgn="base" hangingPunct="1">
        <a:spcBef>
          <a:spcPct val="0"/>
        </a:spcBef>
        <a:spcAft>
          <a:spcPct val="0"/>
        </a:spcAft>
        <a:defRPr b="1">
          <a:solidFill>
            <a:schemeClr val="tx1"/>
          </a:solidFill>
          <a:latin typeface="Arial" charset="0"/>
          <a:ea typeface="ＭＳ Ｐゴシック" pitchFamily="34" charset="-128"/>
        </a:defRPr>
      </a:lvl4pPr>
      <a:lvl5pPr algn="l" rtl="0" eaLnBrk="1" fontAlgn="base" hangingPunct="1">
        <a:spcBef>
          <a:spcPct val="0"/>
        </a:spcBef>
        <a:spcAft>
          <a:spcPct val="0"/>
        </a:spcAft>
        <a:defRPr b="1">
          <a:solidFill>
            <a:schemeClr val="tx1"/>
          </a:solidFill>
          <a:latin typeface="Arial" charset="0"/>
          <a:ea typeface="ＭＳ Ｐゴシック" pitchFamily="34" charset="-128"/>
        </a:defRPr>
      </a:lvl5pPr>
      <a:lvl6pPr marL="457200" algn="l" rtl="0" eaLnBrk="1" fontAlgn="base" hangingPunct="1">
        <a:spcBef>
          <a:spcPct val="0"/>
        </a:spcBef>
        <a:spcAft>
          <a:spcPct val="0"/>
        </a:spcAft>
        <a:defRPr b="1">
          <a:solidFill>
            <a:schemeClr val="tx1"/>
          </a:solidFill>
          <a:latin typeface="Arial" charset="0"/>
          <a:ea typeface="ＭＳ Ｐゴシック" pitchFamily="34" charset="-128"/>
        </a:defRPr>
      </a:lvl6pPr>
      <a:lvl7pPr marL="914400" algn="l" rtl="0" eaLnBrk="1" fontAlgn="base" hangingPunct="1">
        <a:spcBef>
          <a:spcPct val="0"/>
        </a:spcBef>
        <a:spcAft>
          <a:spcPct val="0"/>
        </a:spcAft>
        <a:defRPr b="1">
          <a:solidFill>
            <a:schemeClr val="tx1"/>
          </a:solidFill>
          <a:latin typeface="Arial" charset="0"/>
          <a:ea typeface="ＭＳ Ｐゴシック" pitchFamily="34" charset="-128"/>
        </a:defRPr>
      </a:lvl7pPr>
      <a:lvl8pPr marL="1371600" algn="l" rtl="0" eaLnBrk="1" fontAlgn="base" hangingPunct="1">
        <a:spcBef>
          <a:spcPct val="0"/>
        </a:spcBef>
        <a:spcAft>
          <a:spcPct val="0"/>
        </a:spcAft>
        <a:defRPr b="1">
          <a:solidFill>
            <a:schemeClr val="tx1"/>
          </a:solidFill>
          <a:latin typeface="Arial" charset="0"/>
          <a:ea typeface="ＭＳ Ｐゴシック" pitchFamily="34" charset="-128"/>
        </a:defRPr>
      </a:lvl8pPr>
      <a:lvl9pPr marL="1828800" algn="l" rtl="0" eaLnBrk="1" fontAlgn="base" hangingPunct="1">
        <a:spcBef>
          <a:spcPct val="0"/>
        </a:spcBef>
        <a:spcAft>
          <a:spcPct val="0"/>
        </a:spcAft>
        <a:defRPr b="1">
          <a:solidFill>
            <a:schemeClr val="tx1"/>
          </a:solidFill>
          <a:latin typeface="Arial" charset="0"/>
          <a:ea typeface="ＭＳ Ｐゴシック" pitchFamily="34" charset="-128"/>
        </a:defRPr>
      </a:lvl9pPr>
    </p:titleStyle>
    <p:bodyStyle>
      <a:lvl1pPr algn="l" rtl="0" eaLnBrk="1" fontAlgn="base" hangingPunct="1">
        <a:spcBef>
          <a:spcPct val="0"/>
        </a:spcBef>
        <a:spcAft>
          <a:spcPct val="0"/>
        </a:spcAft>
        <a:defRPr sz="1200" b="1">
          <a:solidFill>
            <a:schemeClr val="tx1"/>
          </a:solidFill>
          <a:latin typeface="+mn-lt"/>
          <a:ea typeface="+mn-ea"/>
          <a:cs typeface="+mn-cs"/>
        </a:defRPr>
      </a:lvl1pPr>
      <a:lvl2pPr marL="179388" indent="-177800" algn="l" rtl="0" eaLnBrk="1" fontAlgn="base" hangingPunct="1">
        <a:spcBef>
          <a:spcPct val="0"/>
        </a:spcBef>
        <a:spcAft>
          <a:spcPct val="0"/>
        </a:spcAft>
        <a:buSzPct val="130000"/>
        <a:buChar char="•"/>
        <a:defRPr sz="1200">
          <a:solidFill>
            <a:schemeClr val="tx1"/>
          </a:solidFill>
          <a:latin typeface="+mn-lt"/>
          <a:ea typeface="+mn-ea"/>
        </a:defRPr>
      </a:lvl2pPr>
      <a:lvl3pPr marL="403225" indent="-222250" algn="l" rtl="0" eaLnBrk="1" fontAlgn="base" hangingPunct="1">
        <a:spcBef>
          <a:spcPct val="0"/>
        </a:spcBef>
        <a:spcAft>
          <a:spcPct val="0"/>
        </a:spcAft>
        <a:buFont typeface="Arial" charset="0"/>
        <a:buChar char="–"/>
        <a:defRPr sz="1200">
          <a:solidFill>
            <a:schemeClr val="tx1"/>
          </a:solidFill>
          <a:latin typeface="+mn-lt"/>
          <a:ea typeface="+mn-ea"/>
        </a:defRPr>
      </a:lvl3pPr>
      <a:lvl4pPr marL="560388" indent="-142875" algn="l" rtl="0" eaLnBrk="1" fontAlgn="base" hangingPunct="1">
        <a:spcBef>
          <a:spcPct val="0"/>
        </a:spcBef>
        <a:spcAft>
          <a:spcPct val="0"/>
        </a:spcAft>
        <a:buFont typeface="Arial" charset="0"/>
        <a:buChar char="-"/>
        <a:defRPr sz="1200">
          <a:solidFill>
            <a:schemeClr val="tx1"/>
          </a:solidFill>
          <a:latin typeface="+mn-lt"/>
          <a:ea typeface="+mn-ea"/>
        </a:defRPr>
      </a:lvl4pPr>
      <a:lvl5pPr marL="788988" indent="-209550" algn="l" rtl="0" eaLnBrk="1" fontAlgn="base" hangingPunct="1">
        <a:spcBef>
          <a:spcPct val="0"/>
        </a:spcBef>
        <a:spcAft>
          <a:spcPct val="0"/>
        </a:spcAft>
        <a:buFont typeface="Arial" charset="0"/>
        <a:buChar char="&gt;"/>
        <a:defRPr sz="1200">
          <a:solidFill>
            <a:schemeClr val="tx1"/>
          </a:solidFill>
          <a:latin typeface="+mn-lt"/>
          <a:ea typeface="+mn-ea"/>
        </a:defRPr>
      </a:lvl5pPr>
      <a:lvl6pPr marL="1246188" indent="-209550" algn="l" rtl="0" eaLnBrk="1" fontAlgn="base" hangingPunct="1">
        <a:spcBef>
          <a:spcPct val="0"/>
        </a:spcBef>
        <a:spcAft>
          <a:spcPct val="0"/>
        </a:spcAft>
        <a:buFont typeface="Arial" charset="0"/>
        <a:buChar char="&gt;"/>
        <a:defRPr sz="1200">
          <a:solidFill>
            <a:schemeClr val="tx1"/>
          </a:solidFill>
          <a:latin typeface="+mn-lt"/>
          <a:ea typeface="+mn-ea"/>
        </a:defRPr>
      </a:lvl6pPr>
      <a:lvl7pPr marL="1703388" indent="-209550" algn="l" rtl="0" eaLnBrk="1" fontAlgn="base" hangingPunct="1">
        <a:spcBef>
          <a:spcPct val="0"/>
        </a:spcBef>
        <a:spcAft>
          <a:spcPct val="0"/>
        </a:spcAft>
        <a:buFont typeface="Arial" charset="0"/>
        <a:buChar char="&gt;"/>
        <a:defRPr sz="1200">
          <a:solidFill>
            <a:schemeClr val="tx1"/>
          </a:solidFill>
          <a:latin typeface="+mn-lt"/>
          <a:ea typeface="+mn-ea"/>
        </a:defRPr>
      </a:lvl7pPr>
      <a:lvl8pPr marL="2160588" indent="-209550" algn="l" rtl="0" eaLnBrk="1" fontAlgn="base" hangingPunct="1">
        <a:spcBef>
          <a:spcPct val="0"/>
        </a:spcBef>
        <a:spcAft>
          <a:spcPct val="0"/>
        </a:spcAft>
        <a:buFont typeface="Arial" charset="0"/>
        <a:buChar char="&gt;"/>
        <a:defRPr sz="1200">
          <a:solidFill>
            <a:schemeClr val="tx1"/>
          </a:solidFill>
          <a:latin typeface="+mn-lt"/>
          <a:ea typeface="+mn-ea"/>
        </a:defRPr>
      </a:lvl8pPr>
      <a:lvl9pPr marL="2617788" indent="-209550" algn="l" rtl="0" eaLnBrk="1" fontAlgn="base" hangingPunct="1">
        <a:spcBef>
          <a:spcPct val="0"/>
        </a:spcBef>
        <a:spcAft>
          <a:spcPct val="0"/>
        </a:spcAft>
        <a:buFont typeface="Arial" charset="0"/>
        <a:buChar char="&gt;"/>
        <a:defRPr sz="1200">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57763643"/>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Lst>
  <p:hf hdr="0" ftr="0" dt="0"/>
  <p:txStyles>
    <p:titleStyle>
      <a:lvl1pPr algn="l" rtl="0" eaLnBrk="1" fontAlgn="base" hangingPunct="1">
        <a:spcBef>
          <a:spcPct val="0"/>
        </a:spcBef>
        <a:spcAft>
          <a:spcPct val="0"/>
        </a:spcAft>
        <a:defRPr b="1">
          <a:solidFill>
            <a:schemeClr val="tx1"/>
          </a:solidFill>
          <a:latin typeface="+mj-lt"/>
          <a:ea typeface="+mj-ea"/>
          <a:cs typeface="+mj-cs"/>
        </a:defRPr>
      </a:lvl1pPr>
      <a:lvl2pPr algn="l" rtl="0" eaLnBrk="1" fontAlgn="base" hangingPunct="1">
        <a:spcBef>
          <a:spcPct val="0"/>
        </a:spcBef>
        <a:spcAft>
          <a:spcPct val="0"/>
        </a:spcAft>
        <a:defRPr b="1">
          <a:solidFill>
            <a:schemeClr val="tx1"/>
          </a:solidFill>
          <a:latin typeface="Arial" charset="0"/>
          <a:ea typeface="ＭＳ Ｐゴシック" pitchFamily="34" charset="-128"/>
        </a:defRPr>
      </a:lvl2pPr>
      <a:lvl3pPr algn="l" rtl="0" eaLnBrk="1" fontAlgn="base" hangingPunct="1">
        <a:spcBef>
          <a:spcPct val="0"/>
        </a:spcBef>
        <a:spcAft>
          <a:spcPct val="0"/>
        </a:spcAft>
        <a:defRPr b="1">
          <a:solidFill>
            <a:schemeClr val="tx1"/>
          </a:solidFill>
          <a:latin typeface="Arial" charset="0"/>
          <a:ea typeface="ＭＳ Ｐゴシック" pitchFamily="34" charset="-128"/>
        </a:defRPr>
      </a:lvl3pPr>
      <a:lvl4pPr algn="l" rtl="0" eaLnBrk="1" fontAlgn="base" hangingPunct="1">
        <a:spcBef>
          <a:spcPct val="0"/>
        </a:spcBef>
        <a:spcAft>
          <a:spcPct val="0"/>
        </a:spcAft>
        <a:defRPr b="1">
          <a:solidFill>
            <a:schemeClr val="tx1"/>
          </a:solidFill>
          <a:latin typeface="Arial" charset="0"/>
          <a:ea typeface="ＭＳ Ｐゴシック" pitchFamily="34" charset="-128"/>
        </a:defRPr>
      </a:lvl4pPr>
      <a:lvl5pPr algn="l" rtl="0" eaLnBrk="1" fontAlgn="base" hangingPunct="1">
        <a:spcBef>
          <a:spcPct val="0"/>
        </a:spcBef>
        <a:spcAft>
          <a:spcPct val="0"/>
        </a:spcAft>
        <a:defRPr b="1">
          <a:solidFill>
            <a:schemeClr val="tx1"/>
          </a:solidFill>
          <a:latin typeface="Arial" charset="0"/>
          <a:ea typeface="ＭＳ Ｐゴシック" pitchFamily="34" charset="-128"/>
        </a:defRPr>
      </a:lvl5pPr>
      <a:lvl6pPr marL="457200" algn="l" rtl="0" eaLnBrk="1" fontAlgn="base" hangingPunct="1">
        <a:spcBef>
          <a:spcPct val="0"/>
        </a:spcBef>
        <a:spcAft>
          <a:spcPct val="0"/>
        </a:spcAft>
        <a:defRPr b="1">
          <a:solidFill>
            <a:schemeClr val="tx1"/>
          </a:solidFill>
          <a:latin typeface="Arial" charset="0"/>
          <a:ea typeface="ＭＳ Ｐゴシック" pitchFamily="34" charset="-128"/>
        </a:defRPr>
      </a:lvl6pPr>
      <a:lvl7pPr marL="914400" algn="l" rtl="0" eaLnBrk="1" fontAlgn="base" hangingPunct="1">
        <a:spcBef>
          <a:spcPct val="0"/>
        </a:spcBef>
        <a:spcAft>
          <a:spcPct val="0"/>
        </a:spcAft>
        <a:defRPr b="1">
          <a:solidFill>
            <a:schemeClr val="tx1"/>
          </a:solidFill>
          <a:latin typeface="Arial" charset="0"/>
          <a:ea typeface="ＭＳ Ｐゴシック" pitchFamily="34" charset="-128"/>
        </a:defRPr>
      </a:lvl7pPr>
      <a:lvl8pPr marL="1371600" algn="l" rtl="0" eaLnBrk="1" fontAlgn="base" hangingPunct="1">
        <a:spcBef>
          <a:spcPct val="0"/>
        </a:spcBef>
        <a:spcAft>
          <a:spcPct val="0"/>
        </a:spcAft>
        <a:defRPr b="1">
          <a:solidFill>
            <a:schemeClr val="tx1"/>
          </a:solidFill>
          <a:latin typeface="Arial" charset="0"/>
          <a:ea typeface="ＭＳ Ｐゴシック" pitchFamily="34" charset="-128"/>
        </a:defRPr>
      </a:lvl8pPr>
      <a:lvl9pPr marL="1828800" algn="l" rtl="0" eaLnBrk="1" fontAlgn="base" hangingPunct="1">
        <a:spcBef>
          <a:spcPct val="0"/>
        </a:spcBef>
        <a:spcAft>
          <a:spcPct val="0"/>
        </a:spcAft>
        <a:defRPr b="1">
          <a:solidFill>
            <a:schemeClr val="tx1"/>
          </a:solidFill>
          <a:latin typeface="Arial" charset="0"/>
          <a:ea typeface="ＭＳ Ｐゴシック" pitchFamily="34" charset="-128"/>
        </a:defRPr>
      </a:lvl9pPr>
    </p:titleStyle>
    <p:bodyStyle>
      <a:lvl1pPr algn="l" rtl="0" eaLnBrk="1" fontAlgn="base" hangingPunct="1">
        <a:spcBef>
          <a:spcPct val="0"/>
        </a:spcBef>
        <a:spcAft>
          <a:spcPct val="0"/>
        </a:spcAft>
        <a:defRPr sz="1200" b="1">
          <a:solidFill>
            <a:schemeClr val="tx1"/>
          </a:solidFill>
          <a:latin typeface="+mn-lt"/>
          <a:ea typeface="+mn-ea"/>
          <a:cs typeface="+mn-cs"/>
        </a:defRPr>
      </a:lvl1pPr>
      <a:lvl2pPr marL="179388" indent="-177800" algn="l" rtl="0" eaLnBrk="1" fontAlgn="base" hangingPunct="1">
        <a:spcBef>
          <a:spcPct val="0"/>
        </a:spcBef>
        <a:spcAft>
          <a:spcPct val="0"/>
        </a:spcAft>
        <a:buSzPct val="130000"/>
        <a:buChar char="•"/>
        <a:defRPr sz="1200">
          <a:solidFill>
            <a:schemeClr val="tx1"/>
          </a:solidFill>
          <a:latin typeface="+mn-lt"/>
          <a:ea typeface="+mn-ea"/>
        </a:defRPr>
      </a:lvl2pPr>
      <a:lvl3pPr marL="403225" indent="-222250" algn="l" rtl="0" eaLnBrk="1" fontAlgn="base" hangingPunct="1">
        <a:spcBef>
          <a:spcPct val="0"/>
        </a:spcBef>
        <a:spcAft>
          <a:spcPct val="0"/>
        </a:spcAft>
        <a:buFont typeface="Arial" charset="0"/>
        <a:buChar char="–"/>
        <a:defRPr sz="1200">
          <a:solidFill>
            <a:schemeClr val="tx1"/>
          </a:solidFill>
          <a:latin typeface="+mn-lt"/>
          <a:ea typeface="+mn-ea"/>
        </a:defRPr>
      </a:lvl3pPr>
      <a:lvl4pPr marL="560388" indent="-142875" algn="l" rtl="0" eaLnBrk="1" fontAlgn="base" hangingPunct="1">
        <a:spcBef>
          <a:spcPct val="0"/>
        </a:spcBef>
        <a:spcAft>
          <a:spcPct val="0"/>
        </a:spcAft>
        <a:buFont typeface="Arial" charset="0"/>
        <a:buChar char="-"/>
        <a:defRPr sz="1200">
          <a:solidFill>
            <a:schemeClr val="tx1"/>
          </a:solidFill>
          <a:latin typeface="+mn-lt"/>
          <a:ea typeface="+mn-ea"/>
        </a:defRPr>
      </a:lvl4pPr>
      <a:lvl5pPr marL="788988" indent="-209550" algn="l" rtl="0" eaLnBrk="1" fontAlgn="base" hangingPunct="1">
        <a:spcBef>
          <a:spcPct val="0"/>
        </a:spcBef>
        <a:spcAft>
          <a:spcPct val="0"/>
        </a:spcAft>
        <a:buFont typeface="Arial" charset="0"/>
        <a:buChar char="&gt;"/>
        <a:defRPr sz="1200">
          <a:solidFill>
            <a:schemeClr val="tx1"/>
          </a:solidFill>
          <a:latin typeface="+mn-lt"/>
          <a:ea typeface="+mn-ea"/>
        </a:defRPr>
      </a:lvl5pPr>
      <a:lvl6pPr marL="1246188" indent="-209550" algn="l" rtl="0" eaLnBrk="1" fontAlgn="base" hangingPunct="1">
        <a:spcBef>
          <a:spcPct val="0"/>
        </a:spcBef>
        <a:spcAft>
          <a:spcPct val="0"/>
        </a:spcAft>
        <a:buFont typeface="Arial" charset="0"/>
        <a:buChar char="&gt;"/>
        <a:defRPr sz="1200">
          <a:solidFill>
            <a:schemeClr val="tx1"/>
          </a:solidFill>
          <a:latin typeface="+mn-lt"/>
          <a:ea typeface="+mn-ea"/>
        </a:defRPr>
      </a:lvl6pPr>
      <a:lvl7pPr marL="1703388" indent="-209550" algn="l" rtl="0" eaLnBrk="1" fontAlgn="base" hangingPunct="1">
        <a:spcBef>
          <a:spcPct val="0"/>
        </a:spcBef>
        <a:spcAft>
          <a:spcPct val="0"/>
        </a:spcAft>
        <a:buFont typeface="Arial" charset="0"/>
        <a:buChar char="&gt;"/>
        <a:defRPr sz="1200">
          <a:solidFill>
            <a:schemeClr val="tx1"/>
          </a:solidFill>
          <a:latin typeface="+mn-lt"/>
          <a:ea typeface="+mn-ea"/>
        </a:defRPr>
      </a:lvl7pPr>
      <a:lvl8pPr marL="2160588" indent="-209550" algn="l" rtl="0" eaLnBrk="1" fontAlgn="base" hangingPunct="1">
        <a:spcBef>
          <a:spcPct val="0"/>
        </a:spcBef>
        <a:spcAft>
          <a:spcPct val="0"/>
        </a:spcAft>
        <a:buFont typeface="Arial" charset="0"/>
        <a:buChar char="&gt;"/>
        <a:defRPr sz="1200">
          <a:solidFill>
            <a:schemeClr val="tx1"/>
          </a:solidFill>
          <a:latin typeface="+mn-lt"/>
          <a:ea typeface="+mn-ea"/>
        </a:defRPr>
      </a:lvl8pPr>
      <a:lvl9pPr marL="2617788" indent="-209550" algn="l" rtl="0" eaLnBrk="1" fontAlgn="base" hangingPunct="1">
        <a:spcBef>
          <a:spcPct val="0"/>
        </a:spcBef>
        <a:spcAft>
          <a:spcPct val="0"/>
        </a:spcAft>
        <a:buFont typeface="Arial" charset="0"/>
        <a:buChar char="&gt;"/>
        <a:defRPr sz="1200">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xml"/><Relationship Id="rId1" Type="http://schemas.openxmlformats.org/officeDocument/2006/relationships/slideLayout" Target="../slideLayouts/slideLayout19.xml"/></Relationships>
</file>

<file path=ppt/slides/_rels/slide10.xml.rels><?xml version="1.0" encoding="UTF-8" standalone="yes"?>
<Relationships xmlns="http://schemas.openxmlformats.org/package/2006/relationships"><Relationship Id="rId3" Type="http://schemas.openxmlformats.org/officeDocument/2006/relationships/chart" Target="../charts/chart10.xml"/><Relationship Id="rId2" Type="http://schemas.openxmlformats.org/officeDocument/2006/relationships/notesSlide" Target="../notesSlides/notesSlide10.xml"/><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3" Type="http://schemas.openxmlformats.org/officeDocument/2006/relationships/chart" Target="../charts/chart11.xml"/><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chart" Target="../charts/chart12.xml"/><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chart" Target="../charts/chart13.xml"/><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chart" Target="../charts/chart14.xml"/><Relationship Id="rId2" Type="http://schemas.openxmlformats.org/officeDocument/2006/relationships/notesSlide" Target="../notesSlides/notesSlide14.xml"/><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3" Type="http://schemas.openxmlformats.org/officeDocument/2006/relationships/chart" Target="../charts/chart15.xml"/><Relationship Id="rId2" Type="http://schemas.openxmlformats.org/officeDocument/2006/relationships/notesSlide" Target="../notesSlides/notesSlide15.xml"/><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3" Type="http://schemas.openxmlformats.org/officeDocument/2006/relationships/chart" Target="../charts/chart16.xml"/><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chart" Target="../charts/chart17.xml"/><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chart" Target="../charts/chart18.xml"/></Relationships>
</file>

<file path=ppt/slides/_rels/slide19.xml.rels><?xml version="1.0" encoding="UTF-8" standalone="yes"?>
<Relationships xmlns="http://schemas.openxmlformats.org/package/2006/relationships"><Relationship Id="rId3" Type="http://schemas.openxmlformats.org/officeDocument/2006/relationships/chart" Target="../charts/chart19.xml"/><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2.xml"/><Relationship Id="rId1" Type="http://schemas.openxmlformats.org/officeDocument/2006/relationships/slideLayout" Target="../slideLayouts/slideLayout19.xml"/></Relationships>
</file>

<file path=ppt/slides/_rels/slide20.xml.rels><?xml version="1.0" encoding="UTF-8" standalone="yes"?>
<Relationships xmlns="http://schemas.openxmlformats.org/package/2006/relationships"><Relationship Id="rId3" Type="http://schemas.openxmlformats.org/officeDocument/2006/relationships/chart" Target="../charts/chart20.xml"/><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chart" Target="../charts/chart21.xml"/><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chart" Target="../charts/chart22.xml"/><Relationship Id="rId2" Type="http://schemas.openxmlformats.org/officeDocument/2006/relationships/notesSlide" Target="../notesSlides/notesSlide21.xml"/><Relationship Id="rId1" Type="http://schemas.openxmlformats.org/officeDocument/2006/relationships/slideLayout" Target="../slideLayouts/slideLayout19.xml"/><Relationship Id="rId4" Type="http://schemas.openxmlformats.org/officeDocument/2006/relationships/chart" Target="../charts/chart23.xml"/></Relationships>
</file>

<file path=ppt/slides/_rels/slide23.xml.rels><?xml version="1.0" encoding="UTF-8" standalone="yes"?>
<Relationships xmlns="http://schemas.openxmlformats.org/package/2006/relationships"><Relationship Id="rId3" Type="http://schemas.openxmlformats.org/officeDocument/2006/relationships/chart" Target="../charts/chart24.xml"/><Relationship Id="rId2" Type="http://schemas.openxmlformats.org/officeDocument/2006/relationships/notesSlide" Target="../notesSlides/notesSlide22.xml"/><Relationship Id="rId1" Type="http://schemas.openxmlformats.org/officeDocument/2006/relationships/slideLayout" Target="../slideLayouts/slideLayout19.xml"/><Relationship Id="rId6" Type="http://schemas.openxmlformats.org/officeDocument/2006/relationships/chart" Target="../charts/chart27.xml"/><Relationship Id="rId5" Type="http://schemas.openxmlformats.org/officeDocument/2006/relationships/chart" Target="../charts/chart26.xml"/><Relationship Id="rId4" Type="http://schemas.openxmlformats.org/officeDocument/2006/relationships/chart" Target="../charts/chart25.xml"/></Relationships>
</file>

<file path=ppt/slides/_rels/slide24.xml.rels><?xml version="1.0" encoding="UTF-8" standalone="yes"?>
<Relationships xmlns="http://schemas.openxmlformats.org/package/2006/relationships"><Relationship Id="rId3" Type="http://schemas.openxmlformats.org/officeDocument/2006/relationships/chart" Target="../charts/chart28.xml"/><Relationship Id="rId2" Type="http://schemas.openxmlformats.org/officeDocument/2006/relationships/notesSlide" Target="../notesSlides/notesSlide23.xml"/><Relationship Id="rId1" Type="http://schemas.openxmlformats.org/officeDocument/2006/relationships/slideLayout" Target="../slideLayouts/slideLayout19.xml"/></Relationships>
</file>

<file path=ppt/slides/_rels/slide25.xml.rels><?xml version="1.0" encoding="UTF-8" standalone="yes"?>
<Relationships xmlns="http://schemas.openxmlformats.org/package/2006/relationships"><Relationship Id="rId3" Type="http://schemas.openxmlformats.org/officeDocument/2006/relationships/chart" Target="../charts/chart29.xml"/><Relationship Id="rId2" Type="http://schemas.openxmlformats.org/officeDocument/2006/relationships/notesSlide" Target="../notesSlides/notesSlide24.xml"/><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3" Type="http://schemas.openxmlformats.org/officeDocument/2006/relationships/chart" Target="../charts/chart30.xml"/><Relationship Id="rId2" Type="http://schemas.openxmlformats.org/officeDocument/2006/relationships/notesSlide" Target="../notesSlides/notesSlide25.xml"/><Relationship Id="rId1" Type="http://schemas.openxmlformats.org/officeDocument/2006/relationships/slideLayout" Target="../slideLayouts/slideLayout19.xml"/><Relationship Id="rId5" Type="http://schemas.openxmlformats.org/officeDocument/2006/relationships/chart" Target="../charts/chart32.xml"/><Relationship Id="rId4" Type="http://schemas.openxmlformats.org/officeDocument/2006/relationships/chart" Target="../charts/chart31.xml"/></Relationships>
</file>

<file path=ppt/slides/_rels/slide27.xml.rels><?xml version="1.0" encoding="UTF-8" standalone="yes"?>
<Relationships xmlns="http://schemas.openxmlformats.org/package/2006/relationships"><Relationship Id="rId3" Type="http://schemas.openxmlformats.org/officeDocument/2006/relationships/chart" Target="../charts/chart33.xml"/><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chart" Target="../charts/chart34.xml"/><Relationship Id="rId2" Type="http://schemas.openxmlformats.org/officeDocument/2006/relationships/notesSlide" Target="../notesSlides/notesSlide27.xml"/><Relationship Id="rId1" Type="http://schemas.openxmlformats.org/officeDocument/2006/relationships/slideLayout" Target="../slideLayouts/slideLayout19.xml"/></Relationships>
</file>

<file path=ppt/slides/_rels/slide29.xml.rels><?xml version="1.0" encoding="UTF-8" standalone="yes"?>
<Relationships xmlns="http://schemas.openxmlformats.org/package/2006/relationships"><Relationship Id="rId3" Type="http://schemas.openxmlformats.org/officeDocument/2006/relationships/chart" Target="../charts/chart35.xml"/><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3.xml"/><Relationship Id="rId1" Type="http://schemas.openxmlformats.org/officeDocument/2006/relationships/slideLayout" Target="../slideLayouts/slideLayout19.xml"/></Relationships>
</file>

<file path=ppt/slides/_rels/slide30.xml.rels><?xml version="1.0" encoding="UTF-8" standalone="yes"?>
<Relationships xmlns="http://schemas.openxmlformats.org/package/2006/relationships"><Relationship Id="rId3" Type="http://schemas.openxmlformats.org/officeDocument/2006/relationships/chart" Target="../charts/chart36.xml"/><Relationship Id="rId2" Type="http://schemas.openxmlformats.org/officeDocument/2006/relationships/notesSlide" Target="../notesSlides/notesSlide29.xml"/><Relationship Id="rId1" Type="http://schemas.openxmlformats.org/officeDocument/2006/relationships/slideLayout" Target="../slideLayouts/slideLayout3.xml"/><Relationship Id="rId5" Type="http://schemas.openxmlformats.org/officeDocument/2006/relationships/chart" Target="../charts/chart38.xml"/><Relationship Id="rId4" Type="http://schemas.openxmlformats.org/officeDocument/2006/relationships/chart" Target="../charts/chart37.xml"/></Relationships>
</file>

<file path=ppt/slides/_rels/slide31.xml.rels><?xml version="1.0" encoding="UTF-8" standalone="yes"?>
<Relationships xmlns="http://schemas.openxmlformats.org/package/2006/relationships"><Relationship Id="rId3" Type="http://schemas.openxmlformats.org/officeDocument/2006/relationships/chart" Target="../charts/chart39.xml"/><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chart" Target="../charts/chart40.xml"/><Relationship Id="rId2" Type="http://schemas.openxmlformats.org/officeDocument/2006/relationships/notesSlide" Target="../notesSlides/notesSlide31.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3" Type="http://schemas.openxmlformats.org/officeDocument/2006/relationships/chart" Target="../charts/chart41.xml"/><Relationship Id="rId7" Type="http://schemas.openxmlformats.org/officeDocument/2006/relationships/image" Target="../media/image25.png"/><Relationship Id="rId2" Type="http://schemas.openxmlformats.org/officeDocument/2006/relationships/notesSlide" Target="../notesSlides/notesSlide32.xml"/><Relationship Id="rId1" Type="http://schemas.openxmlformats.org/officeDocument/2006/relationships/slideLayout" Target="../slideLayouts/slideLayout20.xml"/><Relationship Id="rId6" Type="http://schemas.openxmlformats.org/officeDocument/2006/relationships/chart" Target="../charts/chart44.xml"/><Relationship Id="rId5" Type="http://schemas.openxmlformats.org/officeDocument/2006/relationships/chart" Target="../charts/chart43.xml"/><Relationship Id="rId4" Type="http://schemas.openxmlformats.org/officeDocument/2006/relationships/chart" Target="../charts/chart42.xml"/></Relationships>
</file>

<file path=ppt/slides/_rels/slide34.xml.rels><?xml version="1.0" encoding="UTF-8" standalone="yes"?>
<Relationships xmlns="http://schemas.openxmlformats.org/package/2006/relationships"><Relationship Id="rId3" Type="http://schemas.openxmlformats.org/officeDocument/2006/relationships/chart" Target="../charts/chart45.xml"/><Relationship Id="rId2" Type="http://schemas.openxmlformats.org/officeDocument/2006/relationships/notesSlide" Target="../notesSlides/notesSlide33.xml"/><Relationship Id="rId1" Type="http://schemas.openxmlformats.org/officeDocument/2006/relationships/slideLayout" Target="../slideLayouts/slideLayout19.xml"/></Relationships>
</file>

<file path=ppt/slides/_rels/slide35.xml.rels><?xml version="1.0" encoding="UTF-8" standalone="yes"?>
<Relationships xmlns="http://schemas.openxmlformats.org/package/2006/relationships"><Relationship Id="rId3" Type="http://schemas.openxmlformats.org/officeDocument/2006/relationships/chart" Target="../charts/chart46.xml"/><Relationship Id="rId2" Type="http://schemas.openxmlformats.org/officeDocument/2006/relationships/notesSlide" Target="../notesSlides/notesSlide34.xml"/><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3" Type="http://schemas.openxmlformats.org/officeDocument/2006/relationships/chart" Target="../charts/chart47.xml"/><Relationship Id="rId2" Type="http://schemas.openxmlformats.org/officeDocument/2006/relationships/notesSlide" Target="../notesSlides/notesSlide35.xml"/><Relationship Id="rId1" Type="http://schemas.openxmlformats.org/officeDocument/2006/relationships/slideLayout" Target="../slideLayouts/slideLayout19.xml"/><Relationship Id="rId4" Type="http://schemas.openxmlformats.org/officeDocument/2006/relationships/chart" Target="../charts/chart48.xml"/></Relationships>
</file>

<file path=ppt/slides/_rels/slide37.xml.rels><?xml version="1.0" encoding="UTF-8" standalone="yes"?>
<Relationships xmlns="http://schemas.openxmlformats.org/package/2006/relationships"><Relationship Id="rId3" Type="http://schemas.openxmlformats.org/officeDocument/2006/relationships/chart" Target="../charts/chart49.xml"/><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chart" Target="../charts/chart50.xml"/><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chart" Target="../charts/chart51.xml"/><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chart" Target="../charts/chart52.xml"/></Relationships>
</file>

<file path=ppt/slides/_rels/slide4.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3" Type="http://schemas.openxmlformats.org/officeDocument/2006/relationships/chart" Target="../charts/chart53.xml"/><Relationship Id="rId2" Type="http://schemas.openxmlformats.org/officeDocument/2006/relationships/notesSlide" Target="../notesSlides/notesSlide39.xml"/><Relationship Id="rId1" Type="http://schemas.openxmlformats.org/officeDocument/2006/relationships/slideLayout" Target="../slideLayouts/slideLayout20.xml"/></Relationships>
</file>

<file path=ppt/slides/_rels/slide41.xml.rels><?xml version="1.0" encoding="UTF-8" standalone="yes"?>
<Relationships xmlns="http://schemas.openxmlformats.org/package/2006/relationships"><Relationship Id="rId3" Type="http://schemas.openxmlformats.org/officeDocument/2006/relationships/chart" Target="../charts/chart54.xml"/><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chart" Target="../charts/chart55.xml"/><Relationship Id="rId2" Type="http://schemas.openxmlformats.org/officeDocument/2006/relationships/notesSlide" Target="../notesSlides/notesSlide41.xml"/><Relationship Id="rId1" Type="http://schemas.openxmlformats.org/officeDocument/2006/relationships/slideLayout" Target="../slideLayouts/slideLayout19.xml"/></Relationships>
</file>

<file path=ppt/slides/_rels/slide43.xml.rels><?xml version="1.0" encoding="UTF-8" standalone="yes"?>
<Relationships xmlns="http://schemas.openxmlformats.org/package/2006/relationships"><Relationship Id="rId3" Type="http://schemas.openxmlformats.org/officeDocument/2006/relationships/chart" Target="../charts/chart56.xml"/><Relationship Id="rId2" Type="http://schemas.openxmlformats.org/officeDocument/2006/relationships/notesSlide" Target="../notesSlides/notesSlide42.xml"/><Relationship Id="rId1" Type="http://schemas.openxmlformats.org/officeDocument/2006/relationships/slideLayout" Target="../slideLayouts/slideLayout19.xml"/></Relationships>
</file>

<file path=ppt/slides/_rels/slide44.xml.rels><?xml version="1.0" encoding="UTF-8" standalone="yes"?>
<Relationships xmlns="http://schemas.openxmlformats.org/package/2006/relationships"><Relationship Id="rId3" Type="http://schemas.openxmlformats.org/officeDocument/2006/relationships/chart" Target="../charts/chart57.xml"/><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chart" Target="../charts/chart58.xml"/><Relationship Id="rId2" Type="http://schemas.openxmlformats.org/officeDocument/2006/relationships/notesSlide" Target="../notesSlides/notesSlide44.xml"/><Relationship Id="rId1" Type="http://schemas.openxmlformats.org/officeDocument/2006/relationships/slideLayout" Target="../slideLayouts/slideLayout19.xml"/></Relationships>
</file>

<file path=ppt/slides/_rels/slide46.xml.rels><?xml version="1.0" encoding="UTF-8" standalone="yes"?>
<Relationships xmlns="http://schemas.openxmlformats.org/package/2006/relationships"><Relationship Id="rId3" Type="http://schemas.openxmlformats.org/officeDocument/2006/relationships/chart" Target="../charts/chart59.xml"/><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chart" Target="../charts/chart60.xml"/><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chart" Target="../charts/chart61.xml"/><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1.xml.rels><?xml version="1.0" encoding="UTF-8" standalone="yes"?>
<Relationships xmlns="http://schemas.openxmlformats.org/package/2006/relationships"><Relationship Id="rId3" Type="http://schemas.openxmlformats.org/officeDocument/2006/relationships/chart" Target="../charts/chart62.xml"/><Relationship Id="rId2" Type="http://schemas.openxmlformats.org/officeDocument/2006/relationships/notesSlide" Target="../notesSlides/notesSlide49.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52.xml.rels><?xml version="1.0" encoding="UTF-8" standalone="yes"?>
<Relationships xmlns="http://schemas.openxmlformats.org/package/2006/relationships"><Relationship Id="rId3" Type="http://schemas.openxmlformats.org/officeDocument/2006/relationships/chart" Target="../charts/chart63.xml"/><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chart" Target="../charts/chart64.xml"/><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chart" Target="../charts/chart65.xml"/><Relationship Id="rId2" Type="http://schemas.openxmlformats.org/officeDocument/2006/relationships/notesSlide" Target="../notesSlides/notesSlide52.xml"/><Relationship Id="rId1" Type="http://schemas.openxmlformats.org/officeDocument/2006/relationships/slideLayout" Target="../slideLayouts/slideLayout19.xml"/><Relationship Id="rId6" Type="http://schemas.openxmlformats.org/officeDocument/2006/relationships/chart" Target="../charts/chart68.xml"/><Relationship Id="rId5" Type="http://schemas.openxmlformats.org/officeDocument/2006/relationships/chart" Target="../charts/chart67.xml"/><Relationship Id="rId4" Type="http://schemas.openxmlformats.org/officeDocument/2006/relationships/chart" Target="../charts/chart66.xml"/></Relationships>
</file>

<file path=ppt/slides/_rels/slide55.xml.rels><?xml version="1.0" encoding="UTF-8" standalone="yes"?>
<Relationships xmlns="http://schemas.openxmlformats.org/package/2006/relationships"><Relationship Id="rId2" Type="http://schemas.openxmlformats.org/officeDocument/2006/relationships/chart" Target="../charts/chart69.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chart" Target="../charts/chart70.xml"/><Relationship Id="rId2" Type="http://schemas.openxmlformats.org/officeDocument/2006/relationships/notesSlide" Target="../notesSlides/notesSlide53.xml"/><Relationship Id="rId1" Type="http://schemas.openxmlformats.org/officeDocument/2006/relationships/slideLayout" Target="../slideLayouts/slideLayout21.xml"/></Relationships>
</file>

<file path=ppt/slides/_rels/slide57.xml.rels><?xml version="1.0" encoding="UTF-8" standalone="yes"?>
<Relationships xmlns="http://schemas.openxmlformats.org/package/2006/relationships"><Relationship Id="rId3" Type="http://schemas.openxmlformats.org/officeDocument/2006/relationships/chart" Target="../charts/chart71.xml"/><Relationship Id="rId2" Type="http://schemas.openxmlformats.org/officeDocument/2006/relationships/notesSlide" Target="../notesSlides/notesSlide54.xml"/><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3" Type="http://schemas.openxmlformats.org/officeDocument/2006/relationships/chart" Target="../charts/chart72.xml"/><Relationship Id="rId2" Type="http://schemas.openxmlformats.org/officeDocument/2006/relationships/notesSlide" Target="../notesSlides/notesSlide55.xml"/><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chart" Target="../charts/chart73.xml"/><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3" Type="http://schemas.openxmlformats.org/officeDocument/2006/relationships/chart" Target="../charts/chart74.xml"/><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chart" Target="../charts/chart75.xml"/><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chart" Target="../charts/chart76.xml"/><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chart" Target="../charts/chart77.xml"/><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chart" Target="../charts/chart78.xml"/><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3" Type="http://schemas.openxmlformats.org/officeDocument/2006/relationships/chart" Target="../charts/chart79.xml"/><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3" Type="http://schemas.openxmlformats.org/officeDocument/2006/relationships/chart" Target="../charts/chart80.xml"/><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3" Type="http://schemas.openxmlformats.org/officeDocument/2006/relationships/chart" Target="../charts/chart81.xml"/><Relationship Id="rId2" Type="http://schemas.openxmlformats.org/officeDocument/2006/relationships/notesSlide" Target="../notesSlides/notesSlide64.xml"/><Relationship Id="rId1" Type="http://schemas.openxmlformats.org/officeDocument/2006/relationships/slideLayout" Target="../slideLayouts/slideLayout3.xml"/><Relationship Id="rId5" Type="http://schemas.openxmlformats.org/officeDocument/2006/relationships/chart" Target="../charts/chart83.xml"/><Relationship Id="rId4" Type="http://schemas.openxmlformats.org/officeDocument/2006/relationships/chart" Target="../charts/chart82.xml"/></Relationships>
</file>

<file path=ppt/slides/_rels/slide7.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notesSlide" Target="../notesSlides/notesSlide65.xml"/><Relationship Id="rId1" Type="http://schemas.openxmlformats.org/officeDocument/2006/relationships/slideLayout" Target="../slideLayouts/slideLayout19.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71.xml.rels><?xml version="1.0" encoding="UTF-8" standalone="yes"?>
<Relationships xmlns="http://schemas.openxmlformats.org/package/2006/relationships"><Relationship Id="rId3" Type="http://schemas.openxmlformats.org/officeDocument/2006/relationships/chart" Target="../charts/chart84.xml"/><Relationship Id="rId2" Type="http://schemas.openxmlformats.org/officeDocument/2006/relationships/notesSlide" Target="../notesSlides/notesSlide66.xml"/><Relationship Id="rId1" Type="http://schemas.openxmlformats.org/officeDocument/2006/relationships/slideLayout" Target="../slideLayouts/slideLayout19.xml"/></Relationships>
</file>

<file path=ppt/slides/_rels/slide72.xml.rels><?xml version="1.0" encoding="UTF-8" standalone="yes"?>
<Relationships xmlns="http://schemas.openxmlformats.org/package/2006/relationships"><Relationship Id="rId3" Type="http://schemas.openxmlformats.org/officeDocument/2006/relationships/chart" Target="../charts/chart85.xml"/><Relationship Id="rId2" Type="http://schemas.openxmlformats.org/officeDocument/2006/relationships/notesSlide" Target="../notesSlides/notesSlide67.xml"/><Relationship Id="rId1" Type="http://schemas.openxmlformats.org/officeDocument/2006/relationships/slideLayout" Target="../slideLayouts/slideLayout19.xml"/></Relationships>
</file>

<file path=ppt/slides/_rels/slide73.xml.rels><?xml version="1.0" encoding="UTF-8" standalone="yes"?>
<Relationships xmlns="http://schemas.openxmlformats.org/package/2006/relationships"><Relationship Id="rId3" Type="http://schemas.openxmlformats.org/officeDocument/2006/relationships/chart" Target="../charts/chart86.xml"/><Relationship Id="rId2" Type="http://schemas.openxmlformats.org/officeDocument/2006/relationships/notesSlide" Target="../notesSlides/notesSlide68.xml"/><Relationship Id="rId1" Type="http://schemas.openxmlformats.org/officeDocument/2006/relationships/slideLayout" Target="../slideLayouts/slideLayout19.xml"/></Relationships>
</file>

<file path=ppt/slides/_rels/slide74.xml.rels><?xml version="1.0" encoding="UTF-8" standalone="yes"?>
<Relationships xmlns="http://schemas.openxmlformats.org/package/2006/relationships"><Relationship Id="rId3" Type="http://schemas.openxmlformats.org/officeDocument/2006/relationships/chart" Target="../charts/chart87.xml"/><Relationship Id="rId2" Type="http://schemas.openxmlformats.org/officeDocument/2006/relationships/notesSlide" Target="../notesSlides/notesSlide69.xml"/><Relationship Id="rId1" Type="http://schemas.openxmlformats.org/officeDocument/2006/relationships/slideLayout" Target="../slideLayouts/slideLayout19.xml"/></Relationships>
</file>

<file path=ppt/slides/_rels/slide75.xml.rels><?xml version="1.0" encoding="UTF-8" standalone="yes"?>
<Relationships xmlns="http://schemas.openxmlformats.org/package/2006/relationships"><Relationship Id="rId3" Type="http://schemas.openxmlformats.org/officeDocument/2006/relationships/chart" Target="../charts/chart88.xml"/><Relationship Id="rId2" Type="http://schemas.openxmlformats.org/officeDocument/2006/relationships/notesSlide" Target="../notesSlides/notesSlide70.xml"/><Relationship Id="rId1" Type="http://schemas.openxmlformats.org/officeDocument/2006/relationships/slideLayout" Target="../slideLayouts/slideLayout19.xml"/></Relationships>
</file>

<file path=ppt/slides/_rels/slide76.xml.rels><?xml version="1.0" encoding="UTF-8" standalone="yes"?>
<Relationships xmlns="http://schemas.openxmlformats.org/package/2006/relationships"><Relationship Id="rId3" Type="http://schemas.openxmlformats.org/officeDocument/2006/relationships/chart" Target="../charts/chart89.xml"/><Relationship Id="rId2" Type="http://schemas.openxmlformats.org/officeDocument/2006/relationships/notesSlide" Target="../notesSlides/notesSlide71.xml"/><Relationship Id="rId1" Type="http://schemas.openxmlformats.org/officeDocument/2006/relationships/slideLayout" Target="../slideLayouts/slideLayout19.xml"/><Relationship Id="rId5" Type="http://schemas.openxmlformats.org/officeDocument/2006/relationships/chart" Target="../charts/chart91.xml"/><Relationship Id="rId4" Type="http://schemas.openxmlformats.org/officeDocument/2006/relationships/chart" Target="../charts/chart90.xml"/></Relationships>
</file>

<file path=ppt/slides/_rels/slide77.xml.rels><?xml version="1.0" encoding="UTF-8" standalone="yes"?>
<Relationships xmlns="http://schemas.openxmlformats.org/package/2006/relationships"><Relationship Id="rId3" Type="http://schemas.openxmlformats.org/officeDocument/2006/relationships/chart" Target="../charts/chart92.xml"/><Relationship Id="rId2" Type="http://schemas.openxmlformats.org/officeDocument/2006/relationships/notesSlide" Target="../notesSlides/notesSlide72.xml"/><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3" Type="http://schemas.openxmlformats.org/officeDocument/2006/relationships/chart" Target="../charts/chart93.xml"/><Relationship Id="rId2" Type="http://schemas.openxmlformats.org/officeDocument/2006/relationships/notesSlide" Target="../notesSlides/notesSlide73.xml"/><Relationship Id="rId1" Type="http://schemas.openxmlformats.org/officeDocument/2006/relationships/slideLayout" Target="../slideLayouts/slideLayout19.xml"/><Relationship Id="rId5" Type="http://schemas.openxmlformats.org/officeDocument/2006/relationships/chart" Target="../charts/chart95.xml"/><Relationship Id="rId4" Type="http://schemas.openxmlformats.org/officeDocument/2006/relationships/chart" Target="../charts/chart94.xml"/></Relationships>
</file>

<file path=ppt/slides/_rels/slide79.xml.rels><?xml version="1.0" encoding="UTF-8" standalone="yes"?>
<Relationships xmlns="http://schemas.openxmlformats.org/package/2006/relationships"><Relationship Id="rId3" Type="http://schemas.openxmlformats.org/officeDocument/2006/relationships/chart" Target="../charts/chart96.xml"/><Relationship Id="rId2" Type="http://schemas.openxmlformats.org/officeDocument/2006/relationships/notesSlide" Target="../notesSlides/notesSlide74.xml"/><Relationship Id="rId1" Type="http://schemas.openxmlformats.org/officeDocument/2006/relationships/slideLayout" Target="../slideLayouts/slideLayout19.xml"/><Relationship Id="rId5" Type="http://schemas.openxmlformats.org/officeDocument/2006/relationships/chart" Target="../charts/chart98.xml"/><Relationship Id="rId4" Type="http://schemas.openxmlformats.org/officeDocument/2006/relationships/chart" Target="../charts/chart97.xml"/></Relationships>
</file>

<file path=ppt/slides/_rels/slide8.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notesSlide" Target="../notesSlides/notesSlide8.xml"/><Relationship Id="rId1" Type="http://schemas.openxmlformats.org/officeDocument/2006/relationships/slideLayout" Target="../slideLayouts/slideLayout19.xml"/></Relationships>
</file>

<file path=ppt/slides/_rels/slide80.xml.rels><?xml version="1.0" encoding="UTF-8" standalone="yes"?>
<Relationships xmlns="http://schemas.openxmlformats.org/package/2006/relationships"><Relationship Id="rId3" Type="http://schemas.openxmlformats.org/officeDocument/2006/relationships/chart" Target="../charts/chart99.xml"/><Relationship Id="rId2" Type="http://schemas.openxmlformats.org/officeDocument/2006/relationships/notesSlide" Target="../notesSlides/notesSlide75.xml"/><Relationship Id="rId1" Type="http://schemas.openxmlformats.org/officeDocument/2006/relationships/slideLayout" Target="../slideLayouts/slideLayout19.xml"/><Relationship Id="rId5" Type="http://schemas.openxmlformats.org/officeDocument/2006/relationships/chart" Target="../charts/chart101.xml"/><Relationship Id="rId4" Type="http://schemas.openxmlformats.org/officeDocument/2006/relationships/chart" Target="../charts/chart100.xml"/></Relationships>
</file>

<file path=ppt/slides/_rels/slide81.xml.rels><?xml version="1.0" encoding="UTF-8" standalone="yes"?>
<Relationships xmlns="http://schemas.openxmlformats.org/package/2006/relationships"><Relationship Id="rId3" Type="http://schemas.openxmlformats.org/officeDocument/2006/relationships/chart" Target="../charts/chart102.xml"/><Relationship Id="rId2" Type="http://schemas.openxmlformats.org/officeDocument/2006/relationships/notesSlide" Target="../notesSlides/notesSlide76.xml"/><Relationship Id="rId1" Type="http://schemas.openxmlformats.org/officeDocument/2006/relationships/slideLayout" Target="../slideLayouts/slideLayout20.xml"/><Relationship Id="rId6" Type="http://schemas.openxmlformats.org/officeDocument/2006/relationships/chart" Target="../charts/chart105.xml"/><Relationship Id="rId5" Type="http://schemas.openxmlformats.org/officeDocument/2006/relationships/chart" Target="../charts/chart104.xml"/><Relationship Id="rId4" Type="http://schemas.openxmlformats.org/officeDocument/2006/relationships/chart" Target="../charts/chart103.xml"/></Relationships>
</file>

<file path=ppt/slides/_rels/slide82.xml.rels><?xml version="1.0" encoding="UTF-8" standalone="yes"?>
<Relationships xmlns="http://schemas.openxmlformats.org/package/2006/relationships"><Relationship Id="rId3" Type="http://schemas.openxmlformats.org/officeDocument/2006/relationships/chart" Target="../charts/chart106.xml"/><Relationship Id="rId2" Type="http://schemas.openxmlformats.org/officeDocument/2006/relationships/notesSlide" Target="../notesSlides/notesSlide77.xm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3" Type="http://schemas.openxmlformats.org/officeDocument/2006/relationships/chart" Target="../charts/chart107.xml"/><Relationship Id="rId2" Type="http://schemas.openxmlformats.org/officeDocument/2006/relationships/notesSlide" Target="../notesSlides/notesSlide78.xml"/><Relationship Id="rId1" Type="http://schemas.openxmlformats.org/officeDocument/2006/relationships/slideLayout" Target="../slideLayouts/slideLayout10.xml"/><Relationship Id="rId4" Type="http://schemas.openxmlformats.org/officeDocument/2006/relationships/image" Target="../media/image35.png"/></Relationships>
</file>

<file path=ppt/slides/_rels/slide84.xml.rels><?xml version="1.0" encoding="UTF-8" standalone="yes"?>
<Relationships xmlns="http://schemas.openxmlformats.org/package/2006/relationships"><Relationship Id="rId3" Type="http://schemas.openxmlformats.org/officeDocument/2006/relationships/chart" Target="../charts/chart108.xml"/><Relationship Id="rId2" Type="http://schemas.openxmlformats.org/officeDocument/2006/relationships/notesSlide" Target="../notesSlides/notesSlide79.xml"/><Relationship Id="rId1" Type="http://schemas.openxmlformats.org/officeDocument/2006/relationships/slideLayout" Target="../slideLayouts/slideLayout20.xml"/></Relationships>
</file>

<file path=ppt/slides/_rels/slide85.xml.rels><?xml version="1.0" encoding="UTF-8" standalone="yes"?>
<Relationships xmlns="http://schemas.openxmlformats.org/package/2006/relationships"><Relationship Id="rId3" Type="http://schemas.openxmlformats.org/officeDocument/2006/relationships/chart" Target="../charts/chart109.xml"/><Relationship Id="rId2" Type="http://schemas.openxmlformats.org/officeDocument/2006/relationships/notesSlide" Target="../notesSlides/notesSlide80.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3" Type="http://schemas.openxmlformats.org/officeDocument/2006/relationships/chart" Target="../charts/chart110.xml"/><Relationship Id="rId2" Type="http://schemas.openxmlformats.org/officeDocument/2006/relationships/notesSlide" Target="../notesSlides/notesSlide81.xml"/><Relationship Id="rId1" Type="http://schemas.openxmlformats.org/officeDocument/2006/relationships/slideLayout" Target="../slideLayouts/slideLayout19.xml"/></Relationships>
</file>

<file path=ppt/slides/_rels/slide87.xml.rels><?xml version="1.0" encoding="UTF-8" standalone="yes"?>
<Relationships xmlns="http://schemas.openxmlformats.org/package/2006/relationships"><Relationship Id="rId3" Type="http://schemas.openxmlformats.org/officeDocument/2006/relationships/chart" Target="../charts/chart111.xml"/><Relationship Id="rId2" Type="http://schemas.openxmlformats.org/officeDocument/2006/relationships/notesSlide" Target="../notesSlides/notesSlide82.xml"/><Relationship Id="rId1" Type="http://schemas.openxmlformats.org/officeDocument/2006/relationships/slideLayout" Target="../slideLayouts/slideLayout19.xml"/></Relationships>
</file>

<file path=ppt/slides/_rels/slide88.xml.rels><?xml version="1.0" encoding="UTF-8" standalone="yes"?>
<Relationships xmlns="http://schemas.openxmlformats.org/package/2006/relationships"><Relationship Id="rId3" Type="http://schemas.openxmlformats.org/officeDocument/2006/relationships/chart" Target="../charts/chart112.xml"/><Relationship Id="rId2" Type="http://schemas.openxmlformats.org/officeDocument/2006/relationships/notesSlide" Target="../notesSlides/notesSlide83.xml"/><Relationship Id="rId1" Type="http://schemas.openxmlformats.org/officeDocument/2006/relationships/slideLayout" Target="../slideLayouts/slideLayout19.xml"/></Relationships>
</file>

<file path=ppt/slides/_rels/slide89.xml.rels><?xml version="1.0" encoding="UTF-8" standalone="yes"?>
<Relationships xmlns="http://schemas.openxmlformats.org/package/2006/relationships"><Relationship Id="rId3" Type="http://schemas.openxmlformats.org/officeDocument/2006/relationships/chart" Target="../charts/chart113.xml"/><Relationship Id="rId2" Type="http://schemas.openxmlformats.org/officeDocument/2006/relationships/notesSlide" Target="../notesSlides/notesSlide84.xml"/><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3" Type="http://schemas.openxmlformats.org/officeDocument/2006/relationships/chart" Target="../charts/chart9.xml"/><Relationship Id="rId2" Type="http://schemas.openxmlformats.org/officeDocument/2006/relationships/notesSlide" Target="../notesSlides/notesSlide9.xml"/><Relationship Id="rId1" Type="http://schemas.openxmlformats.org/officeDocument/2006/relationships/slideLayout" Target="../slideLayouts/slideLayout19.xml"/></Relationships>
</file>

<file path=ppt/slides/_rels/slide90.xml.rels><?xml version="1.0" encoding="UTF-8" standalone="yes"?>
<Relationships xmlns="http://schemas.openxmlformats.org/package/2006/relationships"><Relationship Id="rId3" Type="http://schemas.openxmlformats.org/officeDocument/2006/relationships/chart" Target="../charts/chart114.xml"/><Relationship Id="rId2" Type="http://schemas.openxmlformats.org/officeDocument/2006/relationships/notesSlide" Target="../notesSlides/notesSlide85.xml"/><Relationship Id="rId1" Type="http://schemas.openxmlformats.org/officeDocument/2006/relationships/slideLayout" Target="../slideLayouts/slideLayout19.xml"/></Relationships>
</file>

<file path=ppt/slides/_rels/slide91.xml.rels><?xml version="1.0" encoding="UTF-8" standalone="yes"?>
<Relationships xmlns="http://schemas.openxmlformats.org/package/2006/relationships"><Relationship Id="rId3" Type="http://schemas.openxmlformats.org/officeDocument/2006/relationships/chart" Target="../charts/chart115.xml"/><Relationship Id="rId2" Type="http://schemas.openxmlformats.org/officeDocument/2006/relationships/notesSlide" Target="../notesSlides/notesSlide86.xml"/><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3" Type="http://schemas.openxmlformats.org/officeDocument/2006/relationships/chart" Target="../charts/chart116.xml"/><Relationship Id="rId2" Type="http://schemas.openxmlformats.org/officeDocument/2006/relationships/notesSlide" Target="../notesSlides/notesSlide87.xml"/><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3" Type="http://schemas.openxmlformats.org/officeDocument/2006/relationships/chart" Target="../charts/chart117.xml"/><Relationship Id="rId2" Type="http://schemas.openxmlformats.org/officeDocument/2006/relationships/notesSlide" Target="../notesSlides/notesSlide88.xml"/><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3" Type="http://schemas.openxmlformats.org/officeDocument/2006/relationships/chart" Target="../charts/chart118.xml"/><Relationship Id="rId2" Type="http://schemas.openxmlformats.org/officeDocument/2006/relationships/notesSlide" Target="../notesSlides/notesSlide89.xml"/><Relationship Id="rId1" Type="http://schemas.openxmlformats.org/officeDocument/2006/relationships/slideLayout" Target="../slideLayouts/slideLayout8.xml"/><Relationship Id="rId4" Type="http://schemas.openxmlformats.org/officeDocument/2006/relationships/chart" Target="../charts/chart119.xml"/></Relationships>
</file>

<file path=ppt/slides/_rels/slide95.xml.rels><?xml version="1.0" encoding="UTF-8" standalone="yes"?>
<Relationships xmlns="http://schemas.openxmlformats.org/package/2006/relationships"><Relationship Id="rId3" Type="http://schemas.openxmlformats.org/officeDocument/2006/relationships/chart" Target="../charts/chart120.xml"/><Relationship Id="rId2" Type="http://schemas.openxmlformats.org/officeDocument/2006/relationships/notesSlide" Target="../notesSlides/notesSlide90.xml"/><Relationship Id="rId1" Type="http://schemas.openxmlformats.org/officeDocument/2006/relationships/slideLayout" Target="../slideLayouts/slideLayout10.xml"/></Relationships>
</file>

<file path=ppt/slides/_rels/slide96.xml.rels><?xml version="1.0" encoding="UTF-8" standalone="yes"?>
<Relationships xmlns="http://schemas.openxmlformats.org/package/2006/relationships"><Relationship Id="rId3" Type="http://schemas.openxmlformats.org/officeDocument/2006/relationships/chart" Target="../charts/chart121.xml"/><Relationship Id="rId2" Type="http://schemas.openxmlformats.org/officeDocument/2006/relationships/notesSlide" Target="../notesSlides/notesSlide91.xml"/><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3">
            <a:extLst>
              <a:ext uri="{FF2B5EF4-FFF2-40B4-BE49-F238E27FC236}">
                <a16:creationId xmlns:a16="http://schemas.microsoft.com/office/drawing/2014/main" id="{D2F57149-7C3F-4139-85A4-F0799DC018F3}"/>
              </a:ext>
            </a:extLst>
          </p:cNvPr>
          <p:cNvGraphicFramePr>
            <a:graphicFrameLocks/>
          </p:cNvGraphicFramePr>
          <p:nvPr>
            <p:extLst>
              <p:ext uri="{D42A27DB-BD31-4B8C-83A1-F6EECF244321}">
                <p14:modId xmlns:p14="http://schemas.microsoft.com/office/powerpoint/2010/main" val="3223562276"/>
              </p:ext>
            </p:extLst>
          </p:nvPr>
        </p:nvGraphicFramePr>
        <p:xfrm>
          <a:off x="0" y="0"/>
          <a:ext cx="7569200" cy="6858000"/>
        </p:xfrm>
        <a:graphic>
          <a:graphicData uri="http://schemas.openxmlformats.org/drawingml/2006/chart">
            <c:chart xmlns:c="http://schemas.openxmlformats.org/drawingml/2006/chart" xmlns:r="http://schemas.openxmlformats.org/officeDocument/2006/relationships" r:id="rId3"/>
          </a:graphicData>
        </a:graphic>
      </p:graphicFrame>
      <p:sp>
        <p:nvSpPr>
          <p:cNvPr id="3" name="Rectangle 2"/>
          <p:cNvSpPr/>
          <p:nvPr/>
        </p:nvSpPr>
        <p:spPr>
          <a:xfrm>
            <a:off x="7495937" y="2664066"/>
            <a:ext cx="2386617" cy="769441"/>
          </a:xfrm>
          <a:prstGeom prst="rect">
            <a:avLst/>
          </a:prstGeom>
        </p:spPr>
        <p:txBody>
          <a:bodyPr wrap="square">
            <a:spAutoFit/>
          </a:bodyPr>
          <a:lstStyle/>
          <a:p>
            <a:r>
              <a:rPr lang="en-AU" sz="2200" dirty="0">
                <a:solidFill>
                  <a:schemeClr val="accent1"/>
                </a:solidFill>
              </a:rPr>
              <a:t>National security and terrorism</a:t>
            </a:r>
          </a:p>
        </p:txBody>
      </p:sp>
      <p:sp>
        <p:nvSpPr>
          <p:cNvPr id="8" name="Rectangle 7"/>
          <p:cNvSpPr/>
          <p:nvPr/>
        </p:nvSpPr>
        <p:spPr>
          <a:xfrm>
            <a:off x="7495937" y="770612"/>
            <a:ext cx="1161844" cy="769441"/>
          </a:xfrm>
          <a:prstGeom prst="rect">
            <a:avLst/>
          </a:prstGeom>
        </p:spPr>
        <p:txBody>
          <a:bodyPr wrap="square">
            <a:spAutoFit/>
          </a:bodyPr>
          <a:lstStyle/>
          <a:p>
            <a:r>
              <a:rPr lang="en-AU" sz="2200" dirty="0">
                <a:solidFill>
                  <a:schemeClr val="accent3"/>
                </a:solidFill>
              </a:rPr>
              <a:t>Health system</a:t>
            </a:r>
          </a:p>
        </p:txBody>
      </p:sp>
      <p:sp>
        <p:nvSpPr>
          <p:cNvPr id="6" name="Rectangle 5">
            <a:extLst>
              <a:ext uri="{FF2B5EF4-FFF2-40B4-BE49-F238E27FC236}">
                <a16:creationId xmlns:a16="http://schemas.microsoft.com/office/drawing/2014/main" id="{209316C7-E567-48A5-9FF1-FDDF34C9857E}"/>
              </a:ext>
            </a:extLst>
          </p:cNvPr>
          <p:cNvSpPr/>
          <p:nvPr/>
        </p:nvSpPr>
        <p:spPr>
          <a:xfrm>
            <a:off x="7495937" y="1607301"/>
            <a:ext cx="2213563" cy="769441"/>
          </a:xfrm>
          <a:prstGeom prst="rect">
            <a:avLst/>
          </a:prstGeom>
        </p:spPr>
        <p:txBody>
          <a:bodyPr wrap="square">
            <a:spAutoFit/>
          </a:bodyPr>
          <a:lstStyle/>
          <a:p>
            <a:r>
              <a:rPr lang="en-AU" sz="2200" b="1" dirty="0"/>
              <a:t>Housing affordability</a:t>
            </a:r>
          </a:p>
        </p:txBody>
      </p:sp>
      <p:sp>
        <p:nvSpPr>
          <p:cNvPr id="9" name="Rectangle 8">
            <a:extLst>
              <a:ext uri="{FF2B5EF4-FFF2-40B4-BE49-F238E27FC236}">
                <a16:creationId xmlns:a16="http://schemas.microsoft.com/office/drawing/2014/main" id="{527E5A72-6BEA-45F2-A7C0-63E3B9909A6A}"/>
              </a:ext>
            </a:extLst>
          </p:cNvPr>
          <p:cNvSpPr/>
          <p:nvPr/>
        </p:nvSpPr>
        <p:spPr>
          <a:xfrm>
            <a:off x="7495937" y="2343002"/>
            <a:ext cx="2386617" cy="430887"/>
          </a:xfrm>
          <a:prstGeom prst="rect">
            <a:avLst/>
          </a:prstGeom>
        </p:spPr>
        <p:txBody>
          <a:bodyPr wrap="square">
            <a:spAutoFit/>
          </a:bodyPr>
          <a:lstStyle/>
          <a:p>
            <a:r>
              <a:rPr lang="en-AU" sz="2200" dirty="0">
                <a:solidFill>
                  <a:schemeClr val="accent2"/>
                </a:solidFill>
              </a:rPr>
              <a:t>Unemployment</a:t>
            </a:r>
          </a:p>
        </p:txBody>
      </p:sp>
      <p:sp>
        <p:nvSpPr>
          <p:cNvPr id="11" name="Rectangle 10">
            <a:extLst>
              <a:ext uri="{FF2B5EF4-FFF2-40B4-BE49-F238E27FC236}">
                <a16:creationId xmlns:a16="http://schemas.microsoft.com/office/drawing/2014/main" id="{760610F1-3416-476A-AFCE-79356C80A52B}"/>
              </a:ext>
            </a:extLst>
          </p:cNvPr>
          <p:cNvSpPr/>
          <p:nvPr/>
        </p:nvSpPr>
        <p:spPr>
          <a:xfrm>
            <a:off x="7495937" y="3364805"/>
            <a:ext cx="2386617" cy="769441"/>
          </a:xfrm>
          <a:prstGeom prst="rect">
            <a:avLst/>
          </a:prstGeom>
        </p:spPr>
        <p:txBody>
          <a:bodyPr wrap="square">
            <a:spAutoFit/>
          </a:bodyPr>
          <a:lstStyle/>
          <a:p>
            <a:r>
              <a:rPr lang="en-AU" sz="2200" dirty="0">
                <a:solidFill>
                  <a:schemeClr val="tx2"/>
                </a:solidFill>
              </a:rPr>
              <a:t>Tax avoidance by big companies</a:t>
            </a:r>
          </a:p>
        </p:txBody>
      </p:sp>
      <p:sp>
        <p:nvSpPr>
          <p:cNvPr id="12" name="Rectangle 11">
            <a:extLst>
              <a:ext uri="{FF2B5EF4-FFF2-40B4-BE49-F238E27FC236}">
                <a16:creationId xmlns:a16="http://schemas.microsoft.com/office/drawing/2014/main" id="{A365A862-AA27-4099-BC2E-9D84CA293946}"/>
              </a:ext>
            </a:extLst>
          </p:cNvPr>
          <p:cNvSpPr/>
          <p:nvPr/>
        </p:nvSpPr>
        <p:spPr>
          <a:xfrm>
            <a:off x="7495937" y="4375795"/>
            <a:ext cx="2386617" cy="430887"/>
          </a:xfrm>
          <a:prstGeom prst="rect">
            <a:avLst/>
          </a:prstGeom>
        </p:spPr>
        <p:txBody>
          <a:bodyPr wrap="square">
            <a:spAutoFit/>
          </a:bodyPr>
          <a:lstStyle/>
          <a:p>
            <a:r>
              <a:rPr lang="en-AU" sz="2200" dirty="0">
                <a:solidFill>
                  <a:schemeClr val="bg2"/>
                </a:solidFill>
              </a:rPr>
              <a:t>Budget deficit</a:t>
            </a:r>
          </a:p>
        </p:txBody>
      </p:sp>
      <p:sp>
        <p:nvSpPr>
          <p:cNvPr id="10" name="Rectangle 9">
            <a:extLst>
              <a:ext uri="{FF2B5EF4-FFF2-40B4-BE49-F238E27FC236}">
                <a16:creationId xmlns:a16="http://schemas.microsoft.com/office/drawing/2014/main" id="{AE99EFDB-625A-4075-A448-287EF14268EC}"/>
              </a:ext>
            </a:extLst>
          </p:cNvPr>
          <p:cNvSpPr/>
          <p:nvPr/>
        </p:nvSpPr>
        <p:spPr>
          <a:xfrm>
            <a:off x="0" y="5954081"/>
            <a:ext cx="1504053" cy="769441"/>
          </a:xfrm>
          <a:prstGeom prst="rect">
            <a:avLst/>
          </a:prstGeom>
          <a:solidFill>
            <a:schemeClr val="bg1"/>
          </a:solidFill>
        </p:spPr>
        <p:txBody>
          <a:bodyPr wrap="square">
            <a:spAutoFit/>
          </a:bodyPr>
          <a:lstStyle/>
          <a:p>
            <a:pPr algn="ctr"/>
            <a:r>
              <a:rPr lang="en-AU" sz="2200" dirty="0"/>
              <a:t>Dec</a:t>
            </a:r>
          </a:p>
          <a:p>
            <a:pPr algn="ctr"/>
            <a:r>
              <a:rPr lang="en-AU" sz="2200" dirty="0"/>
              <a:t>2014</a:t>
            </a:r>
          </a:p>
        </p:txBody>
      </p:sp>
      <p:sp>
        <p:nvSpPr>
          <p:cNvPr id="13" name="Rectangle 12">
            <a:extLst>
              <a:ext uri="{FF2B5EF4-FFF2-40B4-BE49-F238E27FC236}">
                <a16:creationId xmlns:a16="http://schemas.microsoft.com/office/drawing/2014/main" id="{BDD2DD21-97A9-4DD3-B1FB-D55267627D95}"/>
              </a:ext>
            </a:extLst>
          </p:cNvPr>
          <p:cNvSpPr/>
          <p:nvPr/>
        </p:nvSpPr>
        <p:spPr>
          <a:xfrm>
            <a:off x="6029978" y="5954081"/>
            <a:ext cx="1504053" cy="769441"/>
          </a:xfrm>
          <a:prstGeom prst="rect">
            <a:avLst/>
          </a:prstGeom>
          <a:solidFill>
            <a:schemeClr val="bg1"/>
          </a:solidFill>
        </p:spPr>
        <p:txBody>
          <a:bodyPr wrap="square">
            <a:spAutoFit/>
          </a:bodyPr>
          <a:lstStyle/>
          <a:p>
            <a:pPr algn="ctr"/>
            <a:r>
              <a:rPr lang="en-AU" sz="2200" dirty="0"/>
              <a:t>June</a:t>
            </a:r>
          </a:p>
          <a:p>
            <a:pPr algn="ctr"/>
            <a:r>
              <a:rPr lang="en-AU" sz="2200" dirty="0"/>
              <a:t>2017</a:t>
            </a:r>
          </a:p>
        </p:txBody>
      </p:sp>
      <p:sp>
        <p:nvSpPr>
          <p:cNvPr id="14" name="Rectangle 13">
            <a:extLst>
              <a:ext uri="{FF2B5EF4-FFF2-40B4-BE49-F238E27FC236}">
                <a16:creationId xmlns:a16="http://schemas.microsoft.com/office/drawing/2014/main" id="{F9240204-F62A-4AF4-928E-30676F55CB2E}"/>
              </a:ext>
            </a:extLst>
          </p:cNvPr>
          <p:cNvSpPr/>
          <p:nvPr/>
        </p:nvSpPr>
        <p:spPr>
          <a:xfrm>
            <a:off x="3620332" y="5954081"/>
            <a:ext cx="1504053" cy="769441"/>
          </a:xfrm>
          <a:prstGeom prst="rect">
            <a:avLst/>
          </a:prstGeom>
          <a:solidFill>
            <a:schemeClr val="bg1"/>
          </a:solidFill>
        </p:spPr>
        <p:txBody>
          <a:bodyPr wrap="square">
            <a:spAutoFit/>
          </a:bodyPr>
          <a:lstStyle/>
          <a:p>
            <a:pPr algn="ctr"/>
            <a:r>
              <a:rPr lang="en-AU" sz="2200" dirty="0"/>
              <a:t>June</a:t>
            </a:r>
          </a:p>
          <a:p>
            <a:pPr algn="ctr"/>
            <a:r>
              <a:rPr lang="en-AU" sz="2200" dirty="0"/>
              <a:t>2016</a:t>
            </a:r>
          </a:p>
        </p:txBody>
      </p:sp>
      <p:sp>
        <p:nvSpPr>
          <p:cNvPr id="15" name="Rectangle 14">
            <a:extLst>
              <a:ext uri="{FF2B5EF4-FFF2-40B4-BE49-F238E27FC236}">
                <a16:creationId xmlns:a16="http://schemas.microsoft.com/office/drawing/2014/main" id="{526AAF65-241D-44BE-BD18-949191BE9EC1}"/>
              </a:ext>
            </a:extLst>
          </p:cNvPr>
          <p:cNvSpPr/>
          <p:nvPr/>
        </p:nvSpPr>
        <p:spPr>
          <a:xfrm>
            <a:off x="1198962" y="5954081"/>
            <a:ext cx="1504053" cy="769441"/>
          </a:xfrm>
          <a:prstGeom prst="rect">
            <a:avLst/>
          </a:prstGeom>
          <a:solidFill>
            <a:schemeClr val="bg1"/>
          </a:solidFill>
        </p:spPr>
        <p:txBody>
          <a:bodyPr wrap="square">
            <a:spAutoFit/>
          </a:bodyPr>
          <a:lstStyle/>
          <a:p>
            <a:pPr algn="ctr"/>
            <a:r>
              <a:rPr lang="en-AU" sz="2200" dirty="0"/>
              <a:t>June</a:t>
            </a:r>
          </a:p>
          <a:p>
            <a:pPr algn="ctr"/>
            <a:r>
              <a:rPr lang="en-AU" sz="2200" dirty="0"/>
              <a:t>2015</a:t>
            </a:r>
          </a:p>
        </p:txBody>
      </p:sp>
      <p:sp>
        <p:nvSpPr>
          <p:cNvPr id="16" name="Rectangle 15">
            <a:extLst>
              <a:ext uri="{FF2B5EF4-FFF2-40B4-BE49-F238E27FC236}">
                <a16:creationId xmlns:a16="http://schemas.microsoft.com/office/drawing/2014/main" id="{2E0501E4-2DA3-4E2D-9409-A45C830B74B0}"/>
              </a:ext>
            </a:extLst>
          </p:cNvPr>
          <p:cNvSpPr/>
          <p:nvPr/>
        </p:nvSpPr>
        <p:spPr>
          <a:xfrm>
            <a:off x="2397924" y="5954081"/>
            <a:ext cx="1504053" cy="769441"/>
          </a:xfrm>
          <a:prstGeom prst="rect">
            <a:avLst/>
          </a:prstGeom>
          <a:solidFill>
            <a:schemeClr val="bg1"/>
          </a:solidFill>
        </p:spPr>
        <p:txBody>
          <a:bodyPr wrap="square">
            <a:spAutoFit/>
          </a:bodyPr>
          <a:lstStyle/>
          <a:p>
            <a:pPr algn="ctr"/>
            <a:r>
              <a:rPr lang="en-AU" sz="2200" dirty="0"/>
              <a:t>Dec</a:t>
            </a:r>
          </a:p>
          <a:p>
            <a:pPr algn="ctr"/>
            <a:r>
              <a:rPr lang="en-AU" sz="2200" dirty="0"/>
              <a:t>2015</a:t>
            </a:r>
          </a:p>
        </p:txBody>
      </p:sp>
      <p:sp>
        <p:nvSpPr>
          <p:cNvPr id="17" name="Rectangle 16">
            <a:extLst>
              <a:ext uri="{FF2B5EF4-FFF2-40B4-BE49-F238E27FC236}">
                <a16:creationId xmlns:a16="http://schemas.microsoft.com/office/drawing/2014/main" id="{04B70789-5FE4-4889-BEB7-0EAD9E7D276B}"/>
              </a:ext>
            </a:extLst>
          </p:cNvPr>
          <p:cNvSpPr/>
          <p:nvPr/>
        </p:nvSpPr>
        <p:spPr>
          <a:xfrm>
            <a:off x="4819294" y="5954081"/>
            <a:ext cx="1504053" cy="769441"/>
          </a:xfrm>
          <a:prstGeom prst="rect">
            <a:avLst/>
          </a:prstGeom>
          <a:solidFill>
            <a:schemeClr val="bg1"/>
          </a:solidFill>
        </p:spPr>
        <p:txBody>
          <a:bodyPr wrap="square">
            <a:spAutoFit/>
          </a:bodyPr>
          <a:lstStyle/>
          <a:p>
            <a:pPr algn="ctr"/>
            <a:r>
              <a:rPr lang="en-AU" sz="2200" dirty="0"/>
              <a:t>Dec</a:t>
            </a:r>
          </a:p>
          <a:p>
            <a:pPr algn="ctr"/>
            <a:r>
              <a:rPr lang="en-AU" sz="2200" dirty="0"/>
              <a:t>2016</a:t>
            </a:r>
          </a:p>
        </p:txBody>
      </p:sp>
    </p:spTree>
    <p:extLst>
      <p:ext uri="{BB962C8B-B14F-4D97-AF65-F5344CB8AC3E}">
        <p14:creationId xmlns:p14="http://schemas.microsoft.com/office/powerpoint/2010/main" val="36955686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3">
            <a:extLst>
              <a:ext uri="{FF2B5EF4-FFF2-40B4-BE49-F238E27FC236}">
                <a16:creationId xmlns:a16="http://schemas.microsoft.com/office/drawing/2014/main" id="{21395381-206C-4827-BF56-EE4B20F773C4}"/>
              </a:ext>
            </a:extLst>
          </p:cNvPr>
          <p:cNvGraphicFramePr>
            <a:graphicFrameLocks/>
          </p:cNvGraphicFramePr>
          <p:nvPr>
            <p:extLst>
              <p:ext uri="{D42A27DB-BD31-4B8C-83A1-F6EECF244321}">
                <p14:modId xmlns:p14="http://schemas.microsoft.com/office/powerpoint/2010/main" val="2731568840"/>
              </p:ext>
            </p:extLst>
          </p:nvPr>
        </p:nvGraphicFramePr>
        <p:xfrm>
          <a:off x="0" y="0"/>
          <a:ext cx="7966076" cy="6858000"/>
        </p:xfrm>
        <a:graphic>
          <a:graphicData uri="http://schemas.openxmlformats.org/drawingml/2006/chart">
            <c:chart xmlns:c="http://schemas.openxmlformats.org/drawingml/2006/chart" xmlns:r="http://schemas.openxmlformats.org/officeDocument/2006/relationships" r:id="rId3"/>
          </a:graphicData>
        </a:graphic>
      </p:graphicFrame>
      <p:cxnSp>
        <p:nvCxnSpPr>
          <p:cNvPr id="6" name="Straight Arrow Connector 5">
            <a:extLst>
              <a:ext uri="{FF2B5EF4-FFF2-40B4-BE49-F238E27FC236}">
                <a16:creationId xmlns:a16="http://schemas.microsoft.com/office/drawing/2014/main" id="{CEF305B4-49D1-4367-BDAC-89CCA235E9DE}"/>
              </a:ext>
            </a:extLst>
          </p:cNvPr>
          <p:cNvCxnSpPr>
            <a:cxnSpLocks/>
          </p:cNvCxnSpPr>
          <p:nvPr/>
        </p:nvCxnSpPr>
        <p:spPr bwMode="auto">
          <a:xfrm flipH="1" flipV="1">
            <a:off x="7673666" y="1631121"/>
            <a:ext cx="280687" cy="171845"/>
          </a:xfrm>
          <a:prstGeom prst="straightConnector1">
            <a:avLst/>
          </a:prstGeom>
          <a:solidFill>
            <a:schemeClr val="accent1"/>
          </a:solidFill>
          <a:ln w="31750" cap="flat" cmpd="sng" algn="ctr">
            <a:solidFill>
              <a:schemeClr val="tx1"/>
            </a:solidFill>
            <a:prstDash val="solid"/>
            <a:round/>
            <a:headEnd type="none" w="med" len="med"/>
            <a:tailEnd type="triangle"/>
          </a:ln>
          <a:effectLst/>
        </p:spPr>
      </p:cxnSp>
      <p:sp>
        <p:nvSpPr>
          <p:cNvPr id="8" name="TextBox 3">
            <a:extLst>
              <a:ext uri="{FF2B5EF4-FFF2-40B4-BE49-F238E27FC236}">
                <a16:creationId xmlns:a16="http://schemas.microsoft.com/office/drawing/2014/main" id="{DE31B4FA-A604-4A99-82FA-9F88205A2878}"/>
              </a:ext>
            </a:extLst>
          </p:cNvPr>
          <p:cNvSpPr txBox="1"/>
          <p:nvPr/>
        </p:nvSpPr>
        <p:spPr>
          <a:xfrm>
            <a:off x="8019143" y="1114861"/>
            <a:ext cx="1886857" cy="1446548"/>
          </a:xfrm>
          <a:prstGeom prst="rect">
            <a:avLst/>
          </a:prstGeom>
          <a:noFill/>
        </p:spPr>
        <p:txBody>
          <a:bodyPr wrap="square" lIns="0" tIns="45719" rIns="0" bIns="45719"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AU" sz="2200" dirty="0">
                <a:latin typeface="Arial"/>
                <a:cs typeface="Arial"/>
              </a:rPr>
              <a:t>If interest rates increase by </a:t>
            </a:r>
            <a:br>
              <a:rPr lang="en-AU" sz="2200" dirty="0">
                <a:latin typeface="Arial"/>
                <a:cs typeface="Arial"/>
              </a:rPr>
            </a:br>
            <a:r>
              <a:rPr lang="en-AU" sz="2200" dirty="0">
                <a:latin typeface="Arial"/>
                <a:cs typeface="Arial"/>
              </a:rPr>
              <a:t>2ppt by </a:t>
            </a:r>
          </a:p>
          <a:p>
            <a:r>
              <a:rPr lang="en-AU" sz="2200" dirty="0">
                <a:latin typeface="Arial"/>
                <a:cs typeface="Arial"/>
              </a:rPr>
              <a:t>2019-20</a:t>
            </a:r>
            <a:endParaRPr lang="en-US" sz="2200" dirty="0">
              <a:latin typeface="Arial"/>
              <a:cs typeface="Arial"/>
            </a:endParaRPr>
          </a:p>
        </p:txBody>
      </p:sp>
    </p:spTree>
    <p:extLst>
      <p:ext uri="{BB962C8B-B14F-4D97-AF65-F5344CB8AC3E}">
        <p14:creationId xmlns:p14="http://schemas.microsoft.com/office/powerpoint/2010/main" val="5606408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hart 4"/>
          <p:cNvGraphicFramePr/>
          <p:nvPr>
            <p:extLst>
              <p:ext uri="{D42A27DB-BD31-4B8C-83A1-F6EECF244321}">
                <p14:modId xmlns:p14="http://schemas.microsoft.com/office/powerpoint/2010/main" val="3685114476"/>
              </p:ext>
            </p:extLst>
          </p:nvPr>
        </p:nvGraphicFramePr>
        <p:xfrm>
          <a:off x="1" y="0"/>
          <a:ext cx="9905999" cy="6440714"/>
        </p:xfrm>
        <a:graphic>
          <a:graphicData uri="http://schemas.openxmlformats.org/drawingml/2006/chart">
            <c:chart xmlns:c="http://schemas.openxmlformats.org/drawingml/2006/chart" xmlns:r="http://schemas.openxmlformats.org/officeDocument/2006/relationships" r:id="rId3"/>
          </a:graphicData>
        </a:graphic>
      </p:graphicFrame>
      <p:sp>
        <p:nvSpPr>
          <p:cNvPr id="6" name="Content Placeholder 3"/>
          <p:cNvSpPr txBox="1">
            <a:spLocks/>
          </p:cNvSpPr>
          <p:nvPr/>
        </p:nvSpPr>
        <p:spPr>
          <a:xfrm>
            <a:off x="550985" y="6501328"/>
            <a:ext cx="9108830" cy="338554"/>
          </a:xfrm>
          <a:prstGeom prst="rect">
            <a:avLst/>
          </a:prstGeom>
        </p:spPr>
        <p:txBody>
          <a:bodyPr wrap="square" lIns="0" tIns="0" rIns="0" bIns="0">
            <a:spAutoFit/>
          </a:bodyPr>
          <a:lstStyle>
            <a:lvl1pPr algn="l" rtl="0" eaLnBrk="1" fontAlgn="base" hangingPunct="1">
              <a:spcBef>
                <a:spcPct val="0"/>
              </a:spcBef>
              <a:spcAft>
                <a:spcPct val="0"/>
              </a:spcAft>
              <a:defRPr sz="1200" b="1">
                <a:solidFill>
                  <a:schemeClr val="tx1"/>
                </a:solidFill>
                <a:latin typeface="+mn-lt"/>
                <a:ea typeface="+mn-ea"/>
                <a:cs typeface="+mn-cs"/>
              </a:defRPr>
            </a:lvl1pPr>
            <a:lvl2pPr marL="179388" indent="-177800" algn="l" rtl="0" eaLnBrk="1" fontAlgn="base" hangingPunct="1">
              <a:spcBef>
                <a:spcPct val="0"/>
              </a:spcBef>
              <a:spcAft>
                <a:spcPct val="0"/>
              </a:spcAft>
              <a:buSzPct val="130000"/>
              <a:buChar char="•"/>
              <a:defRPr sz="1200">
                <a:solidFill>
                  <a:schemeClr val="tx1"/>
                </a:solidFill>
                <a:latin typeface="+mn-lt"/>
                <a:ea typeface="+mn-ea"/>
              </a:defRPr>
            </a:lvl2pPr>
            <a:lvl3pPr marL="403225" indent="-222250" algn="l" rtl="0" eaLnBrk="1" fontAlgn="base" hangingPunct="1">
              <a:spcBef>
                <a:spcPct val="0"/>
              </a:spcBef>
              <a:spcAft>
                <a:spcPct val="0"/>
              </a:spcAft>
              <a:buFont typeface="Arial" charset="0"/>
              <a:buChar char="–"/>
              <a:defRPr sz="1200">
                <a:solidFill>
                  <a:schemeClr val="tx1"/>
                </a:solidFill>
                <a:latin typeface="+mn-lt"/>
                <a:ea typeface="+mn-ea"/>
              </a:defRPr>
            </a:lvl3pPr>
            <a:lvl4pPr marL="560388" indent="-142875" algn="l" rtl="0" eaLnBrk="1" fontAlgn="base" hangingPunct="1">
              <a:spcBef>
                <a:spcPct val="0"/>
              </a:spcBef>
              <a:spcAft>
                <a:spcPct val="0"/>
              </a:spcAft>
              <a:buFont typeface="Arial" charset="0"/>
              <a:buChar char="-"/>
              <a:defRPr sz="1200">
                <a:solidFill>
                  <a:schemeClr val="tx1"/>
                </a:solidFill>
                <a:latin typeface="+mn-lt"/>
                <a:ea typeface="+mn-ea"/>
              </a:defRPr>
            </a:lvl4pPr>
            <a:lvl5pPr marL="788988" indent="-209550" algn="l" rtl="0" eaLnBrk="1" fontAlgn="base" hangingPunct="1">
              <a:spcBef>
                <a:spcPct val="0"/>
              </a:spcBef>
              <a:spcAft>
                <a:spcPct val="0"/>
              </a:spcAft>
              <a:buFont typeface="Arial" charset="0"/>
              <a:buChar char="&gt;"/>
              <a:defRPr sz="1200">
                <a:solidFill>
                  <a:schemeClr val="tx1"/>
                </a:solidFill>
                <a:latin typeface="+mn-lt"/>
                <a:ea typeface="+mn-ea"/>
              </a:defRPr>
            </a:lvl5pPr>
            <a:lvl6pPr marL="1246188" indent="-209550" algn="l" rtl="0" eaLnBrk="1" fontAlgn="base" hangingPunct="1">
              <a:spcBef>
                <a:spcPct val="0"/>
              </a:spcBef>
              <a:spcAft>
                <a:spcPct val="0"/>
              </a:spcAft>
              <a:buFont typeface="Arial" charset="0"/>
              <a:buChar char="&gt;"/>
              <a:defRPr sz="1200">
                <a:solidFill>
                  <a:schemeClr val="tx1"/>
                </a:solidFill>
                <a:latin typeface="+mn-lt"/>
                <a:ea typeface="+mn-ea"/>
              </a:defRPr>
            </a:lvl6pPr>
            <a:lvl7pPr marL="1703388" indent="-209550" algn="l" rtl="0" eaLnBrk="1" fontAlgn="base" hangingPunct="1">
              <a:spcBef>
                <a:spcPct val="0"/>
              </a:spcBef>
              <a:spcAft>
                <a:spcPct val="0"/>
              </a:spcAft>
              <a:buFont typeface="Arial" charset="0"/>
              <a:buChar char="&gt;"/>
              <a:defRPr sz="1200">
                <a:solidFill>
                  <a:schemeClr val="tx1"/>
                </a:solidFill>
                <a:latin typeface="+mn-lt"/>
                <a:ea typeface="+mn-ea"/>
              </a:defRPr>
            </a:lvl7pPr>
            <a:lvl8pPr marL="2160588" indent="-209550" algn="l" rtl="0" eaLnBrk="1" fontAlgn="base" hangingPunct="1">
              <a:spcBef>
                <a:spcPct val="0"/>
              </a:spcBef>
              <a:spcAft>
                <a:spcPct val="0"/>
              </a:spcAft>
              <a:buFont typeface="Arial" charset="0"/>
              <a:buChar char="&gt;"/>
              <a:defRPr sz="1200">
                <a:solidFill>
                  <a:schemeClr val="tx1"/>
                </a:solidFill>
                <a:latin typeface="+mn-lt"/>
                <a:ea typeface="+mn-ea"/>
              </a:defRPr>
            </a:lvl8pPr>
            <a:lvl9pPr marL="2617788" indent="-209550" algn="l" rtl="0" eaLnBrk="1" fontAlgn="base" hangingPunct="1">
              <a:spcBef>
                <a:spcPct val="0"/>
              </a:spcBef>
              <a:spcAft>
                <a:spcPct val="0"/>
              </a:spcAft>
              <a:buFont typeface="Arial" charset="0"/>
              <a:buChar char="&gt;"/>
              <a:defRPr sz="1200">
                <a:solidFill>
                  <a:schemeClr val="tx1"/>
                </a:solidFill>
                <a:latin typeface="+mn-lt"/>
                <a:ea typeface="+mn-ea"/>
              </a:defRPr>
            </a:lvl9pPr>
          </a:lstStyle>
          <a:p>
            <a:pPr algn="ctr"/>
            <a:r>
              <a:rPr lang="en-US" sz="2200" dirty="0"/>
              <a:t>Years after dwelling purchase</a:t>
            </a:r>
          </a:p>
        </p:txBody>
      </p:sp>
      <p:sp>
        <p:nvSpPr>
          <p:cNvPr id="9" name="TextBox 8"/>
          <p:cNvSpPr txBox="1"/>
          <p:nvPr/>
        </p:nvSpPr>
        <p:spPr>
          <a:xfrm rot="10800000" flipV="1">
            <a:off x="1027186" y="2659739"/>
            <a:ext cx="2129671" cy="338554"/>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2200" b="1" dirty="0">
                <a:solidFill>
                  <a:srgbClr val="F68B33"/>
                </a:solidFill>
              </a:rPr>
              <a:t>Buying in 1990</a:t>
            </a:r>
          </a:p>
        </p:txBody>
      </p:sp>
      <p:sp>
        <p:nvSpPr>
          <p:cNvPr id="10" name="TextBox 9"/>
          <p:cNvSpPr txBox="1"/>
          <p:nvPr/>
        </p:nvSpPr>
        <p:spPr>
          <a:xfrm>
            <a:off x="6055448" y="1791052"/>
            <a:ext cx="2228830" cy="338554"/>
          </a:xfrm>
          <a:prstGeom prst="rect">
            <a:avLst/>
          </a:prstGeom>
          <a:solidFill>
            <a:schemeClr val="bg1"/>
          </a:solid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AU" sz="2200" b="1" dirty="0">
                <a:solidFill>
                  <a:schemeClr val="tx2"/>
                </a:solidFill>
              </a:rPr>
              <a:t>Buying in 2017  </a:t>
            </a:r>
          </a:p>
        </p:txBody>
      </p:sp>
      <p:sp>
        <p:nvSpPr>
          <p:cNvPr id="11" name="TextBox 10"/>
          <p:cNvSpPr txBox="1"/>
          <p:nvPr/>
        </p:nvSpPr>
        <p:spPr>
          <a:xfrm>
            <a:off x="3309496" y="3947807"/>
            <a:ext cx="2205929" cy="338554"/>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AU" sz="2200" b="1" dirty="0">
                <a:solidFill>
                  <a:schemeClr val="accent1"/>
                </a:solidFill>
              </a:rPr>
              <a:t>Buying in 2003</a:t>
            </a:r>
          </a:p>
        </p:txBody>
      </p:sp>
      <p:cxnSp>
        <p:nvCxnSpPr>
          <p:cNvPr id="12" name="Straight Arrow Connector 11">
            <a:extLst>
              <a:ext uri="{FF2B5EF4-FFF2-40B4-BE49-F238E27FC236}">
                <a16:creationId xmlns:a16="http://schemas.microsoft.com/office/drawing/2014/main" id="{17B05024-8668-485E-965F-4A52BA2365EB}"/>
              </a:ext>
            </a:extLst>
          </p:cNvPr>
          <p:cNvCxnSpPr/>
          <p:nvPr/>
        </p:nvCxnSpPr>
        <p:spPr bwMode="auto">
          <a:xfrm flipV="1">
            <a:off x="4336143" y="2667000"/>
            <a:ext cx="580571" cy="1251857"/>
          </a:xfrm>
          <a:prstGeom prst="straightConnector1">
            <a:avLst/>
          </a:prstGeom>
          <a:solidFill>
            <a:schemeClr val="accent1"/>
          </a:solidFill>
          <a:ln w="9525" cap="flat" cmpd="sng" algn="ctr">
            <a:solidFill>
              <a:srgbClr val="D4582A"/>
            </a:solidFill>
            <a:prstDash val="solid"/>
            <a:round/>
            <a:headEnd type="none" w="med" len="med"/>
            <a:tailEnd type="triangle" w="lg" len="med"/>
          </a:ln>
          <a:effectLst/>
        </p:spPr>
      </p:cxnSp>
    </p:spTree>
    <p:extLst>
      <p:ext uri="{BB962C8B-B14F-4D97-AF65-F5344CB8AC3E}">
        <p14:creationId xmlns:p14="http://schemas.microsoft.com/office/powerpoint/2010/main" val="12354479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2FB6629-B181-4303-8340-67024110721B}"/>
              </a:ext>
            </a:extLst>
          </p:cNvPr>
          <p:cNvPicPr>
            <a:picLocks noChangeAspect="1"/>
          </p:cNvPicPr>
          <p:nvPr/>
        </p:nvPicPr>
        <p:blipFill rotWithShape="1">
          <a:blip r:embed="rId2"/>
          <a:srcRect r="10352"/>
          <a:stretch/>
        </p:blipFill>
        <p:spPr>
          <a:xfrm>
            <a:off x="4978400" y="572135"/>
            <a:ext cx="4927600" cy="6285865"/>
          </a:xfrm>
          <a:prstGeom prst="rect">
            <a:avLst/>
          </a:prstGeom>
        </p:spPr>
      </p:pic>
      <p:pic>
        <p:nvPicPr>
          <p:cNvPr id="4" name="Picture 3">
            <a:extLst>
              <a:ext uri="{FF2B5EF4-FFF2-40B4-BE49-F238E27FC236}">
                <a16:creationId xmlns:a16="http://schemas.microsoft.com/office/drawing/2014/main" id="{1875977D-F167-4C84-8E03-0BC53DB8F8D2}"/>
              </a:ext>
            </a:extLst>
          </p:cNvPr>
          <p:cNvPicPr>
            <a:picLocks noChangeAspect="1"/>
          </p:cNvPicPr>
          <p:nvPr/>
        </p:nvPicPr>
        <p:blipFill rotWithShape="1">
          <a:blip r:embed="rId3"/>
          <a:srcRect r="9804"/>
          <a:stretch/>
        </p:blipFill>
        <p:spPr>
          <a:xfrm>
            <a:off x="-1" y="572135"/>
            <a:ext cx="4937309" cy="6285865"/>
          </a:xfrm>
          <a:prstGeom prst="rect">
            <a:avLst/>
          </a:prstGeom>
        </p:spPr>
      </p:pic>
      <p:sp>
        <p:nvSpPr>
          <p:cNvPr id="5" name="TextBox 2">
            <a:extLst>
              <a:ext uri="{FF2B5EF4-FFF2-40B4-BE49-F238E27FC236}">
                <a16:creationId xmlns:a16="http://schemas.microsoft.com/office/drawing/2014/main" id="{CB3E02B6-3B72-4FE1-878F-5AB3996F49B3}"/>
              </a:ext>
            </a:extLst>
          </p:cNvPr>
          <p:cNvSpPr txBox="1"/>
          <p:nvPr/>
        </p:nvSpPr>
        <p:spPr>
          <a:xfrm>
            <a:off x="0" y="133757"/>
            <a:ext cx="4937308" cy="338554"/>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AU" sz="2200" b="1" dirty="0"/>
              <a:t>2011</a:t>
            </a:r>
          </a:p>
        </p:txBody>
      </p:sp>
      <p:sp>
        <p:nvSpPr>
          <p:cNvPr id="6" name="TextBox 2">
            <a:extLst>
              <a:ext uri="{FF2B5EF4-FFF2-40B4-BE49-F238E27FC236}">
                <a16:creationId xmlns:a16="http://schemas.microsoft.com/office/drawing/2014/main" id="{17806201-C7E7-4066-BEB8-1CE3B8AE88B8}"/>
              </a:ext>
            </a:extLst>
          </p:cNvPr>
          <p:cNvSpPr txBox="1"/>
          <p:nvPr/>
        </p:nvSpPr>
        <p:spPr>
          <a:xfrm>
            <a:off x="6842578" y="133757"/>
            <a:ext cx="1669143" cy="338554"/>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AU" sz="2200" b="1" dirty="0"/>
              <a:t>2016</a:t>
            </a:r>
          </a:p>
        </p:txBody>
      </p:sp>
      <p:sp>
        <p:nvSpPr>
          <p:cNvPr id="8" name="Rectangle 7">
            <a:extLst>
              <a:ext uri="{FF2B5EF4-FFF2-40B4-BE49-F238E27FC236}">
                <a16:creationId xmlns:a16="http://schemas.microsoft.com/office/drawing/2014/main" id="{98D57BDF-0975-4E90-A85B-8C521285DDFF}"/>
              </a:ext>
            </a:extLst>
          </p:cNvPr>
          <p:cNvSpPr/>
          <p:nvPr/>
        </p:nvSpPr>
        <p:spPr bwMode="auto">
          <a:xfrm>
            <a:off x="71" y="4114799"/>
            <a:ext cx="2133529" cy="2743201"/>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34" charset="-128"/>
            </a:endParaRPr>
          </a:p>
        </p:txBody>
      </p:sp>
      <p:sp>
        <p:nvSpPr>
          <p:cNvPr id="9" name="TextBox 18">
            <a:extLst>
              <a:ext uri="{FF2B5EF4-FFF2-40B4-BE49-F238E27FC236}">
                <a16:creationId xmlns:a16="http://schemas.microsoft.com/office/drawing/2014/main" id="{872C340A-CA2F-42FE-8D0E-4BCDCABEC5ED}"/>
              </a:ext>
            </a:extLst>
          </p:cNvPr>
          <p:cNvSpPr txBox="1"/>
          <p:nvPr/>
        </p:nvSpPr>
        <p:spPr>
          <a:xfrm>
            <a:off x="422121" y="5148141"/>
            <a:ext cx="360000" cy="296235"/>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ct val="85000"/>
              </a:lnSpc>
            </a:pPr>
            <a:r>
              <a:rPr lang="en-US" sz="2200" dirty="0">
                <a:solidFill>
                  <a:srgbClr val="000000"/>
                </a:solidFill>
              </a:rPr>
              <a:t>15</a:t>
            </a:r>
          </a:p>
        </p:txBody>
      </p:sp>
      <p:sp>
        <p:nvSpPr>
          <p:cNvPr id="10" name="Rectangle 9">
            <a:extLst>
              <a:ext uri="{FF2B5EF4-FFF2-40B4-BE49-F238E27FC236}">
                <a16:creationId xmlns:a16="http://schemas.microsoft.com/office/drawing/2014/main" id="{B7B8D64B-C4B8-4AC4-BC35-3205D230039D}"/>
              </a:ext>
            </a:extLst>
          </p:cNvPr>
          <p:cNvSpPr/>
          <p:nvPr/>
        </p:nvSpPr>
        <p:spPr bwMode="auto">
          <a:xfrm>
            <a:off x="88759" y="4966537"/>
            <a:ext cx="290285" cy="290285"/>
          </a:xfrm>
          <a:prstGeom prst="rect">
            <a:avLst/>
          </a:prstGeom>
          <a:solidFill>
            <a:schemeClr val="accent2"/>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accent2"/>
              </a:solidFill>
              <a:effectLst/>
              <a:latin typeface="Arial" charset="0"/>
              <a:ea typeface="ＭＳ Ｐゴシック" pitchFamily="34" charset="-128"/>
            </a:endParaRPr>
          </a:p>
        </p:txBody>
      </p:sp>
      <p:sp>
        <p:nvSpPr>
          <p:cNvPr id="11" name="TextBox 18">
            <a:extLst>
              <a:ext uri="{FF2B5EF4-FFF2-40B4-BE49-F238E27FC236}">
                <a16:creationId xmlns:a16="http://schemas.microsoft.com/office/drawing/2014/main" id="{EE286770-4869-4F9E-AA97-990A987F5153}"/>
              </a:ext>
            </a:extLst>
          </p:cNvPr>
          <p:cNvSpPr txBox="1"/>
          <p:nvPr/>
        </p:nvSpPr>
        <p:spPr>
          <a:xfrm>
            <a:off x="422121" y="5538498"/>
            <a:ext cx="360000" cy="296235"/>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ct val="85000"/>
              </a:lnSpc>
            </a:pPr>
            <a:r>
              <a:rPr lang="en-US" sz="2200" dirty="0">
                <a:solidFill>
                  <a:srgbClr val="000000"/>
                </a:solidFill>
              </a:rPr>
              <a:t>20</a:t>
            </a:r>
          </a:p>
        </p:txBody>
      </p:sp>
      <p:sp>
        <p:nvSpPr>
          <p:cNvPr id="12" name="Rectangle 11">
            <a:extLst>
              <a:ext uri="{FF2B5EF4-FFF2-40B4-BE49-F238E27FC236}">
                <a16:creationId xmlns:a16="http://schemas.microsoft.com/office/drawing/2014/main" id="{51119B34-4B33-44B6-B62B-DC6E7FBC7B80}"/>
              </a:ext>
            </a:extLst>
          </p:cNvPr>
          <p:cNvSpPr/>
          <p:nvPr/>
        </p:nvSpPr>
        <p:spPr bwMode="auto">
          <a:xfrm>
            <a:off x="88759" y="5356659"/>
            <a:ext cx="290285" cy="290285"/>
          </a:xfrm>
          <a:prstGeom prst="rect">
            <a:avLst/>
          </a:prstGeom>
          <a:solidFill>
            <a:schemeClr val="accent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34" charset="-128"/>
            </a:endParaRPr>
          </a:p>
        </p:txBody>
      </p:sp>
      <p:sp>
        <p:nvSpPr>
          <p:cNvPr id="13" name="Rectangle 12">
            <a:extLst>
              <a:ext uri="{FF2B5EF4-FFF2-40B4-BE49-F238E27FC236}">
                <a16:creationId xmlns:a16="http://schemas.microsoft.com/office/drawing/2014/main" id="{0C50E576-CDA2-4774-B4E0-70520F49F2EF}"/>
              </a:ext>
            </a:extLst>
          </p:cNvPr>
          <p:cNvSpPr/>
          <p:nvPr/>
        </p:nvSpPr>
        <p:spPr bwMode="auto">
          <a:xfrm>
            <a:off x="88759" y="5746781"/>
            <a:ext cx="290285" cy="290285"/>
          </a:xfrm>
          <a:prstGeom prst="rect">
            <a:avLst/>
          </a:prstGeom>
          <a:solidFill>
            <a:schemeClr val="tx2"/>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34" charset="-128"/>
            </a:endParaRPr>
          </a:p>
        </p:txBody>
      </p:sp>
      <p:sp>
        <p:nvSpPr>
          <p:cNvPr id="14" name="TextBox 18">
            <a:extLst>
              <a:ext uri="{FF2B5EF4-FFF2-40B4-BE49-F238E27FC236}">
                <a16:creationId xmlns:a16="http://schemas.microsoft.com/office/drawing/2014/main" id="{83B948D3-EF94-4100-80C2-470A816332E4}"/>
              </a:ext>
            </a:extLst>
          </p:cNvPr>
          <p:cNvSpPr txBox="1"/>
          <p:nvPr/>
        </p:nvSpPr>
        <p:spPr>
          <a:xfrm>
            <a:off x="422121" y="5928855"/>
            <a:ext cx="360000" cy="296235"/>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ct val="85000"/>
              </a:lnSpc>
            </a:pPr>
            <a:r>
              <a:rPr lang="en-US" sz="2200" dirty="0">
                <a:solidFill>
                  <a:srgbClr val="000000"/>
                </a:solidFill>
              </a:rPr>
              <a:t>25</a:t>
            </a:r>
          </a:p>
        </p:txBody>
      </p:sp>
      <p:sp>
        <p:nvSpPr>
          <p:cNvPr id="15" name="TextBox 18">
            <a:extLst>
              <a:ext uri="{FF2B5EF4-FFF2-40B4-BE49-F238E27FC236}">
                <a16:creationId xmlns:a16="http://schemas.microsoft.com/office/drawing/2014/main" id="{23CB9D02-71AB-481C-BF3E-B947D667F6F0}"/>
              </a:ext>
            </a:extLst>
          </p:cNvPr>
          <p:cNvSpPr txBox="1"/>
          <p:nvPr/>
        </p:nvSpPr>
        <p:spPr>
          <a:xfrm>
            <a:off x="422121" y="4757784"/>
            <a:ext cx="360000" cy="296235"/>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ct val="85000"/>
              </a:lnSpc>
            </a:pPr>
            <a:r>
              <a:rPr lang="en-US" sz="2200" dirty="0">
                <a:solidFill>
                  <a:srgbClr val="000000"/>
                </a:solidFill>
              </a:rPr>
              <a:t>10</a:t>
            </a:r>
          </a:p>
        </p:txBody>
      </p:sp>
      <p:sp>
        <p:nvSpPr>
          <p:cNvPr id="16" name="Rectangle 15">
            <a:extLst>
              <a:ext uri="{FF2B5EF4-FFF2-40B4-BE49-F238E27FC236}">
                <a16:creationId xmlns:a16="http://schemas.microsoft.com/office/drawing/2014/main" id="{49758F31-9E94-4E60-8A99-794222347DCA}"/>
              </a:ext>
            </a:extLst>
          </p:cNvPr>
          <p:cNvSpPr/>
          <p:nvPr/>
        </p:nvSpPr>
        <p:spPr bwMode="auto">
          <a:xfrm>
            <a:off x="88759" y="4576415"/>
            <a:ext cx="290285" cy="290285"/>
          </a:xfrm>
          <a:prstGeom prst="rect">
            <a:avLst/>
          </a:prstGeom>
          <a:solidFill>
            <a:schemeClr val="accent3"/>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accent2"/>
              </a:solidFill>
              <a:effectLst/>
              <a:latin typeface="Arial" charset="0"/>
              <a:ea typeface="ＭＳ Ｐゴシック" pitchFamily="34" charset="-128"/>
            </a:endParaRPr>
          </a:p>
        </p:txBody>
      </p:sp>
      <p:sp>
        <p:nvSpPr>
          <p:cNvPr id="17" name="Rectangle 16">
            <a:extLst>
              <a:ext uri="{FF2B5EF4-FFF2-40B4-BE49-F238E27FC236}">
                <a16:creationId xmlns:a16="http://schemas.microsoft.com/office/drawing/2014/main" id="{CE7F31B2-BBC2-4394-BE4B-3CC51CB0CB77}"/>
              </a:ext>
            </a:extLst>
          </p:cNvPr>
          <p:cNvSpPr/>
          <p:nvPr/>
        </p:nvSpPr>
        <p:spPr bwMode="auto">
          <a:xfrm>
            <a:off x="88759" y="6136903"/>
            <a:ext cx="290285" cy="290285"/>
          </a:xfrm>
          <a:prstGeom prst="rect">
            <a:avLst/>
          </a:prstGeom>
          <a:solidFill>
            <a:schemeClr val="bg2"/>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34" charset="-128"/>
            </a:endParaRPr>
          </a:p>
        </p:txBody>
      </p:sp>
      <p:sp>
        <p:nvSpPr>
          <p:cNvPr id="18" name="TextBox 18">
            <a:extLst>
              <a:ext uri="{FF2B5EF4-FFF2-40B4-BE49-F238E27FC236}">
                <a16:creationId xmlns:a16="http://schemas.microsoft.com/office/drawing/2014/main" id="{4744B295-73A8-4F6E-AB34-99BC969B41AE}"/>
              </a:ext>
            </a:extLst>
          </p:cNvPr>
          <p:cNvSpPr txBox="1"/>
          <p:nvPr/>
        </p:nvSpPr>
        <p:spPr>
          <a:xfrm>
            <a:off x="422121" y="6319218"/>
            <a:ext cx="360000" cy="296235"/>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ct val="85000"/>
              </a:lnSpc>
            </a:pPr>
            <a:r>
              <a:rPr lang="en-US" sz="2200" dirty="0">
                <a:solidFill>
                  <a:srgbClr val="000000"/>
                </a:solidFill>
              </a:rPr>
              <a:t>30</a:t>
            </a:r>
          </a:p>
        </p:txBody>
      </p:sp>
      <p:sp>
        <p:nvSpPr>
          <p:cNvPr id="19" name="TextBox 18">
            <a:extLst>
              <a:ext uri="{FF2B5EF4-FFF2-40B4-BE49-F238E27FC236}">
                <a16:creationId xmlns:a16="http://schemas.microsoft.com/office/drawing/2014/main" id="{4D2B85A6-A799-4EC5-A086-191D47BF4859}"/>
              </a:ext>
            </a:extLst>
          </p:cNvPr>
          <p:cNvSpPr txBox="1"/>
          <p:nvPr/>
        </p:nvSpPr>
        <p:spPr>
          <a:xfrm>
            <a:off x="422121" y="4354059"/>
            <a:ext cx="360000" cy="296235"/>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ct val="85000"/>
              </a:lnSpc>
            </a:pPr>
            <a:r>
              <a:rPr lang="en-US" sz="2200" dirty="0">
                <a:solidFill>
                  <a:srgbClr val="000000"/>
                </a:solidFill>
              </a:rPr>
              <a:t>5</a:t>
            </a:r>
          </a:p>
        </p:txBody>
      </p:sp>
      <p:sp>
        <p:nvSpPr>
          <p:cNvPr id="20" name="Rectangle 19">
            <a:extLst>
              <a:ext uri="{FF2B5EF4-FFF2-40B4-BE49-F238E27FC236}">
                <a16:creationId xmlns:a16="http://schemas.microsoft.com/office/drawing/2014/main" id="{E0584A0D-64AF-46D7-BD76-95E8077D7900}"/>
              </a:ext>
            </a:extLst>
          </p:cNvPr>
          <p:cNvSpPr/>
          <p:nvPr/>
        </p:nvSpPr>
        <p:spPr bwMode="auto">
          <a:xfrm>
            <a:off x="88759" y="4186293"/>
            <a:ext cx="290285" cy="290285"/>
          </a:xfrm>
          <a:prstGeom prst="rect">
            <a:avLst/>
          </a:prstGeom>
          <a:solidFill>
            <a:schemeClr val="accent4"/>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accent2"/>
              </a:solidFill>
              <a:effectLst/>
              <a:latin typeface="Arial" charset="0"/>
              <a:ea typeface="ＭＳ Ｐゴシック" pitchFamily="34" charset="-128"/>
            </a:endParaRPr>
          </a:p>
        </p:txBody>
      </p:sp>
      <p:sp>
        <p:nvSpPr>
          <p:cNvPr id="21" name="Rectangle 20">
            <a:extLst>
              <a:ext uri="{FF2B5EF4-FFF2-40B4-BE49-F238E27FC236}">
                <a16:creationId xmlns:a16="http://schemas.microsoft.com/office/drawing/2014/main" id="{824BAB2E-D871-4A02-9720-8B1CA08FA6B7}"/>
              </a:ext>
            </a:extLst>
          </p:cNvPr>
          <p:cNvSpPr/>
          <p:nvPr/>
        </p:nvSpPr>
        <p:spPr bwMode="auto">
          <a:xfrm>
            <a:off x="88759" y="6527012"/>
            <a:ext cx="290285" cy="290285"/>
          </a:xfrm>
          <a:prstGeom prst="rect">
            <a:avLst/>
          </a:prstGeom>
          <a:solidFill>
            <a:schemeClr val="tx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34" charset="-128"/>
            </a:endParaRPr>
          </a:p>
        </p:txBody>
      </p:sp>
      <p:sp>
        <p:nvSpPr>
          <p:cNvPr id="23" name="TextBox 2">
            <a:extLst>
              <a:ext uri="{FF2B5EF4-FFF2-40B4-BE49-F238E27FC236}">
                <a16:creationId xmlns:a16="http://schemas.microsoft.com/office/drawing/2014/main" id="{BF9977B6-012C-484A-B585-E0EA1BE1CE5E}"/>
              </a:ext>
            </a:extLst>
          </p:cNvPr>
          <p:cNvSpPr txBox="1"/>
          <p:nvPr/>
        </p:nvSpPr>
        <p:spPr>
          <a:xfrm>
            <a:off x="855134" y="4808067"/>
            <a:ext cx="1291167" cy="1447319"/>
          </a:xfrm>
          <a:prstGeom prst="rect">
            <a:avLst/>
          </a:prstGeom>
          <a:noFill/>
          <a:ln>
            <a:noFill/>
          </a:ln>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ct val="85000"/>
              </a:lnSpc>
            </a:pPr>
            <a:r>
              <a:rPr lang="en-AU" sz="2200" dirty="0"/>
              <a:t>% of </a:t>
            </a:r>
            <a:r>
              <a:rPr lang="en-AU" sz="2200" dirty="0" err="1"/>
              <a:t>h’holds</a:t>
            </a:r>
            <a:r>
              <a:rPr lang="en-AU" sz="2200" dirty="0"/>
              <a:t> under </a:t>
            </a:r>
          </a:p>
          <a:p>
            <a:pPr>
              <a:lnSpc>
                <a:spcPct val="85000"/>
              </a:lnSpc>
            </a:pPr>
            <a:r>
              <a:rPr lang="en-AU" sz="2200" dirty="0"/>
              <a:t>mortgage stress</a:t>
            </a:r>
          </a:p>
        </p:txBody>
      </p:sp>
    </p:spTree>
    <p:extLst>
      <p:ext uri="{BB962C8B-B14F-4D97-AF65-F5344CB8AC3E}">
        <p14:creationId xmlns:p14="http://schemas.microsoft.com/office/powerpoint/2010/main" val="4367705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hart 5"/>
          <p:cNvGraphicFramePr>
            <a:graphicFrameLocks noChangeAspect="1"/>
          </p:cNvGraphicFramePr>
          <p:nvPr>
            <p:extLst>
              <p:ext uri="{D42A27DB-BD31-4B8C-83A1-F6EECF244321}">
                <p14:modId xmlns:p14="http://schemas.microsoft.com/office/powerpoint/2010/main" val="1967966348"/>
              </p:ext>
            </p:extLst>
          </p:nvPr>
        </p:nvGraphicFramePr>
        <p:xfrm>
          <a:off x="0" y="0"/>
          <a:ext cx="9906000" cy="6858000"/>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Box 1"/>
          <p:cNvSpPr txBox="1"/>
          <p:nvPr/>
        </p:nvSpPr>
        <p:spPr>
          <a:xfrm>
            <a:off x="8624422" y="4759176"/>
            <a:ext cx="646577" cy="338554"/>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AU" sz="2200" b="1" dirty="0">
                <a:solidFill>
                  <a:schemeClr val="accent3"/>
                </a:solidFill>
              </a:rPr>
              <a:t>CPI</a:t>
            </a:r>
          </a:p>
        </p:txBody>
      </p:sp>
      <p:sp>
        <p:nvSpPr>
          <p:cNvPr id="8" name="TextBox 2"/>
          <p:cNvSpPr txBox="1"/>
          <p:nvPr/>
        </p:nvSpPr>
        <p:spPr>
          <a:xfrm>
            <a:off x="4188247" y="2041579"/>
            <a:ext cx="2042226" cy="338554"/>
          </a:xfrm>
          <a:prstGeom prst="rect">
            <a:avLst/>
          </a:prstGeom>
          <a:noFill/>
        </p:spPr>
        <p:txBody>
          <a:bodyPr wrap="non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AU" sz="2200" b="1" dirty="0">
                <a:solidFill>
                  <a:schemeClr val="bg2"/>
                </a:solidFill>
              </a:rPr>
              <a:t>Housing prices</a:t>
            </a:r>
          </a:p>
        </p:txBody>
      </p:sp>
      <p:sp>
        <p:nvSpPr>
          <p:cNvPr id="9" name="TextBox 2"/>
          <p:cNvSpPr txBox="1"/>
          <p:nvPr/>
        </p:nvSpPr>
        <p:spPr>
          <a:xfrm>
            <a:off x="8434418" y="3654225"/>
            <a:ext cx="783843" cy="338554"/>
          </a:xfrm>
          <a:prstGeom prst="rect">
            <a:avLst/>
          </a:prstGeom>
          <a:noFill/>
        </p:spPr>
        <p:txBody>
          <a:bodyPr wrap="non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AU" sz="2200" b="1" dirty="0">
                <a:solidFill>
                  <a:schemeClr val="tx2"/>
                </a:solidFill>
              </a:rPr>
              <a:t>Rents</a:t>
            </a:r>
          </a:p>
        </p:txBody>
      </p:sp>
      <p:sp>
        <p:nvSpPr>
          <p:cNvPr id="11" name="TextBox 1"/>
          <p:cNvSpPr txBox="1"/>
          <p:nvPr/>
        </p:nvSpPr>
        <p:spPr>
          <a:xfrm>
            <a:off x="7366420" y="5011603"/>
            <a:ext cx="898871" cy="338554"/>
          </a:xfrm>
          <a:prstGeom prst="rect">
            <a:avLst/>
          </a:prstGeom>
          <a:noFill/>
        </p:spPr>
        <p:txBody>
          <a:bodyPr wrap="non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AU" sz="2200" b="1" dirty="0">
                <a:solidFill>
                  <a:schemeClr val="accent2"/>
                </a:solidFill>
              </a:rPr>
              <a:t>Wages</a:t>
            </a:r>
          </a:p>
        </p:txBody>
      </p:sp>
      <p:cxnSp>
        <p:nvCxnSpPr>
          <p:cNvPr id="12" name="Straight Arrow Connector 11">
            <a:extLst>
              <a:ext uri="{FF2B5EF4-FFF2-40B4-BE49-F238E27FC236}">
                <a16:creationId xmlns:a16="http://schemas.microsoft.com/office/drawing/2014/main" id="{17B05024-8668-485E-965F-4A52BA2365EB}"/>
              </a:ext>
            </a:extLst>
          </p:cNvPr>
          <p:cNvCxnSpPr>
            <a:stCxn id="11" idx="0"/>
          </p:cNvCxnSpPr>
          <p:nvPr/>
        </p:nvCxnSpPr>
        <p:spPr bwMode="auto">
          <a:xfrm flipV="1">
            <a:off x="7815856" y="4390571"/>
            <a:ext cx="185144" cy="621032"/>
          </a:xfrm>
          <a:prstGeom prst="straightConnector1">
            <a:avLst/>
          </a:prstGeom>
          <a:solidFill>
            <a:schemeClr val="accent1"/>
          </a:solidFill>
          <a:ln w="9525" cap="flat" cmpd="sng" algn="ctr">
            <a:solidFill>
              <a:schemeClr val="accent2"/>
            </a:solidFill>
            <a:prstDash val="solid"/>
            <a:round/>
            <a:headEnd type="none" w="med" len="med"/>
            <a:tailEnd type="triangle" w="lg" len="med"/>
          </a:ln>
          <a:effectLst/>
        </p:spPr>
      </p:cxnSp>
    </p:spTree>
    <p:extLst>
      <p:ext uri="{BB962C8B-B14F-4D97-AF65-F5344CB8AC3E}">
        <p14:creationId xmlns:p14="http://schemas.microsoft.com/office/powerpoint/2010/main" val="42378854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p:cNvGraphicFramePr/>
          <p:nvPr>
            <p:extLst>
              <p:ext uri="{D42A27DB-BD31-4B8C-83A1-F6EECF244321}">
                <p14:modId xmlns:p14="http://schemas.microsoft.com/office/powerpoint/2010/main" val="2131780421"/>
              </p:ext>
            </p:extLst>
          </p:nvPr>
        </p:nvGraphicFramePr>
        <p:xfrm>
          <a:off x="0" y="0"/>
          <a:ext cx="9906000" cy="6204857"/>
        </p:xfrm>
        <a:graphic>
          <a:graphicData uri="http://schemas.openxmlformats.org/drawingml/2006/chart">
            <c:chart xmlns:c="http://schemas.openxmlformats.org/drawingml/2006/chart" xmlns:r="http://schemas.openxmlformats.org/officeDocument/2006/relationships" r:id="rId3"/>
          </a:graphicData>
        </a:graphic>
      </p:graphicFrame>
      <p:sp>
        <p:nvSpPr>
          <p:cNvPr id="8" name="TextBox 7"/>
          <p:cNvSpPr txBox="1"/>
          <p:nvPr/>
        </p:nvSpPr>
        <p:spPr>
          <a:xfrm>
            <a:off x="883995" y="6144606"/>
            <a:ext cx="1934678" cy="677108"/>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defTabSz="844077">
              <a:defRPr/>
            </a:pPr>
            <a:r>
              <a:rPr lang="en-AU" sz="2200" kern="0" dirty="0"/>
              <a:t>65+ </a:t>
            </a:r>
            <a:br>
              <a:rPr lang="en-AU" sz="2200" kern="0" dirty="0"/>
            </a:br>
            <a:r>
              <a:rPr lang="en-AU" sz="2200" kern="0" dirty="0"/>
              <a:t>(no pension)</a:t>
            </a:r>
            <a:endParaRPr lang="en-US" sz="2200" kern="0" dirty="0"/>
          </a:p>
        </p:txBody>
      </p:sp>
      <p:sp>
        <p:nvSpPr>
          <p:cNvPr id="9" name="TextBox 8"/>
          <p:cNvSpPr txBox="1"/>
          <p:nvPr/>
        </p:nvSpPr>
        <p:spPr>
          <a:xfrm>
            <a:off x="3199700" y="6144606"/>
            <a:ext cx="1931091" cy="677108"/>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defTabSz="844077">
              <a:defRPr/>
            </a:pPr>
            <a:r>
              <a:rPr lang="en-AU" sz="2200" kern="0" dirty="0"/>
              <a:t>65+ </a:t>
            </a:r>
            <a:br>
              <a:rPr lang="en-AU" sz="2200" kern="0" dirty="0"/>
            </a:br>
            <a:r>
              <a:rPr lang="en-AU" sz="2200" kern="0" dirty="0"/>
              <a:t>(pension)</a:t>
            </a:r>
            <a:endParaRPr lang="en-US" sz="2200" kern="0" dirty="0"/>
          </a:p>
        </p:txBody>
      </p:sp>
      <p:sp>
        <p:nvSpPr>
          <p:cNvPr id="12" name="TextBox 11"/>
          <p:cNvSpPr txBox="1"/>
          <p:nvPr/>
        </p:nvSpPr>
        <p:spPr>
          <a:xfrm>
            <a:off x="5511818" y="6144606"/>
            <a:ext cx="1934678" cy="677108"/>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defTabSz="844077">
              <a:defRPr/>
            </a:pPr>
            <a:r>
              <a:rPr lang="en-AU" sz="2200" kern="0" dirty="0"/>
              <a:t>18-65 </a:t>
            </a:r>
            <a:br>
              <a:rPr lang="en-AU" sz="2200" kern="0" dirty="0"/>
            </a:br>
            <a:r>
              <a:rPr lang="en-AU" sz="2200" kern="0" dirty="0"/>
              <a:t>(no welfare)</a:t>
            </a:r>
            <a:endParaRPr lang="en-US" sz="2200" kern="0" dirty="0"/>
          </a:p>
        </p:txBody>
      </p:sp>
      <p:sp>
        <p:nvSpPr>
          <p:cNvPr id="13" name="TextBox 12"/>
          <p:cNvSpPr txBox="1"/>
          <p:nvPr/>
        </p:nvSpPr>
        <p:spPr>
          <a:xfrm>
            <a:off x="7827523" y="6144606"/>
            <a:ext cx="1860761" cy="677108"/>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defTabSz="844077">
              <a:defRPr/>
            </a:pPr>
            <a:r>
              <a:rPr lang="en-AU" sz="2200" kern="0" dirty="0"/>
              <a:t>18-65 (welfare)</a:t>
            </a:r>
            <a:endParaRPr lang="en-US" sz="2200" kern="0" dirty="0"/>
          </a:p>
        </p:txBody>
      </p:sp>
      <p:sp>
        <p:nvSpPr>
          <p:cNvPr id="11" name="Rectangle 10"/>
          <p:cNvSpPr/>
          <p:nvPr/>
        </p:nvSpPr>
        <p:spPr bwMode="auto">
          <a:xfrm>
            <a:off x="1469572" y="362859"/>
            <a:ext cx="2667000" cy="1173841"/>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34" charset="-128"/>
            </a:endParaRPr>
          </a:p>
        </p:txBody>
      </p:sp>
      <p:sp>
        <p:nvSpPr>
          <p:cNvPr id="17" name="TextBox 18"/>
          <p:cNvSpPr txBox="1"/>
          <p:nvPr/>
        </p:nvSpPr>
        <p:spPr>
          <a:xfrm>
            <a:off x="2086428" y="569104"/>
            <a:ext cx="1799207" cy="296235"/>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ct val="85000"/>
              </a:lnSpc>
            </a:pPr>
            <a:r>
              <a:rPr lang="en-US" sz="2200" b="1" dirty="0">
                <a:solidFill>
                  <a:schemeClr val="accent2"/>
                </a:solidFill>
              </a:rPr>
              <a:t>Home owner</a:t>
            </a:r>
          </a:p>
        </p:txBody>
      </p:sp>
      <p:sp>
        <p:nvSpPr>
          <p:cNvPr id="18" name="TextBox 18"/>
          <p:cNvSpPr txBox="1"/>
          <p:nvPr/>
        </p:nvSpPr>
        <p:spPr>
          <a:xfrm>
            <a:off x="2086428" y="1077106"/>
            <a:ext cx="1818161" cy="296235"/>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ct val="85000"/>
              </a:lnSpc>
            </a:pPr>
            <a:r>
              <a:rPr lang="en-US" sz="2200" b="1" dirty="0">
                <a:solidFill>
                  <a:schemeClr val="tx2"/>
                </a:solidFill>
              </a:rPr>
              <a:t>Renter</a:t>
            </a:r>
          </a:p>
        </p:txBody>
      </p:sp>
      <p:sp>
        <p:nvSpPr>
          <p:cNvPr id="19" name="Rectangle 18"/>
          <p:cNvSpPr/>
          <p:nvPr/>
        </p:nvSpPr>
        <p:spPr bwMode="auto">
          <a:xfrm>
            <a:off x="1596569" y="544285"/>
            <a:ext cx="290285" cy="290285"/>
          </a:xfrm>
          <a:prstGeom prst="rect">
            <a:avLst/>
          </a:prstGeom>
          <a:solidFill>
            <a:schemeClr val="accent2"/>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34" charset="-128"/>
            </a:endParaRPr>
          </a:p>
        </p:txBody>
      </p:sp>
      <p:sp>
        <p:nvSpPr>
          <p:cNvPr id="20" name="Rectangle 19"/>
          <p:cNvSpPr/>
          <p:nvPr/>
        </p:nvSpPr>
        <p:spPr bwMode="auto">
          <a:xfrm>
            <a:off x="1596569" y="1088572"/>
            <a:ext cx="290285" cy="290285"/>
          </a:xfrm>
          <a:prstGeom prst="rect">
            <a:avLst/>
          </a:prstGeom>
          <a:solidFill>
            <a:schemeClr val="tx2"/>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34" charset="-128"/>
            </a:endParaRPr>
          </a:p>
        </p:txBody>
      </p:sp>
      <p:sp>
        <p:nvSpPr>
          <p:cNvPr id="14" name="TextBox 18">
            <a:extLst>
              <a:ext uri="{FF2B5EF4-FFF2-40B4-BE49-F238E27FC236}">
                <a16:creationId xmlns:a16="http://schemas.microsoft.com/office/drawing/2014/main" id="{E4FC20E1-A81F-4DC1-A924-75FF86AB9452}"/>
              </a:ext>
            </a:extLst>
          </p:cNvPr>
          <p:cNvSpPr txBox="1"/>
          <p:nvPr/>
        </p:nvSpPr>
        <p:spPr>
          <a:xfrm>
            <a:off x="4842328" y="289797"/>
            <a:ext cx="1799207" cy="575542"/>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ct val="85000"/>
              </a:lnSpc>
            </a:pPr>
            <a:r>
              <a:rPr lang="en-US" sz="2200" b="1" dirty="0">
                <a:solidFill>
                  <a:srgbClr val="FF0000"/>
                </a:solidFill>
                <a:highlight>
                  <a:srgbClr val="00FF00"/>
                </a:highlight>
              </a:rPr>
              <a:t>Update using 2015-16 HES</a:t>
            </a:r>
          </a:p>
        </p:txBody>
      </p:sp>
    </p:spTree>
    <p:extLst>
      <p:ext uri="{BB962C8B-B14F-4D97-AF65-F5344CB8AC3E}">
        <p14:creationId xmlns:p14="http://schemas.microsoft.com/office/powerpoint/2010/main" val="9646593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13461FFF-AC71-4621-9867-3BF115195B16}"/>
              </a:ext>
            </a:extLst>
          </p:cNvPr>
          <p:cNvGraphicFramePr>
            <a:graphicFrameLocks/>
          </p:cNvGraphicFramePr>
          <p:nvPr>
            <p:extLst>
              <p:ext uri="{D42A27DB-BD31-4B8C-83A1-F6EECF244321}">
                <p14:modId xmlns:p14="http://schemas.microsoft.com/office/powerpoint/2010/main" val="1639229058"/>
              </p:ext>
            </p:extLst>
          </p:nvPr>
        </p:nvGraphicFramePr>
        <p:xfrm>
          <a:off x="0" y="0"/>
          <a:ext cx="8201797" cy="6858000"/>
        </p:xfrm>
        <a:graphic>
          <a:graphicData uri="http://schemas.openxmlformats.org/drawingml/2006/chart">
            <c:chart xmlns:c="http://schemas.openxmlformats.org/drawingml/2006/chart" xmlns:r="http://schemas.openxmlformats.org/officeDocument/2006/relationships" r:id="rId3"/>
          </a:graphicData>
        </a:graphic>
      </p:graphicFrame>
      <p:sp>
        <p:nvSpPr>
          <p:cNvPr id="11" name="Rectangle 10">
            <a:extLst>
              <a:ext uri="{FF2B5EF4-FFF2-40B4-BE49-F238E27FC236}">
                <a16:creationId xmlns:a16="http://schemas.microsoft.com/office/drawing/2014/main" id="{30C1E18F-5DB1-4D26-833C-ED78B730EE10}"/>
              </a:ext>
            </a:extLst>
          </p:cNvPr>
          <p:cNvSpPr/>
          <p:nvPr/>
        </p:nvSpPr>
        <p:spPr bwMode="auto">
          <a:xfrm>
            <a:off x="7960812" y="18958"/>
            <a:ext cx="1945187" cy="1649332"/>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34" charset="-128"/>
            </a:endParaRPr>
          </a:p>
        </p:txBody>
      </p:sp>
      <p:sp>
        <p:nvSpPr>
          <p:cNvPr id="12" name="TextBox 18">
            <a:extLst>
              <a:ext uri="{FF2B5EF4-FFF2-40B4-BE49-F238E27FC236}">
                <a16:creationId xmlns:a16="http://schemas.microsoft.com/office/drawing/2014/main" id="{512651D6-69A1-46AF-BAF9-A978F7536339}"/>
              </a:ext>
            </a:extLst>
          </p:cNvPr>
          <p:cNvSpPr txBox="1"/>
          <p:nvPr/>
        </p:nvSpPr>
        <p:spPr>
          <a:xfrm>
            <a:off x="8701692" y="92497"/>
            <a:ext cx="1204308" cy="1897955"/>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spcBef>
                <a:spcPts val="400"/>
              </a:spcBef>
            </a:pPr>
            <a:r>
              <a:rPr lang="en-US" sz="2200" dirty="0">
                <a:solidFill>
                  <a:schemeClr val="accent3"/>
                </a:solidFill>
              </a:rPr>
              <a:t>2007-08</a:t>
            </a:r>
          </a:p>
          <a:p>
            <a:pPr>
              <a:spcBef>
                <a:spcPts val="400"/>
              </a:spcBef>
            </a:pPr>
            <a:r>
              <a:rPr lang="en-US" sz="2200" dirty="0">
                <a:solidFill>
                  <a:schemeClr val="accent2"/>
                </a:solidFill>
              </a:rPr>
              <a:t>2009-10</a:t>
            </a:r>
          </a:p>
          <a:p>
            <a:pPr>
              <a:spcBef>
                <a:spcPts val="400"/>
              </a:spcBef>
            </a:pPr>
            <a:r>
              <a:rPr lang="en-US" sz="2200" dirty="0">
                <a:solidFill>
                  <a:schemeClr val="accent1"/>
                </a:solidFill>
              </a:rPr>
              <a:t>2011-12</a:t>
            </a:r>
          </a:p>
          <a:p>
            <a:pPr>
              <a:spcBef>
                <a:spcPts val="400"/>
              </a:spcBef>
            </a:pPr>
            <a:r>
              <a:rPr lang="en-US" sz="2200" dirty="0">
                <a:solidFill>
                  <a:schemeClr val="tx2"/>
                </a:solidFill>
              </a:rPr>
              <a:t>2013-14</a:t>
            </a:r>
          </a:p>
          <a:p>
            <a:pPr>
              <a:spcBef>
                <a:spcPts val="400"/>
              </a:spcBef>
            </a:pPr>
            <a:r>
              <a:rPr lang="en-US" sz="2200" dirty="0">
                <a:solidFill>
                  <a:schemeClr val="bg2"/>
                </a:solidFill>
              </a:rPr>
              <a:t>2015-16</a:t>
            </a:r>
          </a:p>
        </p:txBody>
      </p:sp>
      <p:sp>
        <p:nvSpPr>
          <p:cNvPr id="13" name="Rectangle 12">
            <a:extLst>
              <a:ext uri="{FF2B5EF4-FFF2-40B4-BE49-F238E27FC236}">
                <a16:creationId xmlns:a16="http://schemas.microsoft.com/office/drawing/2014/main" id="{9FB8121D-1631-45F6-9227-920FE906646E}"/>
              </a:ext>
            </a:extLst>
          </p:cNvPr>
          <p:cNvSpPr/>
          <p:nvPr/>
        </p:nvSpPr>
        <p:spPr bwMode="auto">
          <a:xfrm>
            <a:off x="8306602" y="124552"/>
            <a:ext cx="290285" cy="290285"/>
          </a:xfrm>
          <a:prstGeom prst="rect">
            <a:avLst/>
          </a:prstGeom>
          <a:solidFill>
            <a:schemeClr val="accent3"/>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34" charset="-128"/>
            </a:endParaRPr>
          </a:p>
        </p:txBody>
      </p:sp>
      <p:sp>
        <p:nvSpPr>
          <p:cNvPr id="14" name="Rectangle 13">
            <a:extLst>
              <a:ext uri="{FF2B5EF4-FFF2-40B4-BE49-F238E27FC236}">
                <a16:creationId xmlns:a16="http://schemas.microsoft.com/office/drawing/2014/main" id="{9EBFBFC1-0FAC-443C-9CD8-3291D7E88E05}"/>
              </a:ext>
            </a:extLst>
          </p:cNvPr>
          <p:cNvSpPr/>
          <p:nvPr/>
        </p:nvSpPr>
        <p:spPr bwMode="auto">
          <a:xfrm>
            <a:off x="8306602" y="516347"/>
            <a:ext cx="290285" cy="290285"/>
          </a:xfrm>
          <a:prstGeom prst="rect">
            <a:avLst/>
          </a:prstGeom>
          <a:solidFill>
            <a:schemeClr val="accent2"/>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34" charset="-128"/>
            </a:endParaRPr>
          </a:p>
        </p:txBody>
      </p:sp>
      <p:sp>
        <p:nvSpPr>
          <p:cNvPr id="15" name="Rectangle 14">
            <a:extLst>
              <a:ext uri="{FF2B5EF4-FFF2-40B4-BE49-F238E27FC236}">
                <a16:creationId xmlns:a16="http://schemas.microsoft.com/office/drawing/2014/main" id="{9D031CD5-3CE2-4CDE-A11E-AD1D9CDCADFA}"/>
              </a:ext>
            </a:extLst>
          </p:cNvPr>
          <p:cNvSpPr/>
          <p:nvPr/>
        </p:nvSpPr>
        <p:spPr bwMode="auto">
          <a:xfrm>
            <a:off x="8306602" y="908142"/>
            <a:ext cx="290285" cy="290285"/>
          </a:xfrm>
          <a:prstGeom prst="rect">
            <a:avLst/>
          </a:prstGeom>
          <a:solidFill>
            <a:schemeClr val="accent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34" charset="-128"/>
            </a:endParaRPr>
          </a:p>
        </p:txBody>
      </p:sp>
      <p:sp>
        <p:nvSpPr>
          <p:cNvPr id="16" name="Rectangle 15">
            <a:extLst>
              <a:ext uri="{FF2B5EF4-FFF2-40B4-BE49-F238E27FC236}">
                <a16:creationId xmlns:a16="http://schemas.microsoft.com/office/drawing/2014/main" id="{87A6CB3A-2FD6-44DF-8DFB-278A0EBA6053}"/>
              </a:ext>
            </a:extLst>
          </p:cNvPr>
          <p:cNvSpPr/>
          <p:nvPr/>
        </p:nvSpPr>
        <p:spPr bwMode="auto">
          <a:xfrm>
            <a:off x="8306602" y="1299938"/>
            <a:ext cx="290285" cy="290285"/>
          </a:xfrm>
          <a:prstGeom prst="rect">
            <a:avLst/>
          </a:prstGeom>
          <a:solidFill>
            <a:srgbClr val="A02226"/>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34" charset="-128"/>
            </a:endParaRPr>
          </a:p>
        </p:txBody>
      </p:sp>
      <p:sp>
        <p:nvSpPr>
          <p:cNvPr id="17" name="Rectangle 16">
            <a:extLst>
              <a:ext uri="{FF2B5EF4-FFF2-40B4-BE49-F238E27FC236}">
                <a16:creationId xmlns:a16="http://schemas.microsoft.com/office/drawing/2014/main" id="{88E1022D-A2B1-4F50-8EAC-AB9C8756A4E0}"/>
              </a:ext>
            </a:extLst>
          </p:cNvPr>
          <p:cNvSpPr/>
          <p:nvPr/>
        </p:nvSpPr>
        <p:spPr bwMode="auto">
          <a:xfrm>
            <a:off x="8306602" y="1673248"/>
            <a:ext cx="290285" cy="290285"/>
          </a:xfrm>
          <a:prstGeom prst="rect">
            <a:avLst/>
          </a:prstGeom>
          <a:solidFill>
            <a:schemeClr val="bg2"/>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34" charset="-128"/>
            </a:endParaRPr>
          </a:p>
        </p:txBody>
      </p:sp>
    </p:spTree>
    <p:extLst>
      <p:ext uri="{BB962C8B-B14F-4D97-AF65-F5344CB8AC3E}">
        <p14:creationId xmlns:p14="http://schemas.microsoft.com/office/powerpoint/2010/main" val="1315341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8"/>
          <p:cNvSpPr txBox="1"/>
          <p:nvPr/>
        </p:nvSpPr>
        <p:spPr>
          <a:xfrm>
            <a:off x="826265" y="6493932"/>
            <a:ext cx="8912646" cy="338554"/>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200" b="1" dirty="0"/>
              <a:t>Private rental decile</a:t>
            </a:r>
          </a:p>
        </p:txBody>
      </p:sp>
      <p:graphicFrame>
        <p:nvGraphicFramePr>
          <p:cNvPr id="18" name="Content Placeholder 3">
            <a:extLst>
              <a:ext uri="{FF2B5EF4-FFF2-40B4-BE49-F238E27FC236}">
                <a16:creationId xmlns:a16="http://schemas.microsoft.com/office/drawing/2014/main" id="{BB0F93AC-D228-4405-85CA-AC30DD6FEE14}"/>
              </a:ext>
            </a:extLst>
          </p:cNvPr>
          <p:cNvGraphicFramePr>
            <a:graphicFrameLocks/>
          </p:cNvGraphicFramePr>
          <p:nvPr>
            <p:extLst>
              <p:ext uri="{D42A27DB-BD31-4B8C-83A1-F6EECF244321}">
                <p14:modId xmlns:p14="http://schemas.microsoft.com/office/powerpoint/2010/main" val="1474282940"/>
              </p:ext>
            </p:extLst>
          </p:nvPr>
        </p:nvGraphicFramePr>
        <p:xfrm>
          <a:off x="0" y="0"/>
          <a:ext cx="9906000" cy="6599104"/>
        </p:xfrm>
        <a:graphic>
          <a:graphicData uri="http://schemas.openxmlformats.org/drawingml/2006/chart">
            <c:chart xmlns:c="http://schemas.openxmlformats.org/drawingml/2006/chart" xmlns:r="http://schemas.openxmlformats.org/officeDocument/2006/relationships" r:id="rId3"/>
          </a:graphicData>
        </a:graphic>
      </p:graphicFrame>
      <p:sp>
        <p:nvSpPr>
          <p:cNvPr id="21" name="Rectangle 20">
            <a:extLst>
              <a:ext uri="{FF2B5EF4-FFF2-40B4-BE49-F238E27FC236}">
                <a16:creationId xmlns:a16="http://schemas.microsoft.com/office/drawing/2014/main" id="{D46D7FB0-BF52-432B-A2E2-32FA50757AA1}"/>
              </a:ext>
            </a:extLst>
          </p:cNvPr>
          <p:cNvSpPr/>
          <p:nvPr/>
        </p:nvSpPr>
        <p:spPr bwMode="auto">
          <a:xfrm>
            <a:off x="6246564" y="95894"/>
            <a:ext cx="2897436" cy="1283418"/>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34" charset="-128"/>
            </a:endParaRPr>
          </a:p>
        </p:txBody>
      </p:sp>
      <p:sp>
        <p:nvSpPr>
          <p:cNvPr id="22" name="TextBox 18">
            <a:extLst>
              <a:ext uri="{FF2B5EF4-FFF2-40B4-BE49-F238E27FC236}">
                <a16:creationId xmlns:a16="http://schemas.microsoft.com/office/drawing/2014/main" id="{5636D547-009F-4DD9-9DFE-2609FE543DD0}"/>
              </a:ext>
            </a:extLst>
          </p:cNvPr>
          <p:cNvSpPr txBox="1"/>
          <p:nvPr/>
        </p:nvSpPr>
        <p:spPr>
          <a:xfrm>
            <a:off x="6815195" y="98678"/>
            <a:ext cx="2619459" cy="287771"/>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ct val="85000"/>
              </a:lnSpc>
            </a:pPr>
            <a:r>
              <a:rPr lang="en-US" sz="2200" dirty="0">
                <a:solidFill>
                  <a:schemeClr val="accent2"/>
                </a:solidFill>
              </a:rPr>
              <a:t>All dwellings</a:t>
            </a:r>
          </a:p>
        </p:txBody>
      </p:sp>
      <p:sp>
        <p:nvSpPr>
          <p:cNvPr id="23" name="Rectangle 22">
            <a:extLst>
              <a:ext uri="{FF2B5EF4-FFF2-40B4-BE49-F238E27FC236}">
                <a16:creationId xmlns:a16="http://schemas.microsoft.com/office/drawing/2014/main" id="{D4C54209-8548-41E4-A3B6-705AED1C4813}"/>
              </a:ext>
            </a:extLst>
          </p:cNvPr>
          <p:cNvSpPr/>
          <p:nvPr/>
        </p:nvSpPr>
        <p:spPr bwMode="auto">
          <a:xfrm>
            <a:off x="6381689" y="95894"/>
            <a:ext cx="290285" cy="290285"/>
          </a:xfrm>
          <a:prstGeom prst="rect">
            <a:avLst/>
          </a:prstGeom>
          <a:solidFill>
            <a:schemeClr val="accent2"/>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accent2"/>
              </a:solidFill>
              <a:effectLst/>
              <a:latin typeface="Arial" charset="0"/>
              <a:ea typeface="ＭＳ Ｐゴシック" pitchFamily="34" charset="-128"/>
            </a:endParaRPr>
          </a:p>
        </p:txBody>
      </p:sp>
      <p:sp>
        <p:nvSpPr>
          <p:cNvPr id="24" name="TextBox 18">
            <a:extLst>
              <a:ext uri="{FF2B5EF4-FFF2-40B4-BE49-F238E27FC236}">
                <a16:creationId xmlns:a16="http://schemas.microsoft.com/office/drawing/2014/main" id="{4183566D-BCE1-49B6-84A0-E62FE67E9059}"/>
              </a:ext>
            </a:extLst>
          </p:cNvPr>
          <p:cNvSpPr txBox="1"/>
          <p:nvPr/>
        </p:nvSpPr>
        <p:spPr>
          <a:xfrm>
            <a:off x="6815195" y="466583"/>
            <a:ext cx="2199851" cy="287771"/>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ct val="85000"/>
              </a:lnSpc>
            </a:pPr>
            <a:r>
              <a:rPr lang="en-US" sz="2200" dirty="0">
                <a:solidFill>
                  <a:schemeClr val="accent1"/>
                </a:solidFill>
              </a:rPr>
              <a:t>Houses</a:t>
            </a:r>
          </a:p>
        </p:txBody>
      </p:sp>
      <p:sp>
        <p:nvSpPr>
          <p:cNvPr id="25" name="Rectangle 24">
            <a:extLst>
              <a:ext uri="{FF2B5EF4-FFF2-40B4-BE49-F238E27FC236}">
                <a16:creationId xmlns:a16="http://schemas.microsoft.com/office/drawing/2014/main" id="{662EA3AA-E4AD-4AB9-A0D8-911A10BCEFF7}"/>
              </a:ext>
            </a:extLst>
          </p:cNvPr>
          <p:cNvSpPr/>
          <p:nvPr/>
        </p:nvSpPr>
        <p:spPr bwMode="auto">
          <a:xfrm>
            <a:off x="6381689" y="462077"/>
            <a:ext cx="290285" cy="290285"/>
          </a:xfrm>
          <a:prstGeom prst="rect">
            <a:avLst/>
          </a:prstGeom>
          <a:solidFill>
            <a:schemeClr val="accent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34" charset="-128"/>
            </a:endParaRPr>
          </a:p>
        </p:txBody>
      </p:sp>
      <p:sp>
        <p:nvSpPr>
          <p:cNvPr id="26" name="Rectangle 25">
            <a:extLst>
              <a:ext uri="{FF2B5EF4-FFF2-40B4-BE49-F238E27FC236}">
                <a16:creationId xmlns:a16="http://schemas.microsoft.com/office/drawing/2014/main" id="{8E4AEB28-30CC-448C-8078-0CF515067D9F}"/>
              </a:ext>
            </a:extLst>
          </p:cNvPr>
          <p:cNvSpPr/>
          <p:nvPr/>
        </p:nvSpPr>
        <p:spPr bwMode="auto">
          <a:xfrm>
            <a:off x="6381689" y="865510"/>
            <a:ext cx="290285" cy="290285"/>
          </a:xfrm>
          <a:prstGeom prst="rect">
            <a:avLst/>
          </a:prstGeom>
          <a:solidFill>
            <a:schemeClr val="tx2"/>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34" charset="-128"/>
            </a:endParaRPr>
          </a:p>
        </p:txBody>
      </p:sp>
      <p:sp>
        <p:nvSpPr>
          <p:cNvPr id="27" name="TextBox 18">
            <a:extLst>
              <a:ext uri="{FF2B5EF4-FFF2-40B4-BE49-F238E27FC236}">
                <a16:creationId xmlns:a16="http://schemas.microsoft.com/office/drawing/2014/main" id="{EE64A03E-BDFF-4957-A60F-59FE118F5D03}"/>
              </a:ext>
            </a:extLst>
          </p:cNvPr>
          <p:cNvSpPr txBox="1"/>
          <p:nvPr/>
        </p:nvSpPr>
        <p:spPr>
          <a:xfrm>
            <a:off x="6815195" y="756878"/>
            <a:ext cx="2991651" cy="575542"/>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ct val="85000"/>
              </a:lnSpc>
            </a:pPr>
            <a:r>
              <a:rPr lang="en-US" sz="2200" dirty="0">
                <a:solidFill>
                  <a:schemeClr val="tx2"/>
                </a:solidFill>
              </a:rPr>
              <a:t>Apartments, units, townhouses etc.</a:t>
            </a:r>
          </a:p>
        </p:txBody>
      </p:sp>
    </p:spTree>
    <p:extLst>
      <p:ext uri="{BB962C8B-B14F-4D97-AF65-F5344CB8AC3E}">
        <p14:creationId xmlns:p14="http://schemas.microsoft.com/office/powerpoint/2010/main" val="6294372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p:cNvGraphicFramePr/>
          <p:nvPr>
            <p:extLst>
              <p:ext uri="{D42A27DB-BD31-4B8C-83A1-F6EECF244321}">
                <p14:modId xmlns:p14="http://schemas.microsoft.com/office/powerpoint/2010/main" val="3347087590"/>
              </p:ext>
            </p:extLst>
          </p:nvPr>
        </p:nvGraphicFramePr>
        <p:xfrm>
          <a:off x="0" y="0"/>
          <a:ext cx="9906000" cy="6858000"/>
        </p:xfrm>
        <a:graphic>
          <a:graphicData uri="http://schemas.openxmlformats.org/drawingml/2006/chart">
            <c:chart xmlns:c="http://schemas.openxmlformats.org/drawingml/2006/chart" xmlns:r="http://schemas.openxmlformats.org/officeDocument/2006/relationships" r:id="rId3"/>
          </a:graphicData>
        </a:graphic>
      </p:graphicFrame>
      <p:sp>
        <p:nvSpPr>
          <p:cNvPr id="20" name="Rectangle 2">
            <a:extLst>
              <a:ext uri="{FF2B5EF4-FFF2-40B4-BE49-F238E27FC236}">
                <a16:creationId xmlns:a16="http://schemas.microsoft.com/office/drawing/2014/main" id="{CF5CC4C8-6FBA-4E8B-B8BE-5974D625473C}"/>
              </a:ext>
            </a:extLst>
          </p:cNvPr>
          <p:cNvSpPr txBox="1">
            <a:spLocks noChangeArrowheads="1"/>
          </p:cNvSpPr>
          <p:nvPr/>
        </p:nvSpPr>
        <p:spPr bwMode="auto">
          <a:xfrm>
            <a:off x="0" y="6230496"/>
            <a:ext cx="9872404" cy="259184"/>
          </a:xfrm>
          <a:prstGeom prst="rect">
            <a:avLst/>
          </a:prstGeom>
          <a:solidFill>
            <a:schemeClr val="bg1"/>
          </a:solidFill>
          <a:ln w="9525">
            <a:noFill/>
            <a:miter lim="800000"/>
            <a:headEnd/>
            <a:tailEnd/>
          </a:ln>
        </p:spPr>
        <p:txBody>
          <a:bodyPr vert="horz" wrap="square" lIns="0" tIns="0" rIns="0" bIns="0" numCol="1" anchor="t" anchorCtr="0" compatLnSpc="1">
            <a:prstTxWarp prst="textNoShape">
              <a:avLst/>
            </a:prstTxWarp>
            <a:spAutoFit/>
          </a:bodyPr>
          <a:lstStyle/>
          <a:p>
            <a:pPr algn="ctr" defTabSz="991645">
              <a:defRPr/>
            </a:pPr>
            <a:endParaRPr lang="en-US" sz="2200" dirty="0">
              <a:latin typeface="+mj-lt"/>
            </a:endParaRPr>
          </a:p>
        </p:txBody>
      </p:sp>
      <p:sp>
        <p:nvSpPr>
          <p:cNvPr id="6" name="Rectangle 2"/>
          <p:cNvSpPr txBox="1">
            <a:spLocks noChangeArrowheads="1"/>
          </p:cNvSpPr>
          <p:nvPr/>
        </p:nvSpPr>
        <p:spPr bwMode="auto">
          <a:xfrm>
            <a:off x="940013" y="6191456"/>
            <a:ext cx="2569139" cy="338554"/>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algn="ctr" defTabSz="991645">
              <a:defRPr/>
            </a:pPr>
            <a:r>
              <a:rPr lang="en-US" sz="2200" dirty="0">
                <a:latin typeface="+mj-lt"/>
              </a:rPr>
              <a:t>Inner</a:t>
            </a:r>
          </a:p>
        </p:txBody>
      </p:sp>
      <p:sp>
        <p:nvSpPr>
          <p:cNvPr id="7" name="Rectangle 2"/>
          <p:cNvSpPr txBox="1">
            <a:spLocks noChangeArrowheads="1"/>
          </p:cNvSpPr>
          <p:nvPr/>
        </p:nvSpPr>
        <p:spPr bwMode="auto">
          <a:xfrm>
            <a:off x="4030693" y="6191456"/>
            <a:ext cx="2520280" cy="338554"/>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algn="ctr" defTabSz="991645">
              <a:defRPr/>
            </a:pPr>
            <a:r>
              <a:rPr lang="en-US" sz="2200" dirty="0">
                <a:latin typeface="+mj-lt"/>
              </a:rPr>
              <a:t>Middle</a:t>
            </a:r>
          </a:p>
        </p:txBody>
      </p:sp>
      <p:sp>
        <p:nvSpPr>
          <p:cNvPr id="8" name="Rectangle 2"/>
          <p:cNvSpPr txBox="1">
            <a:spLocks noChangeArrowheads="1"/>
          </p:cNvSpPr>
          <p:nvPr/>
        </p:nvSpPr>
        <p:spPr bwMode="auto">
          <a:xfrm>
            <a:off x="7086328" y="6191456"/>
            <a:ext cx="2585287" cy="338554"/>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algn="ctr" defTabSz="991645">
              <a:defRPr/>
            </a:pPr>
            <a:r>
              <a:rPr lang="en-US" sz="2200" dirty="0">
                <a:latin typeface="+mj-lt"/>
              </a:rPr>
              <a:t>Outer</a:t>
            </a:r>
          </a:p>
        </p:txBody>
      </p:sp>
      <p:sp>
        <p:nvSpPr>
          <p:cNvPr id="11" name="TextBox 1"/>
          <p:cNvSpPr txBox="1"/>
          <p:nvPr/>
        </p:nvSpPr>
        <p:spPr>
          <a:xfrm>
            <a:off x="2153276" y="5828426"/>
            <a:ext cx="1519746" cy="338554"/>
          </a:xfrm>
          <a:prstGeom prst="rect">
            <a:avLst/>
          </a:prstGeom>
          <a:solidFill>
            <a:schemeClr val="bg1"/>
          </a:solidFill>
        </p:spPr>
        <p:txBody>
          <a:bodyPr wrap="square" lIns="0" tIns="0" rIns="0" bIns="0" rtlCol="0" anchor="t" anchorCtr="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spcBef>
                <a:spcPts val="433"/>
              </a:spcBef>
            </a:pPr>
            <a:r>
              <a:rPr lang="en-AU" sz="2200" dirty="0">
                <a:latin typeface="+mj-lt"/>
              </a:rPr>
              <a:t>Melbourne</a:t>
            </a:r>
          </a:p>
        </p:txBody>
      </p:sp>
      <p:sp>
        <p:nvSpPr>
          <p:cNvPr id="14" name="TextBox 1"/>
          <p:cNvSpPr txBox="1"/>
          <p:nvPr/>
        </p:nvSpPr>
        <p:spPr>
          <a:xfrm>
            <a:off x="805191" y="5828426"/>
            <a:ext cx="1388503" cy="338554"/>
          </a:xfrm>
          <a:prstGeom prst="rect">
            <a:avLst/>
          </a:prstGeom>
          <a:solidFill>
            <a:schemeClr val="bg1"/>
          </a:solidFill>
        </p:spPr>
        <p:txBody>
          <a:bodyPr wrap="square" lIns="0" tIns="0" rIns="0" bIns="0" rtlCol="0" anchor="t" anchorCtr="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spcBef>
                <a:spcPts val="433"/>
              </a:spcBef>
            </a:pPr>
            <a:r>
              <a:rPr lang="en-AU" sz="2200" dirty="0">
                <a:latin typeface="+mj-lt"/>
              </a:rPr>
              <a:t>Sydney</a:t>
            </a:r>
          </a:p>
        </p:txBody>
      </p:sp>
      <p:sp>
        <p:nvSpPr>
          <p:cNvPr id="16" name="TextBox 1"/>
          <p:cNvSpPr txBox="1"/>
          <p:nvPr/>
        </p:nvSpPr>
        <p:spPr>
          <a:xfrm>
            <a:off x="5255265" y="5828426"/>
            <a:ext cx="1519746" cy="338554"/>
          </a:xfrm>
          <a:prstGeom prst="rect">
            <a:avLst/>
          </a:prstGeom>
          <a:solidFill>
            <a:schemeClr val="bg1"/>
          </a:solidFill>
        </p:spPr>
        <p:txBody>
          <a:bodyPr wrap="square" lIns="0" tIns="0" rIns="0" bIns="0" rtlCol="0" anchor="t" anchorCtr="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spcBef>
                <a:spcPts val="433"/>
              </a:spcBef>
            </a:pPr>
            <a:r>
              <a:rPr lang="en-AU" sz="2200" dirty="0">
                <a:latin typeface="+mj-lt"/>
              </a:rPr>
              <a:t>Melbourne</a:t>
            </a:r>
          </a:p>
        </p:txBody>
      </p:sp>
      <p:sp>
        <p:nvSpPr>
          <p:cNvPr id="17" name="TextBox 1"/>
          <p:cNvSpPr txBox="1"/>
          <p:nvPr/>
        </p:nvSpPr>
        <p:spPr>
          <a:xfrm>
            <a:off x="3890019" y="5828426"/>
            <a:ext cx="1388503" cy="338554"/>
          </a:xfrm>
          <a:prstGeom prst="rect">
            <a:avLst/>
          </a:prstGeom>
          <a:solidFill>
            <a:schemeClr val="bg1"/>
          </a:solidFill>
        </p:spPr>
        <p:txBody>
          <a:bodyPr wrap="square" lIns="0" tIns="0" rIns="0" bIns="0" rtlCol="0" anchor="t" anchorCtr="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spcBef>
                <a:spcPts val="433"/>
              </a:spcBef>
            </a:pPr>
            <a:r>
              <a:rPr lang="en-AU" sz="2200" dirty="0">
                <a:latin typeface="+mj-lt"/>
              </a:rPr>
              <a:t>Sydney</a:t>
            </a:r>
          </a:p>
        </p:txBody>
      </p:sp>
      <p:sp>
        <p:nvSpPr>
          <p:cNvPr id="18" name="TextBox 1"/>
          <p:cNvSpPr txBox="1"/>
          <p:nvPr/>
        </p:nvSpPr>
        <p:spPr>
          <a:xfrm>
            <a:off x="8322932" y="5828426"/>
            <a:ext cx="1519746" cy="338554"/>
          </a:xfrm>
          <a:prstGeom prst="rect">
            <a:avLst/>
          </a:prstGeom>
          <a:solidFill>
            <a:schemeClr val="bg1"/>
          </a:solidFill>
        </p:spPr>
        <p:txBody>
          <a:bodyPr wrap="square" lIns="0" tIns="0" rIns="0" bIns="0" rtlCol="0" anchor="t" anchorCtr="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spcBef>
                <a:spcPts val="433"/>
              </a:spcBef>
            </a:pPr>
            <a:r>
              <a:rPr lang="en-AU" sz="2200" dirty="0">
                <a:latin typeface="+mj-lt"/>
              </a:rPr>
              <a:t>Melbourne</a:t>
            </a:r>
          </a:p>
        </p:txBody>
      </p:sp>
      <p:sp>
        <p:nvSpPr>
          <p:cNvPr id="19" name="TextBox 1"/>
          <p:cNvSpPr txBox="1"/>
          <p:nvPr/>
        </p:nvSpPr>
        <p:spPr>
          <a:xfrm>
            <a:off x="6974847" y="5828426"/>
            <a:ext cx="1388503" cy="338554"/>
          </a:xfrm>
          <a:prstGeom prst="rect">
            <a:avLst/>
          </a:prstGeom>
          <a:solidFill>
            <a:schemeClr val="bg1"/>
          </a:solidFill>
        </p:spPr>
        <p:txBody>
          <a:bodyPr wrap="square" lIns="0" tIns="0" rIns="0" bIns="0" rtlCol="0" anchor="t" anchorCtr="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spcBef>
                <a:spcPts val="433"/>
              </a:spcBef>
            </a:pPr>
            <a:r>
              <a:rPr lang="en-AU" sz="2200" dirty="0">
                <a:latin typeface="+mj-lt"/>
              </a:rPr>
              <a:t>Sydney</a:t>
            </a:r>
          </a:p>
        </p:txBody>
      </p:sp>
      <p:grpSp>
        <p:nvGrpSpPr>
          <p:cNvPr id="2" name="Group 1">
            <a:extLst>
              <a:ext uri="{FF2B5EF4-FFF2-40B4-BE49-F238E27FC236}">
                <a16:creationId xmlns:a16="http://schemas.microsoft.com/office/drawing/2014/main" id="{EFE225D2-4A00-4103-899F-FFA7C73E5B68}"/>
              </a:ext>
            </a:extLst>
          </p:cNvPr>
          <p:cNvGrpSpPr/>
          <p:nvPr/>
        </p:nvGrpSpPr>
        <p:grpSpPr>
          <a:xfrm>
            <a:off x="3912684" y="111707"/>
            <a:ext cx="4192741" cy="1437117"/>
            <a:chOff x="3988781" y="77840"/>
            <a:chExt cx="3332287" cy="1437117"/>
          </a:xfrm>
        </p:grpSpPr>
        <p:sp>
          <p:nvSpPr>
            <p:cNvPr id="27" name="Rectangle 26">
              <a:extLst>
                <a:ext uri="{FF2B5EF4-FFF2-40B4-BE49-F238E27FC236}">
                  <a16:creationId xmlns:a16="http://schemas.microsoft.com/office/drawing/2014/main" id="{DAB7BC73-0003-44A8-B679-BE0F701B17F9}"/>
                </a:ext>
              </a:extLst>
            </p:cNvPr>
            <p:cNvSpPr/>
            <p:nvPr/>
          </p:nvSpPr>
          <p:spPr bwMode="auto">
            <a:xfrm>
              <a:off x="4171850" y="77840"/>
              <a:ext cx="3149218" cy="1437117"/>
            </a:xfrm>
            <a:prstGeom prst="rect">
              <a:avLst/>
            </a:prstGeom>
            <a:solidFill>
              <a:schemeClr val="bg1"/>
            </a:solidFill>
            <a:ln w="9525" cap="flat" cmpd="sng" algn="ctr">
              <a:noFill/>
              <a:prstDash val="solid"/>
              <a:round/>
              <a:headEnd type="none" w="med" len="med"/>
              <a:tailEnd type="none" w="med" len="med"/>
            </a:ln>
            <a:effectLst/>
          </p:spPr>
          <p:txBody>
            <a:bodyPr vert="horz" wrap="square" lIns="99060" tIns="49530" rIns="99060" bIns="49530" numCol="1" rtlCol="0" anchor="t" anchorCtr="0" compatLnSpc="1">
              <a:prstTxWarp prst="textNoShape">
                <a:avLst/>
              </a:prstTxWarp>
            </a:bodyPr>
            <a:lstStyle/>
            <a:p>
              <a:pPr defTabSz="990570"/>
              <a:endParaRPr lang="en-US" sz="1800"/>
            </a:p>
          </p:txBody>
        </p:sp>
        <p:sp>
          <p:nvSpPr>
            <p:cNvPr id="28" name="TextBox 1">
              <a:extLst>
                <a:ext uri="{FF2B5EF4-FFF2-40B4-BE49-F238E27FC236}">
                  <a16:creationId xmlns:a16="http://schemas.microsoft.com/office/drawing/2014/main" id="{66A3D2C4-C513-46DA-9243-DC62C580F1D2}"/>
                </a:ext>
              </a:extLst>
            </p:cNvPr>
            <p:cNvSpPr txBox="1"/>
            <p:nvPr/>
          </p:nvSpPr>
          <p:spPr>
            <a:xfrm>
              <a:off x="5952779" y="697836"/>
              <a:ext cx="1368289" cy="766877"/>
            </a:xfrm>
            <a:prstGeom prst="rect">
              <a:avLst/>
            </a:prstGeom>
            <a:solidFill>
              <a:schemeClr val="bg1"/>
            </a:solid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spcBef>
                  <a:spcPts val="650"/>
                </a:spcBef>
              </a:pPr>
              <a:r>
                <a:rPr lang="en-AU" sz="2200" dirty="0"/>
                <a:t>Sydney</a:t>
              </a:r>
            </a:p>
            <a:p>
              <a:pPr>
                <a:spcBef>
                  <a:spcPts val="650"/>
                </a:spcBef>
              </a:pPr>
              <a:r>
                <a:rPr lang="en-AU" sz="2200" dirty="0"/>
                <a:t>Melbourne</a:t>
              </a:r>
            </a:p>
          </p:txBody>
        </p:sp>
        <p:sp>
          <p:nvSpPr>
            <p:cNvPr id="29" name="Rectangle 28">
              <a:extLst>
                <a:ext uri="{FF2B5EF4-FFF2-40B4-BE49-F238E27FC236}">
                  <a16:creationId xmlns:a16="http://schemas.microsoft.com/office/drawing/2014/main" id="{6BE2737E-B83A-4E39-8B4A-F127DB00A9F7}"/>
                </a:ext>
              </a:extLst>
            </p:cNvPr>
            <p:cNvSpPr/>
            <p:nvPr/>
          </p:nvSpPr>
          <p:spPr bwMode="auto">
            <a:xfrm>
              <a:off x="5295178" y="717938"/>
              <a:ext cx="380858" cy="289973"/>
            </a:xfrm>
            <a:prstGeom prst="rect">
              <a:avLst/>
            </a:prstGeom>
            <a:solidFill>
              <a:schemeClr val="bg2"/>
            </a:solidFill>
            <a:ln w="9525" cap="flat" cmpd="sng" algn="ctr">
              <a:solidFill>
                <a:schemeClr val="bg1"/>
              </a:solidFill>
              <a:prstDash val="solid"/>
              <a:round/>
              <a:headEnd type="none" w="med" len="med"/>
              <a:tailEnd type="none" w="med" len="med"/>
            </a:ln>
            <a:effectLst/>
          </p:spPr>
          <p:txBody>
            <a:bodyPr vert="horz" wrap="square" lIns="99060" tIns="49530" rIns="99060" bIns="49530" numCol="1" rtlCol="0" anchor="t" anchorCtr="0" compatLnSpc="1">
              <a:prstTxWarp prst="textNoShape">
                <a:avLst/>
              </a:prstTxWarp>
            </a:bodyPr>
            <a:lstStyle/>
            <a:p>
              <a:pPr defTabSz="990570"/>
              <a:endParaRPr lang="en-US" sz="2200"/>
            </a:p>
          </p:txBody>
        </p:sp>
        <p:sp>
          <p:nvSpPr>
            <p:cNvPr id="30" name="Rectangle 29">
              <a:extLst>
                <a:ext uri="{FF2B5EF4-FFF2-40B4-BE49-F238E27FC236}">
                  <a16:creationId xmlns:a16="http://schemas.microsoft.com/office/drawing/2014/main" id="{0510F7C9-181E-438B-891D-ED8CE60FAADE}"/>
                </a:ext>
              </a:extLst>
            </p:cNvPr>
            <p:cNvSpPr/>
            <p:nvPr/>
          </p:nvSpPr>
          <p:spPr bwMode="auto">
            <a:xfrm>
              <a:off x="4515284" y="717938"/>
              <a:ext cx="380858" cy="289973"/>
            </a:xfrm>
            <a:prstGeom prst="rect">
              <a:avLst/>
            </a:prstGeom>
            <a:solidFill>
              <a:schemeClr val="tx2"/>
            </a:solidFill>
            <a:ln w="9525" cap="flat" cmpd="sng" algn="ctr">
              <a:solidFill>
                <a:schemeClr val="bg1"/>
              </a:solidFill>
              <a:prstDash val="solid"/>
              <a:round/>
              <a:headEnd type="none" w="med" len="med"/>
              <a:tailEnd type="none" w="med" len="med"/>
            </a:ln>
            <a:effectLst/>
          </p:spPr>
          <p:txBody>
            <a:bodyPr vert="horz" wrap="square" lIns="99060" tIns="49530" rIns="99060" bIns="49530" numCol="1" rtlCol="0" anchor="t" anchorCtr="0" compatLnSpc="1">
              <a:prstTxWarp prst="textNoShape">
                <a:avLst/>
              </a:prstTxWarp>
            </a:bodyPr>
            <a:lstStyle/>
            <a:p>
              <a:pPr defTabSz="990570"/>
              <a:endParaRPr lang="en-US" sz="2200"/>
            </a:p>
          </p:txBody>
        </p:sp>
        <p:sp>
          <p:nvSpPr>
            <p:cNvPr id="31" name="Rectangle 30">
              <a:extLst>
                <a:ext uri="{FF2B5EF4-FFF2-40B4-BE49-F238E27FC236}">
                  <a16:creationId xmlns:a16="http://schemas.microsoft.com/office/drawing/2014/main" id="{51677FF8-41B4-46C2-9D58-DAEECB040281}"/>
                </a:ext>
              </a:extLst>
            </p:cNvPr>
            <p:cNvSpPr/>
            <p:nvPr/>
          </p:nvSpPr>
          <p:spPr bwMode="auto">
            <a:xfrm>
              <a:off x="5295178" y="1150401"/>
              <a:ext cx="380858" cy="289973"/>
            </a:xfrm>
            <a:prstGeom prst="rect">
              <a:avLst/>
            </a:prstGeom>
            <a:solidFill>
              <a:schemeClr val="accent1"/>
            </a:solidFill>
            <a:ln w="9525" cap="flat" cmpd="sng" algn="ctr">
              <a:solidFill>
                <a:schemeClr val="bg1"/>
              </a:solidFill>
              <a:prstDash val="solid"/>
              <a:round/>
              <a:headEnd type="none" w="med" len="med"/>
              <a:tailEnd type="none" w="med" len="med"/>
            </a:ln>
            <a:effectLst/>
          </p:spPr>
          <p:txBody>
            <a:bodyPr vert="horz" wrap="square" lIns="99060" tIns="49530" rIns="99060" bIns="49530" numCol="1" rtlCol="0" anchor="t" anchorCtr="0" compatLnSpc="1">
              <a:prstTxWarp prst="textNoShape">
                <a:avLst/>
              </a:prstTxWarp>
            </a:bodyPr>
            <a:lstStyle/>
            <a:p>
              <a:pPr defTabSz="990570"/>
              <a:endParaRPr lang="en-US" sz="2200"/>
            </a:p>
          </p:txBody>
        </p:sp>
        <p:sp>
          <p:nvSpPr>
            <p:cNvPr id="32" name="Rectangle 31">
              <a:extLst>
                <a:ext uri="{FF2B5EF4-FFF2-40B4-BE49-F238E27FC236}">
                  <a16:creationId xmlns:a16="http://schemas.microsoft.com/office/drawing/2014/main" id="{BB5F2E03-84F6-43AC-857B-3DEB1E027385}"/>
                </a:ext>
              </a:extLst>
            </p:cNvPr>
            <p:cNvSpPr/>
            <p:nvPr/>
          </p:nvSpPr>
          <p:spPr bwMode="auto">
            <a:xfrm>
              <a:off x="4515284" y="1150401"/>
              <a:ext cx="380858" cy="289973"/>
            </a:xfrm>
            <a:prstGeom prst="rect">
              <a:avLst/>
            </a:prstGeom>
            <a:solidFill>
              <a:schemeClr val="accent2"/>
            </a:solidFill>
            <a:ln w="9525" cap="flat" cmpd="sng" algn="ctr">
              <a:solidFill>
                <a:schemeClr val="bg1"/>
              </a:solidFill>
              <a:prstDash val="solid"/>
              <a:round/>
              <a:headEnd type="none" w="med" len="med"/>
              <a:tailEnd type="none" w="med" len="med"/>
            </a:ln>
            <a:effectLst/>
          </p:spPr>
          <p:txBody>
            <a:bodyPr vert="horz" wrap="square" lIns="99060" tIns="49530" rIns="99060" bIns="49530" numCol="1" rtlCol="0" anchor="t" anchorCtr="0" compatLnSpc="1">
              <a:prstTxWarp prst="textNoShape">
                <a:avLst/>
              </a:prstTxWarp>
            </a:bodyPr>
            <a:lstStyle/>
            <a:p>
              <a:pPr defTabSz="990570"/>
              <a:endParaRPr lang="en-US" sz="2200"/>
            </a:p>
          </p:txBody>
        </p:sp>
        <p:sp>
          <p:nvSpPr>
            <p:cNvPr id="34" name="Rectangle 33">
              <a:extLst>
                <a:ext uri="{FF2B5EF4-FFF2-40B4-BE49-F238E27FC236}">
                  <a16:creationId xmlns:a16="http://schemas.microsoft.com/office/drawing/2014/main" id="{44E7C155-B5B2-45FE-AFAD-3045FF9F1FEA}"/>
                </a:ext>
              </a:extLst>
            </p:cNvPr>
            <p:cNvSpPr/>
            <p:nvPr/>
          </p:nvSpPr>
          <p:spPr bwMode="auto">
            <a:xfrm>
              <a:off x="3988781" y="340003"/>
              <a:ext cx="1279424" cy="377935"/>
            </a:xfrm>
            <a:prstGeom prst="rect">
              <a:avLst/>
            </a:prstGeom>
            <a:noFill/>
            <a:ln w="9525" cap="flat" cmpd="sng" algn="ctr">
              <a:noFill/>
              <a:prstDash val="solid"/>
              <a:round/>
              <a:headEnd type="none" w="med" len="med"/>
              <a:tailEnd type="none" w="med" len="med"/>
            </a:ln>
            <a:effectLst/>
          </p:spPr>
          <p:txBody>
            <a:bodyPr vert="horz" wrap="square" lIns="99060" tIns="19500" rIns="99060" bIns="19500" numCol="1" rtlCol="0" anchor="ctr" anchorCtr="1" compatLnSpc="1">
              <a:prstTxWarp prst="textNoShape">
                <a:avLst/>
              </a:prstTxWarp>
              <a:spAutoFit/>
            </a:bodyPr>
            <a:lstStyle/>
            <a:p>
              <a:pPr algn="ctr" defTabSz="990570"/>
              <a:r>
                <a:rPr lang="en-US" sz="2200" dirty="0"/>
                <a:t>2001-06</a:t>
              </a:r>
            </a:p>
          </p:txBody>
        </p:sp>
        <p:sp>
          <p:nvSpPr>
            <p:cNvPr id="35" name="Rectangle 34">
              <a:extLst>
                <a:ext uri="{FF2B5EF4-FFF2-40B4-BE49-F238E27FC236}">
                  <a16:creationId xmlns:a16="http://schemas.microsoft.com/office/drawing/2014/main" id="{753BB565-569E-4ADD-BEB3-29F5B1157355}"/>
                </a:ext>
              </a:extLst>
            </p:cNvPr>
            <p:cNvSpPr/>
            <p:nvPr/>
          </p:nvSpPr>
          <p:spPr bwMode="auto">
            <a:xfrm>
              <a:off x="4896142" y="340004"/>
              <a:ext cx="1351954" cy="377935"/>
            </a:xfrm>
            <a:prstGeom prst="rect">
              <a:avLst/>
            </a:prstGeom>
            <a:noFill/>
            <a:ln w="9525" cap="flat" cmpd="sng" algn="ctr">
              <a:noFill/>
              <a:prstDash val="solid"/>
              <a:round/>
              <a:headEnd type="none" w="med" len="med"/>
              <a:tailEnd type="none" w="med" len="med"/>
            </a:ln>
            <a:effectLst/>
          </p:spPr>
          <p:txBody>
            <a:bodyPr vert="horz" wrap="square" lIns="99060" tIns="19500" rIns="99060" bIns="19500" numCol="1" rtlCol="0" anchor="ctr" anchorCtr="1" compatLnSpc="1">
              <a:prstTxWarp prst="textNoShape">
                <a:avLst/>
              </a:prstTxWarp>
              <a:spAutoFit/>
            </a:bodyPr>
            <a:lstStyle/>
            <a:p>
              <a:pPr algn="ctr" defTabSz="990570"/>
              <a:r>
                <a:rPr lang="en-US" sz="2200" dirty="0"/>
                <a:t>2006-11</a:t>
              </a:r>
            </a:p>
          </p:txBody>
        </p:sp>
      </p:grpSp>
    </p:spTree>
    <p:extLst>
      <p:ext uri="{BB962C8B-B14F-4D97-AF65-F5344CB8AC3E}">
        <p14:creationId xmlns:p14="http://schemas.microsoft.com/office/powerpoint/2010/main" val="42496067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hart 5"/>
          <p:cNvGraphicFramePr>
            <a:graphicFrameLocks noChangeAspect="1"/>
          </p:cNvGraphicFramePr>
          <p:nvPr>
            <p:extLst>
              <p:ext uri="{D42A27DB-BD31-4B8C-83A1-F6EECF244321}">
                <p14:modId xmlns:p14="http://schemas.microsoft.com/office/powerpoint/2010/main" val="1939998727"/>
              </p:ext>
            </p:extLst>
          </p:nvPr>
        </p:nvGraphicFramePr>
        <p:xfrm>
          <a:off x="2073" y="789410"/>
          <a:ext cx="5262654" cy="6068589"/>
        </p:xfrm>
        <a:graphic>
          <a:graphicData uri="http://schemas.openxmlformats.org/drawingml/2006/chart">
            <c:chart xmlns:c="http://schemas.openxmlformats.org/drawingml/2006/chart" xmlns:r="http://schemas.openxmlformats.org/officeDocument/2006/relationships" r:id="rId3"/>
          </a:graphicData>
        </a:graphic>
      </p:graphicFrame>
      <p:sp>
        <p:nvSpPr>
          <p:cNvPr id="11" name="Content Placeholder 1"/>
          <p:cNvSpPr txBox="1">
            <a:spLocks/>
          </p:cNvSpPr>
          <p:nvPr/>
        </p:nvSpPr>
        <p:spPr bwMode="auto">
          <a:xfrm>
            <a:off x="5108481" y="0"/>
            <a:ext cx="4335956" cy="677108"/>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marL="0" indent="0" algn="l" rtl="0" eaLnBrk="1" fontAlgn="base" hangingPunct="1">
              <a:spcBef>
                <a:spcPct val="0"/>
              </a:spcBef>
              <a:spcAft>
                <a:spcPct val="0"/>
              </a:spcAft>
              <a:buFont typeface="Arial" panose="020B0604020202020204" pitchFamily="34" charset="0"/>
              <a:buNone/>
              <a:defRPr sz="1800" b="0">
                <a:solidFill>
                  <a:schemeClr val="tx1"/>
                </a:solidFill>
                <a:latin typeface="+mn-lt"/>
                <a:ea typeface="+mn-ea"/>
                <a:cs typeface="+mn-cs"/>
              </a:defRPr>
            </a:lvl1pPr>
            <a:lvl2pPr marL="179388" indent="-177800" algn="l" rtl="0" eaLnBrk="1" fontAlgn="base" hangingPunct="1">
              <a:spcBef>
                <a:spcPct val="0"/>
              </a:spcBef>
              <a:spcAft>
                <a:spcPct val="0"/>
              </a:spcAft>
              <a:buSzPct val="130000"/>
              <a:buChar char="•"/>
              <a:defRPr sz="1200">
                <a:solidFill>
                  <a:schemeClr val="tx1"/>
                </a:solidFill>
                <a:latin typeface="+mn-lt"/>
                <a:ea typeface="+mn-ea"/>
              </a:defRPr>
            </a:lvl2pPr>
            <a:lvl3pPr marL="403225" indent="-222250" algn="l" rtl="0" eaLnBrk="1" fontAlgn="base" hangingPunct="1">
              <a:spcBef>
                <a:spcPct val="0"/>
              </a:spcBef>
              <a:spcAft>
                <a:spcPct val="0"/>
              </a:spcAft>
              <a:buFont typeface="Arial" charset="0"/>
              <a:buChar char="–"/>
              <a:defRPr sz="1200">
                <a:solidFill>
                  <a:schemeClr val="tx1"/>
                </a:solidFill>
                <a:latin typeface="+mn-lt"/>
                <a:ea typeface="+mn-ea"/>
              </a:defRPr>
            </a:lvl3pPr>
            <a:lvl4pPr marL="560388" indent="-142875" algn="l" rtl="0" eaLnBrk="1" fontAlgn="base" hangingPunct="1">
              <a:spcBef>
                <a:spcPct val="0"/>
              </a:spcBef>
              <a:spcAft>
                <a:spcPct val="0"/>
              </a:spcAft>
              <a:buFont typeface="Arial" charset="0"/>
              <a:buChar char="-"/>
              <a:defRPr sz="1200">
                <a:solidFill>
                  <a:schemeClr val="tx1"/>
                </a:solidFill>
                <a:latin typeface="+mn-lt"/>
                <a:ea typeface="+mn-ea"/>
              </a:defRPr>
            </a:lvl4pPr>
            <a:lvl5pPr marL="788988" indent="-209550" algn="l" rtl="0" eaLnBrk="1" fontAlgn="base" hangingPunct="1">
              <a:spcBef>
                <a:spcPct val="0"/>
              </a:spcBef>
              <a:spcAft>
                <a:spcPct val="0"/>
              </a:spcAft>
              <a:buFont typeface="Arial" charset="0"/>
              <a:buChar char="&gt;"/>
              <a:defRPr sz="1200">
                <a:solidFill>
                  <a:schemeClr val="tx1"/>
                </a:solidFill>
                <a:latin typeface="+mn-lt"/>
                <a:ea typeface="+mn-ea"/>
              </a:defRPr>
            </a:lvl5pPr>
            <a:lvl6pPr marL="1246188" indent="-209550" algn="l" rtl="0" eaLnBrk="1" fontAlgn="base" hangingPunct="1">
              <a:spcBef>
                <a:spcPct val="0"/>
              </a:spcBef>
              <a:spcAft>
                <a:spcPct val="0"/>
              </a:spcAft>
              <a:buFont typeface="Arial" charset="0"/>
              <a:buChar char="&gt;"/>
              <a:defRPr sz="1200">
                <a:solidFill>
                  <a:schemeClr val="tx1"/>
                </a:solidFill>
                <a:latin typeface="+mn-lt"/>
                <a:ea typeface="+mn-ea"/>
              </a:defRPr>
            </a:lvl6pPr>
            <a:lvl7pPr marL="1703388" indent="-209550" algn="l" rtl="0" eaLnBrk="1" fontAlgn="base" hangingPunct="1">
              <a:spcBef>
                <a:spcPct val="0"/>
              </a:spcBef>
              <a:spcAft>
                <a:spcPct val="0"/>
              </a:spcAft>
              <a:buFont typeface="Arial" charset="0"/>
              <a:buChar char="&gt;"/>
              <a:defRPr sz="1200">
                <a:solidFill>
                  <a:schemeClr val="tx1"/>
                </a:solidFill>
                <a:latin typeface="+mn-lt"/>
                <a:ea typeface="+mn-ea"/>
              </a:defRPr>
            </a:lvl7pPr>
            <a:lvl8pPr marL="2160588" indent="-209550" algn="l" rtl="0" eaLnBrk="1" fontAlgn="base" hangingPunct="1">
              <a:spcBef>
                <a:spcPct val="0"/>
              </a:spcBef>
              <a:spcAft>
                <a:spcPct val="0"/>
              </a:spcAft>
              <a:buFont typeface="Arial" charset="0"/>
              <a:buChar char="&gt;"/>
              <a:defRPr sz="1200">
                <a:solidFill>
                  <a:schemeClr val="tx1"/>
                </a:solidFill>
                <a:latin typeface="+mn-lt"/>
                <a:ea typeface="+mn-ea"/>
              </a:defRPr>
            </a:lvl8pPr>
            <a:lvl9pPr marL="2617788" indent="-209550" algn="l" rtl="0" eaLnBrk="1" fontAlgn="base" hangingPunct="1">
              <a:spcBef>
                <a:spcPct val="0"/>
              </a:spcBef>
              <a:spcAft>
                <a:spcPct val="0"/>
              </a:spcAft>
              <a:buFont typeface="Arial" charset="0"/>
              <a:buChar char="&gt;"/>
              <a:defRPr sz="1200">
                <a:solidFill>
                  <a:schemeClr val="tx1"/>
                </a:solidFill>
                <a:latin typeface="+mn-lt"/>
                <a:ea typeface="+mn-ea"/>
              </a:defRPr>
            </a:lvl9pPr>
          </a:lstStyle>
          <a:p>
            <a:pPr algn="ctr"/>
            <a:r>
              <a:rPr lang="en-AU" sz="2200" b="1" kern="0" dirty="0"/>
              <a:t>Total population growth,</a:t>
            </a:r>
          </a:p>
          <a:p>
            <a:pPr algn="ctr"/>
            <a:r>
              <a:rPr lang="en-AU" sz="2200" kern="0" dirty="0"/>
              <a:t> 2006 to 2016, millions</a:t>
            </a:r>
            <a:endParaRPr lang="en-US" sz="2200" kern="0" dirty="0">
              <a:latin typeface="Arial" charset="0"/>
              <a:ea typeface="ＭＳ Ｐゴシック" pitchFamily="34" charset="-128"/>
            </a:endParaRPr>
          </a:p>
        </p:txBody>
      </p:sp>
      <p:sp>
        <p:nvSpPr>
          <p:cNvPr id="13" name="Content Placeholder 1">
            <a:extLst>
              <a:ext uri="{FF2B5EF4-FFF2-40B4-BE49-F238E27FC236}">
                <a16:creationId xmlns:a16="http://schemas.microsoft.com/office/drawing/2014/main" id="{4BF5FE40-7888-4766-8E28-6F68B2DB6302}"/>
              </a:ext>
            </a:extLst>
          </p:cNvPr>
          <p:cNvSpPr txBox="1">
            <a:spLocks/>
          </p:cNvSpPr>
          <p:nvPr/>
        </p:nvSpPr>
        <p:spPr bwMode="auto">
          <a:xfrm>
            <a:off x="99817" y="0"/>
            <a:ext cx="4731767" cy="677108"/>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marL="0" indent="0" algn="l" rtl="0" eaLnBrk="1" fontAlgn="base" hangingPunct="1">
              <a:spcBef>
                <a:spcPct val="0"/>
              </a:spcBef>
              <a:spcAft>
                <a:spcPct val="0"/>
              </a:spcAft>
              <a:buFont typeface="Arial" panose="020B0604020202020204" pitchFamily="34" charset="0"/>
              <a:buNone/>
              <a:defRPr sz="1800" b="0">
                <a:solidFill>
                  <a:schemeClr val="tx1"/>
                </a:solidFill>
                <a:latin typeface="+mn-lt"/>
                <a:ea typeface="+mn-ea"/>
                <a:cs typeface="+mn-cs"/>
              </a:defRPr>
            </a:lvl1pPr>
            <a:lvl2pPr marL="179388" indent="-177800" algn="l" rtl="0" eaLnBrk="1" fontAlgn="base" hangingPunct="1">
              <a:spcBef>
                <a:spcPct val="0"/>
              </a:spcBef>
              <a:spcAft>
                <a:spcPct val="0"/>
              </a:spcAft>
              <a:buSzPct val="130000"/>
              <a:buChar char="•"/>
              <a:defRPr sz="1200">
                <a:solidFill>
                  <a:schemeClr val="tx1"/>
                </a:solidFill>
                <a:latin typeface="+mn-lt"/>
                <a:ea typeface="+mn-ea"/>
              </a:defRPr>
            </a:lvl2pPr>
            <a:lvl3pPr marL="403225" indent="-222250" algn="l" rtl="0" eaLnBrk="1" fontAlgn="base" hangingPunct="1">
              <a:spcBef>
                <a:spcPct val="0"/>
              </a:spcBef>
              <a:spcAft>
                <a:spcPct val="0"/>
              </a:spcAft>
              <a:buFont typeface="Arial" charset="0"/>
              <a:buChar char="–"/>
              <a:defRPr sz="1200">
                <a:solidFill>
                  <a:schemeClr val="tx1"/>
                </a:solidFill>
                <a:latin typeface="+mn-lt"/>
                <a:ea typeface="+mn-ea"/>
              </a:defRPr>
            </a:lvl3pPr>
            <a:lvl4pPr marL="560388" indent="-142875" algn="l" rtl="0" eaLnBrk="1" fontAlgn="base" hangingPunct="1">
              <a:spcBef>
                <a:spcPct val="0"/>
              </a:spcBef>
              <a:spcAft>
                <a:spcPct val="0"/>
              </a:spcAft>
              <a:buFont typeface="Arial" charset="0"/>
              <a:buChar char="-"/>
              <a:defRPr sz="1200">
                <a:solidFill>
                  <a:schemeClr val="tx1"/>
                </a:solidFill>
                <a:latin typeface="+mn-lt"/>
                <a:ea typeface="+mn-ea"/>
              </a:defRPr>
            </a:lvl4pPr>
            <a:lvl5pPr marL="788988" indent="-209550" algn="l" rtl="0" eaLnBrk="1" fontAlgn="base" hangingPunct="1">
              <a:spcBef>
                <a:spcPct val="0"/>
              </a:spcBef>
              <a:spcAft>
                <a:spcPct val="0"/>
              </a:spcAft>
              <a:buFont typeface="Arial" charset="0"/>
              <a:buChar char="&gt;"/>
              <a:defRPr sz="1200">
                <a:solidFill>
                  <a:schemeClr val="tx1"/>
                </a:solidFill>
                <a:latin typeface="+mn-lt"/>
                <a:ea typeface="+mn-ea"/>
              </a:defRPr>
            </a:lvl5pPr>
            <a:lvl6pPr marL="1246188" indent="-209550" algn="l" rtl="0" eaLnBrk="1" fontAlgn="base" hangingPunct="1">
              <a:spcBef>
                <a:spcPct val="0"/>
              </a:spcBef>
              <a:spcAft>
                <a:spcPct val="0"/>
              </a:spcAft>
              <a:buFont typeface="Arial" charset="0"/>
              <a:buChar char="&gt;"/>
              <a:defRPr sz="1200">
                <a:solidFill>
                  <a:schemeClr val="tx1"/>
                </a:solidFill>
                <a:latin typeface="+mn-lt"/>
                <a:ea typeface="+mn-ea"/>
              </a:defRPr>
            </a:lvl6pPr>
            <a:lvl7pPr marL="1703388" indent="-209550" algn="l" rtl="0" eaLnBrk="1" fontAlgn="base" hangingPunct="1">
              <a:spcBef>
                <a:spcPct val="0"/>
              </a:spcBef>
              <a:spcAft>
                <a:spcPct val="0"/>
              </a:spcAft>
              <a:buFont typeface="Arial" charset="0"/>
              <a:buChar char="&gt;"/>
              <a:defRPr sz="1200">
                <a:solidFill>
                  <a:schemeClr val="tx1"/>
                </a:solidFill>
                <a:latin typeface="+mn-lt"/>
                <a:ea typeface="+mn-ea"/>
              </a:defRPr>
            </a:lvl7pPr>
            <a:lvl8pPr marL="2160588" indent="-209550" algn="l" rtl="0" eaLnBrk="1" fontAlgn="base" hangingPunct="1">
              <a:spcBef>
                <a:spcPct val="0"/>
              </a:spcBef>
              <a:spcAft>
                <a:spcPct val="0"/>
              </a:spcAft>
              <a:buFont typeface="Arial" charset="0"/>
              <a:buChar char="&gt;"/>
              <a:defRPr sz="1200">
                <a:solidFill>
                  <a:schemeClr val="tx1"/>
                </a:solidFill>
                <a:latin typeface="+mn-lt"/>
                <a:ea typeface="+mn-ea"/>
              </a:defRPr>
            </a:lvl8pPr>
            <a:lvl9pPr marL="2617788" indent="-209550" algn="l" rtl="0" eaLnBrk="1" fontAlgn="base" hangingPunct="1">
              <a:spcBef>
                <a:spcPct val="0"/>
              </a:spcBef>
              <a:spcAft>
                <a:spcPct val="0"/>
              </a:spcAft>
              <a:buFont typeface="Arial" charset="0"/>
              <a:buChar char="&gt;"/>
              <a:defRPr sz="1200">
                <a:solidFill>
                  <a:schemeClr val="tx1"/>
                </a:solidFill>
                <a:latin typeface="+mn-lt"/>
                <a:ea typeface="+mn-ea"/>
              </a:defRPr>
            </a:lvl9pPr>
          </a:lstStyle>
          <a:p>
            <a:pPr algn="ctr"/>
            <a:r>
              <a:rPr lang="en-AU" sz="2200" b="1" kern="0" dirty="0"/>
              <a:t>Annual resident population growth,</a:t>
            </a:r>
            <a:br>
              <a:rPr lang="en-AU" sz="2200" b="1" kern="0" dirty="0"/>
            </a:br>
            <a:r>
              <a:rPr lang="en-AU" sz="2200" kern="0" dirty="0"/>
              <a:t>000s</a:t>
            </a:r>
            <a:endParaRPr lang="en-US" sz="2200" kern="0" dirty="0">
              <a:latin typeface="Arial" charset="0"/>
              <a:ea typeface="ＭＳ Ｐゴシック" pitchFamily="34" charset="-128"/>
            </a:endParaRPr>
          </a:p>
        </p:txBody>
      </p:sp>
      <p:sp>
        <p:nvSpPr>
          <p:cNvPr id="14" name="TextBox 1">
            <a:extLst>
              <a:ext uri="{FF2B5EF4-FFF2-40B4-BE49-F238E27FC236}">
                <a16:creationId xmlns:a16="http://schemas.microsoft.com/office/drawing/2014/main" id="{C2E8BDC7-8C6B-46F9-86BF-A59C835325DB}"/>
              </a:ext>
            </a:extLst>
          </p:cNvPr>
          <p:cNvSpPr txBox="1"/>
          <p:nvPr/>
        </p:nvSpPr>
        <p:spPr>
          <a:xfrm>
            <a:off x="1796763" y="5536165"/>
            <a:ext cx="2054248" cy="338554"/>
          </a:xfrm>
          <a:prstGeom prst="rect">
            <a:avLst/>
          </a:prstGeom>
          <a:noFill/>
        </p:spPr>
        <p:txBody>
          <a:bodyPr wrap="non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AU" sz="2200" dirty="0">
                <a:solidFill>
                  <a:schemeClr val="bg1"/>
                </a:solidFill>
              </a:rPr>
              <a:t>Natural increase</a:t>
            </a:r>
          </a:p>
        </p:txBody>
      </p:sp>
      <p:sp>
        <p:nvSpPr>
          <p:cNvPr id="15" name="TextBox 2">
            <a:extLst>
              <a:ext uri="{FF2B5EF4-FFF2-40B4-BE49-F238E27FC236}">
                <a16:creationId xmlns:a16="http://schemas.microsoft.com/office/drawing/2014/main" id="{1AA53E30-72F0-4CA7-8DE2-7EB231C538E7}"/>
              </a:ext>
            </a:extLst>
          </p:cNvPr>
          <p:cNvSpPr txBox="1"/>
          <p:nvPr/>
        </p:nvSpPr>
        <p:spPr>
          <a:xfrm>
            <a:off x="1548186" y="4212959"/>
            <a:ext cx="2900909" cy="338554"/>
          </a:xfrm>
          <a:prstGeom prst="rect">
            <a:avLst/>
          </a:prstGeom>
          <a:noFill/>
        </p:spPr>
        <p:txBody>
          <a:bodyPr wrap="non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AU" sz="2200" dirty="0"/>
              <a:t>Net overseas migration</a:t>
            </a:r>
          </a:p>
        </p:txBody>
      </p:sp>
      <p:graphicFrame>
        <p:nvGraphicFramePr>
          <p:cNvPr id="9" name="Chart 8"/>
          <p:cNvGraphicFramePr>
            <a:graphicFrameLocks noChangeAspect="1"/>
          </p:cNvGraphicFramePr>
          <p:nvPr>
            <p:extLst>
              <p:ext uri="{D42A27DB-BD31-4B8C-83A1-F6EECF244321}">
                <p14:modId xmlns:p14="http://schemas.microsoft.com/office/powerpoint/2010/main" val="1949050571"/>
              </p:ext>
            </p:extLst>
          </p:nvPr>
        </p:nvGraphicFramePr>
        <p:xfrm>
          <a:off x="5134127" y="735157"/>
          <a:ext cx="4771873" cy="5822661"/>
        </p:xfrm>
        <a:graphic>
          <a:graphicData uri="http://schemas.openxmlformats.org/drawingml/2006/chart">
            <c:chart xmlns:c="http://schemas.openxmlformats.org/drawingml/2006/chart" xmlns:r="http://schemas.openxmlformats.org/officeDocument/2006/relationships" r:id="rId4"/>
          </a:graphicData>
        </a:graphic>
      </p:graphicFrame>
      <p:sp>
        <p:nvSpPr>
          <p:cNvPr id="10" name="TextBox 2">
            <a:extLst>
              <a:ext uri="{FF2B5EF4-FFF2-40B4-BE49-F238E27FC236}">
                <a16:creationId xmlns:a16="http://schemas.microsoft.com/office/drawing/2014/main" id="{1AA53E30-72F0-4CA7-8DE2-7EB231C538E7}"/>
              </a:ext>
            </a:extLst>
          </p:cNvPr>
          <p:cNvSpPr txBox="1"/>
          <p:nvPr/>
        </p:nvSpPr>
        <p:spPr>
          <a:xfrm>
            <a:off x="5506856" y="5665082"/>
            <a:ext cx="941025" cy="338554"/>
          </a:xfrm>
          <a:prstGeom prst="rect">
            <a:avLst/>
          </a:prstGeom>
          <a:noFill/>
        </p:spPr>
        <p:txBody>
          <a:bodyPr wrap="non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AU" sz="2200" dirty="0"/>
              <a:t>Sydney</a:t>
            </a:r>
          </a:p>
        </p:txBody>
      </p:sp>
      <p:sp>
        <p:nvSpPr>
          <p:cNvPr id="17" name="TextBox 2">
            <a:extLst>
              <a:ext uri="{FF2B5EF4-FFF2-40B4-BE49-F238E27FC236}">
                <a16:creationId xmlns:a16="http://schemas.microsoft.com/office/drawing/2014/main" id="{1AA53E30-72F0-4CA7-8DE2-7EB231C538E7}"/>
              </a:ext>
            </a:extLst>
          </p:cNvPr>
          <p:cNvSpPr txBox="1"/>
          <p:nvPr/>
        </p:nvSpPr>
        <p:spPr>
          <a:xfrm>
            <a:off x="6049739" y="4533115"/>
            <a:ext cx="1333085" cy="338554"/>
          </a:xfrm>
          <a:prstGeom prst="rect">
            <a:avLst/>
          </a:prstGeom>
          <a:noFill/>
        </p:spPr>
        <p:txBody>
          <a:bodyPr wrap="non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AU" sz="2200" dirty="0"/>
              <a:t>Melbourne</a:t>
            </a:r>
          </a:p>
        </p:txBody>
      </p:sp>
      <p:sp>
        <p:nvSpPr>
          <p:cNvPr id="18" name="TextBox 2">
            <a:extLst>
              <a:ext uri="{FF2B5EF4-FFF2-40B4-BE49-F238E27FC236}">
                <a16:creationId xmlns:a16="http://schemas.microsoft.com/office/drawing/2014/main" id="{1AA53E30-72F0-4CA7-8DE2-7EB231C538E7}"/>
              </a:ext>
            </a:extLst>
          </p:cNvPr>
          <p:cNvSpPr txBox="1"/>
          <p:nvPr/>
        </p:nvSpPr>
        <p:spPr>
          <a:xfrm>
            <a:off x="6806079" y="3653096"/>
            <a:ext cx="1113498" cy="338554"/>
          </a:xfrm>
          <a:prstGeom prst="rect">
            <a:avLst/>
          </a:prstGeom>
          <a:noFill/>
        </p:spPr>
        <p:txBody>
          <a:bodyPr wrap="non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AU" sz="2200" dirty="0"/>
              <a:t>Brisbane</a:t>
            </a:r>
          </a:p>
        </p:txBody>
      </p:sp>
      <p:sp>
        <p:nvSpPr>
          <p:cNvPr id="19" name="TextBox 2">
            <a:extLst>
              <a:ext uri="{FF2B5EF4-FFF2-40B4-BE49-F238E27FC236}">
                <a16:creationId xmlns:a16="http://schemas.microsoft.com/office/drawing/2014/main" id="{1AA53E30-72F0-4CA7-8DE2-7EB231C538E7}"/>
              </a:ext>
            </a:extLst>
          </p:cNvPr>
          <p:cNvSpPr txBox="1"/>
          <p:nvPr/>
        </p:nvSpPr>
        <p:spPr>
          <a:xfrm>
            <a:off x="7695302" y="3086084"/>
            <a:ext cx="674326" cy="338554"/>
          </a:xfrm>
          <a:prstGeom prst="rect">
            <a:avLst/>
          </a:prstGeom>
          <a:noFill/>
        </p:spPr>
        <p:txBody>
          <a:bodyPr wrap="non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AU" sz="2200" dirty="0"/>
              <a:t>Perth</a:t>
            </a:r>
          </a:p>
        </p:txBody>
      </p:sp>
      <p:sp>
        <p:nvSpPr>
          <p:cNvPr id="20" name="TextBox 2">
            <a:extLst>
              <a:ext uri="{FF2B5EF4-FFF2-40B4-BE49-F238E27FC236}">
                <a16:creationId xmlns:a16="http://schemas.microsoft.com/office/drawing/2014/main" id="{1AA53E30-72F0-4CA7-8DE2-7EB231C538E7}"/>
              </a:ext>
            </a:extLst>
          </p:cNvPr>
          <p:cNvSpPr txBox="1"/>
          <p:nvPr/>
        </p:nvSpPr>
        <p:spPr>
          <a:xfrm>
            <a:off x="8422649" y="3670030"/>
            <a:ext cx="1205458" cy="1015663"/>
          </a:xfrm>
          <a:prstGeom prst="rect">
            <a:avLst/>
          </a:prstGeom>
          <a:noFill/>
        </p:spPr>
        <p:txBody>
          <a:bodyPr wrap="non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AU" sz="2200" dirty="0"/>
              <a:t>Ad/</a:t>
            </a:r>
            <a:r>
              <a:rPr lang="en-AU" sz="2200" dirty="0" err="1"/>
              <a:t>Canb</a:t>
            </a:r>
            <a:r>
              <a:rPr lang="en-AU" sz="2200" dirty="0"/>
              <a:t>/</a:t>
            </a:r>
            <a:br>
              <a:rPr lang="en-AU" sz="2200" dirty="0"/>
            </a:br>
            <a:r>
              <a:rPr lang="en-AU" sz="2200" dirty="0"/>
              <a:t>Darwin/</a:t>
            </a:r>
            <a:br>
              <a:rPr lang="en-AU" sz="2200" dirty="0"/>
            </a:br>
            <a:r>
              <a:rPr lang="en-AU" sz="2200" dirty="0"/>
              <a:t>Hobart</a:t>
            </a:r>
          </a:p>
        </p:txBody>
      </p:sp>
      <p:sp>
        <p:nvSpPr>
          <p:cNvPr id="21" name="TextBox 2">
            <a:extLst>
              <a:ext uri="{FF2B5EF4-FFF2-40B4-BE49-F238E27FC236}">
                <a16:creationId xmlns:a16="http://schemas.microsoft.com/office/drawing/2014/main" id="{1AA53E30-72F0-4CA7-8DE2-7EB231C538E7}"/>
              </a:ext>
            </a:extLst>
          </p:cNvPr>
          <p:cNvSpPr txBox="1"/>
          <p:nvPr/>
        </p:nvSpPr>
        <p:spPr>
          <a:xfrm>
            <a:off x="9078752" y="1624172"/>
            <a:ext cx="711794" cy="584006"/>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lnSpc>
                <a:spcPct val="85000"/>
              </a:lnSpc>
            </a:pPr>
            <a:r>
              <a:rPr lang="en-AU" sz="2200" dirty="0"/>
              <a:t>All other</a:t>
            </a:r>
          </a:p>
        </p:txBody>
      </p:sp>
      <p:cxnSp>
        <p:nvCxnSpPr>
          <p:cNvPr id="3" name="Straight Connector 2"/>
          <p:cNvCxnSpPr>
            <a:cxnSpLocks/>
          </p:cNvCxnSpPr>
          <p:nvPr/>
        </p:nvCxnSpPr>
        <p:spPr bwMode="auto">
          <a:xfrm>
            <a:off x="8728364" y="2928184"/>
            <a:ext cx="297014" cy="683797"/>
          </a:xfrm>
          <a:prstGeom prst="line">
            <a:avLst/>
          </a:prstGeom>
          <a:solidFill>
            <a:schemeClr val="accent1"/>
          </a:solidFill>
          <a:ln w="9525" cap="flat" cmpd="sng" algn="ctr">
            <a:solidFill>
              <a:schemeClr val="tx1"/>
            </a:solidFill>
            <a:prstDash val="solid"/>
            <a:round/>
            <a:headEnd type="none" w="med" len="med"/>
            <a:tailEnd type="none" w="med" len="med"/>
          </a:ln>
          <a:effectLst/>
        </p:spPr>
      </p:cxnSp>
    </p:spTree>
    <p:extLst>
      <p:ext uri="{BB962C8B-B14F-4D97-AF65-F5344CB8AC3E}">
        <p14:creationId xmlns:p14="http://schemas.microsoft.com/office/powerpoint/2010/main" val="4393818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hart 4">
            <a:extLst>
              <a:ext uri="{FF2B5EF4-FFF2-40B4-BE49-F238E27FC236}">
                <a16:creationId xmlns:a16="http://schemas.microsoft.com/office/drawing/2014/main" id="{EDFACC8C-24CD-4B04-BE38-635FD7476FF3}"/>
              </a:ext>
            </a:extLst>
          </p:cNvPr>
          <p:cNvGraphicFramePr>
            <a:graphicFrameLocks noChangeAspect="1"/>
          </p:cNvGraphicFramePr>
          <p:nvPr>
            <p:extLst/>
          </p:nvPr>
        </p:nvGraphicFramePr>
        <p:xfrm>
          <a:off x="-553" y="0"/>
          <a:ext cx="8759688" cy="6858000"/>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Box 2">
            <a:extLst>
              <a:ext uri="{FF2B5EF4-FFF2-40B4-BE49-F238E27FC236}">
                <a16:creationId xmlns:a16="http://schemas.microsoft.com/office/drawing/2014/main" id="{B76A63B1-502C-450D-80B3-57A0F52F4389}"/>
              </a:ext>
            </a:extLst>
          </p:cNvPr>
          <p:cNvSpPr txBox="1"/>
          <p:nvPr/>
        </p:nvSpPr>
        <p:spPr>
          <a:xfrm>
            <a:off x="8721035" y="1130417"/>
            <a:ext cx="935897" cy="338554"/>
          </a:xfrm>
          <a:prstGeom prst="rect">
            <a:avLst/>
          </a:prstGeom>
          <a:noFill/>
        </p:spPr>
        <p:txBody>
          <a:bodyPr wrap="non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AU" sz="2200" dirty="0">
                <a:solidFill>
                  <a:schemeClr val="tx2"/>
                </a:solidFill>
              </a:rPr>
              <a:t>Victoria</a:t>
            </a:r>
          </a:p>
        </p:txBody>
      </p:sp>
      <p:sp>
        <p:nvSpPr>
          <p:cNvPr id="8" name="TextBox 2">
            <a:extLst>
              <a:ext uri="{FF2B5EF4-FFF2-40B4-BE49-F238E27FC236}">
                <a16:creationId xmlns:a16="http://schemas.microsoft.com/office/drawing/2014/main" id="{21036FDF-CBEF-442D-ABB1-3DBAE1B30838}"/>
              </a:ext>
            </a:extLst>
          </p:cNvPr>
          <p:cNvSpPr txBox="1"/>
          <p:nvPr/>
        </p:nvSpPr>
        <p:spPr>
          <a:xfrm>
            <a:off x="8721035" y="423449"/>
            <a:ext cx="657231" cy="338554"/>
          </a:xfrm>
          <a:prstGeom prst="rect">
            <a:avLst/>
          </a:prstGeom>
          <a:noFill/>
        </p:spPr>
        <p:txBody>
          <a:bodyPr wrap="non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AU" sz="2200" dirty="0">
                <a:solidFill>
                  <a:schemeClr val="bg2"/>
                </a:solidFill>
              </a:rPr>
              <a:t>NSW</a:t>
            </a:r>
          </a:p>
        </p:txBody>
      </p:sp>
      <p:sp>
        <p:nvSpPr>
          <p:cNvPr id="9" name="TextBox 2">
            <a:extLst>
              <a:ext uri="{FF2B5EF4-FFF2-40B4-BE49-F238E27FC236}">
                <a16:creationId xmlns:a16="http://schemas.microsoft.com/office/drawing/2014/main" id="{D491BB01-6DDC-4A3A-998F-CE0DCCE1C95C}"/>
              </a:ext>
            </a:extLst>
          </p:cNvPr>
          <p:cNvSpPr txBox="1"/>
          <p:nvPr/>
        </p:nvSpPr>
        <p:spPr>
          <a:xfrm>
            <a:off x="8721035" y="4262692"/>
            <a:ext cx="439223" cy="338554"/>
          </a:xfrm>
          <a:prstGeom prst="rect">
            <a:avLst/>
          </a:prstGeom>
          <a:noFill/>
        </p:spPr>
        <p:txBody>
          <a:bodyPr wrap="non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AU" sz="2200" dirty="0">
                <a:solidFill>
                  <a:schemeClr val="accent1"/>
                </a:solidFill>
              </a:rPr>
              <a:t>Qld</a:t>
            </a:r>
          </a:p>
        </p:txBody>
      </p:sp>
      <p:sp>
        <p:nvSpPr>
          <p:cNvPr id="11" name="TextBox 2">
            <a:extLst>
              <a:ext uri="{FF2B5EF4-FFF2-40B4-BE49-F238E27FC236}">
                <a16:creationId xmlns:a16="http://schemas.microsoft.com/office/drawing/2014/main" id="{1421AB61-A9BE-457C-A486-8BA4783D8310}"/>
              </a:ext>
            </a:extLst>
          </p:cNvPr>
          <p:cNvSpPr txBox="1"/>
          <p:nvPr/>
        </p:nvSpPr>
        <p:spPr>
          <a:xfrm>
            <a:off x="8721035" y="5296801"/>
            <a:ext cx="375103" cy="338554"/>
          </a:xfrm>
          <a:prstGeom prst="rect">
            <a:avLst/>
          </a:prstGeom>
          <a:noFill/>
        </p:spPr>
        <p:txBody>
          <a:bodyPr wrap="non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AU" sz="2200" dirty="0">
                <a:solidFill>
                  <a:schemeClr val="accent3"/>
                </a:solidFill>
              </a:rPr>
              <a:t>SA</a:t>
            </a:r>
          </a:p>
        </p:txBody>
      </p:sp>
      <p:sp>
        <p:nvSpPr>
          <p:cNvPr id="12" name="TextBox 2">
            <a:extLst>
              <a:ext uri="{FF2B5EF4-FFF2-40B4-BE49-F238E27FC236}">
                <a16:creationId xmlns:a16="http://schemas.microsoft.com/office/drawing/2014/main" id="{BF0E38CA-96FF-40B6-985D-33FA59347066}"/>
              </a:ext>
            </a:extLst>
          </p:cNvPr>
          <p:cNvSpPr txBox="1"/>
          <p:nvPr/>
        </p:nvSpPr>
        <p:spPr>
          <a:xfrm>
            <a:off x="8721035" y="5629782"/>
            <a:ext cx="1099596" cy="677108"/>
          </a:xfrm>
          <a:prstGeom prst="rect">
            <a:avLst/>
          </a:prstGeom>
          <a:noFill/>
        </p:spPr>
        <p:txBody>
          <a:bodyPr wrap="non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AU" sz="2200" dirty="0" err="1">
                <a:solidFill>
                  <a:schemeClr val="accent4"/>
                </a:solidFill>
              </a:rPr>
              <a:t>Tas</a:t>
            </a:r>
            <a:r>
              <a:rPr lang="en-AU" sz="2200" dirty="0">
                <a:solidFill>
                  <a:schemeClr val="accent4"/>
                </a:solidFill>
              </a:rPr>
              <a:t>, NT, </a:t>
            </a:r>
          </a:p>
          <a:p>
            <a:r>
              <a:rPr lang="en-AU" sz="2200" dirty="0">
                <a:solidFill>
                  <a:schemeClr val="accent4"/>
                </a:solidFill>
              </a:rPr>
              <a:t>ACT</a:t>
            </a:r>
          </a:p>
        </p:txBody>
      </p:sp>
      <p:sp>
        <p:nvSpPr>
          <p:cNvPr id="13" name="TextBox 2">
            <a:extLst>
              <a:ext uri="{FF2B5EF4-FFF2-40B4-BE49-F238E27FC236}">
                <a16:creationId xmlns:a16="http://schemas.microsoft.com/office/drawing/2014/main" id="{0704AD27-2E3C-4579-8B5A-34B4E0403B32}"/>
              </a:ext>
            </a:extLst>
          </p:cNvPr>
          <p:cNvSpPr txBox="1"/>
          <p:nvPr/>
        </p:nvSpPr>
        <p:spPr>
          <a:xfrm>
            <a:off x="8721035" y="4913572"/>
            <a:ext cx="443198" cy="338554"/>
          </a:xfrm>
          <a:prstGeom prst="rect">
            <a:avLst/>
          </a:prstGeom>
          <a:noFill/>
        </p:spPr>
        <p:txBody>
          <a:bodyPr wrap="non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AU" sz="2200" dirty="0">
                <a:solidFill>
                  <a:schemeClr val="accent2"/>
                </a:solidFill>
              </a:rPr>
              <a:t>WA</a:t>
            </a:r>
          </a:p>
        </p:txBody>
      </p:sp>
      <p:cxnSp>
        <p:nvCxnSpPr>
          <p:cNvPr id="15" name="Straight Arrow Connector 14">
            <a:extLst>
              <a:ext uri="{FF2B5EF4-FFF2-40B4-BE49-F238E27FC236}">
                <a16:creationId xmlns:a16="http://schemas.microsoft.com/office/drawing/2014/main" id="{D00696BA-AA28-48C9-A46D-93D6021B746E}"/>
              </a:ext>
            </a:extLst>
          </p:cNvPr>
          <p:cNvCxnSpPr>
            <a:cxnSpLocks/>
          </p:cNvCxnSpPr>
          <p:nvPr/>
        </p:nvCxnSpPr>
        <p:spPr bwMode="auto">
          <a:xfrm flipH="1">
            <a:off x="8534402" y="5118100"/>
            <a:ext cx="186633" cy="159426"/>
          </a:xfrm>
          <a:prstGeom prst="straightConnector1">
            <a:avLst/>
          </a:prstGeom>
          <a:solidFill>
            <a:schemeClr val="accent1"/>
          </a:solidFill>
          <a:ln w="9525" cap="flat" cmpd="sng" algn="ctr">
            <a:solidFill>
              <a:schemeClr val="accent2"/>
            </a:solidFill>
            <a:prstDash val="solid"/>
            <a:round/>
            <a:headEnd type="none" w="med" len="med"/>
            <a:tailEnd type="triangle"/>
          </a:ln>
          <a:effectLst/>
        </p:spPr>
      </p:cxnSp>
    </p:spTree>
    <p:extLst>
      <p:ext uri="{BB962C8B-B14F-4D97-AF65-F5344CB8AC3E}">
        <p14:creationId xmlns:p14="http://schemas.microsoft.com/office/powerpoint/2010/main" val="743457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3">
            <a:extLst>
              <a:ext uri="{FF2B5EF4-FFF2-40B4-BE49-F238E27FC236}">
                <a16:creationId xmlns:a16="http://schemas.microsoft.com/office/drawing/2014/main" id="{D2F57149-7C3F-4139-85A4-F0799DC018F3}"/>
              </a:ext>
            </a:extLst>
          </p:cNvPr>
          <p:cNvGraphicFramePr>
            <a:graphicFrameLocks/>
          </p:cNvGraphicFramePr>
          <p:nvPr>
            <p:extLst>
              <p:ext uri="{D42A27DB-BD31-4B8C-83A1-F6EECF244321}">
                <p14:modId xmlns:p14="http://schemas.microsoft.com/office/powerpoint/2010/main" val="1221335550"/>
              </p:ext>
            </p:extLst>
          </p:nvPr>
        </p:nvGraphicFramePr>
        <p:xfrm>
          <a:off x="0" y="0"/>
          <a:ext cx="9906000" cy="6858000"/>
        </p:xfrm>
        <a:graphic>
          <a:graphicData uri="http://schemas.openxmlformats.org/drawingml/2006/chart">
            <c:chart xmlns:c="http://schemas.openxmlformats.org/drawingml/2006/chart" xmlns:r="http://schemas.openxmlformats.org/officeDocument/2006/relationships" r:id="rId3"/>
          </a:graphicData>
        </a:graphic>
      </p:graphicFrame>
      <p:sp>
        <p:nvSpPr>
          <p:cNvPr id="3" name="Rectangle 2"/>
          <p:cNvSpPr/>
          <p:nvPr/>
        </p:nvSpPr>
        <p:spPr>
          <a:xfrm>
            <a:off x="5740021" y="1701969"/>
            <a:ext cx="2651395" cy="430887"/>
          </a:xfrm>
          <a:prstGeom prst="rect">
            <a:avLst/>
          </a:prstGeom>
        </p:spPr>
        <p:txBody>
          <a:bodyPr wrap="square">
            <a:spAutoFit/>
          </a:bodyPr>
          <a:lstStyle/>
          <a:p>
            <a:r>
              <a:rPr lang="en-AU" sz="2200" dirty="0">
                <a:solidFill>
                  <a:schemeClr val="accent1"/>
                </a:solidFill>
              </a:rPr>
              <a:t>National accounts</a:t>
            </a:r>
          </a:p>
        </p:txBody>
      </p:sp>
      <p:sp>
        <p:nvSpPr>
          <p:cNvPr id="8" name="Rectangle 7"/>
          <p:cNvSpPr/>
          <p:nvPr/>
        </p:nvSpPr>
        <p:spPr>
          <a:xfrm>
            <a:off x="1784648" y="2708920"/>
            <a:ext cx="4920348" cy="430887"/>
          </a:xfrm>
          <a:prstGeom prst="rect">
            <a:avLst/>
          </a:prstGeom>
        </p:spPr>
        <p:txBody>
          <a:bodyPr wrap="square">
            <a:spAutoFit/>
          </a:bodyPr>
          <a:lstStyle/>
          <a:p>
            <a:r>
              <a:rPr lang="en-AU" sz="2200" dirty="0">
                <a:solidFill>
                  <a:schemeClr val="accent3"/>
                </a:solidFill>
              </a:rPr>
              <a:t>Household expenditure survey</a:t>
            </a:r>
          </a:p>
        </p:txBody>
      </p:sp>
      <p:sp>
        <p:nvSpPr>
          <p:cNvPr id="10" name="Rectangle 9"/>
          <p:cNvSpPr/>
          <p:nvPr/>
        </p:nvSpPr>
        <p:spPr>
          <a:xfrm>
            <a:off x="3008784" y="476672"/>
            <a:ext cx="4320480" cy="430887"/>
          </a:xfrm>
          <a:prstGeom prst="rect">
            <a:avLst/>
          </a:prstGeom>
        </p:spPr>
        <p:txBody>
          <a:bodyPr wrap="square">
            <a:spAutoFit/>
          </a:bodyPr>
          <a:lstStyle/>
          <a:p>
            <a:r>
              <a:rPr lang="en-AU" sz="2200" dirty="0">
                <a:solidFill>
                  <a:schemeClr val="bg2"/>
                </a:solidFill>
              </a:rPr>
              <a:t>Survey of income and housing</a:t>
            </a:r>
          </a:p>
        </p:txBody>
      </p:sp>
    </p:spTree>
    <p:extLst>
      <p:ext uri="{BB962C8B-B14F-4D97-AF65-F5344CB8AC3E}">
        <p14:creationId xmlns:p14="http://schemas.microsoft.com/office/powerpoint/2010/main" val="37101417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a:extLst>
              <a:ext uri="{FF2B5EF4-FFF2-40B4-BE49-F238E27FC236}">
                <a16:creationId xmlns:a16="http://schemas.microsoft.com/office/drawing/2014/main" id="{0D843D4D-515B-469F-98E3-37A7DF98AAD1}"/>
              </a:ext>
            </a:extLst>
          </p:cNvPr>
          <p:cNvGraphicFramePr/>
          <p:nvPr>
            <p:extLst/>
          </p:nvPr>
        </p:nvGraphicFramePr>
        <p:xfrm>
          <a:off x="1" y="0"/>
          <a:ext cx="9906000" cy="6858000"/>
        </p:xfrm>
        <a:graphic>
          <a:graphicData uri="http://schemas.openxmlformats.org/drawingml/2006/chart">
            <c:chart xmlns:c="http://schemas.openxmlformats.org/drawingml/2006/chart" xmlns:r="http://schemas.openxmlformats.org/officeDocument/2006/relationships" r:id="rId3"/>
          </a:graphicData>
        </a:graphic>
      </p:graphicFrame>
      <p:sp>
        <p:nvSpPr>
          <p:cNvPr id="5" name="TextBox 4">
            <a:extLst>
              <a:ext uri="{FF2B5EF4-FFF2-40B4-BE49-F238E27FC236}">
                <a16:creationId xmlns:a16="http://schemas.microsoft.com/office/drawing/2014/main" id="{178683FF-1D90-4F43-8973-100740924826}"/>
              </a:ext>
            </a:extLst>
          </p:cNvPr>
          <p:cNvSpPr txBox="1"/>
          <p:nvPr/>
        </p:nvSpPr>
        <p:spPr>
          <a:xfrm>
            <a:off x="578408" y="4854654"/>
            <a:ext cx="2276376" cy="677108"/>
          </a:xfrm>
          <a:prstGeom prst="rect">
            <a:avLst/>
          </a:prstGeom>
          <a:solidFill>
            <a:schemeClr val="bg1"/>
          </a:solidFill>
        </p:spPr>
        <p:txBody>
          <a:bodyPr wrap="square" lIns="74854" tIns="0" rIns="74854"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2200" dirty="0">
                <a:solidFill>
                  <a:schemeClr val="accent4"/>
                </a:solidFill>
              </a:rPr>
              <a:t>60-69</a:t>
            </a:r>
          </a:p>
          <a:p>
            <a:r>
              <a:rPr lang="en-US" sz="2200" dirty="0">
                <a:solidFill>
                  <a:schemeClr val="accent4"/>
                </a:solidFill>
              </a:rPr>
              <a:t>Classic boomers</a:t>
            </a:r>
          </a:p>
        </p:txBody>
      </p:sp>
      <p:sp>
        <p:nvSpPr>
          <p:cNvPr id="6" name="TextBox 5">
            <a:extLst>
              <a:ext uri="{FF2B5EF4-FFF2-40B4-BE49-F238E27FC236}">
                <a16:creationId xmlns:a16="http://schemas.microsoft.com/office/drawing/2014/main" id="{78C39BF9-7E9E-4A6E-B030-35EB37BCD9C6}"/>
              </a:ext>
            </a:extLst>
          </p:cNvPr>
          <p:cNvSpPr txBox="1"/>
          <p:nvPr/>
        </p:nvSpPr>
        <p:spPr>
          <a:xfrm>
            <a:off x="964903" y="2523130"/>
            <a:ext cx="1501706" cy="1354217"/>
          </a:xfrm>
          <a:prstGeom prst="rect">
            <a:avLst/>
          </a:prstGeom>
          <a:noFill/>
        </p:spPr>
        <p:txBody>
          <a:bodyPr wrap="square" lIns="74854" tIns="0" rIns="74854"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2200" dirty="0">
                <a:solidFill>
                  <a:schemeClr val="accent3"/>
                </a:solidFill>
              </a:rPr>
              <a:t>Last BB</a:t>
            </a:r>
          </a:p>
          <a:p>
            <a:r>
              <a:rPr lang="en-US" sz="2200" dirty="0">
                <a:solidFill>
                  <a:schemeClr val="accent3"/>
                </a:solidFill>
              </a:rPr>
              <a:t>age today/ Gen X</a:t>
            </a:r>
          </a:p>
          <a:p>
            <a:r>
              <a:rPr lang="en-US" sz="2200" dirty="0">
                <a:solidFill>
                  <a:schemeClr val="accent3"/>
                </a:solidFill>
              </a:rPr>
              <a:t>50-59</a:t>
            </a:r>
          </a:p>
        </p:txBody>
      </p:sp>
      <p:sp>
        <p:nvSpPr>
          <p:cNvPr id="7" name="TextBox 6">
            <a:extLst>
              <a:ext uri="{FF2B5EF4-FFF2-40B4-BE49-F238E27FC236}">
                <a16:creationId xmlns:a16="http://schemas.microsoft.com/office/drawing/2014/main" id="{00EFCEED-AA92-4A15-B40F-2433A44BB205}"/>
              </a:ext>
            </a:extLst>
          </p:cNvPr>
          <p:cNvSpPr txBox="1"/>
          <p:nvPr/>
        </p:nvSpPr>
        <p:spPr>
          <a:xfrm>
            <a:off x="2821651" y="2331114"/>
            <a:ext cx="988349" cy="677108"/>
          </a:xfrm>
          <a:prstGeom prst="rect">
            <a:avLst/>
          </a:prstGeom>
          <a:noFill/>
        </p:spPr>
        <p:txBody>
          <a:bodyPr wrap="square" lIns="74854" tIns="0" rIns="74854"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2200" dirty="0">
                <a:solidFill>
                  <a:schemeClr val="accent2"/>
                </a:solidFill>
              </a:rPr>
              <a:t>Gen X</a:t>
            </a:r>
          </a:p>
          <a:p>
            <a:r>
              <a:rPr lang="en-US" sz="2200" dirty="0">
                <a:solidFill>
                  <a:schemeClr val="accent2"/>
                </a:solidFill>
              </a:rPr>
              <a:t>40-49</a:t>
            </a:r>
          </a:p>
        </p:txBody>
      </p:sp>
      <p:sp>
        <p:nvSpPr>
          <p:cNvPr id="8" name="TextBox 7">
            <a:extLst>
              <a:ext uri="{FF2B5EF4-FFF2-40B4-BE49-F238E27FC236}">
                <a16:creationId xmlns:a16="http://schemas.microsoft.com/office/drawing/2014/main" id="{3B4DC496-7E03-4493-A84D-23541992B51A}"/>
              </a:ext>
            </a:extLst>
          </p:cNvPr>
          <p:cNvSpPr txBox="1"/>
          <p:nvPr/>
        </p:nvSpPr>
        <p:spPr>
          <a:xfrm>
            <a:off x="4159643" y="3665904"/>
            <a:ext cx="1162635" cy="1015663"/>
          </a:xfrm>
          <a:prstGeom prst="rect">
            <a:avLst/>
          </a:prstGeom>
          <a:solidFill>
            <a:schemeClr val="bg1"/>
          </a:solidFill>
        </p:spPr>
        <p:txBody>
          <a:bodyPr wrap="square" lIns="74854" tIns="0" rIns="74854"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2200" dirty="0">
                <a:solidFill>
                  <a:schemeClr val="accent1"/>
                </a:solidFill>
              </a:rPr>
              <a:t>30-39</a:t>
            </a:r>
          </a:p>
          <a:p>
            <a:r>
              <a:rPr lang="en-US" sz="2200" dirty="0">
                <a:solidFill>
                  <a:schemeClr val="accent1"/>
                </a:solidFill>
              </a:rPr>
              <a:t>Gen X/ Gen Y</a:t>
            </a:r>
          </a:p>
        </p:txBody>
      </p:sp>
      <p:sp>
        <p:nvSpPr>
          <p:cNvPr id="9" name="TextBox 8">
            <a:extLst>
              <a:ext uri="{FF2B5EF4-FFF2-40B4-BE49-F238E27FC236}">
                <a16:creationId xmlns:a16="http://schemas.microsoft.com/office/drawing/2014/main" id="{C157463C-EC73-46B8-B819-C38FB0D7B769}"/>
              </a:ext>
            </a:extLst>
          </p:cNvPr>
          <p:cNvSpPr txBox="1"/>
          <p:nvPr/>
        </p:nvSpPr>
        <p:spPr>
          <a:xfrm>
            <a:off x="5780776" y="3102169"/>
            <a:ext cx="1000858" cy="677108"/>
          </a:xfrm>
          <a:prstGeom prst="rect">
            <a:avLst/>
          </a:prstGeom>
          <a:solidFill>
            <a:schemeClr val="bg1"/>
          </a:solidFill>
        </p:spPr>
        <p:txBody>
          <a:bodyPr wrap="square" lIns="74854" tIns="0" rIns="74854"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2200" dirty="0">
                <a:solidFill>
                  <a:schemeClr val="tx2"/>
                </a:solidFill>
              </a:rPr>
              <a:t>20-29</a:t>
            </a:r>
          </a:p>
          <a:p>
            <a:r>
              <a:rPr lang="en-US" sz="2200" dirty="0">
                <a:solidFill>
                  <a:schemeClr val="tx2"/>
                </a:solidFill>
              </a:rPr>
              <a:t>Gen Y</a:t>
            </a:r>
          </a:p>
        </p:txBody>
      </p:sp>
      <p:sp>
        <p:nvSpPr>
          <p:cNvPr id="10" name="TextBox 9">
            <a:extLst>
              <a:ext uri="{FF2B5EF4-FFF2-40B4-BE49-F238E27FC236}">
                <a16:creationId xmlns:a16="http://schemas.microsoft.com/office/drawing/2014/main" id="{0DBC0A52-E1EF-43EB-9876-7831F34BF6A9}"/>
              </a:ext>
            </a:extLst>
          </p:cNvPr>
          <p:cNvSpPr txBox="1"/>
          <p:nvPr/>
        </p:nvSpPr>
        <p:spPr>
          <a:xfrm>
            <a:off x="6945755" y="3035688"/>
            <a:ext cx="992625" cy="677108"/>
          </a:xfrm>
          <a:prstGeom prst="rect">
            <a:avLst/>
          </a:prstGeom>
          <a:solidFill>
            <a:schemeClr val="bg1"/>
          </a:solidFill>
        </p:spPr>
        <p:txBody>
          <a:bodyPr wrap="square" lIns="74854" tIns="0" rIns="74854"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2200" dirty="0">
                <a:solidFill>
                  <a:schemeClr val="bg2"/>
                </a:solidFill>
              </a:rPr>
              <a:t>10-19</a:t>
            </a:r>
          </a:p>
          <a:p>
            <a:r>
              <a:rPr lang="en-US" sz="2200" dirty="0">
                <a:solidFill>
                  <a:schemeClr val="bg2"/>
                </a:solidFill>
              </a:rPr>
              <a:t>Gen Y</a:t>
            </a:r>
          </a:p>
        </p:txBody>
      </p:sp>
      <p:sp>
        <p:nvSpPr>
          <p:cNvPr id="11" name="TextBox 10">
            <a:extLst>
              <a:ext uri="{FF2B5EF4-FFF2-40B4-BE49-F238E27FC236}">
                <a16:creationId xmlns:a16="http://schemas.microsoft.com/office/drawing/2014/main" id="{00232712-BB20-4312-81F8-9BDE7C361152}"/>
              </a:ext>
            </a:extLst>
          </p:cNvPr>
          <p:cNvSpPr txBox="1"/>
          <p:nvPr/>
        </p:nvSpPr>
        <p:spPr>
          <a:xfrm>
            <a:off x="8915405" y="1435346"/>
            <a:ext cx="967150" cy="677108"/>
          </a:xfrm>
          <a:prstGeom prst="rect">
            <a:avLst/>
          </a:prstGeom>
          <a:noFill/>
        </p:spPr>
        <p:txBody>
          <a:bodyPr wrap="square" lIns="74854" tIns="0" rIns="74854"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2200" dirty="0"/>
              <a:t>0-9</a:t>
            </a:r>
          </a:p>
          <a:p>
            <a:r>
              <a:rPr lang="en-US" sz="2200" dirty="0"/>
              <a:t>Gen Z</a:t>
            </a:r>
          </a:p>
        </p:txBody>
      </p:sp>
    </p:spTree>
    <p:extLst>
      <p:ext uri="{BB962C8B-B14F-4D97-AF65-F5344CB8AC3E}">
        <p14:creationId xmlns:p14="http://schemas.microsoft.com/office/powerpoint/2010/main" val="19842598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p:cNvGraphicFramePr/>
          <p:nvPr>
            <p:extLst/>
          </p:nvPr>
        </p:nvGraphicFramePr>
        <p:xfrm>
          <a:off x="0" y="0"/>
          <a:ext cx="9906000" cy="6858000"/>
        </p:xfrm>
        <a:graphic>
          <a:graphicData uri="http://schemas.openxmlformats.org/drawingml/2006/chart">
            <c:chart xmlns:c="http://schemas.openxmlformats.org/drawingml/2006/chart" xmlns:r="http://schemas.openxmlformats.org/officeDocument/2006/relationships" r:id="rId3"/>
          </a:graphicData>
        </a:graphic>
      </p:graphicFrame>
      <p:sp>
        <p:nvSpPr>
          <p:cNvPr id="12" name="Rectangle 11"/>
          <p:cNvSpPr/>
          <p:nvPr/>
        </p:nvSpPr>
        <p:spPr bwMode="auto">
          <a:xfrm>
            <a:off x="5814085" y="4711280"/>
            <a:ext cx="3731783" cy="1544808"/>
          </a:xfrm>
          <a:prstGeom prst="rect">
            <a:avLst/>
          </a:prstGeom>
          <a:solidFill>
            <a:schemeClr val="bg1"/>
          </a:solidFill>
          <a:ln w="9525" cap="flat" cmpd="sng" algn="ctr">
            <a:solidFill>
              <a:srgbClr val="FFFFFF"/>
            </a:solidFill>
            <a:prstDash val="solid"/>
            <a:round/>
            <a:headEnd type="none" w="med" len="med"/>
            <a:tailEnd type="none" w="med" len="med"/>
          </a:ln>
          <a:effectLst/>
        </p:spPr>
        <p:txBody>
          <a:bodyPr rot="0" spcFirstLastPara="0" vert="horz" wrap="square" lIns="107287" tIns="53643" rIns="107287" bIns="53643" numCol="1" spcCol="0" rtlCol="0" fromWordArt="0" anchor="t" anchorCtr="0" forceAA="0" compatLnSpc="1">
            <a:prstTxWarp prst="textNoShape">
              <a:avLst/>
            </a:prstTxWarp>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defTabSz="1072866"/>
            <a:endParaRPr lang="en-AU" sz="2200">
              <a:latin typeface="Arial" charset="0"/>
              <a:ea typeface="ＭＳ Ｐゴシック" pitchFamily="34" charset="-128"/>
            </a:endParaRPr>
          </a:p>
        </p:txBody>
      </p:sp>
      <p:sp>
        <p:nvSpPr>
          <p:cNvPr id="18" name="TextBox 17"/>
          <p:cNvSpPr txBox="1"/>
          <p:nvPr/>
        </p:nvSpPr>
        <p:spPr>
          <a:xfrm>
            <a:off x="6338212" y="4885179"/>
            <a:ext cx="3207655" cy="1196225"/>
          </a:xfrm>
          <a:prstGeom prst="rect">
            <a:avLst/>
          </a:prstGeom>
          <a:noFill/>
        </p:spPr>
        <p:txBody>
          <a:bodyPr wrap="square" lIns="0" tIns="0" rIns="0" bIns="0" rtlCol="0">
            <a:spAutoFit/>
          </a:bodyPr>
          <a:lstStyle/>
          <a:p>
            <a:pPr>
              <a:spcBef>
                <a:spcPts val="704"/>
              </a:spcBef>
            </a:pPr>
            <a:r>
              <a:rPr lang="en-AU" sz="2200" dirty="0"/>
              <a:t>Housing features</a:t>
            </a:r>
          </a:p>
          <a:p>
            <a:pPr>
              <a:spcBef>
                <a:spcPts val="704"/>
              </a:spcBef>
            </a:pPr>
            <a:r>
              <a:rPr lang="en-AU" sz="2200" dirty="0"/>
              <a:t>Location</a:t>
            </a:r>
          </a:p>
          <a:p>
            <a:pPr>
              <a:spcBef>
                <a:spcPts val="704"/>
              </a:spcBef>
            </a:pPr>
            <a:r>
              <a:rPr lang="en-AU" sz="2200" dirty="0"/>
              <a:t>Financial considerations</a:t>
            </a:r>
          </a:p>
        </p:txBody>
      </p:sp>
      <p:sp>
        <p:nvSpPr>
          <p:cNvPr id="19" name="Rectangle 18"/>
          <p:cNvSpPr/>
          <p:nvPr/>
        </p:nvSpPr>
        <p:spPr bwMode="auto">
          <a:xfrm>
            <a:off x="5875838" y="4929039"/>
            <a:ext cx="375019" cy="293382"/>
          </a:xfrm>
          <a:prstGeom prst="rect">
            <a:avLst/>
          </a:prstGeom>
          <a:solidFill>
            <a:srgbClr val="A02226"/>
          </a:solidFill>
          <a:ln w="9525" cap="flat" cmpd="sng" algn="ctr">
            <a:solidFill>
              <a:schemeClr val="bg1"/>
            </a:solidFill>
            <a:prstDash val="solid"/>
            <a:round/>
            <a:headEnd type="none" w="med" len="med"/>
            <a:tailEnd type="none" w="med" len="med"/>
          </a:ln>
          <a:effectLst/>
        </p:spPr>
        <p:txBody>
          <a:bodyPr rot="0" spcFirstLastPara="0" vert="horz" wrap="square" lIns="107287" tIns="53643" rIns="107287" bIns="53643" numCol="1" spcCol="0" rtlCol="0" fromWordArt="0" anchor="t" anchorCtr="0" forceAA="0" compatLnSpc="1">
            <a:prstTxWarp prst="textNoShape">
              <a:avLst/>
            </a:prstTxWarp>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defTabSz="1072866"/>
            <a:endParaRPr lang="en-AU" sz="2200">
              <a:latin typeface="Arial" charset="0"/>
              <a:ea typeface="ＭＳ Ｐゴシック" pitchFamily="34" charset="-128"/>
            </a:endParaRPr>
          </a:p>
        </p:txBody>
      </p:sp>
      <p:sp>
        <p:nvSpPr>
          <p:cNvPr id="20" name="Rectangle 19"/>
          <p:cNvSpPr/>
          <p:nvPr/>
        </p:nvSpPr>
        <p:spPr bwMode="auto">
          <a:xfrm>
            <a:off x="5875838" y="5336111"/>
            <a:ext cx="375019" cy="293382"/>
          </a:xfrm>
          <a:prstGeom prst="rect">
            <a:avLst/>
          </a:prstGeom>
          <a:solidFill>
            <a:schemeClr val="accent2"/>
          </a:solidFill>
          <a:ln w="9525" cap="flat" cmpd="sng" algn="ctr">
            <a:solidFill>
              <a:schemeClr val="bg1"/>
            </a:solidFill>
            <a:prstDash val="solid"/>
            <a:round/>
            <a:headEnd type="none" w="med" len="med"/>
            <a:tailEnd type="none" w="med" len="med"/>
          </a:ln>
          <a:effectLst/>
        </p:spPr>
        <p:txBody>
          <a:bodyPr rot="0" spcFirstLastPara="0" vert="horz" wrap="square" lIns="107287" tIns="53643" rIns="107287" bIns="53643" numCol="1" spcCol="0" rtlCol="0" fromWordArt="0" anchor="t" anchorCtr="0" forceAA="0" compatLnSpc="1">
            <a:prstTxWarp prst="textNoShape">
              <a:avLst/>
            </a:prstTxWarp>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defTabSz="1072866"/>
            <a:endParaRPr lang="en-AU" sz="2200">
              <a:latin typeface="Arial" charset="0"/>
              <a:ea typeface="ＭＳ Ｐゴシック" pitchFamily="34" charset="-128"/>
            </a:endParaRPr>
          </a:p>
        </p:txBody>
      </p:sp>
      <p:sp>
        <p:nvSpPr>
          <p:cNvPr id="21" name="Rectangle 20"/>
          <p:cNvSpPr/>
          <p:nvPr/>
        </p:nvSpPr>
        <p:spPr bwMode="auto">
          <a:xfrm>
            <a:off x="5875838" y="5743183"/>
            <a:ext cx="375019" cy="293382"/>
          </a:xfrm>
          <a:prstGeom prst="rect">
            <a:avLst/>
          </a:prstGeom>
          <a:solidFill>
            <a:schemeClr val="accent4"/>
          </a:solidFill>
          <a:ln w="9525" cap="flat" cmpd="sng" algn="ctr">
            <a:solidFill>
              <a:schemeClr val="bg1"/>
            </a:solidFill>
            <a:prstDash val="solid"/>
            <a:round/>
            <a:headEnd type="none" w="med" len="med"/>
            <a:tailEnd type="none" w="med" len="med"/>
          </a:ln>
          <a:effectLst/>
        </p:spPr>
        <p:txBody>
          <a:bodyPr rot="0" spcFirstLastPara="0" vert="horz" wrap="square" lIns="107287" tIns="53643" rIns="107287" bIns="53643" numCol="1" spcCol="0" rtlCol="0" fromWordArt="0" anchor="t" anchorCtr="0" forceAA="0" compatLnSpc="1">
            <a:prstTxWarp prst="textNoShape">
              <a:avLst/>
            </a:prstTxWarp>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defTabSz="1072866"/>
            <a:endParaRPr lang="en-AU" sz="2200">
              <a:latin typeface="Arial" charset="0"/>
              <a:ea typeface="ＭＳ Ｐゴシック" pitchFamily="34" charset="-128"/>
            </a:endParaRPr>
          </a:p>
        </p:txBody>
      </p:sp>
    </p:spTree>
    <p:extLst>
      <p:ext uri="{BB962C8B-B14F-4D97-AF65-F5344CB8AC3E}">
        <p14:creationId xmlns:p14="http://schemas.microsoft.com/office/powerpoint/2010/main" val="33153616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Content Placeholder 3">
            <a:extLst>
              <a:ext uri="{FF2B5EF4-FFF2-40B4-BE49-F238E27FC236}">
                <a16:creationId xmlns:a16="http://schemas.microsoft.com/office/drawing/2014/main" id="{CE66841B-3F46-4A0D-9EF3-2AA706797366}"/>
              </a:ext>
            </a:extLst>
          </p:cNvPr>
          <p:cNvGraphicFramePr>
            <a:graphicFrameLocks/>
          </p:cNvGraphicFramePr>
          <p:nvPr>
            <p:extLst>
              <p:ext uri="{D42A27DB-BD31-4B8C-83A1-F6EECF244321}">
                <p14:modId xmlns:p14="http://schemas.microsoft.com/office/powerpoint/2010/main" val="1620403434"/>
              </p:ext>
            </p:extLst>
          </p:nvPr>
        </p:nvGraphicFramePr>
        <p:xfrm>
          <a:off x="-3958" y="862908"/>
          <a:ext cx="4646296" cy="5995092"/>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0" name="Content Placeholder 3"/>
          <p:cNvGraphicFramePr>
            <a:graphicFrameLocks/>
          </p:cNvGraphicFramePr>
          <p:nvPr>
            <p:extLst>
              <p:ext uri="{D42A27DB-BD31-4B8C-83A1-F6EECF244321}">
                <p14:modId xmlns:p14="http://schemas.microsoft.com/office/powerpoint/2010/main" val="4002916986"/>
              </p:ext>
            </p:extLst>
          </p:nvPr>
        </p:nvGraphicFramePr>
        <p:xfrm>
          <a:off x="4853355" y="833120"/>
          <a:ext cx="5052646" cy="6024880"/>
        </p:xfrm>
        <a:graphic>
          <a:graphicData uri="http://schemas.openxmlformats.org/drawingml/2006/chart">
            <c:chart xmlns:c="http://schemas.openxmlformats.org/drawingml/2006/chart" xmlns:r="http://schemas.openxmlformats.org/officeDocument/2006/relationships" r:id="rId4"/>
          </a:graphicData>
        </a:graphic>
      </p:graphicFrame>
      <p:sp>
        <p:nvSpPr>
          <p:cNvPr id="5" name="TextBox 3"/>
          <p:cNvSpPr txBox="1"/>
          <p:nvPr/>
        </p:nvSpPr>
        <p:spPr>
          <a:xfrm>
            <a:off x="5017486" y="0"/>
            <a:ext cx="4888514" cy="769439"/>
          </a:xfrm>
          <a:prstGeom prst="rect">
            <a:avLst/>
          </a:prstGeom>
          <a:noFill/>
        </p:spPr>
        <p:txBody>
          <a:bodyPr wrap="square" lIns="0" tIns="45719" rIns="0" bIns="45719"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defTabSz="761588"/>
            <a:r>
              <a:rPr lang="en-AU" sz="2200" b="1" dirty="0">
                <a:latin typeface="Arial"/>
                <a:cs typeface="Arial"/>
              </a:rPr>
              <a:t>Dwellings completed per year, </a:t>
            </a:r>
            <a:r>
              <a:rPr lang="en-AU" sz="2200" dirty="0">
                <a:latin typeface="Arial"/>
                <a:cs typeface="Arial"/>
              </a:rPr>
              <a:t>thousands</a:t>
            </a:r>
            <a:endParaRPr lang="en-US" sz="2200" dirty="0">
              <a:latin typeface="Arial"/>
              <a:cs typeface="Arial"/>
            </a:endParaRPr>
          </a:p>
        </p:txBody>
      </p:sp>
      <p:grpSp>
        <p:nvGrpSpPr>
          <p:cNvPr id="3" name="Group 2">
            <a:extLst>
              <a:ext uri="{FF2B5EF4-FFF2-40B4-BE49-F238E27FC236}">
                <a16:creationId xmlns:a16="http://schemas.microsoft.com/office/drawing/2014/main" id="{F967135F-C737-41AC-A1DF-AE9FDDC5CB51}"/>
              </a:ext>
            </a:extLst>
          </p:cNvPr>
          <p:cNvGrpSpPr/>
          <p:nvPr/>
        </p:nvGrpSpPr>
        <p:grpSpPr>
          <a:xfrm>
            <a:off x="8206159" y="1015622"/>
            <a:ext cx="958484" cy="1910860"/>
            <a:chOff x="866532" y="1408904"/>
            <a:chExt cx="958484" cy="1925302"/>
          </a:xfrm>
        </p:grpSpPr>
        <p:sp>
          <p:nvSpPr>
            <p:cNvPr id="4" name="Rectangle 3"/>
            <p:cNvSpPr/>
            <p:nvPr/>
          </p:nvSpPr>
          <p:spPr bwMode="auto">
            <a:xfrm>
              <a:off x="866532" y="1408904"/>
              <a:ext cx="855786" cy="1925302"/>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34" charset="-128"/>
              </a:endParaRPr>
            </a:p>
          </p:txBody>
        </p:sp>
        <p:sp>
          <p:nvSpPr>
            <p:cNvPr id="6" name="Content Placeholder 1"/>
            <p:cNvSpPr txBox="1">
              <a:spLocks/>
            </p:cNvSpPr>
            <p:nvPr/>
          </p:nvSpPr>
          <p:spPr bwMode="auto">
            <a:xfrm>
              <a:off x="956357" y="2985235"/>
              <a:ext cx="868659" cy="338554"/>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marL="0" indent="0" algn="l" rtl="0" eaLnBrk="1" fontAlgn="base" hangingPunct="1">
                <a:spcBef>
                  <a:spcPct val="0"/>
                </a:spcBef>
                <a:spcAft>
                  <a:spcPct val="0"/>
                </a:spcAft>
                <a:buFont typeface="Arial" panose="020B0604020202020204" pitchFamily="34" charset="0"/>
                <a:buNone/>
                <a:defRPr sz="1800" b="0">
                  <a:solidFill>
                    <a:schemeClr val="tx1"/>
                  </a:solidFill>
                  <a:latin typeface="+mn-lt"/>
                  <a:ea typeface="+mn-ea"/>
                  <a:cs typeface="+mn-cs"/>
                </a:defRPr>
              </a:lvl1pPr>
              <a:lvl2pPr marL="179388" indent="-177800" algn="l" rtl="0" eaLnBrk="1" fontAlgn="base" hangingPunct="1">
                <a:spcBef>
                  <a:spcPct val="0"/>
                </a:spcBef>
                <a:spcAft>
                  <a:spcPct val="0"/>
                </a:spcAft>
                <a:buSzPct val="130000"/>
                <a:buChar char="•"/>
                <a:defRPr sz="1200">
                  <a:solidFill>
                    <a:schemeClr val="tx1"/>
                  </a:solidFill>
                  <a:latin typeface="+mn-lt"/>
                  <a:ea typeface="+mn-ea"/>
                </a:defRPr>
              </a:lvl2pPr>
              <a:lvl3pPr marL="403225" indent="-222250" algn="l" rtl="0" eaLnBrk="1" fontAlgn="base" hangingPunct="1">
                <a:spcBef>
                  <a:spcPct val="0"/>
                </a:spcBef>
                <a:spcAft>
                  <a:spcPct val="0"/>
                </a:spcAft>
                <a:buFont typeface="Arial" charset="0"/>
                <a:buChar char="–"/>
                <a:defRPr sz="1200">
                  <a:solidFill>
                    <a:schemeClr val="tx1"/>
                  </a:solidFill>
                  <a:latin typeface="+mn-lt"/>
                  <a:ea typeface="+mn-ea"/>
                </a:defRPr>
              </a:lvl3pPr>
              <a:lvl4pPr marL="560388" indent="-142875" algn="l" rtl="0" eaLnBrk="1" fontAlgn="base" hangingPunct="1">
                <a:spcBef>
                  <a:spcPct val="0"/>
                </a:spcBef>
                <a:spcAft>
                  <a:spcPct val="0"/>
                </a:spcAft>
                <a:buFont typeface="Arial" charset="0"/>
                <a:buChar char="-"/>
                <a:defRPr sz="1200">
                  <a:solidFill>
                    <a:schemeClr val="tx1"/>
                  </a:solidFill>
                  <a:latin typeface="+mn-lt"/>
                  <a:ea typeface="+mn-ea"/>
                </a:defRPr>
              </a:lvl4pPr>
              <a:lvl5pPr marL="788988" indent="-209550" algn="l" rtl="0" eaLnBrk="1" fontAlgn="base" hangingPunct="1">
                <a:spcBef>
                  <a:spcPct val="0"/>
                </a:spcBef>
                <a:spcAft>
                  <a:spcPct val="0"/>
                </a:spcAft>
                <a:buFont typeface="Arial" charset="0"/>
                <a:buChar char="&gt;"/>
                <a:defRPr sz="1200">
                  <a:solidFill>
                    <a:schemeClr val="tx1"/>
                  </a:solidFill>
                  <a:latin typeface="+mn-lt"/>
                  <a:ea typeface="+mn-ea"/>
                </a:defRPr>
              </a:lvl5pPr>
              <a:lvl6pPr marL="1246188" indent="-209550" algn="l" rtl="0" eaLnBrk="1" fontAlgn="base" hangingPunct="1">
                <a:spcBef>
                  <a:spcPct val="0"/>
                </a:spcBef>
                <a:spcAft>
                  <a:spcPct val="0"/>
                </a:spcAft>
                <a:buFont typeface="Arial" charset="0"/>
                <a:buChar char="&gt;"/>
                <a:defRPr sz="1200">
                  <a:solidFill>
                    <a:schemeClr val="tx1"/>
                  </a:solidFill>
                  <a:latin typeface="+mn-lt"/>
                  <a:ea typeface="+mn-ea"/>
                </a:defRPr>
              </a:lvl6pPr>
              <a:lvl7pPr marL="1703388" indent="-209550" algn="l" rtl="0" eaLnBrk="1" fontAlgn="base" hangingPunct="1">
                <a:spcBef>
                  <a:spcPct val="0"/>
                </a:spcBef>
                <a:spcAft>
                  <a:spcPct val="0"/>
                </a:spcAft>
                <a:buFont typeface="Arial" charset="0"/>
                <a:buChar char="&gt;"/>
                <a:defRPr sz="1200">
                  <a:solidFill>
                    <a:schemeClr val="tx1"/>
                  </a:solidFill>
                  <a:latin typeface="+mn-lt"/>
                  <a:ea typeface="+mn-ea"/>
                </a:defRPr>
              </a:lvl7pPr>
              <a:lvl8pPr marL="2160588" indent="-209550" algn="l" rtl="0" eaLnBrk="1" fontAlgn="base" hangingPunct="1">
                <a:spcBef>
                  <a:spcPct val="0"/>
                </a:spcBef>
                <a:spcAft>
                  <a:spcPct val="0"/>
                </a:spcAft>
                <a:buFont typeface="Arial" charset="0"/>
                <a:buChar char="&gt;"/>
                <a:defRPr sz="1200">
                  <a:solidFill>
                    <a:schemeClr val="tx1"/>
                  </a:solidFill>
                  <a:latin typeface="+mn-lt"/>
                  <a:ea typeface="+mn-ea"/>
                </a:defRPr>
              </a:lvl8pPr>
              <a:lvl9pPr marL="2617788" indent="-209550" algn="l" rtl="0" eaLnBrk="1" fontAlgn="base" hangingPunct="1">
                <a:spcBef>
                  <a:spcPct val="0"/>
                </a:spcBef>
                <a:spcAft>
                  <a:spcPct val="0"/>
                </a:spcAft>
                <a:buFont typeface="Arial" charset="0"/>
                <a:buChar char="&gt;"/>
                <a:defRPr sz="1200">
                  <a:solidFill>
                    <a:schemeClr val="tx1"/>
                  </a:solidFill>
                  <a:latin typeface="+mn-lt"/>
                  <a:ea typeface="+mn-ea"/>
                </a:defRPr>
              </a:lvl9pPr>
            </a:lstStyle>
            <a:p>
              <a:r>
                <a:rPr lang="en-AU" sz="2200" b="1" kern="0" dirty="0">
                  <a:solidFill>
                    <a:schemeClr val="bg2"/>
                  </a:solidFill>
                  <a:latin typeface="Arial"/>
                  <a:cs typeface="Arial"/>
                </a:rPr>
                <a:t>NSW</a:t>
              </a:r>
              <a:endParaRPr lang="en-US" sz="2200" b="1" kern="0" dirty="0">
                <a:solidFill>
                  <a:schemeClr val="bg2"/>
                </a:solidFill>
                <a:latin typeface="Arial"/>
                <a:ea typeface="ＭＳ Ｐゴシック" pitchFamily="34" charset="-128"/>
                <a:cs typeface="Arial"/>
              </a:endParaRPr>
            </a:p>
          </p:txBody>
        </p:sp>
        <p:sp>
          <p:nvSpPr>
            <p:cNvPr id="8" name="Content Placeholder 1"/>
            <p:cNvSpPr txBox="1">
              <a:spLocks/>
            </p:cNvSpPr>
            <p:nvPr/>
          </p:nvSpPr>
          <p:spPr bwMode="auto">
            <a:xfrm>
              <a:off x="956357" y="2673202"/>
              <a:ext cx="868659" cy="338554"/>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marL="0" indent="0" algn="l" rtl="0" eaLnBrk="1" fontAlgn="base" hangingPunct="1">
                <a:spcBef>
                  <a:spcPct val="0"/>
                </a:spcBef>
                <a:spcAft>
                  <a:spcPct val="0"/>
                </a:spcAft>
                <a:buFont typeface="Arial" panose="020B0604020202020204" pitchFamily="34" charset="0"/>
                <a:buNone/>
                <a:defRPr sz="1800" b="0">
                  <a:solidFill>
                    <a:schemeClr val="tx1"/>
                  </a:solidFill>
                  <a:latin typeface="+mn-lt"/>
                  <a:ea typeface="+mn-ea"/>
                  <a:cs typeface="+mn-cs"/>
                </a:defRPr>
              </a:lvl1pPr>
              <a:lvl2pPr marL="179388" indent="-177800" algn="l" rtl="0" eaLnBrk="1" fontAlgn="base" hangingPunct="1">
                <a:spcBef>
                  <a:spcPct val="0"/>
                </a:spcBef>
                <a:spcAft>
                  <a:spcPct val="0"/>
                </a:spcAft>
                <a:buSzPct val="130000"/>
                <a:buChar char="•"/>
                <a:defRPr sz="1200">
                  <a:solidFill>
                    <a:schemeClr val="tx1"/>
                  </a:solidFill>
                  <a:latin typeface="+mn-lt"/>
                  <a:ea typeface="+mn-ea"/>
                </a:defRPr>
              </a:lvl2pPr>
              <a:lvl3pPr marL="403225" indent="-222250" algn="l" rtl="0" eaLnBrk="1" fontAlgn="base" hangingPunct="1">
                <a:spcBef>
                  <a:spcPct val="0"/>
                </a:spcBef>
                <a:spcAft>
                  <a:spcPct val="0"/>
                </a:spcAft>
                <a:buFont typeface="Arial" charset="0"/>
                <a:buChar char="–"/>
                <a:defRPr sz="1200">
                  <a:solidFill>
                    <a:schemeClr val="tx1"/>
                  </a:solidFill>
                  <a:latin typeface="+mn-lt"/>
                  <a:ea typeface="+mn-ea"/>
                </a:defRPr>
              </a:lvl3pPr>
              <a:lvl4pPr marL="560388" indent="-142875" algn="l" rtl="0" eaLnBrk="1" fontAlgn="base" hangingPunct="1">
                <a:spcBef>
                  <a:spcPct val="0"/>
                </a:spcBef>
                <a:spcAft>
                  <a:spcPct val="0"/>
                </a:spcAft>
                <a:buFont typeface="Arial" charset="0"/>
                <a:buChar char="-"/>
                <a:defRPr sz="1200">
                  <a:solidFill>
                    <a:schemeClr val="tx1"/>
                  </a:solidFill>
                  <a:latin typeface="+mn-lt"/>
                  <a:ea typeface="+mn-ea"/>
                </a:defRPr>
              </a:lvl4pPr>
              <a:lvl5pPr marL="788988" indent="-209550" algn="l" rtl="0" eaLnBrk="1" fontAlgn="base" hangingPunct="1">
                <a:spcBef>
                  <a:spcPct val="0"/>
                </a:spcBef>
                <a:spcAft>
                  <a:spcPct val="0"/>
                </a:spcAft>
                <a:buFont typeface="Arial" charset="0"/>
                <a:buChar char="&gt;"/>
                <a:defRPr sz="1200">
                  <a:solidFill>
                    <a:schemeClr val="tx1"/>
                  </a:solidFill>
                  <a:latin typeface="+mn-lt"/>
                  <a:ea typeface="+mn-ea"/>
                </a:defRPr>
              </a:lvl5pPr>
              <a:lvl6pPr marL="1246188" indent="-209550" algn="l" rtl="0" eaLnBrk="1" fontAlgn="base" hangingPunct="1">
                <a:spcBef>
                  <a:spcPct val="0"/>
                </a:spcBef>
                <a:spcAft>
                  <a:spcPct val="0"/>
                </a:spcAft>
                <a:buFont typeface="Arial" charset="0"/>
                <a:buChar char="&gt;"/>
                <a:defRPr sz="1200">
                  <a:solidFill>
                    <a:schemeClr val="tx1"/>
                  </a:solidFill>
                  <a:latin typeface="+mn-lt"/>
                  <a:ea typeface="+mn-ea"/>
                </a:defRPr>
              </a:lvl6pPr>
              <a:lvl7pPr marL="1703388" indent="-209550" algn="l" rtl="0" eaLnBrk="1" fontAlgn="base" hangingPunct="1">
                <a:spcBef>
                  <a:spcPct val="0"/>
                </a:spcBef>
                <a:spcAft>
                  <a:spcPct val="0"/>
                </a:spcAft>
                <a:buFont typeface="Arial" charset="0"/>
                <a:buChar char="&gt;"/>
                <a:defRPr sz="1200">
                  <a:solidFill>
                    <a:schemeClr val="tx1"/>
                  </a:solidFill>
                  <a:latin typeface="+mn-lt"/>
                  <a:ea typeface="+mn-ea"/>
                </a:defRPr>
              </a:lvl7pPr>
              <a:lvl8pPr marL="2160588" indent="-209550" algn="l" rtl="0" eaLnBrk="1" fontAlgn="base" hangingPunct="1">
                <a:spcBef>
                  <a:spcPct val="0"/>
                </a:spcBef>
                <a:spcAft>
                  <a:spcPct val="0"/>
                </a:spcAft>
                <a:buFont typeface="Arial" charset="0"/>
                <a:buChar char="&gt;"/>
                <a:defRPr sz="1200">
                  <a:solidFill>
                    <a:schemeClr val="tx1"/>
                  </a:solidFill>
                  <a:latin typeface="+mn-lt"/>
                  <a:ea typeface="+mn-ea"/>
                </a:defRPr>
              </a:lvl8pPr>
              <a:lvl9pPr marL="2617788" indent="-209550" algn="l" rtl="0" eaLnBrk="1" fontAlgn="base" hangingPunct="1">
                <a:spcBef>
                  <a:spcPct val="0"/>
                </a:spcBef>
                <a:spcAft>
                  <a:spcPct val="0"/>
                </a:spcAft>
                <a:buFont typeface="Arial" charset="0"/>
                <a:buChar char="&gt;"/>
                <a:defRPr sz="1200">
                  <a:solidFill>
                    <a:schemeClr val="tx1"/>
                  </a:solidFill>
                  <a:latin typeface="+mn-lt"/>
                  <a:ea typeface="+mn-ea"/>
                </a:defRPr>
              </a:lvl9pPr>
            </a:lstStyle>
            <a:p>
              <a:r>
                <a:rPr lang="en-AU" sz="2200" b="1" kern="0" dirty="0">
                  <a:solidFill>
                    <a:schemeClr val="tx2"/>
                  </a:solidFill>
                  <a:latin typeface="Arial"/>
                  <a:cs typeface="Arial"/>
                </a:rPr>
                <a:t>Vic</a:t>
              </a:r>
              <a:endParaRPr lang="en-US" sz="2200" b="1" kern="0" dirty="0">
                <a:solidFill>
                  <a:schemeClr val="tx2"/>
                </a:solidFill>
                <a:latin typeface="Arial"/>
                <a:ea typeface="ＭＳ Ｐゴシック" pitchFamily="34" charset="-128"/>
                <a:cs typeface="Arial"/>
              </a:endParaRPr>
            </a:p>
          </p:txBody>
        </p:sp>
        <p:sp>
          <p:nvSpPr>
            <p:cNvPr id="9" name="Content Placeholder 1"/>
            <p:cNvSpPr txBox="1">
              <a:spLocks/>
            </p:cNvSpPr>
            <p:nvPr/>
          </p:nvSpPr>
          <p:spPr bwMode="auto">
            <a:xfrm>
              <a:off x="956357" y="2049130"/>
              <a:ext cx="868659" cy="338554"/>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marL="0" indent="0" algn="l" rtl="0" eaLnBrk="1" fontAlgn="base" hangingPunct="1">
                <a:spcBef>
                  <a:spcPct val="0"/>
                </a:spcBef>
                <a:spcAft>
                  <a:spcPct val="0"/>
                </a:spcAft>
                <a:buFont typeface="Arial" panose="020B0604020202020204" pitchFamily="34" charset="0"/>
                <a:buNone/>
                <a:defRPr sz="1800" b="0">
                  <a:solidFill>
                    <a:schemeClr val="tx1"/>
                  </a:solidFill>
                  <a:latin typeface="+mn-lt"/>
                  <a:ea typeface="+mn-ea"/>
                  <a:cs typeface="+mn-cs"/>
                </a:defRPr>
              </a:lvl1pPr>
              <a:lvl2pPr marL="179388" indent="-177800" algn="l" rtl="0" eaLnBrk="1" fontAlgn="base" hangingPunct="1">
                <a:spcBef>
                  <a:spcPct val="0"/>
                </a:spcBef>
                <a:spcAft>
                  <a:spcPct val="0"/>
                </a:spcAft>
                <a:buSzPct val="130000"/>
                <a:buChar char="•"/>
                <a:defRPr sz="1200">
                  <a:solidFill>
                    <a:schemeClr val="tx1"/>
                  </a:solidFill>
                  <a:latin typeface="+mn-lt"/>
                  <a:ea typeface="+mn-ea"/>
                </a:defRPr>
              </a:lvl2pPr>
              <a:lvl3pPr marL="403225" indent="-222250" algn="l" rtl="0" eaLnBrk="1" fontAlgn="base" hangingPunct="1">
                <a:spcBef>
                  <a:spcPct val="0"/>
                </a:spcBef>
                <a:spcAft>
                  <a:spcPct val="0"/>
                </a:spcAft>
                <a:buFont typeface="Arial" charset="0"/>
                <a:buChar char="–"/>
                <a:defRPr sz="1200">
                  <a:solidFill>
                    <a:schemeClr val="tx1"/>
                  </a:solidFill>
                  <a:latin typeface="+mn-lt"/>
                  <a:ea typeface="+mn-ea"/>
                </a:defRPr>
              </a:lvl3pPr>
              <a:lvl4pPr marL="560388" indent="-142875" algn="l" rtl="0" eaLnBrk="1" fontAlgn="base" hangingPunct="1">
                <a:spcBef>
                  <a:spcPct val="0"/>
                </a:spcBef>
                <a:spcAft>
                  <a:spcPct val="0"/>
                </a:spcAft>
                <a:buFont typeface="Arial" charset="0"/>
                <a:buChar char="-"/>
                <a:defRPr sz="1200">
                  <a:solidFill>
                    <a:schemeClr val="tx1"/>
                  </a:solidFill>
                  <a:latin typeface="+mn-lt"/>
                  <a:ea typeface="+mn-ea"/>
                </a:defRPr>
              </a:lvl4pPr>
              <a:lvl5pPr marL="788988" indent="-209550" algn="l" rtl="0" eaLnBrk="1" fontAlgn="base" hangingPunct="1">
                <a:spcBef>
                  <a:spcPct val="0"/>
                </a:spcBef>
                <a:spcAft>
                  <a:spcPct val="0"/>
                </a:spcAft>
                <a:buFont typeface="Arial" charset="0"/>
                <a:buChar char="&gt;"/>
                <a:defRPr sz="1200">
                  <a:solidFill>
                    <a:schemeClr val="tx1"/>
                  </a:solidFill>
                  <a:latin typeface="+mn-lt"/>
                  <a:ea typeface="+mn-ea"/>
                </a:defRPr>
              </a:lvl5pPr>
              <a:lvl6pPr marL="1246188" indent="-209550" algn="l" rtl="0" eaLnBrk="1" fontAlgn="base" hangingPunct="1">
                <a:spcBef>
                  <a:spcPct val="0"/>
                </a:spcBef>
                <a:spcAft>
                  <a:spcPct val="0"/>
                </a:spcAft>
                <a:buFont typeface="Arial" charset="0"/>
                <a:buChar char="&gt;"/>
                <a:defRPr sz="1200">
                  <a:solidFill>
                    <a:schemeClr val="tx1"/>
                  </a:solidFill>
                  <a:latin typeface="+mn-lt"/>
                  <a:ea typeface="+mn-ea"/>
                </a:defRPr>
              </a:lvl6pPr>
              <a:lvl7pPr marL="1703388" indent="-209550" algn="l" rtl="0" eaLnBrk="1" fontAlgn="base" hangingPunct="1">
                <a:spcBef>
                  <a:spcPct val="0"/>
                </a:spcBef>
                <a:spcAft>
                  <a:spcPct val="0"/>
                </a:spcAft>
                <a:buFont typeface="Arial" charset="0"/>
                <a:buChar char="&gt;"/>
                <a:defRPr sz="1200">
                  <a:solidFill>
                    <a:schemeClr val="tx1"/>
                  </a:solidFill>
                  <a:latin typeface="+mn-lt"/>
                  <a:ea typeface="+mn-ea"/>
                </a:defRPr>
              </a:lvl7pPr>
              <a:lvl8pPr marL="2160588" indent="-209550" algn="l" rtl="0" eaLnBrk="1" fontAlgn="base" hangingPunct="1">
                <a:spcBef>
                  <a:spcPct val="0"/>
                </a:spcBef>
                <a:spcAft>
                  <a:spcPct val="0"/>
                </a:spcAft>
                <a:buFont typeface="Arial" charset="0"/>
                <a:buChar char="&gt;"/>
                <a:defRPr sz="1200">
                  <a:solidFill>
                    <a:schemeClr val="tx1"/>
                  </a:solidFill>
                  <a:latin typeface="+mn-lt"/>
                  <a:ea typeface="+mn-ea"/>
                </a:defRPr>
              </a:lvl8pPr>
              <a:lvl9pPr marL="2617788" indent="-209550" algn="l" rtl="0" eaLnBrk="1" fontAlgn="base" hangingPunct="1">
                <a:spcBef>
                  <a:spcPct val="0"/>
                </a:spcBef>
                <a:spcAft>
                  <a:spcPct val="0"/>
                </a:spcAft>
                <a:buFont typeface="Arial" charset="0"/>
                <a:buChar char="&gt;"/>
                <a:defRPr sz="1200">
                  <a:solidFill>
                    <a:schemeClr val="tx1"/>
                  </a:solidFill>
                  <a:latin typeface="+mn-lt"/>
                  <a:ea typeface="+mn-ea"/>
                </a:defRPr>
              </a:lvl9pPr>
            </a:lstStyle>
            <a:p>
              <a:r>
                <a:rPr lang="en-AU" sz="2200" b="1" kern="0" dirty="0">
                  <a:solidFill>
                    <a:schemeClr val="accent2"/>
                  </a:solidFill>
                  <a:latin typeface="Arial"/>
                  <a:ea typeface="ＭＳ Ｐゴシック" pitchFamily="34" charset="-128"/>
                  <a:cs typeface="Arial"/>
                </a:rPr>
                <a:t>WA</a:t>
              </a:r>
              <a:endParaRPr lang="en-US" sz="2200" b="1" kern="0" dirty="0">
                <a:solidFill>
                  <a:schemeClr val="accent2"/>
                </a:solidFill>
                <a:latin typeface="Arial"/>
                <a:ea typeface="ＭＳ Ｐゴシック" pitchFamily="34" charset="-128"/>
                <a:cs typeface="Arial"/>
              </a:endParaRPr>
            </a:p>
          </p:txBody>
        </p:sp>
        <p:sp>
          <p:nvSpPr>
            <p:cNvPr id="10" name="Content Placeholder 1"/>
            <p:cNvSpPr txBox="1">
              <a:spLocks/>
            </p:cNvSpPr>
            <p:nvPr/>
          </p:nvSpPr>
          <p:spPr bwMode="auto">
            <a:xfrm>
              <a:off x="956357" y="2361166"/>
              <a:ext cx="868659" cy="338554"/>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marL="0" indent="0" algn="l" rtl="0" eaLnBrk="1" fontAlgn="base" hangingPunct="1">
                <a:spcBef>
                  <a:spcPct val="0"/>
                </a:spcBef>
                <a:spcAft>
                  <a:spcPct val="0"/>
                </a:spcAft>
                <a:buFont typeface="Arial" panose="020B0604020202020204" pitchFamily="34" charset="0"/>
                <a:buNone/>
                <a:defRPr sz="1800" b="0">
                  <a:solidFill>
                    <a:schemeClr val="tx1"/>
                  </a:solidFill>
                  <a:latin typeface="+mn-lt"/>
                  <a:ea typeface="+mn-ea"/>
                  <a:cs typeface="+mn-cs"/>
                </a:defRPr>
              </a:lvl1pPr>
              <a:lvl2pPr marL="179388" indent="-177800" algn="l" rtl="0" eaLnBrk="1" fontAlgn="base" hangingPunct="1">
                <a:spcBef>
                  <a:spcPct val="0"/>
                </a:spcBef>
                <a:spcAft>
                  <a:spcPct val="0"/>
                </a:spcAft>
                <a:buSzPct val="130000"/>
                <a:buChar char="•"/>
                <a:defRPr sz="1200">
                  <a:solidFill>
                    <a:schemeClr val="tx1"/>
                  </a:solidFill>
                  <a:latin typeface="+mn-lt"/>
                  <a:ea typeface="+mn-ea"/>
                </a:defRPr>
              </a:lvl2pPr>
              <a:lvl3pPr marL="403225" indent="-222250" algn="l" rtl="0" eaLnBrk="1" fontAlgn="base" hangingPunct="1">
                <a:spcBef>
                  <a:spcPct val="0"/>
                </a:spcBef>
                <a:spcAft>
                  <a:spcPct val="0"/>
                </a:spcAft>
                <a:buFont typeface="Arial" charset="0"/>
                <a:buChar char="–"/>
                <a:defRPr sz="1200">
                  <a:solidFill>
                    <a:schemeClr val="tx1"/>
                  </a:solidFill>
                  <a:latin typeface="+mn-lt"/>
                  <a:ea typeface="+mn-ea"/>
                </a:defRPr>
              </a:lvl3pPr>
              <a:lvl4pPr marL="560388" indent="-142875" algn="l" rtl="0" eaLnBrk="1" fontAlgn="base" hangingPunct="1">
                <a:spcBef>
                  <a:spcPct val="0"/>
                </a:spcBef>
                <a:spcAft>
                  <a:spcPct val="0"/>
                </a:spcAft>
                <a:buFont typeface="Arial" charset="0"/>
                <a:buChar char="-"/>
                <a:defRPr sz="1200">
                  <a:solidFill>
                    <a:schemeClr val="tx1"/>
                  </a:solidFill>
                  <a:latin typeface="+mn-lt"/>
                  <a:ea typeface="+mn-ea"/>
                </a:defRPr>
              </a:lvl4pPr>
              <a:lvl5pPr marL="788988" indent="-209550" algn="l" rtl="0" eaLnBrk="1" fontAlgn="base" hangingPunct="1">
                <a:spcBef>
                  <a:spcPct val="0"/>
                </a:spcBef>
                <a:spcAft>
                  <a:spcPct val="0"/>
                </a:spcAft>
                <a:buFont typeface="Arial" charset="0"/>
                <a:buChar char="&gt;"/>
                <a:defRPr sz="1200">
                  <a:solidFill>
                    <a:schemeClr val="tx1"/>
                  </a:solidFill>
                  <a:latin typeface="+mn-lt"/>
                  <a:ea typeface="+mn-ea"/>
                </a:defRPr>
              </a:lvl5pPr>
              <a:lvl6pPr marL="1246188" indent="-209550" algn="l" rtl="0" eaLnBrk="1" fontAlgn="base" hangingPunct="1">
                <a:spcBef>
                  <a:spcPct val="0"/>
                </a:spcBef>
                <a:spcAft>
                  <a:spcPct val="0"/>
                </a:spcAft>
                <a:buFont typeface="Arial" charset="0"/>
                <a:buChar char="&gt;"/>
                <a:defRPr sz="1200">
                  <a:solidFill>
                    <a:schemeClr val="tx1"/>
                  </a:solidFill>
                  <a:latin typeface="+mn-lt"/>
                  <a:ea typeface="+mn-ea"/>
                </a:defRPr>
              </a:lvl6pPr>
              <a:lvl7pPr marL="1703388" indent="-209550" algn="l" rtl="0" eaLnBrk="1" fontAlgn="base" hangingPunct="1">
                <a:spcBef>
                  <a:spcPct val="0"/>
                </a:spcBef>
                <a:spcAft>
                  <a:spcPct val="0"/>
                </a:spcAft>
                <a:buFont typeface="Arial" charset="0"/>
                <a:buChar char="&gt;"/>
                <a:defRPr sz="1200">
                  <a:solidFill>
                    <a:schemeClr val="tx1"/>
                  </a:solidFill>
                  <a:latin typeface="+mn-lt"/>
                  <a:ea typeface="+mn-ea"/>
                </a:defRPr>
              </a:lvl7pPr>
              <a:lvl8pPr marL="2160588" indent="-209550" algn="l" rtl="0" eaLnBrk="1" fontAlgn="base" hangingPunct="1">
                <a:spcBef>
                  <a:spcPct val="0"/>
                </a:spcBef>
                <a:spcAft>
                  <a:spcPct val="0"/>
                </a:spcAft>
                <a:buFont typeface="Arial" charset="0"/>
                <a:buChar char="&gt;"/>
                <a:defRPr sz="1200">
                  <a:solidFill>
                    <a:schemeClr val="tx1"/>
                  </a:solidFill>
                  <a:latin typeface="+mn-lt"/>
                  <a:ea typeface="+mn-ea"/>
                </a:defRPr>
              </a:lvl8pPr>
              <a:lvl9pPr marL="2617788" indent="-209550" algn="l" rtl="0" eaLnBrk="1" fontAlgn="base" hangingPunct="1">
                <a:spcBef>
                  <a:spcPct val="0"/>
                </a:spcBef>
                <a:spcAft>
                  <a:spcPct val="0"/>
                </a:spcAft>
                <a:buFont typeface="Arial" charset="0"/>
                <a:buChar char="&gt;"/>
                <a:defRPr sz="1200">
                  <a:solidFill>
                    <a:schemeClr val="tx1"/>
                  </a:solidFill>
                  <a:latin typeface="+mn-lt"/>
                  <a:ea typeface="+mn-ea"/>
                </a:defRPr>
              </a:lvl9pPr>
            </a:lstStyle>
            <a:p>
              <a:r>
                <a:rPr lang="en-AU" sz="2200" b="1" kern="0" dirty="0">
                  <a:solidFill>
                    <a:schemeClr val="accent1"/>
                  </a:solidFill>
                  <a:latin typeface="Arial"/>
                  <a:ea typeface="ＭＳ Ｐゴシック" pitchFamily="34" charset="-128"/>
                  <a:cs typeface="Arial"/>
                </a:rPr>
                <a:t>Qld</a:t>
              </a:r>
              <a:endParaRPr lang="en-US" sz="2200" b="1" kern="0" dirty="0">
                <a:solidFill>
                  <a:schemeClr val="accent1"/>
                </a:solidFill>
                <a:latin typeface="Arial"/>
                <a:ea typeface="ＭＳ Ｐゴシック" pitchFamily="34" charset="-128"/>
                <a:cs typeface="Arial"/>
              </a:endParaRPr>
            </a:p>
          </p:txBody>
        </p:sp>
        <p:sp>
          <p:nvSpPr>
            <p:cNvPr id="11" name="Content Placeholder 1"/>
            <p:cNvSpPr txBox="1">
              <a:spLocks/>
            </p:cNvSpPr>
            <p:nvPr/>
          </p:nvSpPr>
          <p:spPr bwMode="auto">
            <a:xfrm>
              <a:off x="956357" y="1737095"/>
              <a:ext cx="868659" cy="338554"/>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marL="0" indent="0" algn="l" rtl="0" eaLnBrk="1" fontAlgn="base" hangingPunct="1">
                <a:spcBef>
                  <a:spcPct val="0"/>
                </a:spcBef>
                <a:spcAft>
                  <a:spcPct val="0"/>
                </a:spcAft>
                <a:buFont typeface="Arial" panose="020B0604020202020204" pitchFamily="34" charset="0"/>
                <a:buNone/>
                <a:defRPr sz="1800" b="0">
                  <a:solidFill>
                    <a:schemeClr val="tx1"/>
                  </a:solidFill>
                  <a:latin typeface="+mn-lt"/>
                  <a:ea typeface="+mn-ea"/>
                  <a:cs typeface="+mn-cs"/>
                </a:defRPr>
              </a:lvl1pPr>
              <a:lvl2pPr marL="179388" indent="-177800" algn="l" rtl="0" eaLnBrk="1" fontAlgn="base" hangingPunct="1">
                <a:spcBef>
                  <a:spcPct val="0"/>
                </a:spcBef>
                <a:spcAft>
                  <a:spcPct val="0"/>
                </a:spcAft>
                <a:buSzPct val="130000"/>
                <a:buChar char="•"/>
                <a:defRPr sz="1200">
                  <a:solidFill>
                    <a:schemeClr val="tx1"/>
                  </a:solidFill>
                  <a:latin typeface="+mn-lt"/>
                  <a:ea typeface="+mn-ea"/>
                </a:defRPr>
              </a:lvl2pPr>
              <a:lvl3pPr marL="403225" indent="-222250" algn="l" rtl="0" eaLnBrk="1" fontAlgn="base" hangingPunct="1">
                <a:spcBef>
                  <a:spcPct val="0"/>
                </a:spcBef>
                <a:spcAft>
                  <a:spcPct val="0"/>
                </a:spcAft>
                <a:buFont typeface="Arial" charset="0"/>
                <a:buChar char="–"/>
                <a:defRPr sz="1200">
                  <a:solidFill>
                    <a:schemeClr val="tx1"/>
                  </a:solidFill>
                  <a:latin typeface="+mn-lt"/>
                  <a:ea typeface="+mn-ea"/>
                </a:defRPr>
              </a:lvl3pPr>
              <a:lvl4pPr marL="560388" indent="-142875" algn="l" rtl="0" eaLnBrk="1" fontAlgn="base" hangingPunct="1">
                <a:spcBef>
                  <a:spcPct val="0"/>
                </a:spcBef>
                <a:spcAft>
                  <a:spcPct val="0"/>
                </a:spcAft>
                <a:buFont typeface="Arial" charset="0"/>
                <a:buChar char="-"/>
                <a:defRPr sz="1200">
                  <a:solidFill>
                    <a:schemeClr val="tx1"/>
                  </a:solidFill>
                  <a:latin typeface="+mn-lt"/>
                  <a:ea typeface="+mn-ea"/>
                </a:defRPr>
              </a:lvl4pPr>
              <a:lvl5pPr marL="788988" indent="-209550" algn="l" rtl="0" eaLnBrk="1" fontAlgn="base" hangingPunct="1">
                <a:spcBef>
                  <a:spcPct val="0"/>
                </a:spcBef>
                <a:spcAft>
                  <a:spcPct val="0"/>
                </a:spcAft>
                <a:buFont typeface="Arial" charset="0"/>
                <a:buChar char="&gt;"/>
                <a:defRPr sz="1200">
                  <a:solidFill>
                    <a:schemeClr val="tx1"/>
                  </a:solidFill>
                  <a:latin typeface="+mn-lt"/>
                  <a:ea typeface="+mn-ea"/>
                </a:defRPr>
              </a:lvl5pPr>
              <a:lvl6pPr marL="1246188" indent="-209550" algn="l" rtl="0" eaLnBrk="1" fontAlgn="base" hangingPunct="1">
                <a:spcBef>
                  <a:spcPct val="0"/>
                </a:spcBef>
                <a:spcAft>
                  <a:spcPct val="0"/>
                </a:spcAft>
                <a:buFont typeface="Arial" charset="0"/>
                <a:buChar char="&gt;"/>
                <a:defRPr sz="1200">
                  <a:solidFill>
                    <a:schemeClr val="tx1"/>
                  </a:solidFill>
                  <a:latin typeface="+mn-lt"/>
                  <a:ea typeface="+mn-ea"/>
                </a:defRPr>
              </a:lvl6pPr>
              <a:lvl7pPr marL="1703388" indent="-209550" algn="l" rtl="0" eaLnBrk="1" fontAlgn="base" hangingPunct="1">
                <a:spcBef>
                  <a:spcPct val="0"/>
                </a:spcBef>
                <a:spcAft>
                  <a:spcPct val="0"/>
                </a:spcAft>
                <a:buFont typeface="Arial" charset="0"/>
                <a:buChar char="&gt;"/>
                <a:defRPr sz="1200">
                  <a:solidFill>
                    <a:schemeClr val="tx1"/>
                  </a:solidFill>
                  <a:latin typeface="+mn-lt"/>
                  <a:ea typeface="+mn-ea"/>
                </a:defRPr>
              </a:lvl7pPr>
              <a:lvl8pPr marL="2160588" indent="-209550" algn="l" rtl="0" eaLnBrk="1" fontAlgn="base" hangingPunct="1">
                <a:spcBef>
                  <a:spcPct val="0"/>
                </a:spcBef>
                <a:spcAft>
                  <a:spcPct val="0"/>
                </a:spcAft>
                <a:buFont typeface="Arial" charset="0"/>
                <a:buChar char="&gt;"/>
                <a:defRPr sz="1200">
                  <a:solidFill>
                    <a:schemeClr val="tx1"/>
                  </a:solidFill>
                  <a:latin typeface="+mn-lt"/>
                  <a:ea typeface="+mn-ea"/>
                </a:defRPr>
              </a:lvl8pPr>
              <a:lvl9pPr marL="2617788" indent="-209550" algn="l" rtl="0" eaLnBrk="1" fontAlgn="base" hangingPunct="1">
                <a:spcBef>
                  <a:spcPct val="0"/>
                </a:spcBef>
                <a:spcAft>
                  <a:spcPct val="0"/>
                </a:spcAft>
                <a:buFont typeface="Arial" charset="0"/>
                <a:buChar char="&gt;"/>
                <a:defRPr sz="1200">
                  <a:solidFill>
                    <a:schemeClr val="tx1"/>
                  </a:solidFill>
                  <a:latin typeface="+mn-lt"/>
                  <a:ea typeface="+mn-ea"/>
                </a:defRPr>
              </a:lvl9pPr>
            </a:lstStyle>
            <a:p>
              <a:r>
                <a:rPr lang="en-AU" sz="2200" b="1" kern="0" dirty="0">
                  <a:solidFill>
                    <a:schemeClr val="accent3"/>
                  </a:solidFill>
                  <a:latin typeface="Arial"/>
                  <a:ea typeface="ＭＳ Ｐゴシック" pitchFamily="34" charset="-128"/>
                  <a:cs typeface="Arial"/>
                </a:rPr>
                <a:t>SA</a:t>
              </a:r>
              <a:endParaRPr lang="en-US" sz="2200" b="1" kern="0" dirty="0">
                <a:solidFill>
                  <a:schemeClr val="accent3"/>
                </a:solidFill>
                <a:latin typeface="Arial"/>
                <a:ea typeface="ＭＳ Ｐゴシック" pitchFamily="34" charset="-128"/>
                <a:cs typeface="Arial"/>
              </a:endParaRPr>
            </a:p>
          </p:txBody>
        </p:sp>
        <p:sp>
          <p:nvSpPr>
            <p:cNvPr id="12" name="Content Placeholder 1"/>
            <p:cNvSpPr txBox="1">
              <a:spLocks/>
            </p:cNvSpPr>
            <p:nvPr/>
          </p:nvSpPr>
          <p:spPr bwMode="auto">
            <a:xfrm>
              <a:off x="956357" y="1425059"/>
              <a:ext cx="868659" cy="338554"/>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marL="0" indent="0" algn="l" rtl="0" eaLnBrk="1" fontAlgn="base" hangingPunct="1">
                <a:spcBef>
                  <a:spcPct val="0"/>
                </a:spcBef>
                <a:spcAft>
                  <a:spcPct val="0"/>
                </a:spcAft>
                <a:buFont typeface="Arial" panose="020B0604020202020204" pitchFamily="34" charset="0"/>
                <a:buNone/>
                <a:defRPr sz="1800" b="0">
                  <a:solidFill>
                    <a:schemeClr val="tx1"/>
                  </a:solidFill>
                  <a:latin typeface="+mn-lt"/>
                  <a:ea typeface="+mn-ea"/>
                  <a:cs typeface="+mn-cs"/>
                </a:defRPr>
              </a:lvl1pPr>
              <a:lvl2pPr marL="179388" indent="-177800" algn="l" rtl="0" eaLnBrk="1" fontAlgn="base" hangingPunct="1">
                <a:spcBef>
                  <a:spcPct val="0"/>
                </a:spcBef>
                <a:spcAft>
                  <a:spcPct val="0"/>
                </a:spcAft>
                <a:buSzPct val="130000"/>
                <a:buChar char="•"/>
                <a:defRPr sz="1200">
                  <a:solidFill>
                    <a:schemeClr val="tx1"/>
                  </a:solidFill>
                  <a:latin typeface="+mn-lt"/>
                  <a:ea typeface="+mn-ea"/>
                </a:defRPr>
              </a:lvl2pPr>
              <a:lvl3pPr marL="403225" indent="-222250" algn="l" rtl="0" eaLnBrk="1" fontAlgn="base" hangingPunct="1">
                <a:spcBef>
                  <a:spcPct val="0"/>
                </a:spcBef>
                <a:spcAft>
                  <a:spcPct val="0"/>
                </a:spcAft>
                <a:buFont typeface="Arial" charset="0"/>
                <a:buChar char="–"/>
                <a:defRPr sz="1200">
                  <a:solidFill>
                    <a:schemeClr val="tx1"/>
                  </a:solidFill>
                  <a:latin typeface="+mn-lt"/>
                  <a:ea typeface="+mn-ea"/>
                </a:defRPr>
              </a:lvl3pPr>
              <a:lvl4pPr marL="560388" indent="-142875" algn="l" rtl="0" eaLnBrk="1" fontAlgn="base" hangingPunct="1">
                <a:spcBef>
                  <a:spcPct val="0"/>
                </a:spcBef>
                <a:spcAft>
                  <a:spcPct val="0"/>
                </a:spcAft>
                <a:buFont typeface="Arial" charset="0"/>
                <a:buChar char="-"/>
                <a:defRPr sz="1200">
                  <a:solidFill>
                    <a:schemeClr val="tx1"/>
                  </a:solidFill>
                  <a:latin typeface="+mn-lt"/>
                  <a:ea typeface="+mn-ea"/>
                </a:defRPr>
              </a:lvl4pPr>
              <a:lvl5pPr marL="788988" indent="-209550" algn="l" rtl="0" eaLnBrk="1" fontAlgn="base" hangingPunct="1">
                <a:spcBef>
                  <a:spcPct val="0"/>
                </a:spcBef>
                <a:spcAft>
                  <a:spcPct val="0"/>
                </a:spcAft>
                <a:buFont typeface="Arial" charset="0"/>
                <a:buChar char="&gt;"/>
                <a:defRPr sz="1200">
                  <a:solidFill>
                    <a:schemeClr val="tx1"/>
                  </a:solidFill>
                  <a:latin typeface="+mn-lt"/>
                  <a:ea typeface="+mn-ea"/>
                </a:defRPr>
              </a:lvl5pPr>
              <a:lvl6pPr marL="1246188" indent="-209550" algn="l" rtl="0" eaLnBrk="1" fontAlgn="base" hangingPunct="1">
                <a:spcBef>
                  <a:spcPct val="0"/>
                </a:spcBef>
                <a:spcAft>
                  <a:spcPct val="0"/>
                </a:spcAft>
                <a:buFont typeface="Arial" charset="0"/>
                <a:buChar char="&gt;"/>
                <a:defRPr sz="1200">
                  <a:solidFill>
                    <a:schemeClr val="tx1"/>
                  </a:solidFill>
                  <a:latin typeface="+mn-lt"/>
                  <a:ea typeface="+mn-ea"/>
                </a:defRPr>
              </a:lvl6pPr>
              <a:lvl7pPr marL="1703388" indent="-209550" algn="l" rtl="0" eaLnBrk="1" fontAlgn="base" hangingPunct="1">
                <a:spcBef>
                  <a:spcPct val="0"/>
                </a:spcBef>
                <a:spcAft>
                  <a:spcPct val="0"/>
                </a:spcAft>
                <a:buFont typeface="Arial" charset="0"/>
                <a:buChar char="&gt;"/>
                <a:defRPr sz="1200">
                  <a:solidFill>
                    <a:schemeClr val="tx1"/>
                  </a:solidFill>
                  <a:latin typeface="+mn-lt"/>
                  <a:ea typeface="+mn-ea"/>
                </a:defRPr>
              </a:lvl7pPr>
              <a:lvl8pPr marL="2160588" indent="-209550" algn="l" rtl="0" eaLnBrk="1" fontAlgn="base" hangingPunct="1">
                <a:spcBef>
                  <a:spcPct val="0"/>
                </a:spcBef>
                <a:spcAft>
                  <a:spcPct val="0"/>
                </a:spcAft>
                <a:buFont typeface="Arial" charset="0"/>
                <a:buChar char="&gt;"/>
                <a:defRPr sz="1200">
                  <a:solidFill>
                    <a:schemeClr val="tx1"/>
                  </a:solidFill>
                  <a:latin typeface="+mn-lt"/>
                  <a:ea typeface="+mn-ea"/>
                </a:defRPr>
              </a:lvl8pPr>
              <a:lvl9pPr marL="2617788" indent="-209550" algn="l" rtl="0" eaLnBrk="1" fontAlgn="base" hangingPunct="1">
                <a:spcBef>
                  <a:spcPct val="0"/>
                </a:spcBef>
                <a:spcAft>
                  <a:spcPct val="0"/>
                </a:spcAft>
                <a:buFont typeface="Arial" charset="0"/>
                <a:buChar char="&gt;"/>
                <a:defRPr sz="1200">
                  <a:solidFill>
                    <a:schemeClr val="tx1"/>
                  </a:solidFill>
                  <a:latin typeface="+mn-lt"/>
                  <a:ea typeface="+mn-ea"/>
                </a:defRPr>
              </a:lvl9pPr>
            </a:lstStyle>
            <a:p>
              <a:r>
                <a:rPr lang="en-AU" sz="2200" b="1" kern="0" dirty="0">
                  <a:solidFill>
                    <a:schemeClr val="accent4"/>
                  </a:solidFill>
                  <a:latin typeface="Arial"/>
                  <a:ea typeface="ＭＳ Ｐゴシック" pitchFamily="34" charset="-128"/>
                  <a:cs typeface="Arial"/>
                </a:rPr>
                <a:t>Other</a:t>
              </a:r>
              <a:endParaRPr lang="en-US" sz="2200" b="1" kern="0" dirty="0">
                <a:solidFill>
                  <a:schemeClr val="accent4"/>
                </a:solidFill>
                <a:latin typeface="Arial"/>
                <a:ea typeface="ＭＳ Ｐゴシック" pitchFamily="34" charset="-128"/>
                <a:cs typeface="Arial"/>
              </a:endParaRPr>
            </a:p>
          </p:txBody>
        </p:sp>
      </p:grpSp>
      <p:sp>
        <p:nvSpPr>
          <p:cNvPr id="15" name="TextBox 3"/>
          <p:cNvSpPr txBox="1"/>
          <p:nvPr/>
        </p:nvSpPr>
        <p:spPr>
          <a:xfrm>
            <a:off x="-1" y="12881"/>
            <a:ext cx="4853355" cy="769439"/>
          </a:xfrm>
          <a:prstGeom prst="rect">
            <a:avLst/>
          </a:prstGeom>
          <a:noFill/>
        </p:spPr>
        <p:txBody>
          <a:bodyPr wrap="square" lIns="0" tIns="45719" rIns="0" bIns="45719"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defTabSz="761588"/>
            <a:r>
              <a:rPr lang="en-AU" sz="2200" b="1" dirty="0">
                <a:latin typeface="Arial"/>
                <a:cs typeface="Arial"/>
              </a:rPr>
              <a:t>Population increase per year, </a:t>
            </a:r>
            <a:r>
              <a:rPr lang="en-AU" sz="2200" dirty="0">
                <a:latin typeface="Arial"/>
                <a:cs typeface="Arial"/>
              </a:rPr>
              <a:t>thousands</a:t>
            </a:r>
            <a:endParaRPr lang="en-US" sz="2200" dirty="0">
              <a:latin typeface="Arial"/>
              <a:cs typeface="Arial"/>
            </a:endParaRPr>
          </a:p>
        </p:txBody>
      </p:sp>
      <p:sp>
        <p:nvSpPr>
          <p:cNvPr id="14" name="Content Placeholder 1">
            <a:extLst>
              <a:ext uri="{FF2B5EF4-FFF2-40B4-BE49-F238E27FC236}">
                <a16:creationId xmlns:a16="http://schemas.microsoft.com/office/drawing/2014/main" id="{1A29D210-ACED-4985-9A43-D6530D345E34}"/>
              </a:ext>
            </a:extLst>
          </p:cNvPr>
          <p:cNvSpPr txBox="1">
            <a:spLocks/>
          </p:cNvSpPr>
          <p:nvPr/>
        </p:nvSpPr>
        <p:spPr bwMode="auto">
          <a:xfrm>
            <a:off x="2074944" y="4592367"/>
            <a:ext cx="1852246" cy="677108"/>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marL="0" indent="0" algn="l" rtl="0" eaLnBrk="1" fontAlgn="base" hangingPunct="1">
              <a:spcBef>
                <a:spcPct val="0"/>
              </a:spcBef>
              <a:spcAft>
                <a:spcPct val="0"/>
              </a:spcAft>
              <a:buFont typeface="Arial" panose="020B0604020202020204" pitchFamily="34" charset="0"/>
              <a:buNone/>
              <a:defRPr sz="1800" b="0">
                <a:solidFill>
                  <a:schemeClr val="tx1"/>
                </a:solidFill>
                <a:latin typeface="+mn-lt"/>
                <a:ea typeface="+mn-ea"/>
                <a:cs typeface="+mn-cs"/>
              </a:defRPr>
            </a:lvl1pPr>
            <a:lvl2pPr marL="179388" indent="-177800" algn="l" rtl="0" eaLnBrk="1" fontAlgn="base" hangingPunct="1">
              <a:spcBef>
                <a:spcPct val="0"/>
              </a:spcBef>
              <a:spcAft>
                <a:spcPct val="0"/>
              </a:spcAft>
              <a:buSzPct val="130000"/>
              <a:buChar char="•"/>
              <a:defRPr sz="1200">
                <a:solidFill>
                  <a:schemeClr val="tx1"/>
                </a:solidFill>
                <a:latin typeface="+mn-lt"/>
                <a:ea typeface="+mn-ea"/>
              </a:defRPr>
            </a:lvl2pPr>
            <a:lvl3pPr marL="403225" indent="-222250" algn="l" rtl="0" eaLnBrk="1" fontAlgn="base" hangingPunct="1">
              <a:spcBef>
                <a:spcPct val="0"/>
              </a:spcBef>
              <a:spcAft>
                <a:spcPct val="0"/>
              </a:spcAft>
              <a:buFont typeface="Arial" charset="0"/>
              <a:buChar char="–"/>
              <a:defRPr sz="1200">
                <a:solidFill>
                  <a:schemeClr val="tx1"/>
                </a:solidFill>
                <a:latin typeface="+mn-lt"/>
                <a:ea typeface="+mn-ea"/>
              </a:defRPr>
            </a:lvl3pPr>
            <a:lvl4pPr marL="560388" indent="-142875" algn="l" rtl="0" eaLnBrk="1" fontAlgn="base" hangingPunct="1">
              <a:spcBef>
                <a:spcPct val="0"/>
              </a:spcBef>
              <a:spcAft>
                <a:spcPct val="0"/>
              </a:spcAft>
              <a:buFont typeface="Arial" charset="0"/>
              <a:buChar char="-"/>
              <a:defRPr sz="1200">
                <a:solidFill>
                  <a:schemeClr val="tx1"/>
                </a:solidFill>
                <a:latin typeface="+mn-lt"/>
                <a:ea typeface="+mn-ea"/>
              </a:defRPr>
            </a:lvl4pPr>
            <a:lvl5pPr marL="788988" indent="-209550" algn="l" rtl="0" eaLnBrk="1" fontAlgn="base" hangingPunct="1">
              <a:spcBef>
                <a:spcPct val="0"/>
              </a:spcBef>
              <a:spcAft>
                <a:spcPct val="0"/>
              </a:spcAft>
              <a:buFont typeface="Arial" charset="0"/>
              <a:buChar char="&gt;"/>
              <a:defRPr sz="1200">
                <a:solidFill>
                  <a:schemeClr val="tx1"/>
                </a:solidFill>
                <a:latin typeface="+mn-lt"/>
                <a:ea typeface="+mn-ea"/>
              </a:defRPr>
            </a:lvl5pPr>
            <a:lvl6pPr marL="1246188" indent="-209550" algn="l" rtl="0" eaLnBrk="1" fontAlgn="base" hangingPunct="1">
              <a:spcBef>
                <a:spcPct val="0"/>
              </a:spcBef>
              <a:spcAft>
                <a:spcPct val="0"/>
              </a:spcAft>
              <a:buFont typeface="Arial" charset="0"/>
              <a:buChar char="&gt;"/>
              <a:defRPr sz="1200">
                <a:solidFill>
                  <a:schemeClr val="tx1"/>
                </a:solidFill>
                <a:latin typeface="+mn-lt"/>
                <a:ea typeface="+mn-ea"/>
              </a:defRPr>
            </a:lvl6pPr>
            <a:lvl7pPr marL="1703388" indent="-209550" algn="l" rtl="0" eaLnBrk="1" fontAlgn="base" hangingPunct="1">
              <a:spcBef>
                <a:spcPct val="0"/>
              </a:spcBef>
              <a:spcAft>
                <a:spcPct val="0"/>
              </a:spcAft>
              <a:buFont typeface="Arial" charset="0"/>
              <a:buChar char="&gt;"/>
              <a:defRPr sz="1200">
                <a:solidFill>
                  <a:schemeClr val="tx1"/>
                </a:solidFill>
                <a:latin typeface="+mn-lt"/>
                <a:ea typeface="+mn-ea"/>
              </a:defRPr>
            </a:lvl7pPr>
            <a:lvl8pPr marL="2160588" indent="-209550" algn="l" rtl="0" eaLnBrk="1" fontAlgn="base" hangingPunct="1">
              <a:spcBef>
                <a:spcPct val="0"/>
              </a:spcBef>
              <a:spcAft>
                <a:spcPct val="0"/>
              </a:spcAft>
              <a:buFont typeface="Arial" charset="0"/>
              <a:buChar char="&gt;"/>
              <a:defRPr sz="1200">
                <a:solidFill>
                  <a:schemeClr val="tx1"/>
                </a:solidFill>
                <a:latin typeface="+mn-lt"/>
                <a:ea typeface="+mn-ea"/>
              </a:defRPr>
            </a:lvl8pPr>
            <a:lvl9pPr marL="2617788" indent="-209550" algn="l" rtl="0" eaLnBrk="1" fontAlgn="base" hangingPunct="1">
              <a:spcBef>
                <a:spcPct val="0"/>
              </a:spcBef>
              <a:spcAft>
                <a:spcPct val="0"/>
              </a:spcAft>
              <a:buFont typeface="Arial" charset="0"/>
              <a:buChar char="&gt;"/>
              <a:defRPr sz="1200">
                <a:solidFill>
                  <a:schemeClr val="tx1"/>
                </a:solidFill>
                <a:latin typeface="+mn-lt"/>
                <a:ea typeface="+mn-ea"/>
              </a:defRPr>
            </a:lvl9pPr>
          </a:lstStyle>
          <a:p>
            <a:pPr algn="ctr"/>
            <a:r>
              <a:rPr lang="en-AU" sz="2200" kern="0" dirty="0">
                <a:latin typeface="Arial"/>
                <a:cs typeface="Arial"/>
              </a:rPr>
              <a:t>1990 to 2004 </a:t>
            </a:r>
          </a:p>
          <a:p>
            <a:pPr algn="ctr"/>
            <a:r>
              <a:rPr lang="en-AU" sz="2200" kern="0" dirty="0">
                <a:latin typeface="Arial"/>
                <a:cs typeface="Arial"/>
              </a:rPr>
              <a:t>average</a:t>
            </a:r>
            <a:endParaRPr lang="en-US" sz="2200" kern="0" dirty="0">
              <a:latin typeface="Arial"/>
              <a:ea typeface="ＭＳ Ｐゴシック" pitchFamily="34" charset="-128"/>
              <a:cs typeface="Arial"/>
            </a:endParaRPr>
          </a:p>
        </p:txBody>
      </p:sp>
      <p:sp>
        <p:nvSpPr>
          <p:cNvPr id="17" name="Content Placeholder 1">
            <a:extLst>
              <a:ext uri="{FF2B5EF4-FFF2-40B4-BE49-F238E27FC236}">
                <a16:creationId xmlns:a16="http://schemas.microsoft.com/office/drawing/2014/main" id="{EEC00148-EE87-432D-9256-A34FB35BB837}"/>
              </a:ext>
            </a:extLst>
          </p:cNvPr>
          <p:cNvSpPr txBox="1">
            <a:spLocks/>
          </p:cNvSpPr>
          <p:nvPr/>
        </p:nvSpPr>
        <p:spPr bwMode="auto">
          <a:xfrm>
            <a:off x="1332522" y="1335175"/>
            <a:ext cx="1805352" cy="677108"/>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marL="0" indent="0" algn="l" rtl="0" eaLnBrk="1" fontAlgn="base" hangingPunct="1">
              <a:spcBef>
                <a:spcPct val="0"/>
              </a:spcBef>
              <a:spcAft>
                <a:spcPct val="0"/>
              </a:spcAft>
              <a:buFont typeface="Arial" panose="020B0604020202020204" pitchFamily="34" charset="0"/>
              <a:buNone/>
              <a:defRPr sz="1800" b="0">
                <a:solidFill>
                  <a:schemeClr val="tx1"/>
                </a:solidFill>
                <a:latin typeface="+mn-lt"/>
                <a:ea typeface="+mn-ea"/>
                <a:cs typeface="+mn-cs"/>
              </a:defRPr>
            </a:lvl1pPr>
            <a:lvl2pPr marL="179388" indent="-177800" algn="l" rtl="0" eaLnBrk="1" fontAlgn="base" hangingPunct="1">
              <a:spcBef>
                <a:spcPct val="0"/>
              </a:spcBef>
              <a:spcAft>
                <a:spcPct val="0"/>
              </a:spcAft>
              <a:buSzPct val="130000"/>
              <a:buChar char="•"/>
              <a:defRPr sz="1200">
                <a:solidFill>
                  <a:schemeClr val="tx1"/>
                </a:solidFill>
                <a:latin typeface="+mn-lt"/>
                <a:ea typeface="+mn-ea"/>
              </a:defRPr>
            </a:lvl2pPr>
            <a:lvl3pPr marL="403225" indent="-222250" algn="l" rtl="0" eaLnBrk="1" fontAlgn="base" hangingPunct="1">
              <a:spcBef>
                <a:spcPct val="0"/>
              </a:spcBef>
              <a:spcAft>
                <a:spcPct val="0"/>
              </a:spcAft>
              <a:buFont typeface="Arial" charset="0"/>
              <a:buChar char="–"/>
              <a:defRPr sz="1200">
                <a:solidFill>
                  <a:schemeClr val="tx1"/>
                </a:solidFill>
                <a:latin typeface="+mn-lt"/>
                <a:ea typeface="+mn-ea"/>
              </a:defRPr>
            </a:lvl3pPr>
            <a:lvl4pPr marL="560388" indent="-142875" algn="l" rtl="0" eaLnBrk="1" fontAlgn="base" hangingPunct="1">
              <a:spcBef>
                <a:spcPct val="0"/>
              </a:spcBef>
              <a:spcAft>
                <a:spcPct val="0"/>
              </a:spcAft>
              <a:buFont typeface="Arial" charset="0"/>
              <a:buChar char="-"/>
              <a:defRPr sz="1200">
                <a:solidFill>
                  <a:schemeClr val="tx1"/>
                </a:solidFill>
                <a:latin typeface="+mn-lt"/>
                <a:ea typeface="+mn-ea"/>
              </a:defRPr>
            </a:lvl4pPr>
            <a:lvl5pPr marL="788988" indent="-209550" algn="l" rtl="0" eaLnBrk="1" fontAlgn="base" hangingPunct="1">
              <a:spcBef>
                <a:spcPct val="0"/>
              </a:spcBef>
              <a:spcAft>
                <a:spcPct val="0"/>
              </a:spcAft>
              <a:buFont typeface="Arial" charset="0"/>
              <a:buChar char="&gt;"/>
              <a:defRPr sz="1200">
                <a:solidFill>
                  <a:schemeClr val="tx1"/>
                </a:solidFill>
                <a:latin typeface="+mn-lt"/>
                <a:ea typeface="+mn-ea"/>
              </a:defRPr>
            </a:lvl5pPr>
            <a:lvl6pPr marL="1246188" indent="-209550" algn="l" rtl="0" eaLnBrk="1" fontAlgn="base" hangingPunct="1">
              <a:spcBef>
                <a:spcPct val="0"/>
              </a:spcBef>
              <a:spcAft>
                <a:spcPct val="0"/>
              </a:spcAft>
              <a:buFont typeface="Arial" charset="0"/>
              <a:buChar char="&gt;"/>
              <a:defRPr sz="1200">
                <a:solidFill>
                  <a:schemeClr val="tx1"/>
                </a:solidFill>
                <a:latin typeface="+mn-lt"/>
                <a:ea typeface="+mn-ea"/>
              </a:defRPr>
            </a:lvl6pPr>
            <a:lvl7pPr marL="1703388" indent="-209550" algn="l" rtl="0" eaLnBrk="1" fontAlgn="base" hangingPunct="1">
              <a:spcBef>
                <a:spcPct val="0"/>
              </a:spcBef>
              <a:spcAft>
                <a:spcPct val="0"/>
              </a:spcAft>
              <a:buFont typeface="Arial" charset="0"/>
              <a:buChar char="&gt;"/>
              <a:defRPr sz="1200">
                <a:solidFill>
                  <a:schemeClr val="tx1"/>
                </a:solidFill>
                <a:latin typeface="+mn-lt"/>
                <a:ea typeface="+mn-ea"/>
              </a:defRPr>
            </a:lvl7pPr>
            <a:lvl8pPr marL="2160588" indent="-209550" algn="l" rtl="0" eaLnBrk="1" fontAlgn="base" hangingPunct="1">
              <a:spcBef>
                <a:spcPct val="0"/>
              </a:spcBef>
              <a:spcAft>
                <a:spcPct val="0"/>
              </a:spcAft>
              <a:buFont typeface="Arial" charset="0"/>
              <a:buChar char="&gt;"/>
              <a:defRPr sz="1200">
                <a:solidFill>
                  <a:schemeClr val="tx1"/>
                </a:solidFill>
                <a:latin typeface="+mn-lt"/>
                <a:ea typeface="+mn-ea"/>
              </a:defRPr>
            </a:lvl8pPr>
            <a:lvl9pPr marL="2617788" indent="-209550" algn="l" rtl="0" eaLnBrk="1" fontAlgn="base" hangingPunct="1">
              <a:spcBef>
                <a:spcPct val="0"/>
              </a:spcBef>
              <a:spcAft>
                <a:spcPct val="0"/>
              </a:spcAft>
              <a:buFont typeface="Arial" charset="0"/>
              <a:buChar char="&gt;"/>
              <a:defRPr sz="1200">
                <a:solidFill>
                  <a:schemeClr val="tx1"/>
                </a:solidFill>
                <a:latin typeface="+mn-lt"/>
                <a:ea typeface="+mn-ea"/>
              </a:defRPr>
            </a:lvl9pPr>
          </a:lstStyle>
          <a:p>
            <a:pPr algn="ctr"/>
            <a:r>
              <a:rPr lang="en-AU" sz="2200" kern="0" dirty="0">
                <a:latin typeface="Arial"/>
                <a:cs typeface="Arial"/>
              </a:rPr>
              <a:t>2005 to 2016 </a:t>
            </a:r>
          </a:p>
          <a:p>
            <a:pPr algn="ctr"/>
            <a:r>
              <a:rPr lang="en-AU" sz="2200" kern="0" dirty="0">
                <a:latin typeface="Arial"/>
                <a:cs typeface="Arial"/>
              </a:rPr>
              <a:t>average</a:t>
            </a:r>
            <a:endParaRPr lang="en-US" sz="2200" kern="0" dirty="0">
              <a:latin typeface="Arial"/>
              <a:ea typeface="ＭＳ Ｐゴシック" pitchFamily="34" charset="-128"/>
              <a:cs typeface="Arial"/>
            </a:endParaRPr>
          </a:p>
        </p:txBody>
      </p:sp>
      <p:cxnSp>
        <p:nvCxnSpPr>
          <p:cNvPr id="7" name="Straight Arrow Connector 6">
            <a:extLst>
              <a:ext uri="{FF2B5EF4-FFF2-40B4-BE49-F238E27FC236}">
                <a16:creationId xmlns:a16="http://schemas.microsoft.com/office/drawing/2014/main" id="{63504452-8791-42AC-8242-2BC8111BAF16}"/>
              </a:ext>
            </a:extLst>
          </p:cNvPr>
          <p:cNvCxnSpPr>
            <a:cxnSpLocks/>
          </p:cNvCxnSpPr>
          <p:nvPr/>
        </p:nvCxnSpPr>
        <p:spPr bwMode="auto">
          <a:xfrm>
            <a:off x="2653947" y="2030782"/>
            <a:ext cx="400564" cy="395369"/>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22" name="Straight Arrow Connector 21">
            <a:extLst>
              <a:ext uri="{FF2B5EF4-FFF2-40B4-BE49-F238E27FC236}">
                <a16:creationId xmlns:a16="http://schemas.microsoft.com/office/drawing/2014/main" id="{BD6773DC-6C79-4B86-9196-C439F703D3DB}"/>
              </a:ext>
            </a:extLst>
          </p:cNvPr>
          <p:cNvCxnSpPr>
            <a:cxnSpLocks/>
          </p:cNvCxnSpPr>
          <p:nvPr/>
        </p:nvCxnSpPr>
        <p:spPr bwMode="auto">
          <a:xfrm flipH="1" flipV="1">
            <a:off x="2430061" y="4266862"/>
            <a:ext cx="288700" cy="325505"/>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Tree>
    <p:extLst>
      <p:ext uri="{BB962C8B-B14F-4D97-AF65-F5344CB8AC3E}">
        <p14:creationId xmlns:p14="http://schemas.microsoft.com/office/powerpoint/2010/main" val="40908553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7FB6D801-9EED-4FEF-991E-8841B2DCFF09}"/>
              </a:ext>
            </a:extLst>
          </p:cNvPr>
          <p:cNvGraphicFramePr>
            <a:graphicFrameLocks/>
          </p:cNvGraphicFramePr>
          <p:nvPr>
            <p:extLst>
              <p:ext uri="{D42A27DB-BD31-4B8C-83A1-F6EECF244321}">
                <p14:modId xmlns:p14="http://schemas.microsoft.com/office/powerpoint/2010/main" val="2369996456"/>
              </p:ext>
            </p:extLst>
          </p:nvPr>
        </p:nvGraphicFramePr>
        <p:xfrm>
          <a:off x="0" y="3533133"/>
          <a:ext cx="5372100" cy="3334746"/>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5" name="Content Placeholder 3">
            <a:extLst>
              <a:ext uri="{FF2B5EF4-FFF2-40B4-BE49-F238E27FC236}">
                <a16:creationId xmlns:a16="http://schemas.microsoft.com/office/drawing/2014/main" id="{6F77CDA2-3BBD-48B7-A4DA-5356464CAD15}"/>
              </a:ext>
            </a:extLst>
          </p:cNvPr>
          <p:cNvGraphicFramePr>
            <a:graphicFrameLocks/>
          </p:cNvGraphicFramePr>
          <p:nvPr>
            <p:extLst>
              <p:ext uri="{D42A27DB-BD31-4B8C-83A1-F6EECF244321}">
                <p14:modId xmlns:p14="http://schemas.microsoft.com/office/powerpoint/2010/main" val="1734464281"/>
              </p:ext>
            </p:extLst>
          </p:nvPr>
        </p:nvGraphicFramePr>
        <p:xfrm>
          <a:off x="0" y="0"/>
          <a:ext cx="5139308" cy="3414599"/>
        </p:xfrm>
        <a:graphic>
          <a:graphicData uri="http://schemas.openxmlformats.org/drawingml/2006/chart">
            <c:chart xmlns:c="http://schemas.openxmlformats.org/drawingml/2006/chart" xmlns:r="http://schemas.openxmlformats.org/officeDocument/2006/relationships" r:id="rId4"/>
          </a:graphicData>
        </a:graphic>
      </p:graphicFrame>
      <p:sp>
        <p:nvSpPr>
          <p:cNvPr id="7" name="Content Placeholder 1">
            <a:extLst>
              <a:ext uri="{FF2B5EF4-FFF2-40B4-BE49-F238E27FC236}">
                <a16:creationId xmlns:a16="http://schemas.microsoft.com/office/drawing/2014/main" id="{05AE119A-AF60-441C-AB30-1E505204D362}"/>
              </a:ext>
            </a:extLst>
          </p:cNvPr>
          <p:cNvSpPr txBox="1">
            <a:spLocks/>
          </p:cNvSpPr>
          <p:nvPr/>
        </p:nvSpPr>
        <p:spPr bwMode="auto">
          <a:xfrm>
            <a:off x="3742606" y="1400940"/>
            <a:ext cx="792088" cy="338554"/>
          </a:xfrm>
          <a:prstGeom prst="rect">
            <a:avLst/>
          </a:prstGeom>
          <a:solidFill>
            <a:schemeClr val="bg1"/>
          </a:solidFill>
          <a:ln w="9525">
            <a:noFill/>
            <a:miter lim="800000"/>
            <a:headEnd/>
            <a:tailEnd/>
          </a:ln>
        </p:spPr>
        <p:txBody>
          <a:bodyPr vert="horz" wrap="square" lIns="0" tIns="0" rIns="0" bIns="0" numCol="1" anchor="t" anchorCtr="0" compatLnSpc="1">
            <a:prstTxWarp prst="textNoShape">
              <a:avLst/>
            </a:prstTxWarp>
            <a:spAutoFit/>
          </a:bodyPr>
          <a:lstStyle>
            <a:lvl1pPr marL="0" indent="0" algn="l" rtl="0" eaLnBrk="1" fontAlgn="base" hangingPunct="1">
              <a:spcBef>
                <a:spcPct val="0"/>
              </a:spcBef>
              <a:spcAft>
                <a:spcPct val="0"/>
              </a:spcAft>
              <a:buFont typeface="Arial" panose="020B0604020202020204" pitchFamily="34" charset="0"/>
              <a:buNone/>
              <a:defRPr sz="1800" b="0">
                <a:solidFill>
                  <a:schemeClr val="tx1"/>
                </a:solidFill>
                <a:latin typeface="+mn-lt"/>
                <a:ea typeface="+mn-ea"/>
                <a:cs typeface="+mn-cs"/>
              </a:defRPr>
            </a:lvl1pPr>
            <a:lvl2pPr marL="179388" indent="-177800" algn="l" rtl="0" eaLnBrk="1" fontAlgn="base" hangingPunct="1">
              <a:spcBef>
                <a:spcPct val="0"/>
              </a:spcBef>
              <a:spcAft>
                <a:spcPct val="0"/>
              </a:spcAft>
              <a:buSzPct val="130000"/>
              <a:buChar char="•"/>
              <a:defRPr sz="1200">
                <a:solidFill>
                  <a:schemeClr val="tx1"/>
                </a:solidFill>
                <a:latin typeface="+mn-lt"/>
                <a:ea typeface="+mn-ea"/>
              </a:defRPr>
            </a:lvl2pPr>
            <a:lvl3pPr marL="403225" indent="-222250" algn="l" rtl="0" eaLnBrk="1" fontAlgn="base" hangingPunct="1">
              <a:spcBef>
                <a:spcPct val="0"/>
              </a:spcBef>
              <a:spcAft>
                <a:spcPct val="0"/>
              </a:spcAft>
              <a:buFont typeface="Arial" charset="0"/>
              <a:buChar char="–"/>
              <a:defRPr sz="1200">
                <a:solidFill>
                  <a:schemeClr val="tx1"/>
                </a:solidFill>
                <a:latin typeface="+mn-lt"/>
                <a:ea typeface="+mn-ea"/>
              </a:defRPr>
            </a:lvl3pPr>
            <a:lvl4pPr marL="560388" indent="-142875" algn="l" rtl="0" eaLnBrk="1" fontAlgn="base" hangingPunct="1">
              <a:spcBef>
                <a:spcPct val="0"/>
              </a:spcBef>
              <a:spcAft>
                <a:spcPct val="0"/>
              </a:spcAft>
              <a:buFont typeface="Arial" charset="0"/>
              <a:buChar char="-"/>
              <a:defRPr sz="1200">
                <a:solidFill>
                  <a:schemeClr val="tx1"/>
                </a:solidFill>
                <a:latin typeface="+mn-lt"/>
                <a:ea typeface="+mn-ea"/>
              </a:defRPr>
            </a:lvl4pPr>
            <a:lvl5pPr marL="788988" indent="-209550" algn="l" rtl="0" eaLnBrk="1" fontAlgn="base" hangingPunct="1">
              <a:spcBef>
                <a:spcPct val="0"/>
              </a:spcBef>
              <a:spcAft>
                <a:spcPct val="0"/>
              </a:spcAft>
              <a:buFont typeface="Arial" charset="0"/>
              <a:buChar char="&gt;"/>
              <a:defRPr sz="1200">
                <a:solidFill>
                  <a:schemeClr val="tx1"/>
                </a:solidFill>
                <a:latin typeface="+mn-lt"/>
                <a:ea typeface="+mn-ea"/>
              </a:defRPr>
            </a:lvl5pPr>
            <a:lvl6pPr marL="1246188" indent="-209550" algn="l" rtl="0" eaLnBrk="1" fontAlgn="base" hangingPunct="1">
              <a:spcBef>
                <a:spcPct val="0"/>
              </a:spcBef>
              <a:spcAft>
                <a:spcPct val="0"/>
              </a:spcAft>
              <a:buFont typeface="Arial" charset="0"/>
              <a:buChar char="&gt;"/>
              <a:defRPr sz="1200">
                <a:solidFill>
                  <a:schemeClr val="tx1"/>
                </a:solidFill>
                <a:latin typeface="+mn-lt"/>
                <a:ea typeface="+mn-ea"/>
              </a:defRPr>
            </a:lvl6pPr>
            <a:lvl7pPr marL="1703388" indent="-209550" algn="l" rtl="0" eaLnBrk="1" fontAlgn="base" hangingPunct="1">
              <a:spcBef>
                <a:spcPct val="0"/>
              </a:spcBef>
              <a:spcAft>
                <a:spcPct val="0"/>
              </a:spcAft>
              <a:buFont typeface="Arial" charset="0"/>
              <a:buChar char="&gt;"/>
              <a:defRPr sz="1200">
                <a:solidFill>
                  <a:schemeClr val="tx1"/>
                </a:solidFill>
                <a:latin typeface="+mn-lt"/>
                <a:ea typeface="+mn-ea"/>
              </a:defRPr>
            </a:lvl7pPr>
            <a:lvl8pPr marL="2160588" indent="-209550" algn="l" rtl="0" eaLnBrk="1" fontAlgn="base" hangingPunct="1">
              <a:spcBef>
                <a:spcPct val="0"/>
              </a:spcBef>
              <a:spcAft>
                <a:spcPct val="0"/>
              </a:spcAft>
              <a:buFont typeface="Arial" charset="0"/>
              <a:buChar char="&gt;"/>
              <a:defRPr sz="1200">
                <a:solidFill>
                  <a:schemeClr val="tx1"/>
                </a:solidFill>
                <a:latin typeface="+mn-lt"/>
                <a:ea typeface="+mn-ea"/>
              </a:defRPr>
            </a:lvl8pPr>
            <a:lvl9pPr marL="2617788" indent="-209550" algn="l" rtl="0" eaLnBrk="1" fontAlgn="base" hangingPunct="1">
              <a:spcBef>
                <a:spcPct val="0"/>
              </a:spcBef>
              <a:spcAft>
                <a:spcPct val="0"/>
              </a:spcAft>
              <a:buFont typeface="Arial" charset="0"/>
              <a:buChar char="&gt;"/>
              <a:defRPr sz="1200">
                <a:solidFill>
                  <a:schemeClr val="tx1"/>
                </a:solidFill>
                <a:latin typeface="+mn-lt"/>
                <a:ea typeface="+mn-ea"/>
              </a:defRPr>
            </a:lvl9pPr>
          </a:lstStyle>
          <a:p>
            <a:r>
              <a:rPr lang="en-AU" sz="2200" b="1" kern="0" dirty="0">
                <a:solidFill>
                  <a:schemeClr val="bg2"/>
                </a:solidFill>
              </a:rPr>
              <a:t>NSW</a:t>
            </a:r>
            <a:endParaRPr lang="en-US" sz="2200" b="1" kern="0" dirty="0">
              <a:solidFill>
                <a:schemeClr val="bg2"/>
              </a:solidFill>
              <a:latin typeface="Arial" charset="0"/>
              <a:ea typeface="ＭＳ Ｐゴシック" pitchFamily="34" charset="-128"/>
            </a:endParaRPr>
          </a:p>
        </p:txBody>
      </p:sp>
      <p:sp>
        <p:nvSpPr>
          <p:cNvPr id="8" name="Content Placeholder 1">
            <a:extLst>
              <a:ext uri="{FF2B5EF4-FFF2-40B4-BE49-F238E27FC236}">
                <a16:creationId xmlns:a16="http://schemas.microsoft.com/office/drawing/2014/main" id="{61B5A809-B28A-49A8-B3FB-60880FAED300}"/>
              </a:ext>
            </a:extLst>
          </p:cNvPr>
          <p:cNvSpPr txBox="1">
            <a:spLocks/>
          </p:cNvSpPr>
          <p:nvPr/>
        </p:nvSpPr>
        <p:spPr bwMode="auto">
          <a:xfrm>
            <a:off x="2212256" y="3913597"/>
            <a:ext cx="1530350" cy="338554"/>
          </a:xfrm>
          <a:prstGeom prst="rect">
            <a:avLst/>
          </a:prstGeom>
          <a:solidFill>
            <a:schemeClr val="bg1"/>
          </a:solidFill>
          <a:ln w="9525">
            <a:noFill/>
            <a:miter lim="800000"/>
            <a:headEnd/>
            <a:tailEnd/>
          </a:ln>
        </p:spPr>
        <p:txBody>
          <a:bodyPr vert="horz" wrap="square" lIns="0" tIns="0" rIns="0" bIns="0" numCol="1" anchor="t" anchorCtr="0" compatLnSpc="1">
            <a:prstTxWarp prst="textNoShape">
              <a:avLst/>
            </a:prstTxWarp>
            <a:spAutoFit/>
          </a:bodyPr>
          <a:lstStyle>
            <a:lvl1pPr marL="0" indent="0" algn="l" rtl="0" eaLnBrk="1" fontAlgn="base" hangingPunct="1">
              <a:spcBef>
                <a:spcPct val="0"/>
              </a:spcBef>
              <a:spcAft>
                <a:spcPct val="0"/>
              </a:spcAft>
              <a:buFont typeface="Arial" panose="020B0604020202020204" pitchFamily="34" charset="0"/>
              <a:buNone/>
              <a:defRPr sz="1800" b="0">
                <a:solidFill>
                  <a:schemeClr val="tx1"/>
                </a:solidFill>
                <a:latin typeface="+mn-lt"/>
                <a:ea typeface="+mn-ea"/>
                <a:cs typeface="+mn-cs"/>
              </a:defRPr>
            </a:lvl1pPr>
            <a:lvl2pPr marL="179388" indent="-177800" algn="l" rtl="0" eaLnBrk="1" fontAlgn="base" hangingPunct="1">
              <a:spcBef>
                <a:spcPct val="0"/>
              </a:spcBef>
              <a:spcAft>
                <a:spcPct val="0"/>
              </a:spcAft>
              <a:buSzPct val="130000"/>
              <a:buChar char="•"/>
              <a:defRPr sz="1200">
                <a:solidFill>
                  <a:schemeClr val="tx1"/>
                </a:solidFill>
                <a:latin typeface="+mn-lt"/>
                <a:ea typeface="+mn-ea"/>
              </a:defRPr>
            </a:lvl2pPr>
            <a:lvl3pPr marL="403225" indent="-222250" algn="l" rtl="0" eaLnBrk="1" fontAlgn="base" hangingPunct="1">
              <a:spcBef>
                <a:spcPct val="0"/>
              </a:spcBef>
              <a:spcAft>
                <a:spcPct val="0"/>
              </a:spcAft>
              <a:buFont typeface="Arial" charset="0"/>
              <a:buChar char="–"/>
              <a:defRPr sz="1200">
                <a:solidFill>
                  <a:schemeClr val="tx1"/>
                </a:solidFill>
                <a:latin typeface="+mn-lt"/>
                <a:ea typeface="+mn-ea"/>
              </a:defRPr>
            </a:lvl3pPr>
            <a:lvl4pPr marL="560388" indent="-142875" algn="l" rtl="0" eaLnBrk="1" fontAlgn="base" hangingPunct="1">
              <a:spcBef>
                <a:spcPct val="0"/>
              </a:spcBef>
              <a:spcAft>
                <a:spcPct val="0"/>
              </a:spcAft>
              <a:buFont typeface="Arial" charset="0"/>
              <a:buChar char="-"/>
              <a:defRPr sz="1200">
                <a:solidFill>
                  <a:schemeClr val="tx1"/>
                </a:solidFill>
                <a:latin typeface="+mn-lt"/>
                <a:ea typeface="+mn-ea"/>
              </a:defRPr>
            </a:lvl4pPr>
            <a:lvl5pPr marL="788988" indent="-209550" algn="l" rtl="0" eaLnBrk="1" fontAlgn="base" hangingPunct="1">
              <a:spcBef>
                <a:spcPct val="0"/>
              </a:spcBef>
              <a:spcAft>
                <a:spcPct val="0"/>
              </a:spcAft>
              <a:buFont typeface="Arial" charset="0"/>
              <a:buChar char="&gt;"/>
              <a:defRPr sz="1200">
                <a:solidFill>
                  <a:schemeClr val="tx1"/>
                </a:solidFill>
                <a:latin typeface="+mn-lt"/>
                <a:ea typeface="+mn-ea"/>
              </a:defRPr>
            </a:lvl5pPr>
            <a:lvl6pPr marL="1246188" indent="-209550" algn="l" rtl="0" eaLnBrk="1" fontAlgn="base" hangingPunct="1">
              <a:spcBef>
                <a:spcPct val="0"/>
              </a:spcBef>
              <a:spcAft>
                <a:spcPct val="0"/>
              </a:spcAft>
              <a:buFont typeface="Arial" charset="0"/>
              <a:buChar char="&gt;"/>
              <a:defRPr sz="1200">
                <a:solidFill>
                  <a:schemeClr val="tx1"/>
                </a:solidFill>
                <a:latin typeface="+mn-lt"/>
                <a:ea typeface="+mn-ea"/>
              </a:defRPr>
            </a:lvl6pPr>
            <a:lvl7pPr marL="1703388" indent="-209550" algn="l" rtl="0" eaLnBrk="1" fontAlgn="base" hangingPunct="1">
              <a:spcBef>
                <a:spcPct val="0"/>
              </a:spcBef>
              <a:spcAft>
                <a:spcPct val="0"/>
              </a:spcAft>
              <a:buFont typeface="Arial" charset="0"/>
              <a:buChar char="&gt;"/>
              <a:defRPr sz="1200">
                <a:solidFill>
                  <a:schemeClr val="tx1"/>
                </a:solidFill>
                <a:latin typeface="+mn-lt"/>
                <a:ea typeface="+mn-ea"/>
              </a:defRPr>
            </a:lvl7pPr>
            <a:lvl8pPr marL="2160588" indent="-209550" algn="l" rtl="0" eaLnBrk="1" fontAlgn="base" hangingPunct="1">
              <a:spcBef>
                <a:spcPct val="0"/>
              </a:spcBef>
              <a:spcAft>
                <a:spcPct val="0"/>
              </a:spcAft>
              <a:buFont typeface="Arial" charset="0"/>
              <a:buChar char="&gt;"/>
              <a:defRPr sz="1200">
                <a:solidFill>
                  <a:schemeClr val="tx1"/>
                </a:solidFill>
                <a:latin typeface="+mn-lt"/>
                <a:ea typeface="+mn-ea"/>
              </a:defRPr>
            </a:lvl8pPr>
            <a:lvl9pPr marL="2617788" indent="-209550" algn="l" rtl="0" eaLnBrk="1" fontAlgn="base" hangingPunct="1">
              <a:spcBef>
                <a:spcPct val="0"/>
              </a:spcBef>
              <a:spcAft>
                <a:spcPct val="0"/>
              </a:spcAft>
              <a:buFont typeface="Arial" charset="0"/>
              <a:buChar char="&gt;"/>
              <a:defRPr sz="1200">
                <a:solidFill>
                  <a:schemeClr val="tx1"/>
                </a:solidFill>
                <a:latin typeface="+mn-lt"/>
                <a:ea typeface="+mn-ea"/>
              </a:defRPr>
            </a:lvl9pPr>
          </a:lstStyle>
          <a:p>
            <a:r>
              <a:rPr lang="en-AU" sz="2200" b="1" kern="0" dirty="0">
                <a:solidFill>
                  <a:schemeClr val="tx2"/>
                </a:solidFill>
              </a:rPr>
              <a:t>Victoria</a:t>
            </a:r>
            <a:endParaRPr lang="en-US" sz="2200" b="1" kern="0" dirty="0">
              <a:solidFill>
                <a:schemeClr val="tx2"/>
              </a:solidFill>
              <a:latin typeface="Arial" charset="0"/>
              <a:ea typeface="ＭＳ Ｐゴシック" pitchFamily="34" charset="-128"/>
            </a:endParaRPr>
          </a:p>
        </p:txBody>
      </p:sp>
      <p:graphicFrame>
        <p:nvGraphicFramePr>
          <p:cNvPr id="9" name="Content Placeholder 3">
            <a:extLst>
              <a:ext uri="{FF2B5EF4-FFF2-40B4-BE49-F238E27FC236}">
                <a16:creationId xmlns:a16="http://schemas.microsoft.com/office/drawing/2014/main" id="{91BE7F62-F347-4C40-BD92-B3B5928AB9F3}"/>
              </a:ext>
            </a:extLst>
          </p:cNvPr>
          <p:cNvGraphicFramePr>
            <a:graphicFrameLocks/>
          </p:cNvGraphicFramePr>
          <p:nvPr>
            <p:extLst>
              <p:ext uri="{D42A27DB-BD31-4B8C-83A1-F6EECF244321}">
                <p14:modId xmlns:p14="http://schemas.microsoft.com/office/powerpoint/2010/main" val="1029025667"/>
              </p:ext>
            </p:extLst>
          </p:nvPr>
        </p:nvGraphicFramePr>
        <p:xfrm>
          <a:off x="4876326" y="3568743"/>
          <a:ext cx="5029674" cy="3301957"/>
        </p:xfrm>
        <a:graphic>
          <a:graphicData uri="http://schemas.openxmlformats.org/drawingml/2006/chart">
            <c:chart xmlns:c="http://schemas.openxmlformats.org/drawingml/2006/chart" xmlns:r="http://schemas.openxmlformats.org/officeDocument/2006/relationships" r:id="rId5"/>
          </a:graphicData>
        </a:graphic>
      </p:graphicFrame>
      <p:sp>
        <p:nvSpPr>
          <p:cNvPr id="10" name="Content Placeholder 1">
            <a:extLst>
              <a:ext uri="{FF2B5EF4-FFF2-40B4-BE49-F238E27FC236}">
                <a16:creationId xmlns:a16="http://schemas.microsoft.com/office/drawing/2014/main" id="{DEC42A0E-FBF6-4864-9B07-1614ADA3B002}"/>
              </a:ext>
            </a:extLst>
          </p:cNvPr>
          <p:cNvSpPr txBox="1">
            <a:spLocks/>
          </p:cNvSpPr>
          <p:nvPr/>
        </p:nvSpPr>
        <p:spPr bwMode="auto">
          <a:xfrm>
            <a:off x="6463170" y="4082874"/>
            <a:ext cx="1478668" cy="338554"/>
          </a:xfrm>
          <a:prstGeom prst="rect">
            <a:avLst/>
          </a:prstGeom>
          <a:solidFill>
            <a:schemeClr val="bg1"/>
          </a:solidFill>
          <a:ln w="9525">
            <a:noFill/>
            <a:miter lim="800000"/>
            <a:headEnd/>
            <a:tailEnd/>
          </a:ln>
        </p:spPr>
        <p:txBody>
          <a:bodyPr vert="horz" wrap="square" lIns="0" tIns="0" rIns="0" bIns="0" numCol="1" anchor="t" anchorCtr="0" compatLnSpc="1">
            <a:prstTxWarp prst="textNoShape">
              <a:avLst/>
            </a:prstTxWarp>
            <a:spAutoFit/>
          </a:bodyPr>
          <a:lstStyle>
            <a:lvl1pPr marL="0" indent="0" algn="l" rtl="0" eaLnBrk="1" fontAlgn="base" hangingPunct="1">
              <a:spcBef>
                <a:spcPct val="0"/>
              </a:spcBef>
              <a:spcAft>
                <a:spcPct val="0"/>
              </a:spcAft>
              <a:buFont typeface="Arial" panose="020B0604020202020204" pitchFamily="34" charset="0"/>
              <a:buNone/>
              <a:defRPr sz="1800" b="0">
                <a:solidFill>
                  <a:schemeClr val="tx1"/>
                </a:solidFill>
                <a:latin typeface="+mn-lt"/>
                <a:ea typeface="+mn-ea"/>
                <a:cs typeface="+mn-cs"/>
              </a:defRPr>
            </a:lvl1pPr>
            <a:lvl2pPr marL="179388" indent="-177800" algn="l" rtl="0" eaLnBrk="1" fontAlgn="base" hangingPunct="1">
              <a:spcBef>
                <a:spcPct val="0"/>
              </a:spcBef>
              <a:spcAft>
                <a:spcPct val="0"/>
              </a:spcAft>
              <a:buSzPct val="130000"/>
              <a:buChar char="•"/>
              <a:defRPr sz="1200">
                <a:solidFill>
                  <a:schemeClr val="tx1"/>
                </a:solidFill>
                <a:latin typeface="+mn-lt"/>
                <a:ea typeface="+mn-ea"/>
              </a:defRPr>
            </a:lvl2pPr>
            <a:lvl3pPr marL="403225" indent="-222250" algn="l" rtl="0" eaLnBrk="1" fontAlgn="base" hangingPunct="1">
              <a:spcBef>
                <a:spcPct val="0"/>
              </a:spcBef>
              <a:spcAft>
                <a:spcPct val="0"/>
              </a:spcAft>
              <a:buFont typeface="Arial" charset="0"/>
              <a:buChar char="–"/>
              <a:defRPr sz="1200">
                <a:solidFill>
                  <a:schemeClr val="tx1"/>
                </a:solidFill>
                <a:latin typeface="+mn-lt"/>
                <a:ea typeface="+mn-ea"/>
              </a:defRPr>
            </a:lvl3pPr>
            <a:lvl4pPr marL="560388" indent="-142875" algn="l" rtl="0" eaLnBrk="1" fontAlgn="base" hangingPunct="1">
              <a:spcBef>
                <a:spcPct val="0"/>
              </a:spcBef>
              <a:spcAft>
                <a:spcPct val="0"/>
              </a:spcAft>
              <a:buFont typeface="Arial" charset="0"/>
              <a:buChar char="-"/>
              <a:defRPr sz="1200">
                <a:solidFill>
                  <a:schemeClr val="tx1"/>
                </a:solidFill>
                <a:latin typeface="+mn-lt"/>
                <a:ea typeface="+mn-ea"/>
              </a:defRPr>
            </a:lvl4pPr>
            <a:lvl5pPr marL="788988" indent="-209550" algn="l" rtl="0" eaLnBrk="1" fontAlgn="base" hangingPunct="1">
              <a:spcBef>
                <a:spcPct val="0"/>
              </a:spcBef>
              <a:spcAft>
                <a:spcPct val="0"/>
              </a:spcAft>
              <a:buFont typeface="Arial" charset="0"/>
              <a:buChar char="&gt;"/>
              <a:defRPr sz="1200">
                <a:solidFill>
                  <a:schemeClr val="tx1"/>
                </a:solidFill>
                <a:latin typeface="+mn-lt"/>
                <a:ea typeface="+mn-ea"/>
              </a:defRPr>
            </a:lvl5pPr>
            <a:lvl6pPr marL="1246188" indent="-209550" algn="l" rtl="0" eaLnBrk="1" fontAlgn="base" hangingPunct="1">
              <a:spcBef>
                <a:spcPct val="0"/>
              </a:spcBef>
              <a:spcAft>
                <a:spcPct val="0"/>
              </a:spcAft>
              <a:buFont typeface="Arial" charset="0"/>
              <a:buChar char="&gt;"/>
              <a:defRPr sz="1200">
                <a:solidFill>
                  <a:schemeClr val="tx1"/>
                </a:solidFill>
                <a:latin typeface="+mn-lt"/>
                <a:ea typeface="+mn-ea"/>
              </a:defRPr>
            </a:lvl6pPr>
            <a:lvl7pPr marL="1703388" indent="-209550" algn="l" rtl="0" eaLnBrk="1" fontAlgn="base" hangingPunct="1">
              <a:spcBef>
                <a:spcPct val="0"/>
              </a:spcBef>
              <a:spcAft>
                <a:spcPct val="0"/>
              </a:spcAft>
              <a:buFont typeface="Arial" charset="0"/>
              <a:buChar char="&gt;"/>
              <a:defRPr sz="1200">
                <a:solidFill>
                  <a:schemeClr val="tx1"/>
                </a:solidFill>
                <a:latin typeface="+mn-lt"/>
                <a:ea typeface="+mn-ea"/>
              </a:defRPr>
            </a:lvl7pPr>
            <a:lvl8pPr marL="2160588" indent="-209550" algn="l" rtl="0" eaLnBrk="1" fontAlgn="base" hangingPunct="1">
              <a:spcBef>
                <a:spcPct val="0"/>
              </a:spcBef>
              <a:spcAft>
                <a:spcPct val="0"/>
              </a:spcAft>
              <a:buFont typeface="Arial" charset="0"/>
              <a:buChar char="&gt;"/>
              <a:defRPr sz="1200">
                <a:solidFill>
                  <a:schemeClr val="tx1"/>
                </a:solidFill>
                <a:latin typeface="+mn-lt"/>
                <a:ea typeface="+mn-ea"/>
              </a:defRPr>
            </a:lvl8pPr>
            <a:lvl9pPr marL="2617788" indent="-209550" algn="l" rtl="0" eaLnBrk="1" fontAlgn="base" hangingPunct="1">
              <a:spcBef>
                <a:spcPct val="0"/>
              </a:spcBef>
              <a:spcAft>
                <a:spcPct val="0"/>
              </a:spcAft>
              <a:buFont typeface="Arial" charset="0"/>
              <a:buChar char="&gt;"/>
              <a:defRPr sz="1200">
                <a:solidFill>
                  <a:schemeClr val="tx1"/>
                </a:solidFill>
                <a:latin typeface="+mn-lt"/>
                <a:ea typeface="+mn-ea"/>
              </a:defRPr>
            </a:lvl9pPr>
          </a:lstStyle>
          <a:p>
            <a:r>
              <a:rPr lang="en-AU" sz="2200" b="1" kern="0" dirty="0">
                <a:solidFill>
                  <a:schemeClr val="accent2"/>
                </a:solidFill>
                <a:latin typeface="Arial" charset="0"/>
                <a:ea typeface="ＭＳ Ｐゴシック" pitchFamily="34" charset="-128"/>
              </a:rPr>
              <a:t>Australia</a:t>
            </a:r>
            <a:endParaRPr lang="en-US" sz="2200" b="1" kern="0" dirty="0">
              <a:solidFill>
                <a:schemeClr val="accent2"/>
              </a:solidFill>
              <a:latin typeface="Arial" charset="0"/>
              <a:ea typeface="ＭＳ Ｐゴシック" pitchFamily="34" charset="-128"/>
            </a:endParaRPr>
          </a:p>
        </p:txBody>
      </p:sp>
      <p:graphicFrame>
        <p:nvGraphicFramePr>
          <p:cNvPr id="11" name="Content Placeholder 3">
            <a:extLst>
              <a:ext uri="{FF2B5EF4-FFF2-40B4-BE49-F238E27FC236}">
                <a16:creationId xmlns:a16="http://schemas.microsoft.com/office/drawing/2014/main" id="{0AF75D8C-3CD7-4079-A77B-CAA3D5401E49}"/>
              </a:ext>
            </a:extLst>
          </p:cNvPr>
          <p:cNvGraphicFramePr>
            <a:graphicFrameLocks/>
          </p:cNvGraphicFramePr>
          <p:nvPr>
            <p:extLst>
              <p:ext uri="{D42A27DB-BD31-4B8C-83A1-F6EECF244321}">
                <p14:modId xmlns:p14="http://schemas.microsoft.com/office/powerpoint/2010/main" val="3436972840"/>
              </p:ext>
            </p:extLst>
          </p:nvPr>
        </p:nvGraphicFramePr>
        <p:xfrm>
          <a:off x="4876326" y="47977"/>
          <a:ext cx="5029674" cy="3414600"/>
        </p:xfrm>
        <a:graphic>
          <a:graphicData uri="http://schemas.openxmlformats.org/drawingml/2006/chart">
            <c:chart xmlns:c="http://schemas.openxmlformats.org/drawingml/2006/chart" xmlns:r="http://schemas.openxmlformats.org/officeDocument/2006/relationships" r:id="rId6"/>
          </a:graphicData>
        </a:graphic>
      </p:graphicFrame>
      <p:sp>
        <p:nvSpPr>
          <p:cNvPr id="12" name="Content Placeholder 1">
            <a:extLst>
              <a:ext uri="{FF2B5EF4-FFF2-40B4-BE49-F238E27FC236}">
                <a16:creationId xmlns:a16="http://schemas.microsoft.com/office/drawing/2014/main" id="{4EE27BE6-B453-45D5-9EC5-88668523D498}"/>
              </a:ext>
            </a:extLst>
          </p:cNvPr>
          <p:cNvSpPr txBox="1">
            <a:spLocks/>
          </p:cNvSpPr>
          <p:nvPr/>
        </p:nvSpPr>
        <p:spPr bwMode="auto">
          <a:xfrm>
            <a:off x="7001763" y="1231663"/>
            <a:ext cx="1880151" cy="338554"/>
          </a:xfrm>
          <a:prstGeom prst="rect">
            <a:avLst/>
          </a:prstGeom>
          <a:solidFill>
            <a:schemeClr val="bg1"/>
          </a:solidFill>
          <a:ln w="9525">
            <a:noFill/>
            <a:miter lim="800000"/>
            <a:headEnd/>
            <a:tailEnd/>
          </a:ln>
        </p:spPr>
        <p:txBody>
          <a:bodyPr vert="horz" wrap="square" lIns="0" tIns="0" rIns="0" bIns="0" numCol="1" anchor="t" anchorCtr="0" compatLnSpc="1">
            <a:prstTxWarp prst="textNoShape">
              <a:avLst/>
            </a:prstTxWarp>
            <a:spAutoFit/>
          </a:bodyPr>
          <a:lstStyle>
            <a:lvl1pPr marL="0" indent="0" algn="l" rtl="0" eaLnBrk="1" fontAlgn="base" hangingPunct="1">
              <a:spcBef>
                <a:spcPct val="0"/>
              </a:spcBef>
              <a:spcAft>
                <a:spcPct val="0"/>
              </a:spcAft>
              <a:buFont typeface="Arial" panose="020B0604020202020204" pitchFamily="34" charset="0"/>
              <a:buNone/>
              <a:defRPr sz="1800" b="0">
                <a:solidFill>
                  <a:schemeClr val="tx1"/>
                </a:solidFill>
                <a:latin typeface="+mn-lt"/>
                <a:ea typeface="+mn-ea"/>
                <a:cs typeface="+mn-cs"/>
              </a:defRPr>
            </a:lvl1pPr>
            <a:lvl2pPr marL="179388" indent="-177800" algn="l" rtl="0" eaLnBrk="1" fontAlgn="base" hangingPunct="1">
              <a:spcBef>
                <a:spcPct val="0"/>
              </a:spcBef>
              <a:spcAft>
                <a:spcPct val="0"/>
              </a:spcAft>
              <a:buSzPct val="130000"/>
              <a:buChar char="•"/>
              <a:defRPr sz="1200">
                <a:solidFill>
                  <a:schemeClr val="tx1"/>
                </a:solidFill>
                <a:latin typeface="+mn-lt"/>
                <a:ea typeface="+mn-ea"/>
              </a:defRPr>
            </a:lvl2pPr>
            <a:lvl3pPr marL="403225" indent="-222250" algn="l" rtl="0" eaLnBrk="1" fontAlgn="base" hangingPunct="1">
              <a:spcBef>
                <a:spcPct val="0"/>
              </a:spcBef>
              <a:spcAft>
                <a:spcPct val="0"/>
              </a:spcAft>
              <a:buFont typeface="Arial" charset="0"/>
              <a:buChar char="–"/>
              <a:defRPr sz="1200">
                <a:solidFill>
                  <a:schemeClr val="tx1"/>
                </a:solidFill>
                <a:latin typeface="+mn-lt"/>
                <a:ea typeface="+mn-ea"/>
              </a:defRPr>
            </a:lvl3pPr>
            <a:lvl4pPr marL="560388" indent="-142875" algn="l" rtl="0" eaLnBrk="1" fontAlgn="base" hangingPunct="1">
              <a:spcBef>
                <a:spcPct val="0"/>
              </a:spcBef>
              <a:spcAft>
                <a:spcPct val="0"/>
              </a:spcAft>
              <a:buFont typeface="Arial" charset="0"/>
              <a:buChar char="-"/>
              <a:defRPr sz="1200">
                <a:solidFill>
                  <a:schemeClr val="tx1"/>
                </a:solidFill>
                <a:latin typeface="+mn-lt"/>
                <a:ea typeface="+mn-ea"/>
              </a:defRPr>
            </a:lvl4pPr>
            <a:lvl5pPr marL="788988" indent="-209550" algn="l" rtl="0" eaLnBrk="1" fontAlgn="base" hangingPunct="1">
              <a:spcBef>
                <a:spcPct val="0"/>
              </a:spcBef>
              <a:spcAft>
                <a:spcPct val="0"/>
              </a:spcAft>
              <a:buFont typeface="Arial" charset="0"/>
              <a:buChar char="&gt;"/>
              <a:defRPr sz="1200">
                <a:solidFill>
                  <a:schemeClr val="tx1"/>
                </a:solidFill>
                <a:latin typeface="+mn-lt"/>
                <a:ea typeface="+mn-ea"/>
              </a:defRPr>
            </a:lvl5pPr>
            <a:lvl6pPr marL="1246188" indent="-209550" algn="l" rtl="0" eaLnBrk="1" fontAlgn="base" hangingPunct="1">
              <a:spcBef>
                <a:spcPct val="0"/>
              </a:spcBef>
              <a:spcAft>
                <a:spcPct val="0"/>
              </a:spcAft>
              <a:buFont typeface="Arial" charset="0"/>
              <a:buChar char="&gt;"/>
              <a:defRPr sz="1200">
                <a:solidFill>
                  <a:schemeClr val="tx1"/>
                </a:solidFill>
                <a:latin typeface="+mn-lt"/>
                <a:ea typeface="+mn-ea"/>
              </a:defRPr>
            </a:lvl6pPr>
            <a:lvl7pPr marL="1703388" indent="-209550" algn="l" rtl="0" eaLnBrk="1" fontAlgn="base" hangingPunct="1">
              <a:spcBef>
                <a:spcPct val="0"/>
              </a:spcBef>
              <a:spcAft>
                <a:spcPct val="0"/>
              </a:spcAft>
              <a:buFont typeface="Arial" charset="0"/>
              <a:buChar char="&gt;"/>
              <a:defRPr sz="1200">
                <a:solidFill>
                  <a:schemeClr val="tx1"/>
                </a:solidFill>
                <a:latin typeface="+mn-lt"/>
                <a:ea typeface="+mn-ea"/>
              </a:defRPr>
            </a:lvl7pPr>
            <a:lvl8pPr marL="2160588" indent="-209550" algn="l" rtl="0" eaLnBrk="1" fontAlgn="base" hangingPunct="1">
              <a:spcBef>
                <a:spcPct val="0"/>
              </a:spcBef>
              <a:spcAft>
                <a:spcPct val="0"/>
              </a:spcAft>
              <a:buFont typeface="Arial" charset="0"/>
              <a:buChar char="&gt;"/>
              <a:defRPr sz="1200">
                <a:solidFill>
                  <a:schemeClr val="tx1"/>
                </a:solidFill>
                <a:latin typeface="+mn-lt"/>
                <a:ea typeface="+mn-ea"/>
              </a:defRPr>
            </a:lvl8pPr>
            <a:lvl9pPr marL="2617788" indent="-209550" algn="l" rtl="0" eaLnBrk="1" fontAlgn="base" hangingPunct="1">
              <a:spcBef>
                <a:spcPct val="0"/>
              </a:spcBef>
              <a:spcAft>
                <a:spcPct val="0"/>
              </a:spcAft>
              <a:buFont typeface="Arial" charset="0"/>
              <a:buChar char="&gt;"/>
              <a:defRPr sz="1200">
                <a:solidFill>
                  <a:schemeClr val="tx1"/>
                </a:solidFill>
                <a:latin typeface="+mn-lt"/>
                <a:ea typeface="+mn-ea"/>
              </a:defRPr>
            </a:lvl9pPr>
          </a:lstStyle>
          <a:p>
            <a:r>
              <a:rPr lang="en-AU" sz="2200" b="1" kern="0" dirty="0">
                <a:solidFill>
                  <a:schemeClr val="accent1"/>
                </a:solidFill>
                <a:latin typeface="Arial" charset="0"/>
                <a:ea typeface="ＭＳ Ｐゴシック" pitchFamily="34" charset="-128"/>
              </a:rPr>
              <a:t>Queensland</a:t>
            </a:r>
            <a:endParaRPr lang="en-US" sz="2200" b="1" kern="0" dirty="0">
              <a:solidFill>
                <a:schemeClr val="accent1"/>
              </a:solidFill>
              <a:latin typeface="Arial" charset="0"/>
              <a:ea typeface="ＭＳ Ｐゴシック" pitchFamily="34" charset="-128"/>
            </a:endParaRPr>
          </a:p>
        </p:txBody>
      </p:sp>
    </p:spTree>
    <p:extLst>
      <p:ext uri="{BB962C8B-B14F-4D97-AF65-F5344CB8AC3E}">
        <p14:creationId xmlns:p14="http://schemas.microsoft.com/office/powerpoint/2010/main" val="38342406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 name="Content Placeholder 3"/>
          <p:cNvGraphicFramePr>
            <a:graphicFrameLocks/>
          </p:cNvGraphicFramePr>
          <p:nvPr>
            <p:extLst>
              <p:ext uri="{D42A27DB-BD31-4B8C-83A1-F6EECF244321}">
                <p14:modId xmlns:p14="http://schemas.microsoft.com/office/powerpoint/2010/main" val="2790823667"/>
              </p:ext>
            </p:extLst>
          </p:nvPr>
        </p:nvGraphicFramePr>
        <p:xfrm>
          <a:off x="0" y="0"/>
          <a:ext cx="9882030" cy="6858000"/>
        </p:xfrm>
        <a:graphic>
          <a:graphicData uri="http://schemas.openxmlformats.org/drawingml/2006/chart">
            <c:chart xmlns:c="http://schemas.openxmlformats.org/drawingml/2006/chart" xmlns:r="http://schemas.openxmlformats.org/officeDocument/2006/relationships" r:id="rId3"/>
          </a:graphicData>
        </a:graphic>
      </p:graphicFrame>
      <p:sp>
        <p:nvSpPr>
          <p:cNvPr id="17" name="Content Placeholder 1"/>
          <p:cNvSpPr txBox="1">
            <a:spLocks/>
          </p:cNvSpPr>
          <p:nvPr/>
        </p:nvSpPr>
        <p:spPr bwMode="auto">
          <a:xfrm>
            <a:off x="8278701" y="3570827"/>
            <a:ext cx="1784648" cy="575542"/>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marL="0" indent="0" algn="l" rtl="0" eaLnBrk="1" fontAlgn="base" hangingPunct="1">
              <a:spcBef>
                <a:spcPct val="0"/>
              </a:spcBef>
              <a:spcAft>
                <a:spcPct val="0"/>
              </a:spcAft>
              <a:buFont typeface="Arial" panose="020B0604020202020204" pitchFamily="34" charset="0"/>
              <a:buNone/>
              <a:defRPr sz="1800" b="0">
                <a:solidFill>
                  <a:schemeClr val="tx1"/>
                </a:solidFill>
                <a:latin typeface="+mn-lt"/>
                <a:ea typeface="+mn-ea"/>
                <a:cs typeface="+mn-cs"/>
              </a:defRPr>
            </a:lvl1pPr>
            <a:lvl2pPr marL="179388" indent="-177800" algn="l" rtl="0" eaLnBrk="1" fontAlgn="base" hangingPunct="1">
              <a:spcBef>
                <a:spcPct val="0"/>
              </a:spcBef>
              <a:spcAft>
                <a:spcPct val="0"/>
              </a:spcAft>
              <a:buSzPct val="130000"/>
              <a:buChar char="•"/>
              <a:defRPr sz="1200">
                <a:solidFill>
                  <a:schemeClr val="tx1"/>
                </a:solidFill>
                <a:latin typeface="+mn-lt"/>
                <a:ea typeface="+mn-ea"/>
              </a:defRPr>
            </a:lvl2pPr>
            <a:lvl3pPr marL="403225" indent="-222250" algn="l" rtl="0" eaLnBrk="1" fontAlgn="base" hangingPunct="1">
              <a:spcBef>
                <a:spcPct val="0"/>
              </a:spcBef>
              <a:spcAft>
                <a:spcPct val="0"/>
              </a:spcAft>
              <a:buFont typeface="Arial" charset="0"/>
              <a:buChar char="–"/>
              <a:defRPr sz="1200">
                <a:solidFill>
                  <a:schemeClr val="tx1"/>
                </a:solidFill>
                <a:latin typeface="+mn-lt"/>
                <a:ea typeface="+mn-ea"/>
              </a:defRPr>
            </a:lvl3pPr>
            <a:lvl4pPr marL="560388" indent="-142875" algn="l" rtl="0" eaLnBrk="1" fontAlgn="base" hangingPunct="1">
              <a:spcBef>
                <a:spcPct val="0"/>
              </a:spcBef>
              <a:spcAft>
                <a:spcPct val="0"/>
              </a:spcAft>
              <a:buFont typeface="Arial" charset="0"/>
              <a:buChar char="-"/>
              <a:defRPr sz="1200">
                <a:solidFill>
                  <a:schemeClr val="tx1"/>
                </a:solidFill>
                <a:latin typeface="+mn-lt"/>
                <a:ea typeface="+mn-ea"/>
              </a:defRPr>
            </a:lvl4pPr>
            <a:lvl5pPr marL="788988" indent="-209550" algn="l" rtl="0" eaLnBrk="1" fontAlgn="base" hangingPunct="1">
              <a:spcBef>
                <a:spcPct val="0"/>
              </a:spcBef>
              <a:spcAft>
                <a:spcPct val="0"/>
              </a:spcAft>
              <a:buFont typeface="Arial" charset="0"/>
              <a:buChar char="&gt;"/>
              <a:defRPr sz="1200">
                <a:solidFill>
                  <a:schemeClr val="tx1"/>
                </a:solidFill>
                <a:latin typeface="+mn-lt"/>
                <a:ea typeface="+mn-ea"/>
              </a:defRPr>
            </a:lvl5pPr>
            <a:lvl6pPr marL="1246188" indent="-209550" algn="l" rtl="0" eaLnBrk="1" fontAlgn="base" hangingPunct="1">
              <a:spcBef>
                <a:spcPct val="0"/>
              </a:spcBef>
              <a:spcAft>
                <a:spcPct val="0"/>
              </a:spcAft>
              <a:buFont typeface="Arial" charset="0"/>
              <a:buChar char="&gt;"/>
              <a:defRPr sz="1200">
                <a:solidFill>
                  <a:schemeClr val="tx1"/>
                </a:solidFill>
                <a:latin typeface="+mn-lt"/>
                <a:ea typeface="+mn-ea"/>
              </a:defRPr>
            </a:lvl6pPr>
            <a:lvl7pPr marL="1703388" indent="-209550" algn="l" rtl="0" eaLnBrk="1" fontAlgn="base" hangingPunct="1">
              <a:spcBef>
                <a:spcPct val="0"/>
              </a:spcBef>
              <a:spcAft>
                <a:spcPct val="0"/>
              </a:spcAft>
              <a:buFont typeface="Arial" charset="0"/>
              <a:buChar char="&gt;"/>
              <a:defRPr sz="1200">
                <a:solidFill>
                  <a:schemeClr val="tx1"/>
                </a:solidFill>
                <a:latin typeface="+mn-lt"/>
                <a:ea typeface="+mn-ea"/>
              </a:defRPr>
            </a:lvl7pPr>
            <a:lvl8pPr marL="2160588" indent="-209550" algn="l" rtl="0" eaLnBrk="1" fontAlgn="base" hangingPunct="1">
              <a:spcBef>
                <a:spcPct val="0"/>
              </a:spcBef>
              <a:spcAft>
                <a:spcPct val="0"/>
              </a:spcAft>
              <a:buFont typeface="Arial" charset="0"/>
              <a:buChar char="&gt;"/>
              <a:defRPr sz="1200">
                <a:solidFill>
                  <a:schemeClr val="tx1"/>
                </a:solidFill>
                <a:latin typeface="+mn-lt"/>
                <a:ea typeface="+mn-ea"/>
              </a:defRPr>
            </a:lvl8pPr>
            <a:lvl9pPr marL="2617788" indent="-209550" algn="l" rtl="0" eaLnBrk="1" fontAlgn="base" hangingPunct="1">
              <a:spcBef>
                <a:spcPct val="0"/>
              </a:spcBef>
              <a:spcAft>
                <a:spcPct val="0"/>
              </a:spcAft>
              <a:buFont typeface="Arial" charset="0"/>
              <a:buChar char="&gt;"/>
              <a:defRPr sz="1200">
                <a:solidFill>
                  <a:schemeClr val="tx1"/>
                </a:solidFill>
                <a:latin typeface="+mn-lt"/>
                <a:ea typeface="+mn-ea"/>
              </a:defRPr>
            </a:lvl9pPr>
          </a:lstStyle>
          <a:p>
            <a:pPr>
              <a:lnSpc>
                <a:spcPct val="85000"/>
              </a:lnSpc>
            </a:pPr>
            <a:r>
              <a:rPr lang="en-AU" sz="2200" b="1" kern="0" dirty="0">
                <a:solidFill>
                  <a:schemeClr val="tx2"/>
                </a:solidFill>
                <a:latin typeface="Arial"/>
                <a:cs typeface="Arial"/>
              </a:rPr>
              <a:t>Public housing</a:t>
            </a:r>
            <a:endParaRPr lang="en-US" sz="2200" b="1" kern="0" dirty="0">
              <a:solidFill>
                <a:schemeClr val="tx2"/>
              </a:solidFill>
              <a:latin typeface="Arial"/>
              <a:ea typeface="ＭＳ Ｐゴシック" pitchFamily="34" charset="-128"/>
              <a:cs typeface="Arial"/>
            </a:endParaRPr>
          </a:p>
        </p:txBody>
      </p:sp>
      <p:sp>
        <p:nvSpPr>
          <p:cNvPr id="18" name="Content Placeholder 1"/>
          <p:cNvSpPr txBox="1">
            <a:spLocks/>
          </p:cNvSpPr>
          <p:nvPr/>
        </p:nvSpPr>
        <p:spPr bwMode="auto">
          <a:xfrm>
            <a:off x="8278701" y="1486354"/>
            <a:ext cx="1603329" cy="575542"/>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marL="0" indent="0" algn="l" rtl="0" eaLnBrk="1" fontAlgn="base" hangingPunct="1">
              <a:spcBef>
                <a:spcPct val="0"/>
              </a:spcBef>
              <a:spcAft>
                <a:spcPct val="0"/>
              </a:spcAft>
              <a:buFont typeface="Arial" panose="020B0604020202020204" pitchFamily="34" charset="0"/>
              <a:buNone/>
              <a:defRPr sz="1800" b="0">
                <a:solidFill>
                  <a:schemeClr val="tx1"/>
                </a:solidFill>
                <a:latin typeface="+mn-lt"/>
                <a:ea typeface="+mn-ea"/>
                <a:cs typeface="+mn-cs"/>
              </a:defRPr>
            </a:lvl1pPr>
            <a:lvl2pPr marL="179388" indent="-177800" algn="l" rtl="0" eaLnBrk="1" fontAlgn="base" hangingPunct="1">
              <a:spcBef>
                <a:spcPct val="0"/>
              </a:spcBef>
              <a:spcAft>
                <a:spcPct val="0"/>
              </a:spcAft>
              <a:buSzPct val="130000"/>
              <a:buChar char="•"/>
              <a:defRPr sz="1200">
                <a:solidFill>
                  <a:schemeClr val="tx1"/>
                </a:solidFill>
                <a:latin typeface="+mn-lt"/>
                <a:ea typeface="+mn-ea"/>
              </a:defRPr>
            </a:lvl2pPr>
            <a:lvl3pPr marL="403225" indent="-222250" algn="l" rtl="0" eaLnBrk="1" fontAlgn="base" hangingPunct="1">
              <a:spcBef>
                <a:spcPct val="0"/>
              </a:spcBef>
              <a:spcAft>
                <a:spcPct val="0"/>
              </a:spcAft>
              <a:buFont typeface="Arial" charset="0"/>
              <a:buChar char="–"/>
              <a:defRPr sz="1200">
                <a:solidFill>
                  <a:schemeClr val="tx1"/>
                </a:solidFill>
                <a:latin typeface="+mn-lt"/>
                <a:ea typeface="+mn-ea"/>
              </a:defRPr>
            </a:lvl3pPr>
            <a:lvl4pPr marL="560388" indent="-142875" algn="l" rtl="0" eaLnBrk="1" fontAlgn="base" hangingPunct="1">
              <a:spcBef>
                <a:spcPct val="0"/>
              </a:spcBef>
              <a:spcAft>
                <a:spcPct val="0"/>
              </a:spcAft>
              <a:buFont typeface="Arial" charset="0"/>
              <a:buChar char="-"/>
              <a:defRPr sz="1200">
                <a:solidFill>
                  <a:schemeClr val="tx1"/>
                </a:solidFill>
                <a:latin typeface="+mn-lt"/>
                <a:ea typeface="+mn-ea"/>
              </a:defRPr>
            </a:lvl4pPr>
            <a:lvl5pPr marL="788988" indent="-209550" algn="l" rtl="0" eaLnBrk="1" fontAlgn="base" hangingPunct="1">
              <a:spcBef>
                <a:spcPct val="0"/>
              </a:spcBef>
              <a:spcAft>
                <a:spcPct val="0"/>
              </a:spcAft>
              <a:buFont typeface="Arial" charset="0"/>
              <a:buChar char="&gt;"/>
              <a:defRPr sz="1200">
                <a:solidFill>
                  <a:schemeClr val="tx1"/>
                </a:solidFill>
                <a:latin typeface="+mn-lt"/>
                <a:ea typeface="+mn-ea"/>
              </a:defRPr>
            </a:lvl5pPr>
            <a:lvl6pPr marL="1246188" indent="-209550" algn="l" rtl="0" eaLnBrk="1" fontAlgn="base" hangingPunct="1">
              <a:spcBef>
                <a:spcPct val="0"/>
              </a:spcBef>
              <a:spcAft>
                <a:spcPct val="0"/>
              </a:spcAft>
              <a:buFont typeface="Arial" charset="0"/>
              <a:buChar char="&gt;"/>
              <a:defRPr sz="1200">
                <a:solidFill>
                  <a:schemeClr val="tx1"/>
                </a:solidFill>
                <a:latin typeface="+mn-lt"/>
                <a:ea typeface="+mn-ea"/>
              </a:defRPr>
            </a:lvl6pPr>
            <a:lvl7pPr marL="1703388" indent="-209550" algn="l" rtl="0" eaLnBrk="1" fontAlgn="base" hangingPunct="1">
              <a:spcBef>
                <a:spcPct val="0"/>
              </a:spcBef>
              <a:spcAft>
                <a:spcPct val="0"/>
              </a:spcAft>
              <a:buFont typeface="Arial" charset="0"/>
              <a:buChar char="&gt;"/>
              <a:defRPr sz="1200">
                <a:solidFill>
                  <a:schemeClr val="tx1"/>
                </a:solidFill>
                <a:latin typeface="+mn-lt"/>
                <a:ea typeface="+mn-ea"/>
              </a:defRPr>
            </a:lvl7pPr>
            <a:lvl8pPr marL="2160588" indent="-209550" algn="l" rtl="0" eaLnBrk="1" fontAlgn="base" hangingPunct="1">
              <a:spcBef>
                <a:spcPct val="0"/>
              </a:spcBef>
              <a:spcAft>
                <a:spcPct val="0"/>
              </a:spcAft>
              <a:buFont typeface="Arial" charset="0"/>
              <a:buChar char="&gt;"/>
              <a:defRPr sz="1200">
                <a:solidFill>
                  <a:schemeClr val="tx1"/>
                </a:solidFill>
                <a:latin typeface="+mn-lt"/>
                <a:ea typeface="+mn-ea"/>
              </a:defRPr>
            </a:lvl8pPr>
            <a:lvl9pPr marL="2617788" indent="-209550" algn="l" rtl="0" eaLnBrk="1" fontAlgn="base" hangingPunct="1">
              <a:spcBef>
                <a:spcPct val="0"/>
              </a:spcBef>
              <a:spcAft>
                <a:spcPct val="0"/>
              </a:spcAft>
              <a:buFont typeface="Arial" charset="0"/>
              <a:buChar char="&gt;"/>
              <a:defRPr sz="1200">
                <a:solidFill>
                  <a:schemeClr val="tx1"/>
                </a:solidFill>
                <a:latin typeface="+mn-lt"/>
                <a:ea typeface="+mn-ea"/>
              </a:defRPr>
            </a:lvl9pPr>
          </a:lstStyle>
          <a:p>
            <a:pPr>
              <a:lnSpc>
                <a:spcPct val="85000"/>
              </a:lnSpc>
            </a:pPr>
            <a:r>
              <a:rPr lang="en-AU" sz="2200" b="1" kern="0" dirty="0">
                <a:solidFill>
                  <a:schemeClr val="accent2"/>
                </a:solidFill>
                <a:latin typeface="Arial"/>
                <a:ea typeface="ＭＳ Ｐゴシック" pitchFamily="34" charset="-128"/>
                <a:cs typeface="Arial"/>
              </a:rPr>
              <a:t>Community housing</a:t>
            </a:r>
            <a:endParaRPr lang="en-US" sz="2200" b="1" kern="0" dirty="0">
              <a:solidFill>
                <a:schemeClr val="accent2"/>
              </a:solidFill>
              <a:latin typeface="Arial"/>
              <a:ea typeface="ＭＳ Ｐゴシック" pitchFamily="34" charset="-128"/>
              <a:cs typeface="Arial"/>
            </a:endParaRPr>
          </a:p>
        </p:txBody>
      </p:sp>
      <p:cxnSp>
        <p:nvCxnSpPr>
          <p:cNvPr id="3" name="Straight Connector 2">
            <a:extLst>
              <a:ext uri="{FF2B5EF4-FFF2-40B4-BE49-F238E27FC236}">
                <a16:creationId xmlns:a16="http://schemas.microsoft.com/office/drawing/2014/main" id="{316A5782-A69E-4606-8F22-B7AF5F4908EF}"/>
              </a:ext>
            </a:extLst>
          </p:cNvPr>
          <p:cNvCxnSpPr/>
          <p:nvPr/>
        </p:nvCxnSpPr>
        <p:spPr bwMode="auto">
          <a:xfrm flipV="1">
            <a:off x="6096000" y="214489"/>
            <a:ext cx="0" cy="6084711"/>
          </a:xfrm>
          <a:prstGeom prst="line">
            <a:avLst/>
          </a:prstGeom>
          <a:solidFill>
            <a:schemeClr val="accent1"/>
          </a:solidFill>
          <a:ln w="15875" cap="flat" cmpd="sng" algn="ctr">
            <a:solidFill>
              <a:schemeClr val="tx1"/>
            </a:solidFill>
            <a:prstDash val="dash"/>
            <a:round/>
            <a:headEnd type="none" w="med" len="med"/>
            <a:tailEnd type="none" w="med" len="med"/>
          </a:ln>
          <a:effectLst/>
        </p:spPr>
      </p:cxnSp>
      <p:sp>
        <p:nvSpPr>
          <p:cNvPr id="15" name="Content Placeholder 1">
            <a:extLst>
              <a:ext uri="{FF2B5EF4-FFF2-40B4-BE49-F238E27FC236}">
                <a16:creationId xmlns:a16="http://schemas.microsoft.com/office/drawing/2014/main" id="{C943E05C-1BF5-493A-99F3-6C77A5294BE0}"/>
              </a:ext>
            </a:extLst>
          </p:cNvPr>
          <p:cNvSpPr txBox="1">
            <a:spLocks/>
          </p:cNvSpPr>
          <p:nvPr/>
        </p:nvSpPr>
        <p:spPr bwMode="auto">
          <a:xfrm>
            <a:off x="3775666" y="552150"/>
            <a:ext cx="1988543" cy="287771"/>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marL="0" indent="0" algn="l" rtl="0" eaLnBrk="1" fontAlgn="base" hangingPunct="1">
              <a:spcBef>
                <a:spcPct val="0"/>
              </a:spcBef>
              <a:spcAft>
                <a:spcPct val="0"/>
              </a:spcAft>
              <a:buFont typeface="Arial" panose="020B0604020202020204" pitchFamily="34" charset="0"/>
              <a:buNone/>
              <a:defRPr sz="1800" b="0">
                <a:solidFill>
                  <a:schemeClr val="tx1"/>
                </a:solidFill>
                <a:latin typeface="+mn-lt"/>
                <a:ea typeface="+mn-ea"/>
                <a:cs typeface="+mn-cs"/>
              </a:defRPr>
            </a:lvl1pPr>
            <a:lvl2pPr marL="179388" indent="-177800" algn="l" rtl="0" eaLnBrk="1" fontAlgn="base" hangingPunct="1">
              <a:spcBef>
                <a:spcPct val="0"/>
              </a:spcBef>
              <a:spcAft>
                <a:spcPct val="0"/>
              </a:spcAft>
              <a:buSzPct val="130000"/>
              <a:buChar char="•"/>
              <a:defRPr sz="1200">
                <a:solidFill>
                  <a:schemeClr val="tx1"/>
                </a:solidFill>
                <a:latin typeface="+mn-lt"/>
                <a:ea typeface="+mn-ea"/>
              </a:defRPr>
            </a:lvl2pPr>
            <a:lvl3pPr marL="403225" indent="-222250" algn="l" rtl="0" eaLnBrk="1" fontAlgn="base" hangingPunct="1">
              <a:spcBef>
                <a:spcPct val="0"/>
              </a:spcBef>
              <a:spcAft>
                <a:spcPct val="0"/>
              </a:spcAft>
              <a:buFont typeface="Arial" charset="0"/>
              <a:buChar char="–"/>
              <a:defRPr sz="1200">
                <a:solidFill>
                  <a:schemeClr val="tx1"/>
                </a:solidFill>
                <a:latin typeface="+mn-lt"/>
                <a:ea typeface="+mn-ea"/>
              </a:defRPr>
            </a:lvl3pPr>
            <a:lvl4pPr marL="560388" indent="-142875" algn="l" rtl="0" eaLnBrk="1" fontAlgn="base" hangingPunct="1">
              <a:spcBef>
                <a:spcPct val="0"/>
              </a:spcBef>
              <a:spcAft>
                <a:spcPct val="0"/>
              </a:spcAft>
              <a:buFont typeface="Arial" charset="0"/>
              <a:buChar char="-"/>
              <a:defRPr sz="1200">
                <a:solidFill>
                  <a:schemeClr val="tx1"/>
                </a:solidFill>
                <a:latin typeface="+mn-lt"/>
                <a:ea typeface="+mn-ea"/>
              </a:defRPr>
            </a:lvl4pPr>
            <a:lvl5pPr marL="788988" indent="-209550" algn="l" rtl="0" eaLnBrk="1" fontAlgn="base" hangingPunct="1">
              <a:spcBef>
                <a:spcPct val="0"/>
              </a:spcBef>
              <a:spcAft>
                <a:spcPct val="0"/>
              </a:spcAft>
              <a:buFont typeface="Arial" charset="0"/>
              <a:buChar char="&gt;"/>
              <a:defRPr sz="1200">
                <a:solidFill>
                  <a:schemeClr val="tx1"/>
                </a:solidFill>
                <a:latin typeface="+mn-lt"/>
                <a:ea typeface="+mn-ea"/>
              </a:defRPr>
            </a:lvl5pPr>
            <a:lvl6pPr marL="1246188" indent="-209550" algn="l" rtl="0" eaLnBrk="1" fontAlgn="base" hangingPunct="1">
              <a:spcBef>
                <a:spcPct val="0"/>
              </a:spcBef>
              <a:spcAft>
                <a:spcPct val="0"/>
              </a:spcAft>
              <a:buFont typeface="Arial" charset="0"/>
              <a:buChar char="&gt;"/>
              <a:defRPr sz="1200">
                <a:solidFill>
                  <a:schemeClr val="tx1"/>
                </a:solidFill>
                <a:latin typeface="+mn-lt"/>
                <a:ea typeface="+mn-ea"/>
              </a:defRPr>
            </a:lvl6pPr>
            <a:lvl7pPr marL="1703388" indent="-209550" algn="l" rtl="0" eaLnBrk="1" fontAlgn="base" hangingPunct="1">
              <a:spcBef>
                <a:spcPct val="0"/>
              </a:spcBef>
              <a:spcAft>
                <a:spcPct val="0"/>
              </a:spcAft>
              <a:buFont typeface="Arial" charset="0"/>
              <a:buChar char="&gt;"/>
              <a:defRPr sz="1200">
                <a:solidFill>
                  <a:schemeClr val="tx1"/>
                </a:solidFill>
                <a:latin typeface="+mn-lt"/>
                <a:ea typeface="+mn-ea"/>
              </a:defRPr>
            </a:lvl7pPr>
            <a:lvl8pPr marL="2160588" indent="-209550" algn="l" rtl="0" eaLnBrk="1" fontAlgn="base" hangingPunct="1">
              <a:spcBef>
                <a:spcPct val="0"/>
              </a:spcBef>
              <a:spcAft>
                <a:spcPct val="0"/>
              </a:spcAft>
              <a:buFont typeface="Arial" charset="0"/>
              <a:buChar char="&gt;"/>
              <a:defRPr sz="1200">
                <a:solidFill>
                  <a:schemeClr val="tx1"/>
                </a:solidFill>
                <a:latin typeface="+mn-lt"/>
                <a:ea typeface="+mn-ea"/>
              </a:defRPr>
            </a:lvl8pPr>
            <a:lvl9pPr marL="2617788" indent="-209550" algn="l" rtl="0" eaLnBrk="1" fontAlgn="base" hangingPunct="1">
              <a:spcBef>
                <a:spcPct val="0"/>
              </a:spcBef>
              <a:spcAft>
                <a:spcPct val="0"/>
              </a:spcAft>
              <a:buFont typeface="Arial" charset="0"/>
              <a:buChar char="&gt;"/>
              <a:defRPr sz="1200">
                <a:solidFill>
                  <a:schemeClr val="tx1"/>
                </a:solidFill>
                <a:latin typeface="+mn-lt"/>
                <a:ea typeface="+mn-ea"/>
              </a:defRPr>
            </a:lvl9pPr>
          </a:lstStyle>
          <a:p>
            <a:pPr>
              <a:lnSpc>
                <a:spcPct val="85000"/>
              </a:lnSpc>
            </a:pPr>
            <a:r>
              <a:rPr lang="en-AU" sz="2200" b="1" kern="0" dirty="0">
                <a:latin typeface="Arial"/>
                <a:ea typeface="ＭＳ Ｐゴシック" pitchFamily="34" charset="-128"/>
                <a:cs typeface="Arial"/>
              </a:rPr>
              <a:t>Series break</a:t>
            </a:r>
            <a:endParaRPr lang="en-US" sz="2200" b="1" kern="0" dirty="0">
              <a:latin typeface="Arial"/>
              <a:ea typeface="ＭＳ Ｐゴシック" pitchFamily="34" charset="-128"/>
              <a:cs typeface="Arial"/>
            </a:endParaRPr>
          </a:p>
        </p:txBody>
      </p:sp>
      <p:cxnSp>
        <p:nvCxnSpPr>
          <p:cNvPr id="16" name="Straight Arrow Connector 15">
            <a:extLst>
              <a:ext uri="{FF2B5EF4-FFF2-40B4-BE49-F238E27FC236}">
                <a16:creationId xmlns:a16="http://schemas.microsoft.com/office/drawing/2014/main" id="{9B78F1DF-153F-46B0-A84E-696389B4528C}"/>
              </a:ext>
            </a:extLst>
          </p:cNvPr>
          <p:cNvCxnSpPr>
            <a:cxnSpLocks/>
          </p:cNvCxnSpPr>
          <p:nvPr/>
        </p:nvCxnSpPr>
        <p:spPr bwMode="auto">
          <a:xfrm>
            <a:off x="5522729" y="696036"/>
            <a:ext cx="482960" cy="173208"/>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Tree>
    <p:extLst>
      <p:ext uri="{BB962C8B-B14F-4D97-AF65-F5344CB8AC3E}">
        <p14:creationId xmlns:p14="http://schemas.microsoft.com/office/powerpoint/2010/main" val="957855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 name="Content Placeholder 3"/>
          <p:cNvGraphicFramePr>
            <a:graphicFrameLocks/>
          </p:cNvGraphicFramePr>
          <p:nvPr>
            <p:extLst>
              <p:ext uri="{D42A27DB-BD31-4B8C-83A1-F6EECF244321}">
                <p14:modId xmlns:p14="http://schemas.microsoft.com/office/powerpoint/2010/main" val="2835166373"/>
              </p:ext>
            </p:extLst>
          </p:nvPr>
        </p:nvGraphicFramePr>
        <p:xfrm>
          <a:off x="0" y="0"/>
          <a:ext cx="9499600" cy="6858000"/>
        </p:xfrm>
        <a:graphic>
          <a:graphicData uri="http://schemas.openxmlformats.org/drawingml/2006/chart">
            <c:chart xmlns:c="http://schemas.openxmlformats.org/drawingml/2006/chart" xmlns:r="http://schemas.openxmlformats.org/officeDocument/2006/relationships" r:id="rId3"/>
          </a:graphicData>
        </a:graphic>
      </p:graphicFrame>
      <p:sp>
        <p:nvSpPr>
          <p:cNvPr id="14" name="Content Placeholder 1"/>
          <p:cNvSpPr txBox="1">
            <a:spLocks/>
          </p:cNvSpPr>
          <p:nvPr/>
        </p:nvSpPr>
        <p:spPr bwMode="auto">
          <a:xfrm>
            <a:off x="8121352" y="4752960"/>
            <a:ext cx="1520488" cy="338554"/>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marL="0" indent="0" algn="l" rtl="0" eaLnBrk="1" fontAlgn="base" hangingPunct="1">
              <a:spcBef>
                <a:spcPct val="0"/>
              </a:spcBef>
              <a:spcAft>
                <a:spcPct val="0"/>
              </a:spcAft>
              <a:buFont typeface="Arial" panose="020B0604020202020204" pitchFamily="34" charset="0"/>
              <a:buNone/>
              <a:defRPr sz="1800" b="0">
                <a:solidFill>
                  <a:schemeClr val="tx1"/>
                </a:solidFill>
                <a:latin typeface="+mn-lt"/>
                <a:ea typeface="+mn-ea"/>
                <a:cs typeface="+mn-cs"/>
              </a:defRPr>
            </a:lvl1pPr>
            <a:lvl2pPr marL="179388" indent="-177800" algn="l" rtl="0" eaLnBrk="1" fontAlgn="base" hangingPunct="1">
              <a:spcBef>
                <a:spcPct val="0"/>
              </a:spcBef>
              <a:spcAft>
                <a:spcPct val="0"/>
              </a:spcAft>
              <a:buSzPct val="130000"/>
              <a:buChar char="•"/>
              <a:defRPr sz="1200">
                <a:solidFill>
                  <a:schemeClr val="tx1"/>
                </a:solidFill>
                <a:latin typeface="+mn-lt"/>
                <a:ea typeface="+mn-ea"/>
              </a:defRPr>
            </a:lvl2pPr>
            <a:lvl3pPr marL="403225" indent="-222250" algn="l" rtl="0" eaLnBrk="1" fontAlgn="base" hangingPunct="1">
              <a:spcBef>
                <a:spcPct val="0"/>
              </a:spcBef>
              <a:spcAft>
                <a:spcPct val="0"/>
              </a:spcAft>
              <a:buFont typeface="Arial" charset="0"/>
              <a:buChar char="–"/>
              <a:defRPr sz="1200">
                <a:solidFill>
                  <a:schemeClr val="tx1"/>
                </a:solidFill>
                <a:latin typeface="+mn-lt"/>
                <a:ea typeface="+mn-ea"/>
              </a:defRPr>
            </a:lvl3pPr>
            <a:lvl4pPr marL="560388" indent="-142875" algn="l" rtl="0" eaLnBrk="1" fontAlgn="base" hangingPunct="1">
              <a:spcBef>
                <a:spcPct val="0"/>
              </a:spcBef>
              <a:spcAft>
                <a:spcPct val="0"/>
              </a:spcAft>
              <a:buFont typeface="Arial" charset="0"/>
              <a:buChar char="-"/>
              <a:defRPr sz="1200">
                <a:solidFill>
                  <a:schemeClr val="tx1"/>
                </a:solidFill>
                <a:latin typeface="+mn-lt"/>
                <a:ea typeface="+mn-ea"/>
              </a:defRPr>
            </a:lvl4pPr>
            <a:lvl5pPr marL="788988" indent="-209550" algn="l" rtl="0" eaLnBrk="1" fontAlgn="base" hangingPunct="1">
              <a:spcBef>
                <a:spcPct val="0"/>
              </a:spcBef>
              <a:spcAft>
                <a:spcPct val="0"/>
              </a:spcAft>
              <a:buFont typeface="Arial" charset="0"/>
              <a:buChar char="&gt;"/>
              <a:defRPr sz="1200">
                <a:solidFill>
                  <a:schemeClr val="tx1"/>
                </a:solidFill>
                <a:latin typeface="+mn-lt"/>
                <a:ea typeface="+mn-ea"/>
              </a:defRPr>
            </a:lvl5pPr>
            <a:lvl6pPr marL="1246188" indent="-209550" algn="l" rtl="0" eaLnBrk="1" fontAlgn="base" hangingPunct="1">
              <a:spcBef>
                <a:spcPct val="0"/>
              </a:spcBef>
              <a:spcAft>
                <a:spcPct val="0"/>
              </a:spcAft>
              <a:buFont typeface="Arial" charset="0"/>
              <a:buChar char="&gt;"/>
              <a:defRPr sz="1200">
                <a:solidFill>
                  <a:schemeClr val="tx1"/>
                </a:solidFill>
                <a:latin typeface="+mn-lt"/>
                <a:ea typeface="+mn-ea"/>
              </a:defRPr>
            </a:lvl6pPr>
            <a:lvl7pPr marL="1703388" indent="-209550" algn="l" rtl="0" eaLnBrk="1" fontAlgn="base" hangingPunct="1">
              <a:spcBef>
                <a:spcPct val="0"/>
              </a:spcBef>
              <a:spcAft>
                <a:spcPct val="0"/>
              </a:spcAft>
              <a:buFont typeface="Arial" charset="0"/>
              <a:buChar char="&gt;"/>
              <a:defRPr sz="1200">
                <a:solidFill>
                  <a:schemeClr val="tx1"/>
                </a:solidFill>
                <a:latin typeface="+mn-lt"/>
                <a:ea typeface="+mn-ea"/>
              </a:defRPr>
            </a:lvl7pPr>
            <a:lvl8pPr marL="2160588" indent="-209550" algn="l" rtl="0" eaLnBrk="1" fontAlgn="base" hangingPunct="1">
              <a:spcBef>
                <a:spcPct val="0"/>
              </a:spcBef>
              <a:spcAft>
                <a:spcPct val="0"/>
              </a:spcAft>
              <a:buFont typeface="Arial" charset="0"/>
              <a:buChar char="&gt;"/>
              <a:defRPr sz="1200">
                <a:solidFill>
                  <a:schemeClr val="tx1"/>
                </a:solidFill>
                <a:latin typeface="+mn-lt"/>
                <a:ea typeface="+mn-ea"/>
              </a:defRPr>
            </a:lvl8pPr>
            <a:lvl9pPr marL="2617788" indent="-209550" algn="l" rtl="0" eaLnBrk="1" fontAlgn="base" hangingPunct="1">
              <a:spcBef>
                <a:spcPct val="0"/>
              </a:spcBef>
              <a:spcAft>
                <a:spcPct val="0"/>
              </a:spcAft>
              <a:buFont typeface="Arial" charset="0"/>
              <a:buChar char="&gt;"/>
              <a:defRPr sz="1200">
                <a:solidFill>
                  <a:schemeClr val="tx1"/>
                </a:solidFill>
                <a:latin typeface="+mn-lt"/>
                <a:ea typeface="+mn-ea"/>
              </a:defRPr>
            </a:lvl9pPr>
          </a:lstStyle>
          <a:p>
            <a:r>
              <a:rPr lang="en-AU" sz="2200" b="1" kern="0" dirty="0">
                <a:solidFill>
                  <a:schemeClr val="bg2"/>
                </a:solidFill>
                <a:latin typeface="Arial"/>
                <a:cs typeface="Arial"/>
              </a:rPr>
              <a:t>Houses</a:t>
            </a:r>
            <a:endParaRPr lang="en-US" sz="2200" b="1" kern="0" dirty="0">
              <a:solidFill>
                <a:schemeClr val="bg2"/>
              </a:solidFill>
              <a:latin typeface="Arial"/>
              <a:ea typeface="ＭＳ Ｐゴシック" pitchFamily="34" charset="-128"/>
              <a:cs typeface="Arial"/>
            </a:endParaRPr>
          </a:p>
        </p:txBody>
      </p:sp>
      <p:sp>
        <p:nvSpPr>
          <p:cNvPr id="17" name="Content Placeholder 1"/>
          <p:cNvSpPr txBox="1">
            <a:spLocks/>
          </p:cNvSpPr>
          <p:nvPr/>
        </p:nvSpPr>
        <p:spPr bwMode="auto">
          <a:xfrm>
            <a:off x="8121352" y="2762367"/>
            <a:ext cx="1784648" cy="1159548"/>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marL="0" indent="0" algn="l" rtl="0" eaLnBrk="1" fontAlgn="base" hangingPunct="1">
              <a:spcBef>
                <a:spcPct val="0"/>
              </a:spcBef>
              <a:spcAft>
                <a:spcPct val="0"/>
              </a:spcAft>
              <a:buFont typeface="Arial" panose="020B0604020202020204" pitchFamily="34" charset="0"/>
              <a:buNone/>
              <a:defRPr sz="1800" b="0">
                <a:solidFill>
                  <a:schemeClr val="tx1"/>
                </a:solidFill>
                <a:latin typeface="+mn-lt"/>
                <a:ea typeface="+mn-ea"/>
                <a:cs typeface="+mn-cs"/>
              </a:defRPr>
            </a:lvl1pPr>
            <a:lvl2pPr marL="179388" indent="-177800" algn="l" rtl="0" eaLnBrk="1" fontAlgn="base" hangingPunct="1">
              <a:spcBef>
                <a:spcPct val="0"/>
              </a:spcBef>
              <a:spcAft>
                <a:spcPct val="0"/>
              </a:spcAft>
              <a:buSzPct val="130000"/>
              <a:buChar char="•"/>
              <a:defRPr sz="1200">
                <a:solidFill>
                  <a:schemeClr val="tx1"/>
                </a:solidFill>
                <a:latin typeface="+mn-lt"/>
                <a:ea typeface="+mn-ea"/>
              </a:defRPr>
            </a:lvl2pPr>
            <a:lvl3pPr marL="403225" indent="-222250" algn="l" rtl="0" eaLnBrk="1" fontAlgn="base" hangingPunct="1">
              <a:spcBef>
                <a:spcPct val="0"/>
              </a:spcBef>
              <a:spcAft>
                <a:spcPct val="0"/>
              </a:spcAft>
              <a:buFont typeface="Arial" charset="0"/>
              <a:buChar char="–"/>
              <a:defRPr sz="1200">
                <a:solidFill>
                  <a:schemeClr val="tx1"/>
                </a:solidFill>
                <a:latin typeface="+mn-lt"/>
                <a:ea typeface="+mn-ea"/>
              </a:defRPr>
            </a:lvl3pPr>
            <a:lvl4pPr marL="560388" indent="-142875" algn="l" rtl="0" eaLnBrk="1" fontAlgn="base" hangingPunct="1">
              <a:spcBef>
                <a:spcPct val="0"/>
              </a:spcBef>
              <a:spcAft>
                <a:spcPct val="0"/>
              </a:spcAft>
              <a:buFont typeface="Arial" charset="0"/>
              <a:buChar char="-"/>
              <a:defRPr sz="1200">
                <a:solidFill>
                  <a:schemeClr val="tx1"/>
                </a:solidFill>
                <a:latin typeface="+mn-lt"/>
                <a:ea typeface="+mn-ea"/>
              </a:defRPr>
            </a:lvl4pPr>
            <a:lvl5pPr marL="788988" indent="-209550" algn="l" rtl="0" eaLnBrk="1" fontAlgn="base" hangingPunct="1">
              <a:spcBef>
                <a:spcPct val="0"/>
              </a:spcBef>
              <a:spcAft>
                <a:spcPct val="0"/>
              </a:spcAft>
              <a:buFont typeface="Arial" charset="0"/>
              <a:buChar char="&gt;"/>
              <a:defRPr sz="1200">
                <a:solidFill>
                  <a:schemeClr val="tx1"/>
                </a:solidFill>
                <a:latin typeface="+mn-lt"/>
                <a:ea typeface="+mn-ea"/>
              </a:defRPr>
            </a:lvl5pPr>
            <a:lvl6pPr marL="1246188" indent="-209550" algn="l" rtl="0" eaLnBrk="1" fontAlgn="base" hangingPunct="1">
              <a:spcBef>
                <a:spcPct val="0"/>
              </a:spcBef>
              <a:spcAft>
                <a:spcPct val="0"/>
              </a:spcAft>
              <a:buFont typeface="Arial" charset="0"/>
              <a:buChar char="&gt;"/>
              <a:defRPr sz="1200">
                <a:solidFill>
                  <a:schemeClr val="tx1"/>
                </a:solidFill>
                <a:latin typeface="+mn-lt"/>
                <a:ea typeface="+mn-ea"/>
              </a:defRPr>
            </a:lvl6pPr>
            <a:lvl7pPr marL="1703388" indent="-209550" algn="l" rtl="0" eaLnBrk="1" fontAlgn="base" hangingPunct="1">
              <a:spcBef>
                <a:spcPct val="0"/>
              </a:spcBef>
              <a:spcAft>
                <a:spcPct val="0"/>
              </a:spcAft>
              <a:buFont typeface="Arial" charset="0"/>
              <a:buChar char="&gt;"/>
              <a:defRPr sz="1200">
                <a:solidFill>
                  <a:schemeClr val="tx1"/>
                </a:solidFill>
                <a:latin typeface="+mn-lt"/>
                <a:ea typeface="+mn-ea"/>
              </a:defRPr>
            </a:lvl7pPr>
            <a:lvl8pPr marL="2160588" indent="-209550" algn="l" rtl="0" eaLnBrk="1" fontAlgn="base" hangingPunct="1">
              <a:spcBef>
                <a:spcPct val="0"/>
              </a:spcBef>
              <a:spcAft>
                <a:spcPct val="0"/>
              </a:spcAft>
              <a:buFont typeface="Arial" charset="0"/>
              <a:buChar char="&gt;"/>
              <a:defRPr sz="1200">
                <a:solidFill>
                  <a:schemeClr val="tx1"/>
                </a:solidFill>
                <a:latin typeface="+mn-lt"/>
                <a:ea typeface="+mn-ea"/>
              </a:defRPr>
            </a:lvl8pPr>
            <a:lvl9pPr marL="2617788" indent="-209550" algn="l" rtl="0" eaLnBrk="1" fontAlgn="base" hangingPunct="1">
              <a:spcBef>
                <a:spcPct val="0"/>
              </a:spcBef>
              <a:spcAft>
                <a:spcPct val="0"/>
              </a:spcAft>
              <a:buFont typeface="Arial" charset="0"/>
              <a:buChar char="&gt;"/>
              <a:defRPr sz="1200">
                <a:solidFill>
                  <a:schemeClr val="tx1"/>
                </a:solidFill>
                <a:latin typeface="+mn-lt"/>
                <a:ea typeface="+mn-ea"/>
              </a:defRPr>
            </a:lvl9pPr>
          </a:lstStyle>
          <a:p>
            <a:pPr>
              <a:lnSpc>
                <a:spcPct val="85000"/>
              </a:lnSpc>
            </a:pPr>
            <a:r>
              <a:rPr lang="en-AU" sz="2200" b="1" kern="0" dirty="0">
                <a:solidFill>
                  <a:schemeClr val="tx2"/>
                </a:solidFill>
                <a:latin typeface="Arial"/>
                <a:cs typeface="Arial"/>
              </a:rPr>
              <a:t>Semi-detached, townhouses, </a:t>
            </a:r>
          </a:p>
          <a:p>
            <a:pPr>
              <a:lnSpc>
                <a:spcPct val="85000"/>
              </a:lnSpc>
            </a:pPr>
            <a:r>
              <a:rPr lang="en-AU" sz="2200" b="1" kern="0" dirty="0">
                <a:solidFill>
                  <a:schemeClr val="tx2"/>
                </a:solidFill>
                <a:latin typeface="Arial"/>
                <a:cs typeface="Arial"/>
              </a:rPr>
              <a:t>terraces</a:t>
            </a:r>
            <a:endParaRPr lang="en-US" sz="2200" b="1" kern="0" dirty="0">
              <a:solidFill>
                <a:schemeClr val="tx2"/>
              </a:solidFill>
              <a:latin typeface="Arial"/>
              <a:ea typeface="ＭＳ Ｐゴシック" pitchFamily="34" charset="-128"/>
              <a:cs typeface="Arial"/>
            </a:endParaRPr>
          </a:p>
        </p:txBody>
      </p:sp>
      <p:sp>
        <p:nvSpPr>
          <p:cNvPr id="18" name="Content Placeholder 1"/>
          <p:cNvSpPr txBox="1">
            <a:spLocks/>
          </p:cNvSpPr>
          <p:nvPr/>
        </p:nvSpPr>
        <p:spPr bwMode="auto">
          <a:xfrm>
            <a:off x="8121352" y="1310754"/>
            <a:ext cx="1760678" cy="584006"/>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marL="0" indent="0" algn="l" rtl="0" eaLnBrk="1" fontAlgn="base" hangingPunct="1">
              <a:spcBef>
                <a:spcPct val="0"/>
              </a:spcBef>
              <a:spcAft>
                <a:spcPct val="0"/>
              </a:spcAft>
              <a:buFont typeface="Arial" panose="020B0604020202020204" pitchFamily="34" charset="0"/>
              <a:buNone/>
              <a:defRPr sz="1800" b="0">
                <a:solidFill>
                  <a:schemeClr val="tx1"/>
                </a:solidFill>
                <a:latin typeface="+mn-lt"/>
                <a:ea typeface="+mn-ea"/>
                <a:cs typeface="+mn-cs"/>
              </a:defRPr>
            </a:lvl1pPr>
            <a:lvl2pPr marL="179388" indent="-177800" algn="l" rtl="0" eaLnBrk="1" fontAlgn="base" hangingPunct="1">
              <a:spcBef>
                <a:spcPct val="0"/>
              </a:spcBef>
              <a:spcAft>
                <a:spcPct val="0"/>
              </a:spcAft>
              <a:buSzPct val="130000"/>
              <a:buChar char="•"/>
              <a:defRPr sz="1200">
                <a:solidFill>
                  <a:schemeClr val="tx1"/>
                </a:solidFill>
                <a:latin typeface="+mn-lt"/>
                <a:ea typeface="+mn-ea"/>
              </a:defRPr>
            </a:lvl2pPr>
            <a:lvl3pPr marL="403225" indent="-222250" algn="l" rtl="0" eaLnBrk="1" fontAlgn="base" hangingPunct="1">
              <a:spcBef>
                <a:spcPct val="0"/>
              </a:spcBef>
              <a:spcAft>
                <a:spcPct val="0"/>
              </a:spcAft>
              <a:buFont typeface="Arial" charset="0"/>
              <a:buChar char="–"/>
              <a:defRPr sz="1200">
                <a:solidFill>
                  <a:schemeClr val="tx1"/>
                </a:solidFill>
                <a:latin typeface="+mn-lt"/>
                <a:ea typeface="+mn-ea"/>
              </a:defRPr>
            </a:lvl3pPr>
            <a:lvl4pPr marL="560388" indent="-142875" algn="l" rtl="0" eaLnBrk="1" fontAlgn="base" hangingPunct="1">
              <a:spcBef>
                <a:spcPct val="0"/>
              </a:spcBef>
              <a:spcAft>
                <a:spcPct val="0"/>
              </a:spcAft>
              <a:buFont typeface="Arial" charset="0"/>
              <a:buChar char="-"/>
              <a:defRPr sz="1200">
                <a:solidFill>
                  <a:schemeClr val="tx1"/>
                </a:solidFill>
                <a:latin typeface="+mn-lt"/>
                <a:ea typeface="+mn-ea"/>
              </a:defRPr>
            </a:lvl4pPr>
            <a:lvl5pPr marL="788988" indent="-209550" algn="l" rtl="0" eaLnBrk="1" fontAlgn="base" hangingPunct="1">
              <a:spcBef>
                <a:spcPct val="0"/>
              </a:spcBef>
              <a:spcAft>
                <a:spcPct val="0"/>
              </a:spcAft>
              <a:buFont typeface="Arial" charset="0"/>
              <a:buChar char="&gt;"/>
              <a:defRPr sz="1200">
                <a:solidFill>
                  <a:schemeClr val="tx1"/>
                </a:solidFill>
                <a:latin typeface="+mn-lt"/>
                <a:ea typeface="+mn-ea"/>
              </a:defRPr>
            </a:lvl5pPr>
            <a:lvl6pPr marL="1246188" indent="-209550" algn="l" rtl="0" eaLnBrk="1" fontAlgn="base" hangingPunct="1">
              <a:spcBef>
                <a:spcPct val="0"/>
              </a:spcBef>
              <a:spcAft>
                <a:spcPct val="0"/>
              </a:spcAft>
              <a:buFont typeface="Arial" charset="0"/>
              <a:buChar char="&gt;"/>
              <a:defRPr sz="1200">
                <a:solidFill>
                  <a:schemeClr val="tx1"/>
                </a:solidFill>
                <a:latin typeface="+mn-lt"/>
                <a:ea typeface="+mn-ea"/>
              </a:defRPr>
            </a:lvl6pPr>
            <a:lvl7pPr marL="1703388" indent="-209550" algn="l" rtl="0" eaLnBrk="1" fontAlgn="base" hangingPunct="1">
              <a:spcBef>
                <a:spcPct val="0"/>
              </a:spcBef>
              <a:spcAft>
                <a:spcPct val="0"/>
              </a:spcAft>
              <a:buFont typeface="Arial" charset="0"/>
              <a:buChar char="&gt;"/>
              <a:defRPr sz="1200">
                <a:solidFill>
                  <a:schemeClr val="tx1"/>
                </a:solidFill>
                <a:latin typeface="+mn-lt"/>
                <a:ea typeface="+mn-ea"/>
              </a:defRPr>
            </a:lvl7pPr>
            <a:lvl8pPr marL="2160588" indent="-209550" algn="l" rtl="0" eaLnBrk="1" fontAlgn="base" hangingPunct="1">
              <a:spcBef>
                <a:spcPct val="0"/>
              </a:spcBef>
              <a:spcAft>
                <a:spcPct val="0"/>
              </a:spcAft>
              <a:buFont typeface="Arial" charset="0"/>
              <a:buChar char="&gt;"/>
              <a:defRPr sz="1200">
                <a:solidFill>
                  <a:schemeClr val="tx1"/>
                </a:solidFill>
                <a:latin typeface="+mn-lt"/>
                <a:ea typeface="+mn-ea"/>
              </a:defRPr>
            </a:lvl8pPr>
            <a:lvl9pPr marL="2617788" indent="-209550" algn="l" rtl="0" eaLnBrk="1" fontAlgn="base" hangingPunct="1">
              <a:spcBef>
                <a:spcPct val="0"/>
              </a:spcBef>
              <a:spcAft>
                <a:spcPct val="0"/>
              </a:spcAft>
              <a:buFont typeface="Arial" charset="0"/>
              <a:buChar char="&gt;"/>
              <a:defRPr sz="1200">
                <a:solidFill>
                  <a:schemeClr val="tx1"/>
                </a:solidFill>
                <a:latin typeface="+mn-lt"/>
                <a:ea typeface="+mn-ea"/>
              </a:defRPr>
            </a:lvl9pPr>
          </a:lstStyle>
          <a:p>
            <a:pPr>
              <a:lnSpc>
                <a:spcPct val="85000"/>
              </a:lnSpc>
            </a:pPr>
            <a:r>
              <a:rPr lang="en-AU" sz="2200" b="1" kern="0" dirty="0">
                <a:solidFill>
                  <a:schemeClr val="accent3"/>
                </a:solidFill>
                <a:latin typeface="Arial"/>
                <a:ea typeface="ＭＳ Ｐゴシック" pitchFamily="34" charset="-128"/>
                <a:cs typeface="Arial"/>
              </a:rPr>
              <a:t>High-rise apartments</a:t>
            </a:r>
            <a:endParaRPr lang="en-US" sz="2200" b="1" kern="0" dirty="0">
              <a:solidFill>
                <a:schemeClr val="accent3"/>
              </a:solidFill>
              <a:latin typeface="Arial"/>
              <a:ea typeface="ＭＳ Ｐゴシック" pitchFamily="34" charset="-128"/>
              <a:cs typeface="Arial"/>
            </a:endParaRPr>
          </a:p>
        </p:txBody>
      </p:sp>
      <p:sp>
        <p:nvSpPr>
          <p:cNvPr id="19" name="Content Placeholder 1"/>
          <p:cNvSpPr txBox="1">
            <a:spLocks/>
          </p:cNvSpPr>
          <p:nvPr/>
        </p:nvSpPr>
        <p:spPr bwMode="auto">
          <a:xfrm>
            <a:off x="8121351" y="2051154"/>
            <a:ext cx="1769457" cy="584006"/>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marL="0" indent="0" algn="l" rtl="0" eaLnBrk="1" fontAlgn="base" hangingPunct="1">
              <a:spcBef>
                <a:spcPct val="0"/>
              </a:spcBef>
              <a:spcAft>
                <a:spcPct val="0"/>
              </a:spcAft>
              <a:buFont typeface="Arial" panose="020B0604020202020204" pitchFamily="34" charset="0"/>
              <a:buNone/>
              <a:defRPr sz="1800" b="0">
                <a:solidFill>
                  <a:schemeClr val="tx1"/>
                </a:solidFill>
                <a:latin typeface="+mn-lt"/>
                <a:ea typeface="+mn-ea"/>
                <a:cs typeface="+mn-cs"/>
              </a:defRPr>
            </a:lvl1pPr>
            <a:lvl2pPr marL="179388" indent="-177800" algn="l" rtl="0" eaLnBrk="1" fontAlgn="base" hangingPunct="1">
              <a:spcBef>
                <a:spcPct val="0"/>
              </a:spcBef>
              <a:spcAft>
                <a:spcPct val="0"/>
              </a:spcAft>
              <a:buSzPct val="130000"/>
              <a:buChar char="•"/>
              <a:defRPr sz="1200">
                <a:solidFill>
                  <a:schemeClr val="tx1"/>
                </a:solidFill>
                <a:latin typeface="+mn-lt"/>
                <a:ea typeface="+mn-ea"/>
              </a:defRPr>
            </a:lvl2pPr>
            <a:lvl3pPr marL="403225" indent="-222250" algn="l" rtl="0" eaLnBrk="1" fontAlgn="base" hangingPunct="1">
              <a:spcBef>
                <a:spcPct val="0"/>
              </a:spcBef>
              <a:spcAft>
                <a:spcPct val="0"/>
              </a:spcAft>
              <a:buFont typeface="Arial" charset="0"/>
              <a:buChar char="–"/>
              <a:defRPr sz="1200">
                <a:solidFill>
                  <a:schemeClr val="tx1"/>
                </a:solidFill>
                <a:latin typeface="+mn-lt"/>
                <a:ea typeface="+mn-ea"/>
              </a:defRPr>
            </a:lvl3pPr>
            <a:lvl4pPr marL="560388" indent="-142875" algn="l" rtl="0" eaLnBrk="1" fontAlgn="base" hangingPunct="1">
              <a:spcBef>
                <a:spcPct val="0"/>
              </a:spcBef>
              <a:spcAft>
                <a:spcPct val="0"/>
              </a:spcAft>
              <a:buFont typeface="Arial" charset="0"/>
              <a:buChar char="-"/>
              <a:defRPr sz="1200">
                <a:solidFill>
                  <a:schemeClr val="tx1"/>
                </a:solidFill>
                <a:latin typeface="+mn-lt"/>
                <a:ea typeface="+mn-ea"/>
              </a:defRPr>
            </a:lvl4pPr>
            <a:lvl5pPr marL="788988" indent="-209550" algn="l" rtl="0" eaLnBrk="1" fontAlgn="base" hangingPunct="1">
              <a:spcBef>
                <a:spcPct val="0"/>
              </a:spcBef>
              <a:spcAft>
                <a:spcPct val="0"/>
              </a:spcAft>
              <a:buFont typeface="Arial" charset="0"/>
              <a:buChar char="&gt;"/>
              <a:defRPr sz="1200">
                <a:solidFill>
                  <a:schemeClr val="tx1"/>
                </a:solidFill>
                <a:latin typeface="+mn-lt"/>
                <a:ea typeface="+mn-ea"/>
              </a:defRPr>
            </a:lvl5pPr>
            <a:lvl6pPr marL="1246188" indent="-209550" algn="l" rtl="0" eaLnBrk="1" fontAlgn="base" hangingPunct="1">
              <a:spcBef>
                <a:spcPct val="0"/>
              </a:spcBef>
              <a:spcAft>
                <a:spcPct val="0"/>
              </a:spcAft>
              <a:buFont typeface="Arial" charset="0"/>
              <a:buChar char="&gt;"/>
              <a:defRPr sz="1200">
                <a:solidFill>
                  <a:schemeClr val="tx1"/>
                </a:solidFill>
                <a:latin typeface="+mn-lt"/>
                <a:ea typeface="+mn-ea"/>
              </a:defRPr>
            </a:lvl6pPr>
            <a:lvl7pPr marL="1703388" indent="-209550" algn="l" rtl="0" eaLnBrk="1" fontAlgn="base" hangingPunct="1">
              <a:spcBef>
                <a:spcPct val="0"/>
              </a:spcBef>
              <a:spcAft>
                <a:spcPct val="0"/>
              </a:spcAft>
              <a:buFont typeface="Arial" charset="0"/>
              <a:buChar char="&gt;"/>
              <a:defRPr sz="1200">
                <a:solidFill>
                  <a:schemeClr val="tx1"/>
                </a:solidFill>
                <a:latin typeface="+mn-lt"/>
                <a:ea typeface="+mn-ea"/>
              </a:defRPr>
            </a:lvl7pPr>
            <a:lvl8pPr marL="2160588" indent="-209550" algn="l" rtl="0" eaLnBrk="1" fontAlgn="base" hangingPunct="1">
              <a:spcBef>
                <a:spcPct val="0"/>
              </a:spcBef>
              <a:spcAft>
                <a:spcPct val="0"/>
              </a:spcAft>
              <a:buFont typeface="Arial" charset="0"/>
              <a:buChar char="&gt;"/>
              <a:defRPr sz="1200">
                <a:solidFill>
                  <a:schemeClr val="tx1"/>
                </a:solidFill>
                <a:latin typeface="+mn-lt"/>
                <a:ea typeface="+mn-ea"/>
              </a:defRPr>
            </a:lvl8pPr>
            <a:lvl9pPr marL="2617788" indent="-209550" algn="l" rtl="0" eaLnBrk="1" fontAlgn="base" hangingPunct="1">
              <a:spcBef>
                <a:spcPct val="0"/>
              </a:spcBef>
              <a:spcAft>
                <a:spcPct val="0"/>
              </a:spcAft>
              <a:buFont typeface="Arial" charset="0"/>
              <a:buChar char="&gt;"/>
              <a:defRPr sz="1200">
                <a:solidFill>
                  <a:schemeClr val="tx1"/>
                </a:solidFill>
                <a:latin typeface="+mn-lt"/>
                <a:ea typeface="+mn-ea"/>
              </a:defRPr>
            </a:lvl9pPr>
          </a:lstStyle>
          <a:p>
            <a:pPr>
              <a:lnSpc>
                <a:spcPct val="85000"/>
              </a:lnSpc>
            </a:pPr>
            <a:r>
              <a:rPr lang="en-AU" sz="2200" b="1" kern="0" dirty="0">
                <a:solidFill>
                  <a:schemeClr val="accent1"/>
                </a:solidFill>
                <a:latin typeface="Arial"/>
                <a:ea typeface="ＭＳ Ｐゴシック" pitchFamily="34" charset="-128"/>
                <a:cs typeface="Arial"/>
              </a:rPr>
              <a:t>Low-rise apartments</a:t>
            </a:r>
            <a:endParaRPr lang="en-US" sz="2200" b="1" kern="0" dirty="0">
              <a:solidFill>
                <a:schemeClr val="accent1"/>
              </a:solidFill>
              <a:latin typeface="Arial"/>
              <a:ea typeface="ＭＳ Ｐゴシック" pitchFamily="34" charset="-128"/>
              <a:cs typeface="Arial"/>
            </a:endParaRPr>
          </a:p>
        </p:txBody>
      </p:sp>
      <p:sp>
        <p:nvSpPr>
          <p:cNvPr id="10" name="Content Placeholder 1"/>
          <p:cNvSpPr txBox="1">
            <a:spLocks/>
          </p:cNvSpPr>
          <p:nvPr/>
        </p:nvSpPr>
        <p:spPr bwMode="auto">
          <a:xfrm>
            <a:off x="1494872" y="846283"/>
            <a:ext cx="3359536" cy="677108"/>
          </a:xfrm>
          <a:prstGeom prst="rect">
            <a:avLst/>
          </a:prstGeom>
          <a:solidFill>
            <a:schemeClr val="bg1"/>
          </a:solidFill>
          <a:ln w="9525">
            <a:noFill/>
            <a:miter lim="800000"/>
            <a:headEnd/>
            <a:tailEnd/>
          </a:ln>
        </p:spPr>
        <p:txBody>
          <a:bodyPr vert="horz" wrap="square" lIns="0" tIns="0" rIns="0" bIns="0" numCol="1" anchor="t" anchorCtr="0" compatLnSpc="1">
            <a:prstTxWarp prst="textNoShape">
              <a:avLst/>
            </a:prstTxWarp>
            <a:spAutoFit/>
          </a:bodyPr>
          <a:lstStyle>
            <a:lvl1pPr marL="0" indent="0" algn="l" rtl="0" eaLnBrk="1" fontAlgn="base" hangingPunct="1">
              <a:spcBef>
                <a:spcPct val="0"/>
              </a:spcBef>
              <a:spcAft>
                <a:spcPct val="0"/>
              </a:spcAft>
              <a:buFont typeface="Arial" panose="020B0604020202020204" pitchFamily="34" charset="0"/>
              <a:buNone/>
              <a:defRPr sz="1800" b="0">
                <a:solidFill>
                  <a:schemeClr val="tx1"/>
                </a:solidFill>
                <a:latin typeface="+mn-lt"/>
                <a:ea typeface="+mn-ea"/>
                <a:cs typeface="+mn-cs"/>
              </a:defRPr>
            </a:lvl1pPr>
            <a:lvl2pPr marL="179388" indent="-177800" algn="l" rtl="0" eaLnBrk="1" fontAlgn="base" hangingPunct="1">
              <a:spcBef>
                <a:spcPct val="0"/>
              </a:spcBef>
              <a:spcAft>
                <a:spcPct val="0"/>
              </a:spcAft>
              <a:buSzPct val="130000"/>
              <a:buChar char="•"/>
              <a:defRPr sz="1200">
                <a:solidFill>
                  <a:schemeClr val="tx1"/>
                </a:solidFill>
                <a:latin typeface="+mn-lt"/>
                <a:ea typeface="+mn-ea"/>
              </a:defRPr>
            </a:lvl2pPr>
            <a:lvl3pPr marL="403225" indent="-222250" algn="l" rtl="0" eaLnBrk="1" fontAlgn="base" hangingPunct="1">
              <a:spcBef>
                <a:spcPct val="0"/>
              </a:spcBef>
              <a:spcAft>
                <a:spcPct val="0"/>
              </a:spcAft>
              <a:buFont typeface="Arial" charset="0"/>
              <a:buChar char="–"/>
              <a:defRPr sz="1200">
                <a:solidFill>
                  <a:schemeClr val="tx1"/>
                </a:solidFill>
                <a:latin typeface="+mn-lt"/>
                <a:ea typeface="+mn-ea"/>
              </a:defRPr>
            </a:lvl3pPr>
            <a:lvl4pPr marL="560388" indent="-142875" algn="l" rtl="0" eaLnBrk="1" fontAlgn="base" hangingPunct="1">
              <a:spcBef>
                <a:spcPct val="0"/>
              </a:spcBef>
              <a:spcAft>
                <a:spcPct val="0"/>
              </a:spcAft>
              <a:buFont typeface="Arial" charset="0"/>
              <a:buChar char="-"/>
              <a:defRPr sz="1200">
                <a:solidFill>
                  <a:schemeClr val="tx1"/>
                </a:solidFill>
                <a:latin typeface="+mn-lt"/>
                <a:ea typeface="+mn-ea"/>
              </a:defRPr>
            </a:lvl4pPr>
            <a:lvl5pPr marL="788988" indent="-209550" algn="l" rtl="0" eaLnBrk="1" fontAlgn="base" hangingPunct="1">
              <a:spcBef>
                <a:spcPct val="0"/>
              </a:spcBef>
              <a:spcAft>
                <a:spcPct val="0"/>
              </a:spcAft>
              <a:buFont typeface="Arial" charset="0"/>
              <a:buChar char="&gt;"/>
              <a:defRPr sz="1200">
                <a:solidFill>
                  <a:schemeClr val="tx1"/>
                </a:solidFill>
                <a:latin typeface="+mn-lt"/>
                <a:ea typeface="+mn-ea"/>
              </a:defRPr>
            </a:lvl5pPr>
            <a:lvl6pPr marL="1246188" indent="-209550" algn="l" rtl="0" eaLnBrk="1" fontAlgn="base" hangingPunct="1">
              <a:spcBef>
                <a:spcPct val="0"/>
              </a:spcBef>
              <a:spcAft>
                <a:spcPct val="0"/>
              </a:spcAft>
              <a:buFont typeface="Arial" charset="0"/>
              <a:buChar char="&gt;"/>
              <a:defRPr sz="1200">
                <a:solidFill>
                  <a:schemeClr val="tx1"/>
                </a:solidFill>
                <a:latin typeface="+mn-lt"/>
                <a:ea typeface="+mn-ea"/>
              </a:defRPr>
            </a:lvl6pPr>
            <a:lvl7pPr marL="1703388" indent="-209550" algn="l" rtl="0" eaLnBrk="1" fontAlgn="base" hangingPunct="1">
              <a:spcBef>
                <a:spcPct val="0"/>
              </a:spcBef>
              <a:spcAft>
                <a:spcPct val="0"/>
              </a:spcAft>
              <a:buFont typeface="Arial" charset="0"/>
              <a:buChar char="&gt;"/>
              <a:defRPr sz="1200">
                <a:solidFill>
                  <a:schemeClr val="tx1"/>
                </a:solidFill>
                <a:latin typeface="+mn-lt"/>
                <a:ea typeface="+mn-ea"/>
              </a:defRPr>
            </a:lvl7pPr>
            <a:lvl8pPr marL="2160588" indent="-209550" algn="l" rtl="0" eaLnBrk="1" fontAlgn="base" hangingPunct="1">
              <a:spcBef>
                <a:spcPct val="0"/>
              </a:spcBef>
              <a:spcAft>
                <a:spcPct val="0"/>
              </a:spcAft>
              <a:buFont typeface="Arial" charset="0"/>
              <a:buChar char="&gt;"/>
              <a:defRPr sz="1200">
                <a:solidFill>
                  <a:schemeClr val="tx1"/>
                </a:solidFill>
                <a:latin typeface="+mn-lt"/>
                <a:ea typeface="+mn-ea"/>
              </a:defRPr>
            </a:lvl8pPr>
            <a:lvl9pPr marL="2617788" indent="-209550" algn="l" rtl="0" eaLnBrk="1" fontAlgn="base" hangingPunct="1">
              <a:spcBef>
                <a:spcPct val="0"/>
              </a:spcBef>
              <a:spcAft>
                <a:spcPct val="0"/>
              </a:spcAft>
              <a:buFont typeface="Arial" charset="0"/>
              <a:buChar char="&gt;"/>
              <a:defRPr sz="1200">
                <a:solidFill>
                  <a:schemeClr val="tx1"/>
                </a:solidFill>
                <a:latin typeface="+mn-lt"/>
                <a:ea typeface="+mn-ea"/>
              </a:defRPr>
            </a:lvl9pPr>
          </a:lstStyle>
          <a:p>
            <a:pPr algn="ctr"/>
            <a:r>
              <a:rPr lang="en-AU" sz="2200" b="1" kern="0" dirty="0">
                <a:latin typeface="Arial"/>
                <a:cs typeface="Arial"/>
              </a:rPr>
              <a:t>Average annual building approvals</a:t>
            </a:r>
            <a:r>
              <a:rPr lang="en-AU" sz="2200" b="1" kern="0" dirty="0">
                <a:cs typeface="Arial"/>
              </a:rPr>
              <a:t>, 1992-2016</a:t>
            </a:r>
            <a:endParaRPr lang="en-US" sz="2200" b="1" kern="0" dirty="0">
              <a:latin typeface="Arial"/>
              <a:ea typeface="ＭＳ Ｐゴシック" pitchFamily="34" charset="-128"/>
              <a:cs typeface="Arial"/>
            </a:endParaRPr>
          </a:p>
        </p:txBody>
      </p:sp>
      <p:cxnSp>
        <p:nvCxnSpPr>
          <p:cNvPr id="4" name="Straight Arrow Connector 3"/>
          <p:cNvCxnSpPr>
            <a:cxnSpLocks/>
          </p:cNvCxnSpPr>
          <p:nvPr/>
        </p:nvCxnSpPr>
        <p:spPr bwMode="auto">
          <a:xfrm>
            <a:off x="3174640" y="1589152"/>
            <a:ext cx="0" cy="592501"/>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2" name="Straight Arrow Connector 11">
            <a:extLst>
              <a:ext uri="{FF2B5EF4-FFF2-40B4-BE49-F238E27FC236}">
                <a16:creationId xmlns:a16="http://schemas.microsoft.com/office/drawing/2014/main" id="{8B6732CA-3844-45EB-B454-BA01EF46852E}"/>
              </a:ext>
            </a:extLst>
          </p:cNvPr>
          <p:cNvCxnSpPr>
            <a:cxnSpLocks/>
          </p:cNvCxnSpPr>
          <p:nvPr/>
        </p:nvCxnSpPr>
        <p:spPr bwMode="auto">
          <a:xfrm flipH="1" flipV="1">
            <a:off x="7905328" y="3001817"/>
            <a:ext cx="165049" cy="122121"/>
          </a:xfrm>
          <a:prstGeom prst="straightConnector1">
            <a:avLst/>
          </a:prstGeom>
          <a:solidFill>
            <a:schemeClr val="accent1"/>
          </a:solidFill>
          <a:ln w="9525" cap="flat" cmpd="sng" algn="ctr">
            <a:solidFill>
              <a:schemeClr val="tx2"/>
            </a:solidFill>
            <a:prstDash val="solid"/>
            <a:round/>
            <a:headEnd type="none" w="med" len="med"/>
            <a:tailEnd type="triangle"/>
          </a:ln>
          <a:effectLst/>
        </p:spPr>
      </p:cxnSp>
      <p:cxnSp>
        <p:nvCxnSpPr>
          <p:cNvPr id="13" name="Straight Arrow Connector 12">
            <a:extLst>
              <a:ext uri="{FF2B5EF4-FFF2-40B4-BE49-F238E27FC236}">
                <a16:creationId xmlns:a16="http://schemas.microsoft.com/office/drawing/2014/main" id="{8953CC78-5888-4676-A3A4-11D98BBD9F42}"/>
              </a:ext>
            </a:extLst>
          </p:cNvPr>
          <p:cNvCxnSpPr>
            <a:cxnSpLocks/>
          </p:cNvCxnSpPr>
          <p:nvPr/>
        </p:nvCxnSpPr>
        <p:spPr bwMode="auto">
          <a:xfrm flipH="1">
            <a:off x="7905328" y="2351100"/>
            <a:ext cx="165050" cy="161724"/>
          </a:xfrm>
          <a:prstGeom prst="straightConnector1">
            <a:avLst/>
          </a:prstGeom>
          <a:solidFill>
            <a:schemeClr val="accent1"/>
          </a:solidFill>
          <a:ln w="9525" cap="flat" cmpd="sng" algn="ctr">
            <a:solidFill>
              <a:schemeClr val="accent1"/>
            </a:solidFill>
            <a:prstDash val="solid"/>
            <a:round/>
            <a:headEnd type="none" w="med" len="med"/>
            <a:tailEnd type="triangle"/>
          </a:ln>
          <a:effectLst/>
        </p:spPr>
      </p:cxnSp>
    </p:spTree>
    <p:extLst>
      <p:ext uri="{BB962C8B-B14F-4D97-AF65-F5344CB8AC3E}">
        <p14:creationId xmlns:p14="http://schemas.microsoft.com/office/powerpoint/2010/main" val="33010423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p:cNvPr>
          <p:cNvGraphicFramePr>
            <a:graphicFrameLocks/>
          </p:cNvGraphicFramePr>
          <p:nvPr>
            <p:extLst>
              <p:ext uri="{D42A27DB-BD31-4B8C-83A1-F6EECF244321}">
                <p14:modId xmlns:p14="http://schemas.microsoft.com/office/powerpoint/2010/main" val="4177488244"/>
              </p:ext>
            </p:extLst>
          </p:nvPr>
        </p:nvGraphicFramePr>
        <p:xfrm>
          <a:off x="3617788" y="359702"/>
          <a:ext cx="3359021" cy="616607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5" name="Content Placeholder 3">
            <a:extLst/>
          </p:cNvPr>
          <p:cNvGraphicFramePr>
            <a:graphicFrameLocks/>
          </p:cNvGraphicFramePr>
          <p:nvPr>
            <p:extLst>
              <p:ext uri="{D42A27DB-BD31-4B8C-83A1-F6EECF244321}">
                <p14:modId xmlns:p14="http://schemas.microsoft.com/office/powerpoint/2010/main" val="3776124259"/>
              </p:ext>
            </p:extLst>
          </p:nvPr>
        </p:nvGraphicFramePr>
        <p:xfrm>
          <a:off x="0" y="361802"/>
          <a:ext cx="3728865" cy="6202584"/>
        </p:xfrm>
        <a:graphic>
          <a:graphicData uri="http://schemas.openxmlformats.org/drawingml/2006/chart">
            <c:chart xmlns:c="http://schemas.openxmlformats.org/drawingml/2006/chart" xmlns:r="http://schemas.openxmlformats.org/officeDocument/2006/relationships" r:id="rId4"/>
          </a:graphicData>
        </a:graphic>
      </p:graphicFrame>
      <p:sp>
        <p:nvSpPr>
          <p:cNvPr id="6" name="TextBox 1"/>
          <p:cNvSpPr txBox="1"/>
          <p:nvPr/>
        </p:nvSpPr>
        <p:spPr>
          <a:xfrm>
            <a:off x="7010770" y="17214"/>
            <a:ext cx="2895229" cy="338554"/>
          </a:xfrm>
          <a:prstGeom prst="rect">
            <a:avLst/>
          </a:prstGeom>
          <a:solidFill>
            <a:schemeClr val="bg1"/>
          </a:solid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spcBef>
                <a:spcPts val="800"/>
              </a:spcBef>
            </a:pPr>
            <a:r>
              <a:rPr lang="en-AU" sz="2200" dirty="0"/>
              <a:t>Brisbane</a:t>
            </a:r>
            <a:endParaRPr lang="en-US" sz="2200" dirty="0"/>
          </a:p>
        </p:txBody>
      </p:sp>
      <p:sp>
        <p:nvSpPr>
          <p:cNvPr id="8" name="TextBox 1">
            <a:extLst/>
          </p:cNvPr>
          <p:cNvSpPr txBox="1"/>
          <p:nvPr/>
        </p:nvSpPr>
        <p:spPr>
          <a:xfrm>
            <a:off x="577516" y="6489078"/>
            <a:ext cx="9328484" cy="338554"/>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spcBef>
                <a:spcPts val="800"/>
              </a:spcBef>
            </a:pPr>
            <a:r>
              <a:rPr lang="en-AU" sz="2200" dirty="0"/>
              <a:t>City region</a:t>
            </a:r>
            <a:endParaRPr lang="en-AU" sz="2200" dirty="0">
              <a:highlight>
                <a:srgbClr val="FF00FF"/>
              </a:highlight>
            </a:endParaRPr>
          </a:p>
        </p:txBody>
      </p:sp>
      <p:sp>
        <p:nvSpPr>
          <p:cNvPr id="9" name="TextBox 1">
            <a:extLst/>
          </p:cNvPr>
          <p:cNvSpPr txBox="1"/>
          <p:nvPr/>
        </p:nvSpPr>
        <p:spPr>
          <a:xfrm>
            <a:off x="3799370" y="17214"/>
            <a:ext cx="3140895" cy="338554"/>
          </a:xfrm>
          <a:prstGeom prst="rect">
            <a:avLst/>
          </a:prstGeom>
          <a:solidFill>
            <a:schemeClr val="bg1"/>
          </a:solid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spcBef>
                <a:spcPts val="800"/>
              </a:spcBef>
            </a:pPr>
            <a:r>
              <a:rPr lang="en-AU" sz="2200" dirty="0"/>
              <a:t>Melbourne</a:t>
            </a:r>
          </a:p>
        </p:txBody>
      </p:sp>
      <p:sp>
        <p:nvSpPr>
          <p:cNvPr id="10" name="TextBox 1">
            <a:extLst/>
          </p:cNvPr>
          <p:cNvSpPr txBox="1"/>
          <p:nvPr/>
        </p:nvSpPr>
        <p:spPr>
          <a:xfrm>
            <a:off x="577516" y="17214"/>
            <a:ext cx="3126837" cy="338554"/>
          </a:xfrm>
          <a:prstGeom prst="rect">
            <a:avLst/>
          </a:prstGeom>
          <a:solidFill>
            <a:schemeClr val="bg1"/>
          </a:solid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spcBef>
                <a:spcPts val="800"/>
              </a:spcBef>
            </a:pPr>
            <a:r>
              <a:rPr lang="en-AU" sz="2200" dirty="0"/>
              <a:t>Sydney</a:t>
            </a:r>
          </a:p>
        </p:txBody>
      </p:sp>
      <p:grpSp>
        <p:nvGrpSpPr>
          <p:cNvPr id="21" name="Group 20"/>
          <p:cNvGrpSpPr/>
          <p:nvPr/>
        </p:nvGrpSpPr>
        <p:grpSpPr>
          <a:xfrm>
            <a:off x="715836" y="614862"/>
            <a:ext cx="1328735" cy="2918351"/>
            <a:chOff x="-3978965" y="2051641"/>
            <a:chExt cx="1328735" cy="2918351"/>
          </a:xfrm>
        </p:grpSpPr>
        <p:sp>
          <p:nvSpPr>
            <p:cNvPr id="12" name="Rectangle 11">
              <a:extLst/>
            </p:cNvPr>
            <p:cNvSpPr/>
            <p:nvPr/>
          </p:nvSpPr>
          <p:spPr bwMode="auto">
            <a:xfrm>
              <a:off x="-3978965" y="2090057"/>
              <a:ext cx="1328735" cy="2879935"/>
            </a:xfrm>
            <a:prstGeom prst="rect">
              <a:avLst/>
            </a:prstGeom>
            <a:solidFill>
              <a:schemeClr val="bg1"/>
            </a:solidFill>
            <a:ln w="9525" cap="flat" cmpd="sng" algn="ctr">
              <a:noFill/>
              <a:prstDash val="solid"/>
              <a:round/>
              <a:headEnd type="none" w="med" len="med"/>
              <a:tailEnd type="none" w="med" len="med"/>
            </a:ln>
            <a:effectLst/>
          </p:spPr>
          <p:txBody>
            <a:bodyPr vert="horz" wrap="square" lIns="99060" tIns="49530" rIns="99060" bIns="49530" numCol="1" rtlCol="0" anchor="t" anchorCtr="0" compatLnSpc="1">
              <a:prstTxWarp prst="textNoShape">
                <a:avLst/>
              </a:prstTxWarp>
            </a:bodyPr>
            <a:lstStyle/>
            <a:p>
              <a:pPr defTabSz="990570"/>
              <a:endParaRPr lang="en-US" sz="2200" dirty="0"/>
            </a:p>
          </p:txBody>
        </p:sp>
        <p:sp>
          <p:nvSpPr>
            <p:cNvPr id="13" name="TextBox 1">
              <a:extLst/>
            </p:cNvPr>
            <p:cNvSpPr txBox="1"/>
            <p:nvPr/>
          </p:nvSpPr>
          <p:spPr>
            <a:xfrm>
              <a:off x="-3465679" y="2756451"/>
              <a:ext cx="815449" cy="2103138"/>
            </a:xfrm>
            <a:prstGeom prst="rect">
              <a:avLst/>
            </a:prstGeom>
            <a:solidFill>
              <a:schemeClr val="bg1"/>
            </a:solid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spcBef>
                  <a:spcPts val="800"/>
                </a:spcBef>
              </a:pPr>
              <a:r>
                <a:rPr lang="en-AU" sz="2200" dirty="0"/>
                <a:t>2-3</a:t>
              </a:r>
            </a:p>
            <a:p>
              <a:pPr>
                <a:spcBef>
                  <a:spcPts val="800"/>
                </a:spcBef>
              </a:pPr>
              <a:r>
                <a:rPr lang="en-AU" sz="2200" dirty="0"/>
                <a:t>4-9</a:t>
              </a:r>
            </a:p>
            <a:p>
              <a:pPr>
                <a:spcBef>
                  <a:spcPts val="800"/>
                </a:spcBef>
              </a:pPr>
              <a:r>
                <a:rPr lang="en-AU" sz="2200" dirty="0"/>
                <a:t>10-19</a:t>
              </a:r>
            </a:p>
            <a:p>
              <a:pPr>
                <a:spcBef>
                  <a:spcPts val="800"/>
                </a:spcBef>
              </a:pPr>
              <a:r>
                <a:rPr lang="en-AU" sz="2200" dirty="0"/>
                <a:t>20-39</a:t>
              </a:r>
            </a:p>
            <a:p>
              <a:pPr>
                <a:spcBef>
                  <a:spcPts val="800"/>
                </a:spcBef>
              </a:pPr>
              <a:r>
                <a:rPr lang="en-AU" sz="2200" dirty="0"/>
                <a:t>40+</a:t>
              </a:r>
            </a:p>
          </p:txBody>
        </p:sp>
        <p:sp>
          <p:nvSpPr>
            <p:cNvPr id="14" name="Rectangle 13">
              <a:extLst/>
            </p:cNvPr>
            <p:cNvSpPr/>
            <p:nvPr/>
          </p:nvSpPr>
          <p:spPr bwMode="auto">
            <a:xfrm>
              <a:off x="-3899938" y="3210668"/>
              <a:ext cx="324000" cy="288000"/>
            </a:xfrm>
            <a:prstGeom prst="rect">
              <a:avLst/>
            </a:prstGeom>
            <a:solidFill>
              <a:schemeClr val="accent2"/>
            </a:solidFill>
            <a:ln w="9525" cap="flat" cmpd="sng" algn="ctr">
              <a:solidFill>
                <a:schemeClr val="tx1"/>
              </a:solidFill>
              <a:prstDash val="solid"/>
              <a:round/>
              <a:headEnd type="none" w="med" len="med"/>
              <a:tailEnd type="none" w="med" len="med"/>
            </a:ln>
            <a:effectLst/>
          </p:spPr>
          <p:txBody>
            <a:bodyPr vert="horz" wrap="square" lIns="99060" tIns="49530" rIns="99060" bIns="49530" numCol="1" rtlCol="0" anchor="t" anchorCtr="0" compatLnSpc="1">
              <a:prstTxWarp prst="textNoShape">
                <a:avLst/>
              </a:prstTxWarp>
            </a:bodyPr>
            <a:lstStyle/>
            <a:p>
              <a:pPr defTabSz="990570"/>
              <a:endParaRPr lang="en-US" sz="2200"/>
            </a:p>
          </p:txBody>
        </p:sp>
        <p:sp>
          <p:nvSpPr>
            <p:cNvPr id="15" name="Rectangle 14">
              <a:extLst/>
            </p:cNvPr>
            <p:cNvSpPr/>
            <p:nvPr/>
          </p:nvSpPr>
          <p:spPr bwMode="auto">
            <a:xfrm>
              <a:off x="-3899938" y="3645554"/>
              <a:ext cx="324000" cy="28800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9060" tIns="49530" rIns="99060" bIns="49530" numCol="1" rtlCol="0" anchor="t" anchorCtr="0" compatLnSpc="1">
              <a:prstTxWarp prst="textNoShape">
                <a:avLst/>
              </a:prstTxWarp>
            </a:bodyPr>
            <a:lstStyle/>
            <a:p>
              <a:pPr defTabSz="990570"/>
              <a:endParaRPr lang="en-US" sz="2200"/>
            </a:p>
          </p:txBody>
        </p:sp>
        <p:sp>
          <p:nvSpPr>
            <p:cNvPr id="16" name="Rectangle 15">
              <a:extLst/>
            </p:cNvPr>
            <p:cNvSpPr/>
            <p:nvPr/>
          </p:nvSpPr>
          <p:spPr bwMode="auto">
            <a:xfrm>
              <a:off x="-3899938" y="4080441"/>
              <a:ext cx="324000" cy="288000"/>
            </a:xfrm>
            <a:prstGeom prst="rect">
              <a:avLst/>
            </a:prstGeom>
            <a:solidFill>
              <a:schemeClr val="tx2"/>
            </a:solidFill>
            <a:ln w="9525" cap="flat" cmpd="sng" algn="ctr">
              <a:solidFill>
                <a:schemeClr val="tx1"/>
              </a:solidFill>
              <a:prstDash val="solid"/>
              <a:round/>
              <a:headEnd type="none" w="med" len="med"/>
              <a:tailEnd type="none" w="med" len="med"/>
            </a:ln>
            <a:effectLst/>
          </p:spPr>
          <p:txBody>
            <a:bodyPr vert="horz" wrap="square" lIns="99060" tIns="49530" rIns="99060" bIns="49530" numCol="1" rtlCol="0" anchor="t" anchorCtr="0" compatLnSpc="1">
              <a:prstTxWarp prst="textNoShape">
                <a:avLst/>
              </a:prstTxWarp>
            </a:bodyPr>
            <a:lstStyle/>
            <a:p>
              <a:pPr defTabSz="990570"/>
              <a:endParaRPr lang="en-US" sz="2200"/>
            </a:p>
          </p:txBody>
        </p:sp>
        <p:sp>
          <p:nvSpPr>
            <p:cNvPr id="17" name="Rectangle 16">
              <a:extLst/>
            </p:cNvPr>
            <p:cNvSpPr/>
            <p:nvPr/>
          </p:nvSpPr>
          <p:spPr bwMode="auto">
            <a:xfrm>
              <a:off x="-3899938" y="4515328"/>
              <a:ext cx="324000" cy="288000"/>
            </a:xfrm>
            <a:prstGeom prst="rect">
              <a:avLst/>
            </a:prstGeom>
            <a:solidFill>
              <a:schemeClr val="bg2"/>
            </a:solidFill>
            <a:ln w="9525" cap="flat" cmpd="sng" algn="ctr">
              <a:solidFill>
                <a:schemeClr val="tx1"/>
              </a:solidFill>
              <a:prstDash val="solid"/>
              <a:round/>
              <a:headEnd type="none" w="med" len="med"/>
              <a:tailEnd type="none" w="med" len="med"/>
            </a:ln>
            <a:effectLst/>
          </p:spPr>
          <p:txBody>
            <a:bodyPr vert="horz" wrap="square" lIns="99060" tIns="49530" rIns="99060" bIns="49530" numCol="1" rtlCol="0" anchor="t" anchorCtr="0" compatLnSpc="1">
              <a:prstTxWarp prst="textNoShape">
                <a:avLst/>
              </a:prstTxWarp>
            </a:bodyPr>
            <a:lstStyle/>
            <a:p>
              <a:pPr defTabSz="990570"/>
              <a:endParaRPr lang="en-US" sz="2200"/>
            </a:p>
          </p:txBody>
        </p:sp>
        <p:sp>
          <p:nvSpPr>
            <p:cNvPr id="18" name="Rectangle 17">
              <a:extLst/>
            </p:cNvPr>
            <p:cNvSpPr/>
            <p:nvPr/>
          </p:nvSpPr>
          <p:spPr bwMode="auto">
            <a:xfrm>
              <a:off x="-3899938" y="2775782"/>
              <a:ext cx="324000" cy="288000"/>
            </a:xfrm>
            <a:prstGeom prst="rect">
              <a:avLst/>
            </a:prstGeom>
            <a:solidFill>
              <a:schemeClr val="accent3"/>
            </a:solidFill>
            <a:ln w="9525" cap="flat" cmpd="sng" algn="ctr">
              <a:solidFill>
                <a:schemeClr val="tx1"/>
              </a:solidFill>
              <a:prstDash val="solid"/>
              <a:round/>
              <a:headEnd type="none" w="med" len="med"/>
              <a:tailEnd type="none" w="med" len="med"/>
            </a:ln>
            <a:effectLst/>
          </p:spPr>
          <p:txBody>
            <a:bodyPr vert="horz" wrap="square" lIns="99060" tIns="49530" rIns="99060" bIns="49530" numCol="1" rtlCol="0" anchor="t" anchorCtr="0" compatLnSpc="1">
              <a:prstTxWarp prst="textNoShape">
                <a:avLst/>
              </a:prstTxWarp>
            </a:bodyPr>
            <a:lstStyle/>
            <a:p>
              <a:pPr defTabSz="990570"/>
              <a:endParaRPr lang="en-US" sz="2200" dirty="0"/>
            </a:p>
          </p:txBody>
        </p:sp>
        <p:sp>
          <p:nvSpPr>
            <p:cNvPr id="19" name="TextBox 1">
              <a:extLst/>
            </p:cNvPr>
            <p:cNvSpPr txBox="1"/>
            <p:nvPr/>
          </p:nvSpPr>
          <p:spPr>
            <a:xfrm>
              <a:off x="-3924002" y="2051641"/>
              <a:ext cx="1152525" cy="677107"/>
            </a:xfrm>
            <a:prstGeom prst="rect">
              <a:avLst/>
            </a:prstGeom>
            <a:solidFill>
              <a:schemeClr val="bg1"/>
            </a:solid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spcBef>
                  <a:spcPts val="0"/>
                </a:spcBef>
              </a:pPr>
              <a:r>
                <a:rPr lang="en-AU" sz="2200" dirty="0"/>
                <a:t>No. of </a:t>
              </a:r>
            </a:p>
            <a:p>
              <a:pPr algn="ctr">
                <a:spcBef>
                  <a:spcPts val="0"/>
                </a:spcBef>
              </a:pPr>
              <a:r>
                <a:rPr lang="en-AU" sz="2200" dirty="0"/>
                <a:t>storeys</a:t>
              </a:r>
            </a:p>
          </p:txBody>
        </p:sp>
      </p:grpSp>
      <p:graphicFrame>
        <p:nvGraphicFramePr>
          <p:cNvPr id="20" name="Content Placeholder 3">
            <a:extLst/>
          </p:cNvPr>
          <p:cNvGraphicFramePr>
            <a:graphicFrameLocks/>
          </p:cNvGraphicFramePr>
          <p:nvPr>
            <p:extLst>
              <p:ext uri="{D42A27DB-BD31-4B8C-83A1-F6EECF244321}">
                <p14:modId xmlns:p14="http://schemas.microsoft.com/office/powerpoint/2010/main" val="4263756362"/>
              </p:ext>
            </p:extLst>
          </p:nvPr>
        </p:nvGraphicFramePr>
        <p:xfrm>
          <a:off x="7035282" y="223936"/>
          <a:ext cx="2870718" cy="6357826"/>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26397976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hart 5"/>
          <p:cNvGraphicFramePr>
            <a:graphicFrameLocks noChangeAspect="1"/>
          </p:cNvGraphicFramePr>
          <p:nvPr>
            <p:extLst>
              <p:ext uri="{D42A27DB-BD31-4B8C-83A1-F6EECF244321}">
                <p14:modId xmlns:p14="http://schemas.microsoft.com/office/powerpoint/2010/main" val="2493355011"/>
              </p:ext>
            </p:extLst>
          </p:nvPr>
        </p:nvGraphicFramePr>
        <p:xfrm>
          <a:off x="0" y="0"/>
          <a:ext cx="9906000" cy="6186312"/>
        </p:xfrm>
        <a:graphic>
          <a:graphicData uri="http://schemas.openxmlformats.org/drawingml/2006/chart">
            <c:chart xmlns:c="http://schemas.openxmlformats.org/drawingml/2006/chart" xmlns:r="http://schemas.openxmlformats.org/officeDocument/2006/relationships" r:id="rId3"/>
          </a:graphicData>
        </a:graphic>
      </p:graphicFrame>
      <p:sp>
        <p:nvSpPr>
          <p:cNvPr id="9" name="Content Placeholder 2"/>
          <p:cNvSpPr txBox="1">
            <a:spLocks/>
          </p:cNvSpPr>
          <p:nvPr/>
        </p:nvSpPr>
        <p:spPr>
          <a:xfrm>
            <a:off x="1299991" y="6491765"/>
            <a:ext cx="8460954" cy="338554"/>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defTabSz="457200"/>
            <a:r>
              <a:rPr lang="en-US" sz="2200" b="1" dirty="0"/>
              <a:t>Distance to CBD (km)</a:t>
            </a:r>
            <a:endParaRPr lang="en-US" sz="2200" b="1" kern="1200" dirty="0"/>
          </a:p>
        </p:txBody>
      </p:sp>
      <p:sp>
        <p:nvSpPr>
          <p:cNvPr id="7" name="Content Placeholder 2"/>
          <p:cNvSpPr txBox="1">
            <a:spLocks/>
          </p:cNvSpPr>
          <p:nvPr/>
        </p:nvSpPr>
        <p:spPr>
          <a:xfrm>
            <a:off x="1409669" y="337074"/>
            <a:ext cx="1587460" cy="338554"/>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defTabSz="457200"/>
            <a:r>
              <a:rPr lang="en-US" sz="2200" b="1" dirty="0">
                <a:solidFill>
                  <a:schemeClr val="tx2"/>
                </a:solidFill>
              </a:rPr>
              <a:t>Sydney</a:t>
            </a:r>
            <a:endParaRPr lang="en-US" sz="2200" b="1" kern="1200" dirty="0">
              <a:solidFill>
                <a:schemeClr val="tx2"/>
              </a:solidFill>
            </a:endParaRPr>
          </a:p>
        </p:txBody>
      </p:sp>
      <p:sp>
        <p:nvSpPr>
          <p:cNvPr id="8" name="Content Placeholder 2"/>
          <p:cNvSpPr txBox="1">
            <a:spLocks/>
          </p:cNvSpPr>
          <p:nvPr/>
        </p:nvSpPr>
        <p:spPr>
          <a:xfrm>
            <a:off x="1409669" y="695395"/>
            <a:ext cx="1587460" cy="338554"/>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defTabSz="457200"/>
            <a:r>
              <a:rPr lang="en-US" sz="2200" b="1" dirty="0">
                <a:solidFill>
                  <a:schemeClr val="accent2"/>
                </a:solidFill>
              </a:rPr>
              <a:t>Melbourne</a:t>
            </a:r>
            <a:endParaRPr lang="en-US" sz="2200" b="1" kern="1200" dirty="0">
              <a:solidFill>
                <a:schemeClr val="accent2"/>
              </a:solidFill>
            </a:endParaRPr>
          </a:p>
        </p:txBody>
      </p:sp>
      <p:sp>
        <p:nvSpPr>
          <p:cNvPr id="10" name="Content Placeholder 2">
            <a:extLst>
              <a:ext uri="{FF2B5EF4-FFF2-40B4-BE49-F238E27FC236}">
                <a16:creationId xmlns:a16="http://schemas.microsoft.com/office/drawing/2014/main" id="{176F9166-097A-4FF3-937D-13E6869A26CE}"/>
              </a:ext>
            </a:extLst>
          </p:cNvPr>
          <p:cNvSpPr txBox="1">
            <a:spLocks/>
          </p:cNvSpPr>
          <p:nvPr/>
        </p:nvSpPr>
        <p:spPr>
          <a:xfrm>
            <a:off x="1933350" y="6058581"/>
            <a:ext cx="630409" cy="338554"/>
          </a:xfrm>
          <a:prstGeom prst="rect">
            <a:avLst/>
          </a:prstGeom>
          <a:solidFill>
            <a:schemeClr val="bg1"/>
          </a:solid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defTabSz="457200"/>
            <a:r>
              <a:rPr lang="en-US" sz="2200" dirty="0"/>
              <a:t>5</a:t>
            </a:r>
            <a:endParaRPr lang="en-US" sz="2200" kern="1200" dirty="0"/>
          </a:p>
        </p:txBody>
      </p:sp>
      <p:sp>
        <p:nvSpPr>
          <p:cNvPr id="11" name="Content Placeholder 2">
            <a:extLst>
              <a:ext uri="{FF2B5EF4-FFF2-40B4-BE49-F238E27FC236}">
                <a16:creationId xmlns:a16="http://schemas.microsoft.com/office/drawing/2014/main" id="{EA43BEA8-CBC0-4F5A-BD25-F9F1DC41E5F5}"/>
              </a:ext>
            </a:extLst>
          </p:cNvPr>
          <p:cNvSpPr txBox="1">
            <a:spLocks/>
          </p:cNvSpPr>
          <p:nvPr/>
        </p:nvSpPr>
        <p:spPr>
          <a:xfrm>
            <a:off x="2875208" y="6058581"/>
            <a:ext cx="630409" cy="338554"/>
          </a:xfrm>
          <a:prstGeom prst="rect">
            <a:avLst/>
          </a:prstGeom>
          <a:solidFill>
            <a:schemeClr val="bg1"/>
          </a:solid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defTabSz="457200"/>
            <a:r>
              <a:rPr lang="en-US" sz="2200" kern="1200" dirty="0"/>
              <a:t>10</a:t>
            </a:r>
          </a:p>
        </p:txBody>
      </p:sp>
      <p:sp>
        <p:nvSpPr>
          <p:cNvPr id="12" name="Content Placeholder 2">
            <a:extLst>
              <a:ext uri="{FF2B5EF4-FFF2-40B4-BE49-F238E27FC236}">
                <a16:creationId xmlns:a16="http://schemas.microsoft.com/office/drawing/2014/main" id="{959412B4-F3E0-4FF4-9E72-F51FA75107D8}"/>
              </a:ext>
            </a:extLst>
          </p:cNvPr>
          <p:cNvSpPr txBox="1">
            <a:spLocks/>
          </p:cNvSpPr>
          <p:nvPr/>
        </p:nvSpPr>
        <p:spPr>
          <a:xfrm>
            <a:off x="3817066" y="6058581"/>
            <a:ext cx="630409" cy="338554"/>
          </a:xfrm>
          <a:prstGeom prst="rect">
            <a:avLst/>
          </a:prstGeom>
          <a:solidFill>
            <a:schemeClr val="bg1"/>
          </a:solid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defTabSz="457200"/>
            <a:r>
              <a:rPr lang="en-US" sz="2200" kern="1200" dirty="0"/>
              <a:t>1</a:t>
            </a:r>
            <a:r>
              <a:rPr lang="en-US" sz="2200" dirty="0"/>
              <a:t>5</a:t>
            </a:r>
            <a:endParaRPr lang="en-US" sz="2200" kern="1200" dirty="0"/>
          </a:p>
        </p:txBody>
      </p:sp>
      <p:sp>
        <p:nvSpPr>
          <p:cNvPr id="13" name="Content Placeholder 2">
            <a:extLst>
              <a:ext uri="{FF2B5EF4-FFF2-40B4-BE49-F238E27FC236}">
                <a16:creationId xmlns:a16="http://schemas.microsoft.com/office/drawing/2014/main" id="{BE4AE8E4-FAF3-432E-9B77-2E04D9B2BA22}"/>
              </a:ext>
            </a:extLst>
          </p:cNvPr>
          <p:cNvSpPr txBox="1">
            <a:spLocks/>
          </p:cNvSpPr>
          <p:nvPr/>
        </p:nvSpPr>
        <p:spPr>
          <a:xfrm>
            <a:off x="4758924" y="6058581"/>
            <a:ext cx="630409" cy="338554"/>
          </a:xfrm>
          <a:prstGeom prst="rect">
            <a:avLst/>
          </a:prstGeom>
          <a:solidFill>
            <a:schemeClr val="bg1"/>
          </a:solid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defTabSz="457200"/>
            <a:r>
              <a:rPr lang="en-US" sz="2200" kern="1200" dirty="0"/>
              <a:t>20</a:t>
            </a:r>
          </a:p>
        </p:txBody>
      </p:sp>
      <p:sp>
        <p:nvSpPr>
          <p:cNvPr id="14" name="Content Placeholder 2">
            <a:extLst>
              <a:ext uri="{FF2B5EF4-FFF2-40B4-BE49-F238E27FC236}">
                <a16:creationId xmlns:a16="http://schemas.microsoft.com/office/drawing/2014/main" id="{4A718FDD-3F48-43FA-B779-8D3F08AE670E}"/>
              </a:ext>
            </a:extLst>
          </p:cNvPr>
          <p:cNvSpPr txBox="1">
            <a:spLocks/>
          </p:cNvSpPr>
          <p:nvPr/>
        </p:nvSpPr>
        <p:spPr>
          <a:xfrm>
            <a:off x="5700782" y="6058581"/>
            <a:ext cx="630409" cy="338554"/>
          </a:xfrm>
          <a:prstGeom prst="rect">
            <a:avLst/>
          </a:prstGeom>
          <a:solidFill>
            <a:schemeClr val="bg1"/>
          </a:solid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defTabSz="457200"/>
            <a:r>
              <a:rPr lang="en-US" sz="2200" kern="1200" dirty="0"/>
              <a:t>25</a:t>
            </a:r>
          </a:p>
        </p:txBody>
      </p:sp>
      <p:sp>
        <p:nvSpPr>
          <p:cNvPr id="15" name="Content Placeholder 2">
            <a:extLst>
              <a:ext uri="{FF2B5EF4-FFF2-40B4-BE49-F238E27FC236}">
                <a16:creationId xmlns:a16="http://schemas.microsoft.com/office/drawing/2014/main" id="{8E299F77-D872-4E19-8854-EB15793F1A86}"/>
              </a:ext>
            </a:extLst>
          </p:cNvPr>
          <p:cNvSpPr txBox="1">
            <a:spLocks/>
          </p:cNvSpPr>
          <p:nvPr/>
        </p:nvSpPr>
        <p:spPr>
          <a:xfrm>
            <a:off x="6642640" y="6058581"/>
            <a:ext cx="630409" cy="338554"/>
          </a:xfrm>
          <a:prstGeom prst="rect">
            <a:avLst/>
          </a:prstGeom>
          <a:solidFill>
            <a:schemeClr val="bg1"/>
          </a:solid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defTabSz="457200"/>
            <a:r>
              <a:rPr lang="en-US" sz="2200" kern="1200" dirty="0"/>
              <a:t>30</a:t>
            </a:r>
          </a:p>
        </p:txBody>
      </p:sp>
      <p:sp>
        <p:nvSpPr>
          <p:cNvPr id="16" name="Content Placeholder 2">
            <a:extLst>
              <a:ext uri="{FF2B5EF4-FFF2-40B4-BE49-F238E27FC236}">
                <a16:creationId xmlns:a16="http://schemas.microsoft.com/office/drawing/2014/main" id="{74E47525-E0AD-40E2-A991-626C0632BB2A}"/>
              </a:ext>
            </a:extLst>
          </p:cNvPr>
          <p:cNvSpPr txBox="1">
            <a:spLocks/>
          </p:cNvSpPr>
          <p:nvPr/>
        </p:nvSpPr>
        <p:spPr>
          <a:xfrm>
            <a:off x="7573209" y="6058581"/>
            <a:ext cx="630409" cy="338554"/>
          </a:xfrm>
          <a:prstGeom prst="rect">
            <a:avLst/>
          </a:prstGeom>
          <a:solidFill>
            <a:schemeClr val="bg1"/>
          </a:solid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defTabSz="457200"/>
            <a:r>
              <a:rPr lang="en-US" sz="2200" kern="1200" dirty="0"/>
              <a:t>35</a:t>
            </a:r>
          </a:p>
        </p:txBody>
      </p:sp>
      <p:sp>
        <p:nvSpPr>
          <p:cNvPr id="17" name="Content Placeholder 2">
            <a:extLst>
              <a:ext uri="{FF2B5EF4-FFF2-40B4-BE49-F238E27FC236}">
                <a16:creationId xmlns:a16="http://schemas.microsoft.com/office/drawing/2014/main" id="{85932CAC-5166-4EBA-BEC5-462A11373F13}"/>
              </a:ext>
            </a:extLst>
          </p:cNvPr>
          <p:cNvSpPr txBox="1">
            <a:spLocks/>
          </p:cNvSpPr>
          <p:nvPr/>
        </p:nvSpPr>
        <p:spPr>
          <a:xfrm>
            <a:off x="8526356" y="6058581"/>
            <a:ext cx="630409" cy="338554"/>
          </a:xfrm>
          <a:prstGeom prst="rect">
            <a:avLst/>
          </a:prstGeom>
          <a:solidFill>
            <a:schemeClr val="bg1"/>
          </a:solid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defTabSz="457200"/>
            <a:r>
              <a:rPr lang="en-US" sz="2200" kern="1200" dirty="0"/>
              <a:t>40+</a:t>
            </a:r>
          </a:p>
        </p:txBody>
      </p:sp>
      <p:sp>
        <p:nvSpPr>
          <p:cNvPr id="18" name="Content Placeholder 2">
            <a:extLst>
              <a:ext uri="{FF2B5EF4-FFF2-40B4-BE49-F238E27FC236}">
                <a16:creationId xmlns:a16="http://schemas.microsoft.com/office/drawing/2014/main" id="{7E8AF0BB-05AE-4FDC-BC23-F3FC0DF8BEA0}"/>
              </a:ext>
            </a:extLst>
          </p:cNvPr>
          <p:cNvSpPr txBox="1">
            <a:spLocks/>
          </p:cNvSpPr>
          <p:nvPr/>
        </p:nvSpPr>
        <p:spPr>
          <a:xfrm>
            <a:off x="1024471" y="6058581"/>
            <a:ext cx="630409" cy="338554"/>
          </a:xfrm>
          <a:prstGeom prst="rect">
            <a:avLst/>
          </a:prstGeom>
          <a:solidFill>
            <a:schemeClr val="bg1"/>
          </a:solid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defTabSz="457200"/>
            <a:r>
              <a:rPr lang="en-US" sz="2200" kern="1200" dirty="0"/>
              <a:t>0</a:t>
            </a:r>
          </a:p>
        </p:txBody>
      </p:sp>
    </p:spTree>
    <p:extLst>
      <p:ext uri="{BB962C8B-B14F-4D97-AF65-F5344CB8AC3E}">
        <p14:creationId xmlns:p14="http://schemas.microsoft.com/office/powerpoint/2010/main" val="4913298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 name="Content Placeholder 3"/>
          <p:cNvGraphicFramePr>
            <a:graphicFrameLocks/>
          </p:cNvGraphicFramePr>
          <p:nvPr>
            <p:extLst>
              <p:ext uri="{D42A27DB-BD31-4B8C-83A1-F6EECF244321}">
                <p14:modId xmlns:p14="http://schemas.microsoft.com/office/powerpoint/2010/main" val="1745928782"/>
              </p:ext>
            </p:extLst>
          </p:nvPr>
        </p:nvGraphicFramePr>
        <p:xfrm>
          <a:off x="0" y="0"/>
          <a:ext cx="9906000" cy="6858000"/>
        </p:xfrm>
        <a:graphic>
          <a:graphicData uri="http://schemas.openxmlformats.org/drawingml/2006/chart">
            <c:chart xmlns:c="http://schemas.openxmlformats.org/drawingml/2006/chart" xmlns:r="http://schemas.openxmlformats.org/officeDocument/2006/relationships" r:id="rId3"/>
          </a:graphicData>
        </a:graphic>
      </p:graphicFrame>
      <p:sp>
        <p:nvSpPr>
          <p:cNvPr id="14" name="TextBox 18"/>
          <p:cNvSpPr txBox="1"/>
          <p:nvPr/>
        </p:nvSpPr>
        <p:spPr>
          <a:xfrm>
            <a:off x="1343971" y="1036282"/>
            <a:ext cx="5166997" cy="296235"/>
          </a:xfrm>
          <a:prstGeom prst="rect">
            <a:avLst/>
          </a:prstGeom>
          <a:solidFill>
            <a:schemeClr val="bg1"/>
          </a:solid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ct val="85000"/>
              </a:lnSpc>
            </a:pPr>
            <a:r>
              <a:rPr lang="en-US" sz="2200" b="1" dirty="0">
                <a:solidFill>
                  <a:schemeClr val="tx2"/>
                </a:solidFill>
              </a:rPr>
              <a:t>Required to meet housing target</a:t>
            </a:r>
          </a:p>
        </p:txBody>
      </p:sp>
      <p:sp>
        <p:nvSpPr>
          <p:cNvPr id="10" name="TextBox 18">
            <a:extLst>
              <a:ext uri="{FF2B5EF4-FFF2-40B4-BE49-F238E27FC236}">
                <a16:creationId xmlns:a16="http://schemas.microsoft.com/office/drawing/2014/main" id="{0BF9DEC7-7340-4879-8A05-11F91B07FCF2}"/>
              </a:ext>
            </a:extLst>
          </p:cNvPr>
          <p:cNvSpPr txBox="1"/>
          <p:nvPr/>
        </p:nvSpPr>
        <p:spPr>
          <a:xfrm>
            <a:off x="1343971" y="654881"/>
            <a:ext cx="3441573" cy="296235"/>
          </a:xfrm>
          <a:prstGeom prst="rect">
            <a:avLst/>
          </a:prstGeom>
          <a:solidFill>
            <a:schemeClr val="bg1"/>
          </a:solid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ct val="85000"/>
              </a:lnSpc>
            </a:pPr>
            <a:r>
              <a:rPr lang="en-US" sz="2200" b="1" dirty="0">
                <a:solidFill>
                  <a:schemeClr val="accent2"/>
                </a:solidFill>
              </a:rPr>
              <a:t>2011 to 2016</a:t>
            </a:r>
          </a:p>
        </p:txBody>
      </p:sp>
      <p:sp>
        <p:nvSpPr>
          <p:cNvPr id="8" name="TextBox 18">
            <a:extLst>
              <a:ext uri="{FF2B5EF4-FFF2-40B4-BE49-F238E27FC236}">
                <a16:creationId xmlns:a16="http://schemas.microsoft.com/office/drawing/2014/main" id="{632C958D-DF59-486E-B44C-B3DDB1E4FB76}"/>
              </a:ext>
            </a:extLst>
          </p:cNvPr>
          <p:cNvSpPr txBox="1"/>
          <p:nvPr/>
        </p:nvSpPr>
        <p:spPr>
          <a:xfrm>
            <a:off x="1343971" y="273479"/>
            <a:ext cx="3172942" cy="296235"/>
          </a:xfrm>
          <a:prstGeom prst="rect">
            <a:avLst/>
          </a:prstGeom>
          <a:solidFill>
            <a:schemeClr val="bg1"/>
          </a:solid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ct val="85000"/>
              </a:lnSpc>
            </a:pPr>
            <a:r>
              <a:rPr lang="en-US" sz="2200" b="1" dirty="0">
                <a:solidFill>
                  <a:schemeClr val="accent3"/>
                </a:solidFill>
              </a:rPr>
              <a:t>2006 to 2011</a:t>
            </a:r>
          </a:p>
        </p:txBody>
      </p:sp>
      <p:sp>
        <p:nvSpPr>
          <p:cNvPr id="3" name="Left Brace 2">
            <a:extLst>
              <a:ext uri="{FF2B5EF4-FFF2-40B4-BE49-F238E27FC236}">
                <a16:creationId xmlns:a16="http://schemas.microsoft.com/office/drawing/2014/main" id="{05F0693E-3E02-432B-BC73-A76365B3FD1A}"/>
              </a:ext>
            </a:extLst>
          </p:cNvPr>
          <p:cNvSpPr/>
          <p:nvPr/>
        </p:nvSpPr>
        <p:spPr bwMode="auto">
          <a:xfrm>
            <a:off x="3727061" y="1905918"/>
            <a:ext cx="239012" cy="1308007"/>
          </a:xfrm>
          <a:prstGeom prst="leftBrace">
            <a:avLst>
              <a:gd name="adj1" fmla="val 49207"/>
              <a:gd name="adj2" fmla="val 50000"/>
            </a:avLst>
          </a:prstGeom>
          <a:no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AU" sz="2200" b="0" i="0" u="none" strike="noStrike" cap="none" normalizeH="0" baseline="0">
              <a:ln>
                <a:noFill/>
              </a:ln>
              <a:solidFill>
                <a:schemeClr val="tx1"/>
              </a:solidFill>
              <a:effectLst/>
              <a:latin typeface="Arial" charset="0"/>
              <a:ea typeface="ＭＳ Ｐゴシック" pitchFamily="34" charset="-128"/>
            </a:endParaRPr>
          </a:p>
        </p:txBody>
      </p:sp>
      <p:sp>
        <p:nvSpPr>
          <p:cNvPr id="11" name="TextBox 18">
            <a:extLst>
              <a:ext uri="{FF2B5EF4-FFF2-40B4-BE49-F238E27FC236}">
                <a16:creationId xmlns:a16="http://schemas.microsoft.com/office/drawing/2014/main" id="{BF7D6866-8683-47BD-A3AC-13371ED554BE}"/>
              </a:ext>
            </a:extLst>
          </p:cNvPr>
          <p:cNvSpPr txBox="1"/>
          <p:nvPr/>
        </p:nvSpPr>
        <p:spPr>
          <a:xfrm>
            <a:off x="1231720" y="2209926"/>
            <a:ext cx="2511845" cy="676339"/>
          </a:xfrm>
          <a:prstGeom prst="rect">
            <a:avLst/>
          </a:prstGeom>
          <a:solidFill>
            <a:schemeClr val="bg1"/>
          </a:solid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r">
              <a:lnSpc>
                <a:spcPct val="85000"/>
              </a:lnSpc>
            </a:pPr>
            <a:r>
              <a:rPr lang="en-US" sz="2200" dirty="0"/>
              <a:t>~11,000 more dwellings per year</a:t>
            </a:r>
          </a:p>
        </p:txBody>
      </p:sp>
    </p:spTree>
    <p:extLst>
      <p:ext uri="{BB962C8B-B14F-4D97-AF65-F5344CB8AC3E}">
        <p14:creationId xmlns:p14="http://schemas.microsoft.com/office/powerpoint/2010/main" val="31933656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1" name="Content Placeholder 6"/>
          <p:cNvGraphicFramePr>
            <a:graphicFrameLocks/>
          </p:cNvGraphicFramePr>
          <p:nvPr>
            <p:extLst>
              <p:ext uri="{D42A27DB-BD31-4B8C-83A1-F6EECF244321}">
                <p14:modId xmlns:p14="http://schemas.microsoft.com/office/powerpoint/2010/main" val="2055041122"/>
              </p:ext>
            </p:extLst>
          </p:nvPr>
        </p:nvGraphicFramePr>
        <p:xfrm>
          <a:off x="0" y="0"/>
          <a:ext cx="9906000" cy="6444000"/>
        </p:xfrm>
        <a:graphic>
          <a:graphicData uri="http://schemas.openxmlformats.org/drawingml/2006/chart">
            <c:chart xmlns:c="http://schemas.openxmlformats.org/drawingml/2006/chart" xmlns:r="http://schemas.openxmlformats.org/officeDocument/2006/relationships" r:id="rId3"/>
          </a:graphicData>
        </a:graphic>
      </p:graphicFrame>
      <p:sp>
        <p:nvSpPr>
          <p:cNvPr id="21" name="Rectangle 20"/>
          <p:cNvSpPr/>
          <p:nvPr/>
        </p:nvSpPr>
        <p:spPr bwMode="auto">
          <a:xfrm>
            <a:off x="6369078" y="212592"/>
            <a:ext cx="2893678" cy="2676198"/>
          </a:xfrm>
          <a:prstGeom prst="rect">
            <a:avLst/>
          </a:prstGeom>
          <a:solidFill>
            <a:schemeClr val="bg1"/>
          </a:solidFill>
          <a:ln w="9525" cap="flat" cmpd="sng" algn="ctr">
            <a:noFill/>
            <a:prstDash val="solid"/>
            <a:round/>
            <a:headEnd type="none" w="med" len="med"/>
            <a:tailEnd type="none" w="med" len="med"/>
          </a:ln>
          <a:effectLst/>
        </p:spPr>
        <p:txBody>
          <a:bodyPr vert="horz" wrap="square" lIns="99060" tIns="49530" rIns="99060" bIns="49530" numCol="1" rtlCol="0" anchor="t" anchorCtr="0" compatLnSpc="1">
            <a:prstTxWarp prst="textNoShape">
              <a:avLst/>
            </a:prstTxWarp>
          </a:bodyPr>
          <a:lstStyle/>
          <a:p>
            <a:pPr defTabSz="990570"/>
            <a:endParaRPr lang="en-US" sz="1800"/>
          </a:p>
        </p:txBody>
      </p:sp>
      <p:sp>
        <p:nvSpPr>
          <p:cNvPr id="8" name="TextBox 1"/>
          <p:cNvSpPr txBox="1"/>
          <p:nvPr/>
        </p:nvSpPr>
        <p:spPr>
          <a:xfrm>
            <a:off x="7894467" y="607524"/>
            <a:ext cx="1368289" cy="2051844"/>
          </a:xfrm>
          <a:prstGeom prst="rect">
            <a:avLst/>
          </a:prstGeom>
          <a:solidFill>
            <a:schemeClr val="bg1"/>
          </a:solid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spcBef>
                <a:spcPts val="650"/>
              </a:spcBef>
            </a:pPr>
            <a:r>
              <a:rPr lang="en-AU" sz="2200" dirty="0"/>
              <a:t>Sydney</a:t>
            </a:r>
          </a:p>
          <a:p>
            <a:pPr>
              <a:spcBef>
                <a:spcPts val="650"/>
              </a:spcBef>
            </a:pPr>
            <a:r>
              <a:rPr lang="en-AU" sz="2200" dirty="0"/>
              <a:t>Melbourne</a:t>
            </a:r>
          </a:p>
          <a:p>
            <a:pPr>
              <a:spcBef>
                <a:spcPts val="650"/>
              </a:spcBef>
            </a:pPr>
            <a:r>
              <a:rPr lang="en-AU" sz="2200" dirty="0"/>
              <a:t>Brisbane</a:t>
            </a:r>
          </a:p>
          <a:p>
            <a:pPr>
              <a:spcBef>
                <a:spcPts val="650"/>
              </a:spcBef>
            </a:pPr>
            <a:r>
              <a:rPr lang="en-AU" sz="2200" dirty="0"/>
              <a:t>Adelaide</a:t>
            </a:r>
          </a:p>
          <a:p>
            <a:pPr>
              <a:spcBef>
                <a:spcPts val="650"/>
              </a:spcBef>
            </a:pPr>
            <a:r>
              <a:rPr lang="en-AU" sz="2200" dirty="0"/>
              <a:t>Perth</a:t>
            </a:r>
            <a:endParaRPr lang="en-US" sz="2200" dirty="0"/>
          </a:p>
        </p:txBody>
      </p:sp>
      <p:sp>
        <p:nvSpPr>
          <p:cNvPr id="10" name="TextBox 1"/>
          <p:cNvSpPr txBox="1"/>
          <p:nvPr/>
        </p:nvSpPr>
        <p:spPr>
          <a:xfrm>
            <a:off x="1376485" y="6157032"/>
            <a:ext cx="775470" cy="338554"/>
          </a:xfrm>
          <a:prstGeom prst="rect">
            <a:avLst/>
          </a:prstGeom>
          <a:solidFill>
            <a:schemeClr val="bg1"/>
          </a:solid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spcBef>
                <a:spcPts val="1300"/>
              </a:spcBef>
            </a:pPr>
            <a:r>
              <a:rPr lang="en-AU" sz="2200" dirty="0"/>
              <a:t>0-5</a:t>
            </a:r>
            <a:endParaRPr lang="en-US" sz="2200" dirty="0"/>
          </a:p>
        </p:txBody>
      </p:sp>
      <p:sp>
        <p:nvSpPr>
          <p:cNvPr id="11" name="TextBox 1"/>
          <p:cNvSpPr txBox="1"/>
          <p:nvPr/>
        </p:nvSpPr>
        <p:spPr>
          <a:xfrm>
            <a:off x="2800563" y="6157032"/>
            <a:ext cx="775470" cy="338554"/>
          </a:xfrm>
          <a:prstGeom prst="rect">
            <a:avLst/>
          </a:prstGeom>
          <a:solidFill>
            <a:schemeClr val="bg1"/>
          </a:solid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spcBef>
                <a:spcPts val="1300"/>
              </a:spcBef>
            </a:pPr>
            <a:r>
              <a:rPr lang="en-AU" sz="2200" dirty="0"/>
              <a:t>5-10</a:t>
            </a:r>
            <a:endParaRPr lang="en-US" sz="2200" dirty="0"/>
          </a:p>
        </p:txBody>
      </p:sp>
      <p:sp>
        <p:nvSpPr>
          <p:cNvPr id="12" name="TextBox 1"/>
          <p:cNvSpPr txBox="1"/>
          <p:nvPr/>
        </p:nvSpPr>
        <p:spPr>
          <a:xfrm>
            <a:off x="4270399" y="6157032"/>
            <a:ext cx="775470" cy="338554"/>
          </a:xfrm>
          <a:prstGeom prst="rect">
            <a:avLst/>
          </a:prstGeom>
          <a:solidFill>
            <a:schemeClr val="bg1"/>
          </a:solid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spcBef>
                <a:spcPts val="1300"/>
              </a:spcBef>
            </a:pPr>
            <a:r>
              <a:rPr lang="en-AU" sz="2200" dirty="0"/>
              <a:t>10-15</a:t>
            </a:r>
            <a:endParaRPr lang="en-US" sz="2200" dirty="0"/>
          </a:p>
        </p:txBody>
      </p:sp>
      <p:sp>
        <p:nvSpPr>
          <p:cNvPr id="13" name="TextBox 1"/>
          <p:cNvSpPr txBox="1"/>
          <p:nvPr/>
        </p:nvSpPr>
        <p:spPr>
          <a:xfrm>
            <a:off x="5719885" y="6157032"/>
            <a:ext cx="775470" cy="338554"/>
          </a:xfrm>
          <a:prstGeom prst="rect">
            <a:avLst/>
          </a:prstGeom>
          <a:solidFill>
            <a:schemeClr val="bg1"/>
          </a:solid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spcBef>
                <a:spcPts val="1300"/>
              </a:spcBef>
            </a:pPr>
            <a:r>
              <a:rPr lang="en-AU" sz="2200" dirty="0"/>
              <a:t>15-20</a:t>
            </a:r>
            <a:endParaRPr lang="en-US" sz="2200" dirty="0"/>
          </a:p>
        </p:txBody>
      </p:sp>
      <p:sp>
        <p:nvSpPr>
          <p:cNvPr id="14" name="TextBox 1"/>
          <p:cNvSpPr txBox="1"/>
          <p:nvPr/>
        </p:nvSpPr>
        <p:spPr>
          <a:xfrm>
            <a:off x="7178701" y="6157032"/>
            <a:ext cx="775470" cy="338554"/>
          </a:xfrm>
          <a:prstGeom prst="rect">
            <a:avLst/>
          </a:prstGeom>
          <a:solidFill>
            <a:schemeClr val="bg1"/>
          </a:solid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spcBef>
                <a:spcPts val="1300"/>
              </a:spcBef>
            </a:pPr>
            <a:r>
              <a:rPr lang="en-AU" sz="2200" dirty="0"/>
              <a:t>20-25</a:t>
            </a:r>
            <a:endParaRPr lang="en-US" sz="2200" dirty="0"/>
          </a:p>
        </p:txBody>
      </p:sp>
      <p:sp>
        <p:nvSpPr>
          <p:cNvPr id="15" name="TextBox 1"/>
          <p:cNvSpPr txBox="1"/>
          <p:nvPr/>
        </p:nvSpPr>
        <p:spPr>
          <a:xfrm>
            <a:off x="8657301" y="6157032"/>
            <a:ext cx="775470" cy="338554"/>
          </a:xfrm>
          <a:prstGeom prst="rect">
            <a:avLst/>
          </a:prstGeom>
          <a:solidFill>
            <a:schemeClr val="bg1"/>
          </a:solid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spcBef>
                <a:spcPts val="1300"/>
              </a:spcBef>
            </a:pPr>
            <a:r>
              <a:rPr lang="en-AU" sz="2200" dirty="0"/>
              <a:t>25-30</a:t>
            </a:r>
            <a:endParaRPr lang="en-US" sz="2200" dirty="0"/>
          </a:p>
        </p:txBody>
      </p:sp>
      <p:sp>
        <p:nvSpPr>
          <p:cNvPr id="16" name="TextBox 1"/>
          <p:cNvSpPr txBox="1"/>
          <p:nvPr/>
        </p:nvSpPr>
        <p:spPr>
          <a:xfrm>
            <a:off x="1013552" y="6478502"/>
            <a:ext cx="8791460" cy="338554"/>
          </a:xfrm>
          <a:prstGeom prst="rect">
            <a:avLst/>
          </a:prstGeom>
          <a:solidFill>
            <a:schemeClr val="bg1"/>
          </a:solid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spcBef>
                <a:spcPts val="1300"/>
              </a:spcBef>
            </a:pPr>
            <a:r>
              <a:rPr lang="en-AU" sz="2200" dirty="0"/>
              <a:t>Distance to GPO, km</a:t>
            </a:r>
            <a:endParaRPr lang="en-US" sz="2200" dirty="0"/>
          </a:p>
        </p:txBody>
      </p:sp>
      <p:sp>
        <p:nvSpPr>
          <p:cNvPr id="4" name="Rectangle 3"/>
          <p:cNvSpPr/>
          <p:nvPr/>
        </p:nvSpPr>
        <p:spPr bwMode="auto">
          <a:xfrm>
            <a:off x="7408812" y="657652"/>
            <a:ext cx="324000" cy="239729"/>
          </a:xfrm>
          <a:prstGeom prst="rect">
            <a:avLst/>
          </a:prstGeom>
          <a:solidFill>
            <a:schemeClr val="bg2"/>
          </a:solidFill>
          <a:ln w="9525" cap="flat" cmpd="sng" algn="ctr">
            <a:solidFill>
              <a:schemeClr val="tx1"/>
            </a:solidFill>
            <a:prstDash val="solid"/>
            <a:round/>
            <a:headEnd type="none" w="med" len="med"/>
            <a:tailEnd type="none" w="med" len="med"/>
          </a:ln>
          <a:effectLst/>
        </p:spPr>
        <p:txBody>
          <a:bodyPr vert="horz" wrap="square" lIns="99060" tIns="49530" rIns="99060" bIns="49530" numCol="1" rtlCol="0" anchor="t" anchorCtr="0" compatLnSpc="1">
            <a:prstTxWarp prst="textNoShape">
              <a:avLst/>
            </a:prstTxWarp>
          </a:bodyPr>
          <a:lstStyle/>
          <a:p>
            <a:pPr defTabSz="990570"/>
            <a:endParaRPr lang="en-US" sz="2200"/>
          </a:p>
        </p:txBody>
      </p:sp>
      <p:sp>
        <p:nvSpPr>
          <p:cNvPr id="17" name="Rectangle 16"/>
          <p:cNvSpPr/>
          <p:nvPr/>
        </p:nvSpPr>
        <p:spPr bwMode="auto">
          <a:xfrm>
            <a:off x="7408812" y="1082862"/>
            <a:ext cx="324000" cy="239729"/>
          </a:xfrm>
          <a:prstGeom prst="rect">
            <a:avLst/>
          </a:prstGeom>
          <a:solidFill>
            <a:schemeClr val="tx2"/>
          </a:solidFill>
          <a:ln w="9525" cap="flat" cmpd="sng" algn="ctr">
            <a:solidFill>
              <a:schemeClr val="tx1"/>
            </a:solidFill>
            <a:prstDash val="solid"/>
            <a:round/>
            <a:headEnd type="none" w="med" len="med"/>
            <a:tailEnd type="none" w="med" len="med"/>
          </a:ln>
          <a:effectLst/>
        </p:spPr>
        <p:txBody>
          <a:bodyPr vert="horz" wrap="square" lIns="99060" tIns="49530" rIns="99060" bIns="49530" numCol="1" rtlCol="0" anchor="t" anchorCtr="0" compatLnSpc="1">
            <a:prstTxWarp prst="textNoShape">
              <a:avLst/>
            </a:prstTxWarp>
          </a:bodyPr>
          <a:lstStyle/>
          <a:p>
            <a:pPr defTabSz="990570"/>
            <a:endParaRPr lang="en-US" sz="2200"/>
          </a:p>
        </p:txBody>
      </p:sp>
      <p:sp>
        <p:nvSpPr>
          <p:cNvPr id="18" name="Rectangle 17"/>
          <p:cNvSpPr/>
          <p:nvPr/>
        </p:nvSpPr>
        <p:spPr bwMode="auto">
          <a:xfrm>
            <a:off x="7408812" y="1508072"/>
            <a:ext cx="324000" cy="239729"/>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9060" tIns="49530" rIns="99060" bIns="49530" numCol="1" rtlCol="0" anchor="t" anchorCtr="0" compatLnSpc="1">
            <a:prstTxWarp prst="textNoShape">
              <a:avLst/>
            </a:prstTxWarp>
          </a:bodyPr>
          <a:lstStyle/>
          <a:p>
            <a:pPr defTabSz="990570"/>
            <a:endParaRPr lang="en-US" sz="2200"/>
          </a:p>
        </p:txBody>
      </p:sp>
      <p:sp>
        <p:nvSpPr>
          <p:cNvPr id="19" name="Rectangle 18"/>
          <p:cNvSpPr/>
          <p:nvPr/>
        </p:nvSpPr>
        <p:spPr bwMode="auto">
          <a:xfrm>
            <a:off x="7408812" y="1933282"/>
            <a:ext cx="324000" cy="239729"/>
          </a:xfrm>
          <a:prstGeom prst="rect">
            <a:avLst/>
          </a:prstGeom>
          <a:solidFill>
            <a:schemeClr val="accent2"/>
          </a:solidFill>
          <a:ln w="9525" cap="flat" cmpd="sng" algn="ctr">
            <a:solidFill>
              <a:schemeClr val="tx1"/>
            </a:solidFill>
            <a:prstDash val="solid"/>
            <a:round/>
            <a:headEnd type="none" w="med" len="med"/>
            <a:tailEnd type="none" w="med" len="med"/>
          </a:ln>
          <a:effectLst/>
        </p:spPr>
        <p:txBody>
          <a:bodyPr vert="horz" wrap="square" lIns="99060" tIns="49530" rIns="99060" bIns="49530" numCol="1" rtlCol="0" anchor="t" anchorCtr="0" compatLnSpc="1">
            <a:prstTxWarp prst="textNoShape">
              <a:avLst/>
            </a:prstTxWarp>
          </a:bodyPr>
          <a:lstStyle/>
          <a:p>
            <a:pPr defTabSz="990570"/>
            <a:endParaRPr lang="en-US" sz="2200"/>
          </a:p>
        </p:txBody>
      </p:sp>
      <p:sp>
        <p:nvSpPr>
          <p:cNvPr id="20" name="Rectangle 19"/>
          <p:cNvSpPr/>
          <p:nvPr/>
        </p:nvSpPr>
        <p:spPr bwMode="auto">
          <a:xfrm>
            <a:off x="7408812" y="2358492"/>
            <a:ext cx="324000" cy="239729"/>
          </a:xfrm>
          <a:prstGeom prst="rect">
            <a:avLst/>
          </a:prstGeom>
          <a:solidFill>
            <a:schemeClr val="accent3"/>
          </a:solidFill>
          <a:ln w="9525" cap="flat" cmpd="sng" algn="ctr">
            <a:solidFill>
              <a:schemeClr val="tx1"/>
            </a:solidFill>
            <a:prstDash val="solid"/>
            <a:round/>
            <a:headEnd type="none" w="med" len="med"/>
            <a:tailEnd type="none" w="med" len="med"/>
          </a:ln>
          <a:effectLst/>
        </p:spPr>
        <p:txBody>
          <a:bodyPr vert="horz" wrap="square" lIns="99060" tIns="49530" rIns="99060" bIns="49530" numCol="1" rtlCol="0" anchor="t" anchorCtr="0" compatLnSpc="1">
            <a:prstTxWarp prst="textNoShape">
              <a:avLst/>
            </a:prstTxWarp>
          </a:bodyPr>
          <a:lstStyle/>
          <a:p>
            <a:pPr defTabSz="990570"/>
            <a:endParaRPr lang="en-US" sz="2200"/>
          </a:p>
        </p:txBody>
      </p:sp>
      <p:sp>
        <p:nvSpPr>
          <p:cNvPr id="26" name="Rectangle 25"/>
          <p:cNvSpPr/>
          <p:nvPr/>
        </p:nvSpPr>
        <p:spPr bwMode="auto">
          <a:xfrm>
            <a:off x="6453388" y="247117"/>
            <a:ext cx="948667" cy="377935"/>
          </a:xfrm>
          <a:prstGeom prst="rect">
            <a:avLst/>
          </a:prstGeom>
          <a:noFill/>
          <a:ln w="9525" cap="flat" cmpd="sng" algn="ctr">
            <a:noFill/>
            <a:prstDash val="solid"/>
            <a:round/>
            <a:headEnd type="none" w="med" len="med"/>
            <a:tailEnd type="none" w="med" len="med"/>
          </a:ln>
          <a:effectLst/>
        </p:spPr>
        <p:txBody>
          <a:bodyPr vert="horz" wrap="square" lIns="99060" tIns="19500" rIns="99060" bIns="19500" numCol="1" rtlCol="0" anchor="ctr" anchorCtr="1" compatLnSpc="1">
            <a:prstTxWarp prst="textNoShape">
              <a:avLst/>
            </a:prstTxWarp>
            <a:spAutoFit/>
          </a:bodyPr>
          <a:lstStyle/>
          <a:p>
            <a:pPr defTabSz="990570"/>
            <a:r>
              <a:rPr lang="en-US" sz="2200" dirty="0"/>
              <a:t>1981</a:t>
            </a:r>
          </a:p>
        </p:txBody>
      </p:sp>
      <p:sp>
        <p:nvSpPr>
          <p:cNvPr id="27" name="Rectangle 26"/>
          <p:cNvSpPr/>
          <p:nvPr/>
        </p:nvSpPr>
        <p:spPr bwMode="auto">
          <a:xfrm>
            <a:off x="7159868" y="247118"/>
            <a:ext cx="948667" cy="377935"/>
          </a:xfrm>
          <a:prstGeom prst="rect">
            <a:avLst/>
          </a:prstGeom>
          <a:noFill/>
          <a:ln w="9525" cap="flat" cmpd="sng" algn="ctr">
            <a:noFill/>
            <a:prstDash val="solid"/>
            <a:round/>
            <a:headEnd type="none" w="med" len="med"/>
            <a:tailEnd type="none" w="med" len="med"/>
          </a:ln>
          <a:effectLst/>
        </p:spPr>
        <p:txBody>
          <a:bodyPr vert="horz" wrap="square" lIns="99060" tIns="19500" rIns="99060" bIns="19500" numCol="1" rtlCol="0" anchor="ctr" anchorCtr="1" compatLnSpc="1">
            <a:prstTxWarp prst="textNoShape">
              <a:avLst/>
            </a:prstTxWarp>
            <a:spAutoFit/>
          </a:bodyPr>
          <a:lstStyle/>
          <a:p>
            <a:pPr defTabSz="990570"/>
            <a:r>
              <a:rPr lang="en-US" sz="2200" dirty="0"/>
              <a:t>2016</a:t>
            </a:r>
          </a:p>
        </p:txBody>
      </p:sp>
      <p:sp>
        <p:nvSpPr>
          <p:cNvPr id="24" name="Rectangle 23">
            <a:extLst>
              <a:ext uri="{FF2B5EF4-FFF2-40B4-BE49-F238E27FC236}">
                <a16:creationId xmlns:a16="http://schemas.microsoft.com/office/drawing/2014/main" id="{F7A5DE3F-BBD2-4E90-8B84-E1F0D1212373}"/>
              </a:ext>
            </a:extLst>
          </p:cNvPr>
          <p:cNvSpPr/>
          <p:nvPr/>
        </p:nvSpPr>
        <p:spPr bwMode="auto">
          <a:xfrm>
            <a:off x="6820423" y="659577"/>
            <a:ext cx="324000" cy="239729"/>
          </a:xfrm>
          <a:prstGeom prst="rect">
            <a:avLst/>
          </a:prstGeom>
          <a:solidFill>
            <a:schemeClr val="bg2">
              <a:alpha val="70000"/>
            </a:schemeClr>
          </a:solidFill>
          <a:ln w="9525" cap="flat" cmpd="sng" algn="ctr">
            <a:solidFill>
              <a:schemeClr val="tx1"/>
            </a:solidFill>
            <a:prstDash val="solid"/>
            <a:round/>
            <a:headEnd type="none" w="med" len="med"/>
            <a:tailEnd type="none" w="med" len="med"/>
          </a:ln>
          <a:effectLst/>
        </p:spPr>
        <p:txBody>
          <a:bodyPr vert="horz" wrap="square" lIns="99060" tIns="49530" rIns="99060" bIns="49530" numCol="1" rtlCol="0" anchor="t" anchorCtr="0" compatLnSpc="1">
            <a:prstTxWarp prst="textNoShape">
              <a:avLst/>
            </a:prstTxWarp>
          </a:bodyPr>
          <a:lstStyle/>
          <a:p>
            <a:pPr defTabSz="990570"/>
            <a:endParaRPr lang="en-US" sz="2200"/>
          </a:p>
        </p:txBody>
      </p:sp>
      <p:sp>
        <p:nvSpPr>
          <p:cNvPr id="25" name="Rectangle 24">
            <a:extLst>
              <a:ext uri="{FF2B5EF4-FFF2-40B4-BE49-F238E27FC236}">
                <a16:creationId xmlns:a16="http://schemas.microsoft.com/office/drawing/2014/main" id="{BC92D8F3-93A5-4BF1-9E0D-56EABED0E066}"/>
              </a:ext>
            </a:extLst>
          </p:cNvPr>
          <p:cNvSpPr/>
          <p:nvPr/>
        </p:nvSpPr>
        <p:spPr bwMode="auto">
          <a:xfrm>
            <a:off x="6820423" y="1082861"/>
            <a:ext cx="324000" cy="239729"/>
          </a:xfrm>
          <a:prstGeom prst="rect">
            <a:avLst/>
          </a:prstGeom>
          <a:solidFill>
            <a:schemeClr val="tx2">
              <a:alpha val="70000"/>
            </a:schemeClr>
          </a:solidFill>
          <a:ln w="9525" cap="flat" cmpd="sng" algn="ctr">
            <a:solidFill>
              <a:schemeClr val="tx1"/>
            </a:solidFill>
            <a:prstDash val="solid"/>
            <a:round/>
            <a:headEnd type="none" w="med" len="med"/>
            <a:tailEnd type="none" w="med" len="med"/>
          </a:ln>
          <a:effectLst/>
        </p:spPr>
        <p:txBody>
          <a:bodyPr vert="horz" wrap="square" lIns="99060" tIns="49530" rIns="99060" bIns="49530" numCol="1" rtlCol="0" anchor="t" anchorCtr="0" compatLnSpc="1">
            <a:prstTxWarp prst="textNoShape">
              <a:avLst/>
            </a:prstTxWarp>
          </a:bodyPr>
          <a:lstStyle/>
          <a:p>
            <a:pPr defTabSz="990570"/>
            <a:endParaRPr lang="en-US" sz="2200"/>
          </a:p>
        </p:txBody>
      </p:sp>
      <p:sp>
        <p:nvSpPr>
          <p:cNvPr id="28" name="Rectangle 27">
            <a:extLst>
              <a:ext uri="{FF2B5EF4-FFF2-40B4-BE49-F238E27FC236}">
                <a16:creationId xmlns:a16="http://schemas.microsoft.com/office/drawing/2014/main" id="{230F8ABA-D9A5-4BFD-8A36-80EEC46B682A}"/>
              </a:ext>
            </a:extLst>
          </p:cNvPr>
          <p:cNvSpPr/>
          <p:nvPr/>
        </p:nvSpPr>
        <p:spPr bwMode="auto">
          <a:xfrm>
            <a:off x="6820423" y="1509997"/>
            <a:ext cx="324000" cy="239729"/>
          </a:xfrm>
          <a:prstGeom prst="rect">
            <a:avLst/>
          </a:prstGeom>
          <a:solidFill>
            <a:schemeClr val="accent1">
              <a:alpha val="70000"/>
            </a:schemeClr>
          </a:solidFill>
          <a:ln w="9525" cap="flat" cmpd="sng" algn="ctr">
            <a:solidFill>
              <a:schemeClr val="tx1"/>
            </a:solidFill>
            <a:prstDash val="solid"/>
            <a:round/>
            <a:headEnd type="none" w="med" len="med"/>
            <a:tailEnd type="none" w="med" len="med"/>
          </a:ln>
          <a:effectLst/>
        </p:spPr>
        <p:txBody>
          <a:bodyPr vert="horz" wrap="square" lIns="99060" tIns="49530" rIns="99060" bIns="49530" numCol="1" rtlCol="0" anchor="t" anchorCtr="0" compatLnSpc="1">
            <a:prstTxWarp prst="textNoShape">
              <a:avLst/>
            </a:prstTxWarp>
          </a:bodyPr>
          <a:lstStyle/>
          <a:p>
            <a:pPr defTabSz="990570"/>
            <a:endParaRPr lang="en-US" sz="2200"/>
          </a:p>
        </p:txBody>
      </p:sp>
      <p:sp>
        <p:nvSpPr>
          <p:cNvPr id="29" name="Rectangle 28">
            <a:extLst>
              <a:ext uri="{FF2B5EF4-FFF2-40B4-BE49-F238E27FC236}">
                <a16:creationId xmlns:a16="http://schemas.microsoft.com/office/drawing/2014/main" id="{B54BEDBF-F649-4565-BB96-D9E5C3888330}"/>
              </a:ext>
            </a:extLst>
          </p:cNvPr>
          <p:cNvSpPr/>
          <p:nvPr/>
        </p:nvSpPr>
        <p:spPr bwMode="auto">
          <a:xfrm>
            <a:off x="6820423" y="1933281"/>
            <a:ext cx="324000" cy="239729"/>
          </a:xfrm>
          <a:prstGeom prst="rect">
            <a:avLst/>
          </a:prstGeom>
          <a:solidFill>
            <a:schemeClr val="accent2">
              <a:alpha val="70000"/>
            </a:schemeClr>
          </a:solidFill>
          <a:ln w="9525" cap="flat" cmpd="sng" algn="ctr">
            <a:solidFill>
              <a:schemeClr val="tx1"/>
            </a:solidFill>
            <a:prstDash val="solid"/>
            <a:round/>
            <a:headEnd type="none" w="med" len="med"/>
            <a:tailEnd type="none" w="med" len="med"/>
          </a:ln>
          <a:effectLst/>
        </p:spPr>
        <p:txBody>
          <a:bodyPr vert="horz" wrap="square" lIns="99060" tIns="49530" rIns="99060" bIns="49530" numCol="1" rtlCol="0" anchor="t" anchorCtr="0" compatLnSpc="1">
            <a:prstTxWarp prst="textNoShape">
              <a:avLst/>
            </a:prstTxWarp>
          </a:bodyPr>
          <a:lstStyle/>
          <a:p>
            <a:pPr defTabSz="990570"/>
            <a:endParaRPr lang="en-US" sz="2200"/>
          </a:p>
        </p:txBody>
      </p:sp>
      <p:sp>
        <p:nvSpPr>
          <p:cNvPr id="30" name="Rectangle 29">
            <a:extLst>
              <a:ext uri="{FF2B5EF4-FFF2-40B4-BE49-F238E27FC236}">
                <a16:creationId xmlns:a16="http://schemas.microsoft.com/office/drawing/2014/main" id="{0A3EA1C2-489A-4F3D-A0FA-0C6583363862}"/>
              </a:ext>
            </a:extLst>
          </p:cNvPr>
          <p:cNvSpPr/>
          <p:nvPr/>
        </p:nvSpPr>
        <p:spPr bwMode="auto">
          <a:xfrm>
            <a:off x="6820423" y="2358491"/>
            <a:ext cx="324000" cy="239729"/>
          </a:xfrm>
          <a:prstGeom prst="rect">
            <a:avLst/>
          </a:prstGeom>
          <a:solidFill>
            <a:schemeClr val="accent3">
              <a:alpha val="70000"/>
            </a:schemeClr>
          </a:solidFill>
          <a:ln w="9525" cap="flat" cmpd="sng" algn="ctr">
            <a:solidFill>
              <a:schemeClr val="tx1"/>
            </a:solidFill>
            <a:prstDash val="solid"/>
            <a:round/>
            <a:headEnd type="none" w="med" len="med"/>
            <a:tailEnd type="none" w="med" len="med"/>
          </a:ln>
          <a:effectLst/>
        </p:spPr>
        <p:txBody>
          <a:bodyPr vert="horz" wrap="square" lIns="99060" tIns="49530" rIns="99060" bIns="49530" numCol="1" rtlCol="0" anchor="t" anchorCtr="0" compatLnSpc="1">
            <a:prstTxWarp prst="textNoShape">
              <a:avLst/>
            </a:prstTxWarp>
          </a:bodyPr>
          <a:lstStyle/>
          <a:p>
            <a:pPr defTabSz="990570"/>
            <a:endParaRPr lang="en-US" sz="2200"/>
          </a:p>
        </p:txBody>
      </p:sp>
    </p:spTree>
    <p:extLst>
      <p:ext uri="{BB962C8B-B14F-4D97-AF65-F5344CB8AC3E}">
        <p14:creationId xmlns:p14="http://schemas.microsoft.com/office/powerpoint/2010/main" val="41689767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 name="Content Placeholder 3"/>
          <p:cNvGraphicFramePr>
            <a:graphicFrameLocks/>
          </p:cNvGraphicFramePr>
          <p:nvPr>
            <p:extLst>
              <p:ext uri="{D42A27DB-BD31-4B8C-83A1-F6EECF244321}">
                <p14:modId xmlns:p14="http://schemas.microsoft.com/office/powerpoint/2010/main" val="4211165429"/>
              </p:ext>
            </p:extLst>
          </p:nvPr>
        </p:nvGraphicFramePr>
        <p:xfrm>
          <a:off x="0" y="404665"/>
          <a:ext cx="9057456" cy="6048672"/>
        </p:xfrm>
        <a:graphic>
          <a:graphicData uri="http://schemas.openxmlformats.org/drawingml/2006/chart">
            <c:chart xmlns:c="http://schemas.openxmlformats.org/drawingml/2006/chart" xmlns:r="http://schemas.openxmlformats.org/officeDocument/2006/relationships" r:id="rId3"/>
          </a:graphicData>
        </a:graphic>
      </p:graphicFrame>
      <p:sp>
        <p:nvSpPr>
          <p:cNvPr id="3" name="Rectangle 2"/>
          <p:cNvSpPr/>
          <p:nvPr/>
        </p:nvSpPr>
        <p:spPr>
          <a:xfrm>
            <a:off x="8802682" y="2416899"/>
            <a:ext cx="1048502" cy="338554"/>
          </a:xfrm>
          <a:prstGeom prst="rect">
            <a:avLst/>
          </a:prstGeom>
        </p:spPr>
        <p:txBody>
          <a:bodyPr wrap="square" lIns="0" tIns="0" rIns="0" bIns="0">
            <a:spAutoFit/>
          </a:bodyPr>
          <a:lstStyle/>
          <a:p>
            <a:r>
              <a:rPr lang="en-AU" sz="2200" dirty="0">
                <a:solidFill>
                  <a:schemeClr val="accent2"/>
                </a:solidFill>
              </a:rPr>
              <a:t>Second</a:t>
            </a:r>
          </a:p>
        </p:txBody>
      </p:sp>
      <p:sp>
        <p:nvSpPr>
          <p:cNvPr id="8" name="Rectangle 7"/>
          <p:cNvSpPr/>
          <p:nvPr/>
        </p:nvSpPr>
        <p:spPr>
          <a:xfrm>
            <a:off x="8802682" y="3291338"/>
            <a:ext cx="938097" cy="338554"/>
          </a:xfrm>
          <a:prstGeom prst="rect">
            <a:avLst/>
          </a:prstGeom>
        </p:spPr>
        <p:txBody>
          <a:bodyPr wrap="square" lIns="0" tIns="0" rIns="0" bIns="0">
            <a:spAutoFit/>
          </a:bodyPr>
          <a:lstStyle/>
          <a:p>
            <a:r>
              <a:rPr lang="en-AU" sz="2200" dirty="0">
                <a:solidFill>
                  <a:schemeClr val="tx2"/>
                </a:solidFill>
              </a:rPr>
              <a:t>Fourth</a:t>
            </a:r>
          </a:p>
        </p:txBody>
      </p:sp>
      <p:sp>
        <p:nvSpPr>
          <p:cNvPr id="9" name="Rectangle 8"/>
          <p:cNvSpPr/>
          <p:nvPr/>
        </p:nvSpPr>
        <p:spPr>
          <a:xfrm>
            <a:off x="8802682" y="786121"/>
            <a:ext cx="1048502" cy="338554"/>
          </a:xfrm>
          <a:prstGeom prst="rect">
            <a:avLst/>
          </a:prstGeom>
        </p:spPr>
        <p:txBody>
          <a:bodyPr wrap="square" lIns="0" tIns="0" rIns="0" bIns="0">
            <a:spAutoFit/>
          </a:bodyPr>
          <a:lstStyle/>
          <a:p>
            <a:r>
              <a:rPr lang="en-AU" sz="2200" dirty="0">
                <a:solidFill>
                  <a:schemeClr val="accent3"/>
                </a:solidFill>
              </a:rPr>
              <a:t>Lowest</a:t>
            </a:r>
          </a:p>
        </p:txBody>
      </p:sp>
      <p:sp>
        <p:nvSpPr>
          <p:cNvPr id="10" name="Rectangle 9"/>
          <p:cNvSpPr/>
          <p:nvPr/>
        </p:nvSpPr>
        <p:spPr>
          <a:xfrm>
            <a:off x="8802682" y="2905892"/>
            <a:ext cx="1048502" cy="338554"/>
          </a:xfrm>
          <a:prstGeom prst="rect">
            <a:avLst/>
          </a:prstGeom>
        </p:spPr>
        <p:txBody>
          <a:bodyPr wrap="square" lIns="0" tIns="0" rIns="0" bIns="0">
            <a:spAutoFit/>
          </a:bodyPr>
          <a:lstStyle/>
          <a:p>
            <a:r>
              <a:rPr lang="en-AU" sz="2200" dirty="0">
                <a:solidFill>
                  <a:schemeClr val="accent1"/>
                </a:solidFill>
              </a:rPr>
              <a:t>Third</a:t>
            </a:r>
          </a:p>
        </p:txBody>
      </p:sp>
      <p:sp>
        <p:nvSpPr>
          <p:cNvPr id="11" name="Rectangle 10"/>
          <p:cNvSpPr/>
          <p:nvPr/>
        </p:nvSpPr>
        <p:spPr>
          <a:xfrm>
            <a:off x="8802682" y="3979589"/>
            <a:ext cx="1048502" cy="338554"/>
          </a:xfrm>
          <a:prstGeom prst="rect">
            <a:avLst/>
          </a:prstGeom>
        </p:spPr>
        <p:txBody>
          <a:bodyPr wrap="square" lIns="0" tIns="0" rIns="0" bIns="0">
            <a:spAutoFit/>
          </a:bodyPr>
          <a:lstStyle/>
          <a:p>
            <a:r>
              <a:rPr lang="en-AU" sz="2200" dirty="0">
                <a:solidFill>
                  <a:schemeClr val="bg2"/>
                </a:solidFill>
              </a:rPr>
              <a:t>Highest</a:t>
            </a:r>
          </a:p>
        </p:txBody>
      </p:sp>
      <p:sp>
        <p:nvSpPr>
          <p:cNvPr id="12" name="Rectangle 11">
            <a:extLst>
              <a:ext uri="{FF2B5EF4-FFF2-40B4-BE49-F238E27FC236}">
                <a16:creationId xmlns:a16="http://schemas.microsoft.com/office/drawing/2014/main" id="{06D0ADDF-91DF-4C4E-9AF7-30F2CBCB04C3}"/>
              </a:ext>
            </a:extLst>
          </p:cNvPr>
          <p:cNvSpPr/>
          <p:nvPr/>
        </p:nvSpPr>
        <p:spPr>
          <a:xfrm>
            <a:off x="1208584" y="6444044"/>
            <a:ext cx="7128792" cy="430887"/>
          </a:xfrm>
          <a:prstGeom prst="rect">
            <a:avLst/>
          </a:prstGeom>
        </p:spPr>
        <p:txBody>
          <a:bodyPr wrap="square">
            <a:spAutoFit/>
          </a:bodyPr>
          <a:lstStyle/>
          <a:p>
            <a:pPr algn="ctr"/>
            <a:r>
              <a:rPr lang="en-AU" sz="2200" dirty="0"/>
              <a:t>Financial year ending</a:t>
            </a:r>
          </a:p>
        </p:txBody>
      </p:sp>
      <p:sp>
        <p:nvSpPr>
          <p:cNvPr id="13" name="Rectangle 12"/>
          <p:cNvSpPr/>
          <p:nvPr/>
        </p:nvSpPr>
        <p:spPr>
          <a:xfrm>
            <a:off x="7833320" y="93971"/>
            <a:ext cx="2039898" cy="338554"/>
          </a:xfrm>
          <a:prstGeom prst="rect">
            <a:avLst/>
          </a:prstGeom>
        </p:spPr>
        <p:txBody>
          <a:bodyPr wrap="square" lIns="0" tIns="0" rIns="0" bIns="0">
            <a:spAutoFit/>
          </a:bodyPr>
          <a:lstStyle/>
          <a:p>
            <a:pPr algn="r"/>
            <a:r>
              <a:rPr lang="en-AU" sz="2200" dirty="0">
                <a:solidFill>
                  <a:srgbClr val="000000"/>
                </a:solidFill>
              </a:rPr>
              <a:t>Income quintile</a:t>
            </a:r>
          </a:p>
        </p:txBody>
      </p:sp>
    </p:spTree>
    <p:extLst>
      <p:ext uri="{BB962C8B-B14F-4D97-AF65-F5344CB8AC3E}">
        <p14:creationId xmlns:p14="http://schemas.microsoft.com/office/powerpoint/2010/main" val="598682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Chart 10"/>
          <p:cNvGraphicFramePr>
            <a:graphicFrameLocks noChangeAspect="1"/>
          </p:cNvGraphicFramePr>
          <p:nvPr>
            <p:extLst>
              <p:ext uri="{D42A27DB-BD31-4B8C-83A1-F6EECF244321}">
                <p14:modId xmlns:p14="http://schemas.microsoft.com/office/powerpoint/2010/main" val="348304039"/>
              </p:ext>
            </p:extLst>
          </p:nvPr>
        </p:nvGraphicFramePr>
        <p:xfrm>
          <a:off x="0" y="745066"/>
          <a:ext cx="3484587" cy="6112933"/>
        </p:xfrm>
        <a:graphic>
          <a:graphicData uri="http://schemas.openxmlformats.org/drawingml/2006/chart">
            <c:chart xmlns:c="http://schemas.openxmlformats.org/drawingml/2006/chart" xmlns:r="http://schemas.openxmlformats.org/officeDocument/2006/relationships" r:id="rId3"/>
          </a:graphicData>
        </a:graphic>
      </p:graphicFrame>
      <p:sp>
        <p:nvSpPr>
          <p:cNvPr id="2" name="Content Placeholder 1"/>
          <p:cNvSpPr>
            <a:spLocks noGrp="1"/>
          </p:cNvSpPr>
          <p:nvPr>
            <p:ph idx="1"/>
          </p:nvPr>
        </p:nvSpPr>
        <p:spPr>
          <a:xfrm>
            <a:off x="3484587" y="23057"/>
            <a:ext cx="3240360" cy="677108"/>
          </a:xfrm>
        </p:spPr>
        <p:txBody>
          <a:bodyPr wrap="square" lIns="0" tIns="0" rIns="0" bIns="0">
            <a:spAutoFit/>
          </a:bodyPr>
          <a:lstStyle/>
          <a:p>
            <a:pPr algn="ctr"/>
            <a:r>
              <a:rPr lang="en-AU" sz="2200" dirty="0"/>
              <a:t>Land price </a:t>
            </a:r>
            <a:br>
              <a:rPr lang="en-AU" sz="2200" dirty="0"/>
            </a:br>
            <a:r>
              <a:rPr lang="en-AU" sz="2200" b="0" dirty="0"/>
              <a:t>$ per square metre</a:t>
            </a:r>
            <a:endParaRPr lang="en-US" sz="2200" b="0" dirty="0">
              <a:latin typeface="Arial" charset="0"/>
              <a:ea typeface="ＭＳ Ｐゴシック" pitchFamily="34" charset="-128"/>
            </a:endParaRPr>
          </a:p>
        </p:txBody>
      </p:sp>
      <p:graphicFrame>
        <p:nvGraphicFramePr>
          <p:cNvPr id="6" name="Chart 5"/>
          <p:cNvGraphicFramePr>
            <a:graphicFrameLocks noChangeAspect="1"/>
          </p:cNvGraphicFramePr>
          <p:nvPr>
            <p:extLst>
              <p:ext uri="{D42A27DB-BD31-4B8C-83A1-F6EECF244321}">
                <p14:modId xmlns:p14="http://schemas.microsoft.com/office/powerpoint/2010/main" val="1696106900"/>
              </p:ext>
            </p:extLst>
          </p:nvPr>
        </p:nvGraphicFramePr>
        <p:xfrm>
          <a:off x="3270738" y="736599"/>
          <a:ext cx="3620259" cy="6121399"/>
        </p:xfrm>
        <a:graphic>
          <a:graphicData uri="http://schemas.openxmlformats.org/drawingml/2006/chart">
            <c:chart xmlns:c="http://schemas.openxmlformats.org/drawingml/2006/chart" xmlns:r="http://schemas.openxmlformats.org/officeDocument/2006/relationships" r:id="rId4"/>
          </a:graphicData>
        </a:graphic>
      </p:graphicFrame>
      <p:sp>
        <p:nvSpPr>
          <p:cNvPr id="7" name="TextBox 1"/>
          <p:cNvSpPr txBox="1"/>
          <p:nvPr/>
        </p:nvSpPr>
        <p:spPr>
          <a:xfrm>
            <a:off x="1317008" y="4254589"/>
            <a:ext cx="1426347" cy="338554"/>
          </a:xfrm>
          <a:prstGeom prst="rect">
            <a:avLst/>
          </a:prstGeom>
          <a:noFill/>
        </p:spPr>
        <p:txBody>
          <a:bodyPr wrap="non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AU" sz="2200" b="1" dirty="0">
                <a:solidFill>
                  <a:schemeClr val="bg2"/>
                </a:solidFill>
              </a:rPr>
              <a:t>Melbourne</a:t>
            </a:r>
          </a:p>
        </p:txBody>
      </p:sp>
      <p:sp>
        <p:nvSpPr>
          <p:cNvPr id="8" name="TextBox 2"/>
          <p:cNvSpPr txBox="1"/>
          <p:nvPr/>
        </p:nvSpPr>
        <p:spPr>
          <a:xfrm>
            <a:off x="1441351" y="1371022"/>
            <a:ext cx="1003567" cy="338554"/>
          </a:xfrm>
          <a:prstGeom prst="rect">
            <a:avLst/>
          </a:prstGeom>
          <a:noFill/>
        </p:spPr>
        <p:txBody>
          <a:bodyPr wrap="non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AU" sz="2200" b="1" dirty="0">
                <a:solidFill>
                  <a:schemeClr val="accent3"/>
                </a:solidFill>
              </a:rPr>
              <a:t>Sydney</a:t>
            </a:r>
          </a:p>
        </p:txBody>
      </p:sp>
      <p:sp>
        <p:nvSpPr>
          <p:cNvPr id="9" name="TextBox 2"/>
          <p:cNvSpPr txBox="1"/>
          <p:nvPr/>
        </p:nvSpPr>
        <p:spPr>
          <a:xfrm>
            <a:off x="2062044" y="3103561"/>
            <a:ext cx="924908" cy="338554"/>
          </a:xfrm>
          <a:prstGeom prst="rect">
            <a:avLst/>
          </a:prstGeom>
          <a:noFill/>
        </p:spPr>
        <p:txBody>
          <a:bodyPr wrap="non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AU" sz="2200" b="1" dirty="0">
                <a:solidFill>
                  <a:schemeClr val="accent2"/>
                </a:solidFill>
              </a:rPr>
              <a:t>SE Qld</a:t>
            </a:r>
          </a:p>
        </p:txBody>
      </p:sp>
      <p:sp>
        <p:nvSpPr>
          <p:cNvPr id="10" name="Content Placeholder 1"/>
          <p:cNvSpPr txBox="1">
            <a:spLocks/>
          </p:cNvSpPr>
          <p:nvPr/>
        </p:nvSpPr>
        <p:spPr bwMode="auto">
          <a:xfrm>
            <a:off x="81987" y="23057"/>
            <a:ext cx="2881350" cy="677108"/>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marL="0" indent="0" algn="l" rtl="0" eaLnBrk="1" fontAlgn="base" hangingPunct="1">
              <a:spcBef>
                <a:spcPct val="0"/>
              </a:spcBef>
              <a:spcAft>
                <a:spcPct val="0"/>
              </a:spcAft>
              <a:buFont typeface="Arial" panose="020B0604020202020204" pitchFamily="34" charset="0"/>
              <a:buNone/>
              <a:defRPr sz="1800" b="0">
                <a:solidFill>
                  <a:schemeClr val="tx1"/>
                </a:solidFill>
                <a:latin typeface="+mn-lt"/>
                <a:ea typeface="+mn-ea"/>
                <a:cs typeface="+mn-cs"/>
              </a:defRPr>
            </a:lvl1pPr>
            <a:lvl2pPr marL="179388" indent="-177800" algn="l" rtl="0" eaLnBrk="1" fontAlgn="base" hangingPunct="1">
              <a:spcBef>
                <a:spcPct val="0"/>
              </a:spcBef>
              <a:spcAft>
                <a:spcPct val="0"/>
              </a:spcAft>
              <a:buSzPct val="130000"/>
              <a:buChar char="•"/>
              <a:defRPr sz="1200">
                <a:solidFill>
                  <a:schemeClr val="tx1"/>
                </a:solidFill>
                <a:latin typeface="+mn-lt"/>
                <a:ea typeface="+mn-ea"/>
              </a:defRPr>
            </a:lvl2pPr>
            <a:lvl3pPr marL="403225" indent="-222250" algn="l" rtl="0" eaLnBrk="1" fontAlgn="base" hangingPunct="1">
              <a:spcBef>
                <a:spcPct val="0"/>
              </a:spcBef>
              <a:spcAft>
                <a:spcPct val="0"/>
              </a:spcAft>
              <a:buFont typeface="Arial" charset="0"/>
              <a:buChar char="–"/>
              <a:defRPr sz="1200">
                <a:solidFill>
                  <a:schemeClr val="tx1"/>
                </a:solidFill>
                <a:latin typeface="+mn-lt"/>
                <a:ea typeface="+mn-ea"/>
              </a:defRPr>
            </a:lvl3pPr>
            <a:lvl4pPr marL="560388" indent="-142875" algn="l" rtl="0" eaLnBrk="1" fontAlgn="base" hangingPunct="1">
              <a:spcBef>
                <a:spcPct val="0"/>
              </a:spcBef>
              <a:spcAft>
                <a:spcPct val="0"/>
              </a:spcAft>
              <a:buFont typeface="Arial" charset="0"/>
              <a:buChar char="-"/>
              <a:defRPr sz="1200">
                <a:solidFill>
                  <a:schemeClr val="tx1"/>
                </a:solidFill>
                <a:latin typeface="+mn-lt"/>
                <a:ea typeface="+mn-ea"/>
              </a:defRPr>
            </a:lvl4pPr>
            <a:lvl5pPr marL="788988" indent="-209550" algn="l" rtl="0" eaLnBrk="1" fontAlgn="base" hangingPunct="1">
              <a:spcBef>
                <a:spcPct val="0"/>
              </a:spcBef>
              <a:spcAft>
                <a:spcPct val="0"/>
              </a:spcAft>
              <a:buFont typeface="Arial" charset="0"/>
              <a:buChar char="&gt;"/>
              <a:defRPr sz="1200">
                <a:solidFill>
                  <a:schemeClr val="tx1"/>
                </a:solidFill>
                <a:latin typeface="+mn-lt"/>
                <a:ea typeface="+mn-ea"/>
              </a:defRPr>
            </a:lvl5pPr>
            <a:lvl6pPr marL="1246188" indent="-209550" algn="l" rtl="0" eaLnBrk="1" fontAlgn="base" hangingPunct="1">
              <a:spcBef>
                <a:spcPct val="0"/>
              </a:spcBef>
              <a:spcAft>
                <a:spcPct val="0"/>
              </a:spcAft>
              <a:buFont typeface="Arial" charset="0"/>
              <a:buChar char="&gt;"/>
              <a:defRPr sz="1200">
                <a:solidFill>
                  <a:schemeClr val="tx1"/>
                </a:solidFill>
                <a:latin typeface="+mn-lt"/>
                <a:ea typeface="+mn-ea"/>
              </a:defRPr>
            </a:lvl6pPr>
            <a:lvl7pPr marL="1703388" indent="-209550" algn="l" rtl="0" eaLnBrk="1" fontAlgn="base" hangingPunct="1">
              <a:spcBef>
                <a:spcPct val="0"/>
              </a:spcBef>
              <a:spcAft>
                <a:spcPct val="0"/>
              </a:spcAft>
              <a:buFont typeface="Arial" charset="0"/>
              <a:buChar char="&gt;"/>
              <a:defRPr sz="1200">
                <a:solidFill>
                  <a:schemeClr val="tx1"/>
                </a:solidFill>
                <a:latin typeface="+mn-lt"/>
                <a:ea typeface="+mn-ea"/>
              </a:defRPr>
            </a:lvl7pPr>
            <a:lvl8pPr marL="2160588" indent="-209550" algn="l" rtl="0" eaLnBrk="1" fontAlgn="base" hangingPunct="1">
              <a:spcBef>
                <a:spcPct val="0"/>
              </a:spcBef>
              <a:spcAft>
                <a:spcPct val="0"/>
              </a:spcAft>
              <a:buFont typeface="Arial" charset="0"/>
              <a:buChar char="&gt;"/>
              <a:defRPr sz="1200">
                <a:solidFill>
                  <a:schemeClr val="tx1"/>
                </a:solidFill>
                <a:latin typeface="+mn-lt"/>
                <a:ea typeface="+mn-ea"/>
              </a:defRPr>
            </a:lvl8pPr>
            <a:lvl9pPr marL="2617788" indent="-209550" algn="l" rtl="0" eaLnBrk="1" fontAlgn="base" hangingPunct="1">
              <a:spcBef>
                <a:spcPct val="0"/>
              </a:spcBef>
              <a:spcAft>
                <a:spcPct val="0"/>
              </a:spcAft>
              <a:buFont typeface="Arial" charset="0"/>
              <a:buChar char="&gt;"/>
              <a:defRPr sz="1200">
                <a:solidFill>
                  <a:schemeClr val="tx1"/>
                </a:solidFill>
                <a:latin typeface="+mn-lt"/>
                <a:ea typeface="+mn-ea"/>
              </a:defRPr>
            </a:lvl9pPr>
          </a:lstStyle>
          <a:p>
            <a:pPr algn="ctr"/>
            <a:r>
              <a:rPr lang="en-AU" sz="2200" b="1" kern="0" dirty="0"/>
              <a:t>Median lot price </a:t>
            </a:r>
            <a:br>
              <a:rPr lang="en-AU" sz="2200" b="1" kern="0" dirty="0"/>
            </a:br>
            <a:r>
              <a:rPr lang="en-AU" sz="2200" kern="0" dirty="0"/>
              <a:t>$000s</a:t>
            </a:r>
            <a:endParaRPr lang="en-US" sz="2200" kern="0" dirty="0">
              <a:latin typeface="Arial" charset="0"/>
              <a:ea typeface="ＭＳ Ｐゴシック" pitchFamily="34" charset="-128"/>
            </a:endParaRPr>
          </a:p>
        </p:txBody>
      </p:sp>
      <p:graphicFrame>
        <p:nvGraphicFramePr>
          <p:cNvPr id="12" name="Chart 11"/>
          <p:cNvGraphicFramePr>
            <a:graphicFrameLocks noChangeAspect="1"/>
          </p:cNvGraphicFramePr>
          <p:nvPr>
            <p:extLst>
              <p:ext uri="{D42A27DB-BD31-4B8C-83A1-F6EECF244321}">
                <p14:modId xmlns:p14="http://schemas.microsoft.com/office/powerpoint/2010/main" val="1333412516"/>
              </p:ext>
            </p:extLst>
          </p:nvPr>
        </p:nvGraphicFramePr>
        <p:xfrm>
          <a:off x="6755325" y="685800"/>
          <a:ext cx="3370808" cy="6172200"/>
        </p:xfrm>
        <a:graphic>
          <a:graphicData uri="http://schemas.openxmlformats.org/drawingml/2006/chart">
            <c:chart xmlns:c="http://schemas.openxmlformats.org/drawingml/2006/chart" xmlns:r="http://schemas.openxmlformats.org/officeDocument/2006/relationships" r:id="rId5"/>
          </a:graphicData>
        </a:graphic>
      </p:graphicFrame>
      <p:sp>
        <p:nvSpPr>
          <p:cNvPr id="13" name="Content Placeholder 1"/>
          <p:cNvSpPr txBox="1">
            <a:spLocks/>
          </p:cNvSpPr>
          <p:nvPr/>
        </p:nvSpPr>
        <p:spPr bwMode="auto">
          <a:xfrm>
            <a:off x="7125896" y="23057"/>
            <a:ext cx="2497001" cy="677108"/>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marL="0" indent="0" algn="l" rtl="0" eaLnBrk="1" fontAlgn="base" hangingPunct="1">
              <a:spcBef>
                <a:spcPct val="0"/>
              </a:spcBef>
              <a:spcAft>
                <a:spcPct val="0"/>
              </a:spcAft>
              <a:buFont typeface="Arial" panose="020B0604020202020204" pitchFamily="34" charset="0"/>
              <a:buNone/>
              <a:defRPr sz="1800" b="0">
                <a:solidFill>
                  <a:schemeClr val="tx1"/>
                </a:solidFill>
                <a:latin typeface="+mn-lt"/>
                <a:ea typeface="+mn-ea"/>
                <a:cs typeface="+mn-cs"/>
              </a:defRPr>
            </a:lvl1pPr>
            <a:lvl2pPr marL="179388" indent="-177800" algn="l" rtl="0" eaLnBrk="1" fontAlgn="base" hangingPunct="1">
              <a:spcBef>
                <a:spcPct val="0"/>
              </a:spcBef>
              <a:spcAft>
                <a:spcPct val="0"/>
              </a:spcAft>
              <a:buSzPct val="130000"/>
              <a:buChar char="•"/>
              <a:defRPr sz="1200">
                <a:solidFill>
                  <a:schemeClr val="tx1"/>
                </a:solidFill>
                <a:latin typeface="+mn-lt"/>
                <a:ea typeface="+mn-ea"/>
              </a:defRPr>
            </a:lvl2pPr>
            <a:lvl3pPr marL="403225" indent="-222250" algn="l" rtl="0" eaLnBrk="1" fontAlgn="base" hangingPunct="1">
              <a:spcBef>
                <a:spcPct val="0"/>
              </a:spcBef>
              <a:spcAft>
                <a:spcPct val="0"/>
              </a:spcAft>
              <a:buFont typeface="Arial" charset="0"/>
              <a:buChar char="–"/>
              <a:defRPr sz="1200">
                <a:solidFill>
                  <a:schemeClr val="tx1"/>
                </a:solidFill>
                <a:latin typeface="+mn-lt"/>
                <a:ea typeface="+mn-ea"/>
              </a:defRPr>
            </a:lvl3pPr>
            <a:lvl4pPr marL="560388" indent="-142875" algn="l" rtl="0" eaLnBrk="1" fontAlgn="base" hangingPunct="1">
              <a:spcBef>
                <a:spcPct val="0"/>
              </a:spcBef>
              <a:spcAft>
                <a:spcPct val="0"/>
              </a:spcAft>
              <a:buFont typeface="Arial" charset="0"/>
              <a:buChar char="-"/>
              <a:defRPr sz="1200">
                <a:solidFill>
                  <a:schemeClr val="tx1"/>
                </a:solidFill>
                <a:latin typeface="+mn-lt"/>
                <a:ea typeface="+mn-ea"/>
              </a:defRPr>
            </a:lvl4pPr>
            <a:lvl5pPr marL="788988" indent="-209550" algn="l" rtl="0" eaLnBrk="1" fontAlgn="base" hangingPunct="1">
              <a:spcBef>
                <a:spcPct val="0"/>
              </a:spcBef>
              <a:spcAft>
                <a:spcPct val="0"/>
              </a:spcAft>
              <a:buFont typeface="Arial" charset="0"/>
              <a:buChar char="&gt;"/>
              <a:defRPr sz="1200">
                <a:solidFill>
                  <a:schemeClr val="tx1"/>
                </a:solidFill>
                <a:latin typeface="+mn-lt"/>
                <a:ea typeface="+mn-ea"/>
              </a:defRPr>
            </a:lvl5pPr>
            <a:lvl6pPr marL="1246188" indent="-209550" algn="l" rtl="0" eaLnBrk="1" fontAlgn="base" hangingPunct="1">
              <a:spcBef>
                <a:spcPct val="0"/>
              </a:spcBef>
              <a:spcAft>
                <a:spcPct val="0"/>
              </a:spcAft>
              <a:buFont typeface="Arial" charset="0"/>
              <a:buChar char="&gt;"/>
              <a:defRPr sz="1200">
                <a:solidFill>
                  <a:schemeClr val="tx1"/>
                </a:solidFill>
                <a:latin typeface="+mn-lt"/>
                <a:ea typeface="+mn-ea"/>
              </a:defRPr>
            </a:lvl6pPr>
            <a:lvl7pPr marL="1703388" indent="-209550" algn="l" rtl="0" eaLnBrk="1" fontAlgn="base" hangingPunct="1">
              <a:spcBef>
                <a:spcPct val="0"/>
              </a:spcBef>
              <a:spcAft>
                <a:spcPct val="0"/>
              </a:spcAft>
              <a:buFont typeface="Arial" charset="0"/>
              <a:buChar char="&gt;"/>
              <a:defRPr sz="1200">
                <a:solidFill>
                  <a:schemeClr val="tx1"/>
                </a:solidFill>
                <a:latin typeface="+mn-lt"/>
                <a:ea typeface="+mn-ea"/>
              </a:defRPr>
            </a:lvl7pPr>
            <a:lvl8pPr marL="2160588" indent="-209550" algn="l" rtl="0" eaLnBrk="1" fontAlgn="base" hangingPunct="1">
              <a:spcBef>
                <a:spcPct val="0"/>
              </a:spcBef>
              <a:spcAft>
                <a:spcPct val="0"/>
              </a:spcAft>
              <a:buFont typeface="Arial" charset="0"/>
              <a:buChar char="&gt;"/>
              <a:defRPr sz="1200">
                <a:solidFill>
                  <a:schemeClr val="tx1"/>
                </a:solidFill>
                <a:latin typeface="+mn-lt"/>
                <a:ea typeface="+mn-ea"/>
              </a:defRPr>
            </a:lvl8pPr>
            <a:lvl9pPr marL="2617788" indent="-209550" algn="l" rtl="0" eaLnBrk="1" fontAlgn="base" hangingPunct="1">
              <a:spcBef>
                <a:spcPct val="0"/>
              </a:spcBef>
              <a:spcAft>
                <a:spcPct val="0"/>
              </a:spcAft>
              <a:buFont typeface="Arial" charset="0"/>
              <a:buChar char="&gt;"/>
              <a:defRPr sz="1200">
                <a:solidFill>
                  <a:schemeClr val="tx1"/>
                </a:solidFill>
                <a:latin typeface="+mn-lt"/>
                <a:ea typeface="+mn-ea"/>
              </a:defRPr>
            </a:lvl9pPr>
          </a:lstStyle>
          <a:p>
            <a:pPr algn="ctr"/>
            <a:r>
              <a:rPr lang="en-AU" sz="2200" b="1" kern="0" dirty="0"/>
              <a:t>Lots released</a:t>
            </a:r>
            <a:br>
              <a:rPr lang="en-AU" sz="2200" b="1" kern="0" dirty="0"/>
            </a:br>
            <a:r>
              <a:rPr lang="en-AU" sz="2200" kern="0" dirty="0"/>
              <a:t>000s</a:t>
            </a:r>
            <a:endParaRPr lang="en-US" sz="2200" kern="0" dirty="0">
              <a:latin typeface="Arial" charset="0"/>
              <a:ea typeface="ＭＳ Ｐゴシック" pitchFamily="34" charset="-128"/>
            </a:endParaRPr>
          </a:p>
        </p:txBody>
      </p:sp>
    </p:spTree>
    <p:extLst>
      <p:ext uri="{BB962C8B-B14F-4D97-AF65-F5344CB8AC3E}">
        <p14:creationId xmlns:p14="http://schemas.microsoft.com/office/powerpoint/2010/main" val="40221935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hart 5"/>
          <p:cNvGraphicFramePr>
            <a:graphicFrameLocks noChangeAspect="1"/>
          </p:cNvGraphicFramePr>
          <p:nvPr>
            <p:extLst>
              <p:ext uri="{D42A27DB-BD31-4B8C-83A1-F6EECF244321}">
                <p14:modId xmlns:p14="http://schemas.microsoft.com/office/powerpoint/2010/main" val="490571796"/>
              </p:ext>
            </p:extLst>
          </p:nvPr>
        </p:nvGraphicFramePr>
        <p:xfrm>
          <a:off x="5992" y="0"/>
          <a:ext cx="7635175" cy="6857999"/>
        </p:xfrm>
        <a:graphic>
          <a:graphicData uri="http://schemas.openxmlformats.org/drawingml/2006/chart">
            <c:chart xmlns:c="http://schemas.openxmlformats.org/drawingml/2006/chart" xmlns:r="http://schemas.openxmlformats.org/officeDocument/2006/relationships" r:id="rId3"/>
          </a:graphicData>
        </a:graphic>
      </p:graphicFrame>
      <p:sp>
        <p:nvSpPr>
          <p:cNvPr id="8" name="TextBox 1"/>
          <p:cNvSpPr txBox="1"/>
          <p:nvPr/>
        </p:nvSpPr>
        <p:spPr>
          <a:xfrm>
            <a:off x="7609417" y="4915481"/>
            <a:ext cx="2296583" cy="296235"/>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ct val="85000"/>
              </a:lnSpc>
            </a:pPr>
            <a:r>
              <a:rPr lang="en-AU" sz="2200" dirty="0">
                <a:solidFill>
                  <a:schemeClr val="bg2"/>
                </a:solidFill>
              </a:rPr>
              <a:t>Construction</a:t>
            </a:r>
          </a:p>
        </p:txBody>
      </p:sp>
      <p:sp>
        <p:nvSpPr>
          <p:cNvPr id="9" name="TextBox 2"/>
          <p:cNvSpPr txBox="1"/>
          <p:nvPr/>
        </p:nvSpPr>
        <p:spPr>
          <a:xfrm>
            <a:off x="7609417" y="2819315"/>
            <a:ext cx="2296583" cy="296235"/>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ct val="85000"/>
              </a:lnSpc>
            </a:pPr>
            <a:r>
              <a:rPr lang="en-AU" sz="2200" dirty="0">
                <a:solidFill>
                  <a:schemeClr val="accent3"/>
                </a:solidFill>
              </a:rPr>
              <a:t>Land</a:t>
            </a:r>
          </a:p>
        </p:txBody>
      </p:sp>
      <p:sp>
        <p:nvSpPr>
          <p:cNvPr id="10" name="TextBox 2"/>
          <p:cNvSpPr txBox="1"/>
          <p:nvPr/>
        </p:nvSpPr>
        <p:spPr>
          <a:xfrm>
            <a:off x="7609417" y="3192463"/>
            <a:ext cx="2296583" cy="296235"/>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ct val="85000"/>
              </a:lnSpc>
            </a:pPr>
            <a:r>
              <a:rPr lang="en-AU" sz="2200" dirty="0">
                <a:solidFill>
                  <a:schemeClr val="accent2"/>
                </a:solidFill>
              </a:rPr>
              <a:t>Developer profit</a:t>
            </a:r>
          </a:p>
        </p:txBody>
      </p:sp>
      <p:sp>
        <p:nvSpPr>
          <p:cNvPr id="11" name="TextBox 1"/>
          <p:cNvSpPr txBox="1"/>
          <p:nvPr/>
        </p:nvSpPr>
        <p:spPr>
          <a:xfrm>
            <a:off x="7609417" y="4083716"/>
            <a:ext cx="2296583" cy="296235"/>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ct val="85000"/>
              </a:lnSpc>
            </a:pPr>
            <a:r>
              <a:rPr lang="en-AU" sz="2200" dirty="0">
                <a:solidFill>
                  <a:schemeClr val="tx2"/>
                </a:solidFill>
              </a:rPr>
              <a:t>Professional fees</a:t>
            </a:r>
          </a:p>
        </p:txBody>
      </p:sp>
      <p:sp>
        <p:nvSpPr>
          <p:cNvPr id="12" name="TextBox 1"/>
          <p:cNvSpPr txBox="1"/>
          <p:nvPr/>
        </p:nvSpPr>
        <p:spPr>
          <a:xfrm>
            <a:off x="7609417" y="3470364"/>
            <a:ext cx="2296583" cy="584006"/>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ct val="85000"/>
              </a:lnSpc>
            </a:pPr>
            <a:r>
              <a:rPr lang="en-AU" sz="2200" dirty="0">
                <a:solidFill>
                  <a:schemeClr val="accent1"/>
                </a:solidFill>
              </a:rPr>
              <a:t>Development cost &amp; interest </a:t>
            </a:r>
          </a:p>
        </p:txBody>
      </p:sp>
      <p:sp>
        <p:nvSpPr>
          <p:cNvPr id="13" name="TextBox 2"/>
          <p:cNvSpPr txBox="1"/>
          <p:nvPr/>
        </p:nvSpPr>
        <p:spPr>
          <a:xfrm>
            <a:off x="7609417" y="2032481"/>
            <a:ext cx="2296583" cy="584006"/>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ct val="85000"/>
              </a:lnSpc>
            </a:pPr>
            <a:r>
              <a:rPr lang="en-AU" sz="2200" dirty="0">
                <a:solidFill>
                  <a:schemeClr val="accent4"/>
                </a:solidFill>
              </a:rPr>
              <a:t>Gov’t taxes</a:t>
            </a:r>
          </a:p>
          <a:p>
            <a:pPr>
              <a:lnSpc>
                <a:spcPct val="85000"/>
              </a:lnSpc>
            </a:pPr>
            <a:r>
              <a:rPr lang="en-AU" sz="2200" dirty="0">
                <a:solidFill>
                  <a:schemeClr val="accent4"/>
                </a:solidFill>
              </a:rPr>
              <a:t>and charges</a:t>
            </a:r>
          </a:p>
        </p:txBody>
      </p:sp>
      <p:cxnSp>
        <p:nvCxnSpPr>
          <p:cNvPr id="4" name="Straight Arrow Connector 3"/>
          <p:cNvCxnSpPr>
            <a:cxnSpLocks/>
          </p:cNvCxnSpPr>
          <p:nvPr/>
        </p:nvCxnSpPr>
        <p:spPr bwMode="auto">
          <a:xfrm flipH="1" flipV="1">
            <a:off x="7314980" y="4089656"/>
            <a:ext cx="230937" cy="101342"/>
          </a:xfrm>
          <a:prstGeom prst="straightConnector1">
            <a:avLst/>
          </a:prstGeom>
          <a:solidFill>
            <a:schemeClr val="accent1"/>
          </a:solidFill>
          <a:ln w="9525" cap="flat" cmpd="sng" algn="ctr">
            <a:solidFill>
              <a:schemeClr val="tx2"/>
            </a:solidFill>
            <a:prstDash val="solid"/>
            <a:round/>
            <a:headEnd type="none" w="med" len="med"/>
            <a:tailEnd type="triangle"/>
          </a:ln>
          <a:effectLst/>
        </p:spPr>
      </p:cxnSp>
      <p:sp>
        <p:nvSpPr>
          <p:cNvPr id="19" name="TextBox 1"/>
          <p:cNvSpPr txBox="1"/>
          <p:nvPr/>
        </p:nvSpPr>
        <p:spPr>
          <a:xfrm>
            <a:off x="1174750" y="6530013"/>
            <a:ext cx="1555749" cy="296235"/>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lnSpc>
                <a:spcPct val="85000"/>
              </a:lnSpc>
            </a:pPr>
            <a:r>
              <a:rPr lang="en-AU" sz="2200" dirty="0"/>
              <a:t>Sydney</a:t>
            </a:r>
          </a:p>
        </p:txBody>
      </p:sp>
      <p:sp>
        <p:nvSpPr>
          <p:cNvPr id="20" name="TextBox 1"/>
          <p:cNvSpPr txBox="1"/>
          <p:nvPr/>
        </p:nvSpPr>
        <p:spPr>
          <a:xfrm>
            <a:off x="2465914" y="6530013"/>
            <a:ext cx="1555749" cy="296235"/>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lnSpc>
                <a:spcPct val="85000"/>
              </a:lnSpc>
            </a:pPr>
            <a:r>
              <a:rPr lang="en-AU" sz="2200" dirty="0"/>
              <a:t>Melbourne</a:t>
            </a:r>
          </a:p>
        </p:txBody>
      </p:sp>
      <p:sp>
        <p:nvSpPr>
          <p:cNvPr id="21" name="TextBox 1"/>
          <p:cNvSpPr txBox="1"/>
          <p:nvPr/>
        </p:nvSpPr>
        <p:spPr>
          <a:xfrm>
            <a:off x="3852328" y="6530013"/>
            <a:ext cx="1555749" cy="296235"/>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lnSpc>
                <a:spcPct val="85000"/>
              </a:lnSpc>
            </a:pPr>
            <a:r>
              <a:rPr lang="en-AU" sz="2200" dirty="0"/>
              <a:t>Brisbane</a:t>
            </a:r>
          </a:p>
        </p:txBody>
      </p:sp>
      <p:sp>
        <p:nvSpPr>
          <p:cNvPr id="22" name="TextBox 1"/>
          <p:cNvSpPr txBox="1"/>
          <p:nvPr/>
        </p:nvSpPr>
        <p:spPr>
          <a:xfrm>
            <a:off x="4922839" y="6530013"/>
            <a:ext cx="1555749" cy="296235"/>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lnSpc>
                <a:spcPct val="85000"/>
              </a:lnSpc>
            </a:pPr>
            <a:r>
              <a:rPr lang="en-AU" sz="2200" dirty="0"/>
              <a:t>Perth</a:t>
            </a:r>
          </a:p>
        </p:txBody>
      </p:sp>
      <p:sp>
        <p:nvSpPr>
          <p:cNvPr id="23" name="TextBox 1"/>
          <p:cNvSpPr txBox="1"/>
          <p:nvPr/>
        </p:nvSpPr>
        <p:spPr>
          <a:xfrm>
            <a:off x="6150501" y="6530013"/>
            <a:ext cx="1555749" cy="296235"/>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lnSpc>
                <a:spcPct val="85000"/>
              </a:lnSpc>
            </a:pPr>
            <a:r>
              <a:rPr lang="en-AU" sz="2200" dirty="0"/>
              <a:t>Adelaide</a:t>
            </a:r>
          </a:p>
        </p:txBody>
      </p:sp>
    </p:spTree>
    <p:extLst>
      <p:ext uri="{BB962C8B-B14F-4D97-AF65-F5344CB8AC3E}">
        <p14:creationId xmlns:p14="http://schemas.microsoft.com/office/powerpoint/2010/main" val="17871263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TextBox 41"/>
          <p:cNvSpPr txBox="1"/>
          <p:nvPr/>
        </p:nvSpPr>
        <p:spPr>
          <a:xfrm>
            <a:off x="9144377" y="5553582"/>
            <a:ext cx="761622" cy="338554"/>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2200" dirty="0">
                <a:solidFill>
                  <a:schemeClr val="bg2"/>
                </a:solidFill>
                <a:latin typeface="+mj-lt"/>
                <a:cs typeface="Arial" pitchFamily="34" charset="0"/>
              </a:rPr>
              <a:t>25-34</a:t>
            </a:r>
          </a:p>
        </p:txBody>
      </p:sp>
      <p:sp>
        <p:nvSpPr>
          <p:cNvPr id="43" name="TextBox 42"/>
          <p:cNvSpPr txBox="1"/>
          <p:nvPr/>
        </p:nvSpPr>
        <p:spPr>
          <a:xfrm>
            <a:off x="9144378" y="3412462"/>
            <a:ext cx="761622" cy="338554"/>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2200" dirty="0">
                <a:solidFill>
                  <a:schemeClr val="tx2"/>
                </a:solidFill>
                <a:latin typeface="+mj-lt"/>
                <a:cs typeface="Arial" pitchFamily="34" charset="0"/>
              </a:rPr>
              <a:t>35-44</a:t>
            </a:r>
          </a:p>
        </p:txBody>
      </p:sp>
      <p:sp>
        <p:nvSpPr>
          <p:cNvPr id="44" name="TextBox 43"/>
          <p:cNvSpPr txBox="1"/>
          <p:nvPr/>
        </p:nvSpPr>
        <p:spPr>
          <a:xfrm>
            <a:off x="9144378" y="2222293"/>
            <a:ext cx="761622" cy="338554"/>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2200" dirty="0">
                <a:solidFill>
                  <a:schemeClr val="accent1"/>
                </a:solidFill>
                <a:latin typeface="+mj-lt"/>
              </a:rPr>
              <a:t>45-54</a:t>
            </a:r>
          </a:p>
        </p:txBody>
      </p:sp>
      <p:sp>
        <p:nvSpPr>
          <p:cNvPr id="45" name="TextBox 44"/>
          <p:cNvSpPr txBox="1"/>
          <p:nvPr/>
        </p:nvSpPr>
        <p:spPr>
          <a:xfrm>
            <a:off x="9144378" y="1020094"/>
            <a:ext cx="761622" cy="338554"/>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2200" dirty="0">
                <a:solidFill>
                  <a:schemeClr val="accent3"/>
                </a:solidFill>
                <a:latin typeface="+mj-lt"/>
                <a:cs typeface="Arial" pitchFamily="34" charset="0"/>
              </a:rPr>
              <a:t>65+</a:t>
            </a:r>
          </a:p>
        </p:txBody>
      </p:sp>
      <p:sp>
        <p:nvSpPr>
          <p:cNvPr id="46" name="TextBox 45"/>
          <p:cNvSpPr txBox="1"/>
          <p:nvPr/>
        </p:nvSpPr>
        <p:spPr>
          <a:xfrm>
            <a:off x="9144377" y="1475834"/>
            <a:ext cx="761622" cy="338554"/>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2200" dirty="0">
                <a:solidFill>
                  <a:schemeClr val="accent2"/>
                </a:solidFill>
                <a:latin typeface="+mj-lt"/>
                <a:cs typeface="Arial" pitchFamily="34" charset="0"/>
              </a:rPr>
              <a:t>55-64</a:t>
            </a:r>
          </a:p>
        </p:txBody>
      </p:sp>
      <p:graphicFrame>
        <p:nvGraphicFramePr>
          <p:cNvPr id="25" name="Chart 24"/>
          <p:cNvGraphicFramePr/>
          <p:nvPr>
            <p:extLst>
              <p:ext uri="{D42A27DB-BD31-4B8C-83A1-F6EECF244321}">
                <p14:modId xmlns:p14="http://schemas.microsoft.com/office/powerpoint/2010/main" val="601698370"/>
              </p:ext>
            </p:extLst>
          </p:nvPr>
        </p:nvGraphicFramePr>
        <p:xfrm>
          <a:off x="0" y="0"/>
          <a:ext cx="9349619" cy="6857999"/>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78461978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0" name="Chart 39">
            <a:extLst>
              <a:ext uri="{FF2B5EF4-FFF2-40B4-BE49-F238E27FC236}">
                <a16:creationId xmlns:a16="http://schemas.microsoft.com/office/drawing/2014/main" id="{0F640FE6-5370-4A9B-BD04-A75D0E4A6DE0}"/>
              </a:ext>
            </a:extLst>
          </p:cNvPr>
          <p:cNvGraphicFramePr/>
          <p:nvPr>
            <p:extLst>
              <p:ext uri="{D42A27DB-BD31-4B8C-83A1-F6EECF244321}">
                <p14:modId xmlns:p14="http://schemas.microsoft.com/office/powerpoint/2010/main" val="3338880680"/>
              </p:ext>
            </p:extLst>
          </p:nvPr>
        </p:nvGraphicFramePr>
        <p:xfrm>
          <a:off x="62496" y="889039"/>
          <a:ext cx="2757715" cy="5660573"/>
        </p:xfrm>
        <a:graphic>
          <a:graphicData uri="http://schemas.openxmlformats.org/drawingml/2006/chart">
            <c:chart xmlns:c="http://schemas.openxmlformats.org/drawingml/2006/chart" xmlns:r="http://schemas.openxmlformats.org/officeDocument/2006/relationships" r:id="rId3"/>
          </a:graphicData>
        </a:graphic>
      </p:graphicFrame>
      <p:sp>
        <p:nvSpPr>
          <p:cNvPr id="12" name="TextBox 11">
            <a:extLst>
              <a:ext uri="{FF2B5EF4-FFF2-40B4-BE49-F238E27FC236}">
                <a16:creationId xmlns:a16="http://schemas.microsoft.com/office/drawing/2014/main" id="{D1DEFE42-5EF8-430F-A28D-F2803A95AD8C}"/>
              </a:ext>
            </a:extLst>
          </p:cNvPr>
          <p:cNvSpPr txBox="1"/>
          <p:nvPr/>
        </p:nvSpPr>
        <p:spPr>
          <a:xfrm>
            <a:off x="2375398" y="6495256"/>
            <a:ext cx="5579337" cy="338554"/>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200" b="1" dirty="0">
                <a:latin typeface="Arial"/>
                <a:cs typeface="Arial"/>
              </a:rPr>
              <a:t>Equivalised household income quintile</a:t>
            </a:r>
          </a:p>
        </p:txBody>
      </p:sp>
      <p:sp>
        <p:nvSpPr>
          <p:cNvPr id="13" name="TextBox 12">
            <a:extLst>
              <a:ext uri="{FF2B5EF4-FFF2-40B4-BE49-F238E27FC236}">
                <a16:creationId xmlns:a16="http://schemas.microsoft.com/office/drawing/2014/main" id="{8654EFF2-33E2-48F0-A896-99DB6F3CD231}"/>
              </a:ext>
            </a:extLst>
          </p:cNvPr>
          <p:cNvSpPr txBox="1"/>
          <p:nvPr/>
        </p:nvSpPr>
        <p:spPr>
          <a:xfrm>
            <a:off x="801712" y="574323"/>
            <a:ext cx="1656184" cy="338554"/>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200" b="1" dirty="0">
                <a:latin typeface="Arial"/>
                <a:cs typeface="Arial"/>
              </a:rPr>
              <a:t>25-34</a:t>
            </a:r>
          </a:p>
        </p:txBody>
      </p:sp>
      <p:sp>
        <p:nvSpPr>
          <p:cNvPr id="14" name="TextBox 13">
            <a:extLst>
              <a:ext uri="{FF2B5EF4-FFF2-40B4-BE49-F238E27FC236}">
                <a16:creationId xmlns:a16="http://schemas.microsoft.com/office/drawing/2014/main" id="{FDC96E74-5B4D-42E5-8323-959C5F52D0EF}"/>
              </a:ext>
            </a:extLst>
          </p:cNvPr>
          <p:cNvSpPr txBox="1"/>
          <p:nvPr/>
        </p:nvSpPr>
        <p:spPr>
          <a:xfrm>
            <a:off x="3201181" y="555818"/>
            <a:ext cx="1656184" cy="338554"/>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200" b="1" dirty="0">
                <a:latin typeface="Arial"/>
                <a:cs typeface="Arial"/>
              </a:rPr>
              <a:t>35-44</a:t>
            </a:r>
          </a:p>
        </p:txBody>
      </p:sp>
      <p:sp>
        <p:nvSpPr>
          <p:cNvPr id="15" name="TextBox 14">
            <a:extLst>
              <a:ext uri="{FF2B5EF4-FFF2-40B4-BE49-F238E27FC236}">
                <a16:creationId xmlns:a16="http://schemas.microsoft.com/office/drawing/2014/main" id="{31864325-6E45-4382-A05A-2559A4702C87}"/>
              </a:ext>
            </a:extLst>
          </p:cNvPr>
          <p:cNvSpPr txBox="1"/>
          <p:nvPr/>
        </p:nvSpPr>
        <p:spPr>
          <a:xfrm>
            <a:off x="5591225" y="532127"/>
            <a:ext cx="1512168" cy="338554"/>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200" b="1" dirty="0">
                <a:latin typeface="Arial"/>
                <a:cs typeface="Arial"/>
              </a:rPr>
              <a:t>45-54</a:t>
            </a:r>
          </a:p>
        </p:txBody>
      </p:sp>
      <p:sp>
        <p:nvSpPr>
          <p:cNvPr id="16" name="TextBox 15">
            <a:extLst>
              <a:ext uri="{FF2B5EF4-FFF2-40B4-BE49-F238E27FC236}">
                <a16:creationId xmlns:a16="http://schemas.microsoft.com/office/drawing/2014/main" id="{FB9C1398-49EE-48AA-A794-03AA4C309980}"/>
              </a:ext>
            </a:extLst>
          </p:cNvPr>
          <p:cNvSpPr txBox="1"/>
          <p:nvPr/>
        </p:nvSpPr>
        <p:spPr>
          <a:xfrm>
            <a:off x="7921356" y="555818"/>
            <a:ext cx="1647145" cy="338554"/>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200" b="1" dirty="0">
                <a:latin typeface="Arial"/>
                <a:cs typeface="Arial"/>
              </a:rPr>
              <a:t>55-64</a:t>
            </a:r>
          </a:p>
        </p:txBody>
      </p:sp>
      <p:sp>
        <p:nvSpPr>
          <p:cNvPr id="21" name="TextBox 20">
            <a:extLst>
              <a:ext uri="{FF2B5EF4-FFF2-40B4-BE49-F238E27FC236}">
                <a16:creationId xmlns:a16="http://schemas.microsoft.com/office/drawing/2014/main" id="{1A0CCE77-5970-44DD-B5E2-D6E54EC993AF}"/>
              </a:ext>
            </a:extLst>
          </p:cNvPr>
          <p:cNvSpPr txBox="1"/>
          <p:nvPr/>
        </p:nvSpPr>
        <p:spPr>
          <a:xfrm>
            <a:off x="1209146" y="0"/>
            <a:ext cx="7911841" cy="338554"/>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200" b="1" dirty="0">
                <a:latin typeface="Arial"/>
                <a:cs typeface="Arial"/>
              </a:rPr>
              <a:t>Age group</a:t>
            </a:r>
          </a:p>
        </p:txBody>
      </p:sp>
      <p:sp>
        <p:nvSpPr>
          <p:cNvPr id="24" name="TextBox 23">
            <a:extLst>
              <a:ext uri="{FF2B5EF4-FFF2-40B4-BE49-F238E27FC236}">
                <a16:creationId xmlns:a16="http://schemas.microsoft.com/office/drawing/2014/main" id="{07FFC581-E49E-4140-BC91-89B2F5F57621}"/>
              </a:ext>
            </a:extLst>
          </p:cNvPr>
          <p:cNvSpPr txBox="1"/>
          <p:nvPr/>
        </p:nvSpPr>
        <p:spPr>
          <a:xfrm>
            <a:off x="1145646" y="1124808"/>
            <a:ext cx="627626" cy="338554"/>
          </a:xfrm>
          <a:prstGeom prst="rect">
            <a:avLst/>
          </a:prstGeom>
          <a:noFill/>
        </p:spPr>
        <p:txBody>
          <a:bodyPr wrap="none" lIns="0" tIns="0" rIns="0" bIns="0" rtlCol="0">
            <a:spAutoFit/>
          </a:bodyPr>
          <a:lstStyle/>
          <a:p>
            <a:r>
              <a:rPr lang="en-AU" sz="2200" dirty="0">
                <a:latin typeface="Arial"/>
                <a:cs typeface="Arial"/>
              </a:rPr>
              <a:t>1981</a:t>
            </a:r>
          </a:p>
        </p:txBody>
      </p:sp>
      <p:sp>
        <p:nvSpPr>
          <p:cNvPr id="23" name="TextBox 22">
            <a:extLst>
              <a:ext uri="{FF2B5EF4-FFF2-40B4-BE49-F238E27FC236}">
                <a16:creationId xmlns:a16="http://schemas.microsoft.com/office/drawing/2014/main" id="{478B547C-A2C1-44A7-8A88-7F07A7FB9732}"/>
              </a:ext>
            </a:extLst>
          </p:cNvPr>
          <p:cNvSpPr txBox="1"/>
          <p:nvPr/>
        </p:nvSpPr>
        <p:spPr>
          <a:xfrm>
            <a:off x="1145646" y="1482323"/>
            <a:ext cx="627626" cy="338554"/>
          </a:xfrm>
          <a:prstGeom prst="rect">
            <a:avLst/>
          </a:prstGeom>
          <a:noFill/>
        </p:spPr>
        <p:txBody>
          <a:bodyPr wrap="none" lIns="0" tIns="0" rIns="0" bIns="0" rtlCol="0">
            <a:spAutoFit/>
          </a:bodyPr>
          <a:lstStyle/>
          <a:p>
            <a:r>
              <a:rPr lang="en-AU" sz="2200" dirty="0">
                <a:latin typeface="Arial"/>
                <a:cs typeface="Arial"/>
              </a:rPr>
              <a:t>2016</a:t>
            </a:r>
          </a:p>
        </p:txBody>
      </p:sp>
      <p:graphicFrame>
        <p:nvGraphicFramePr>
          <p:cNvPr id="39" name="Chart 38">
            <a:extLst>
              <a:ext uri="{FF2B5EF4-FFF2-40B4-BE49-F238E27FC236}">
                <a16:creationId xmlns:a16="http://schemas.microsoft.com/office/drawing/2014/main" id="{E3A8A7B4-32BA-410D-AC97-07E99697C38B}"/>
              </a:ext>
            </a:extLst>
          </p:cNvPr>
          <p:cNvGraphicFramePr/>
          <p:nvPr>
            <p:extLst/>
          </p:nvPr>
        </p:nvGraphicFramePr>
        <p:xfrm>
          <a:off x="2704612" y="882950"/>
          <a:ext cx="2312902" cy="5660573"/>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41" name="Chart 40">
            <a:extLst>
              <a:ext uri="{FF2B5EF4-FFF2-40B4-BE49-F238E27FC236}">
                <a16:creationId xmlns:a16="http://schemas.microsoft.com/office/drawing/2014/main" id="{B7FCE8C5-19B0-47C0-B61C-F69E1A389A90}"/>
              </a:ext>
            </a:extLst>
          </p:cNvPr>
          <p:cNvGraphicFramePr/>
          <p:nvPr>
            <p:extLst/>
          </p:nvPr>
        </p:nvGraphicFramePr>
        <p:xfrm>
          <a:off x="5017513" y="882949"/>
          <a:ext cx="2348557" cy="5660573"/>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42" name="Chart 41">
            <a:extLst>
              <a:ext uri="{FF2B5EF4-FFF2-40B4-BE49-F238E27FC236}">
                <a16:creationId xmlns:a16="http://schemas.microsoft.com/office/drawing/2014/main" id="{B1552172-AAA5-4D1D-A3A2-86079ED4EF78}"/>
              </a:ext>
            </a:extLst>
          </p:cNvPr>
          <p:cNvGraphicFramePr/>
          <p:nvPr>
            <p:extLst/>
          </p:nvPr>
        </p:nvGraphicFramePr>
        <p:xfrm>
          <a:off x="7366070" y="882948"/>
          <a:ext cx="2427925" cy="5660573"/>
        </p:xfrm>
        <a:graphic>
          <a:graphicData uri="http://schemas.openxmlformats.org/drawingml/2006/chart">
            <c:chart xmlns:c="http://schemas.openxmlformats.org/drawingml/2006/chart" xmlns:r="http://schemas.openxmlformats.org/officeDocument/2006/relationships" r:id="rId6"/>
          </a:graphicData>
        </a:graphic>
      </p:graphicFrame>
      <p:sp>
        <p:nvSpPr>
          <p:cNvPr id="2" name="Oval 1">
            <a:extLst>
              <a:ext uri="{FF2B5EF4-FFF2-40B4-BE49-F238E27FC236}">
                <a16:creationId xmlns:a16="http://schemas.microsoft.com/office/drawing/2014/main" id="{8E7D483E-73CE-4C82-8F1E-17EAAA32726D}"/>
              </a:ext>
            </a:extLst>
          </p:cNvPr>
          <p:cNvSpPr/>
          <p:nvPr/>
        </p:nvSpPr>
        <p:spPr bwMode="auto">
          <a:xfrm>
            <a:off x="882539" y="1240085"/>
            <a:ext cx="108000" cy="108000"/>
          </a:xfrm>
          <a:prstGeom prst="ellipse">
            <a:avLst/>
          </a:prstGeom>
          <a:solidFill>
            <a:schemeClr val="bg1"/>
          </a:solidFill>
          <a:ln w="349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AU" sz="2400" b="0" i="0" u="none" strike="noStrike" cap="none" normalizeH="0" baseline="0">
              <a:ln>
                <a:noFill/>
              </a:ln>
              <a:solidFill>
                <a:schemeClr val="tx1"/>
              </a:solidFill>
              <a:effectLst/>
              <a:latin typeface="Arial" charset="0"/>
              <a:ea typeface="ＭＳ Ｐゴシック" pitchFamily="34" charset="-128"/>
            </a:endParaRPr>
          </a:p>
        </p:txBody>
      </p:sp>
      <p:pic>
        <p:nvPicPr>
          <p:cNvPr id="17" name="Picture 16">
            <a:extLst>
              <a:ext uri="{FF2B5EF4-FFF2-40B4-BE49-F238E27FC236}">
                <a16:creationId xmlns:a16="http://schemas.microsoft.com/office/drawing/2014/main" id="{869F8203-5FA6-446D-AECC-E5FE07CECF2A}"/>
              </a:ext>
            </a:extLst>
          </p:cNvPr>
          <p:cNvPicPr>
            <a:picLocks noChangeAspect="1"/>
          </p:cNvPicPr>
          <p:nvPr/>
        </p:nvPicPr>
        <p:blipFill>
          <a:blip r:embed="rId7"/>
          <a:stretch>
            <a:fillRect/>
          </a:stretch>
        </p:blipFill>
        <p:spPr>
          <a:xfrm>
            <a:off x="831764" y="1565875"/>
            <a:ext cx="209550" cy="171450"/>
          </a:xfrm>
          <a:prstGeom prst="rect">
            <a:avLst/>
          </a:prstGeom>
        </p:spPr>
      </p:pic>
    </p:spTree>
    <p:extLst>
      <p:ext uri="{BB962C8B-B14F-4D97-AF65-F5344CB8AC3E}">
        <p14:creationId xmlns:p14="http://schemas.microsoft.com/office/powerpoint/2010/main" val="335347328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a:extLst>
              <a:ext uri="{FF2B5EF4-FFF2-40B4-BE49-F238E27FC236}">
                <a16:creationId xmlns:a16="http://schemas.microsoft.com/office/drawing/2014/main" id="{72A569B4-2605-4D14-8C9A-3243AC8903DD}"/>
              </a:ext>
            </a:extLst>
          </p:cNvPr>
          <p:cNvGraphicFramePr/>
          <p:nvPr>
            <p:extLst>
              <p:ext uri="{D42A27DB-BD31-4B8C-83A1-F6EECF244321}">
                <p14:modId xmlns:p14="http://schemas.microsoft.com/office/powerpoint/2010/main" val="3392482980"/>
              </p:ext>
            </p:extLst>
          </p:nvPr>
        </p:nvGraphicFramePr>
        <p:xfrm>
          <a:off x="0" y="0"/>
          <a:ext cx="9076267" cy="6858000"/>
        </p:xfrm>
        <a:graphic>
          <a:graphicData uri="http://schemas.openxmlformats.org/drawingml/2006/chart">
            <c:chart xmlns:c="http://schemas.openxmlformats.org/drawingml/2006/chart" xmlns:r="http://schemas.openxmlformats.org/officeDocument/2006/relationships" r:id="rId3"/>
          </a:graphicData>
        </a:graphic>
      </p:graphicFrame>
      <p:sp>
        <p:nvSpPr>
          <p:cNvPr id="8" name="TextBox 18">
            <a:extLst>
              <a:ext uri="{FF2B5EF4-FFF2-40B4-BE49-F238E27FC236}">
                <a16:creationId xmlns:a16="http://schemas.microsoft.com/office/drawing/2014/main" id="{47C7A8A7-DA5B-409A-BA48-10692E74267F}"/>
              </a:ext>
            </a:extLst>
          </p:cNvPr>
          <p:cNvSpPr txBox="1"/>
          <p:nvPr/>
        </p:nvSpPr>
        <p:spPr>
          <a:xfrm>
            <a:off x="8111723" y="3011209"/>
            <a:ext cx="2226306" cy="287771"/>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ct val="85000"/>
              </a:lnSpc>
            </a:pPr>
            <a:r>
              <a:rPr lang="en-US" sz="2200" dirty="0">
                <a:solidFill>
                  <a:schemeClr val="accent1"/>
                </a:solidFill>
              </a:rPr>
              <a:t>Private renter</a:t>
            </a:r>
          </a:p>
        </p:txBody>
      </p:sp>
      <p:sp>
        <p:nvSpPr>
          <p:cNvPr id="10" name="TextBox 18">
            <a:extLst>
              <a:ext uri="{FF2B5EF4-FFF2-40B4-BE49-F238E27FC236}">
                <a16:creationId xmlns:a16="http://schemas.microsoft.com/office/drawing/2014/main" id="{FBDCB20F-BCDD-4046-86A8-960B749462DF}"/>
              </a:ext>
            </a:extLst>
          </p:cNvPr>
          <p:cNvSpPr txBox="1"/>
          <p:nvPr/>
        </p:nvSpPr>
        <p:spPr>
          <a:xfrm>
            <a:off x="8111723" y="810016"/>
            <a:ext cx="1235478" cy="287771"/>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ct val="85000"/>
              </a:lnSpc>
            </a:pPr>
            <a:r>
              <a:rPr lang="en-US" sz="2200" dirty="0">
                <a:solidFill>
                  <a:schemeClr val="accent2"/>
                </a:solidFill>
              </a:rPr>
              <a:t>Other</a:t>
            </a:r>
          </a:p>
        </p:txBody>
      </p:sp>
      <p:sp>
        <p:nvSpPr>
          <p:cNvPr id="13" name="TextBox 18">
            <a:extLst>
              <a:ext uri="{FF2B5EF4-FFF2-40B4-BE49-F238E27FC236}">
                <a16:creationId xmlns:a16="http://schemas.microsoft.com/office/drawing/2014/main" id="{59F9CC90-6975-481A-8738-2E9E648506E1}"/>
              </a:ext>
            </a:extLst>
          </p:cNvPr>
          <p:cNvSpPr txBox="1"/>
          <p:nvPr/>
        </p:nvSpPr>
        <p:spPr>
          <a:xfrm>
            <a:off x="8134301" y="5426696"/>
            <a:ext cx="2700868" cy="575542"/>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ct val="85000"/>
              </a:lnSpc>
            </a:pPr>
            <a:r>
              <a:rPr lang="en-US" sz="2200" dirty="0">
                <a:solidFill>
                  <a:schemeClr val="tx2"/>
                </a:solidFill>
              </a:rPr>
              <a:t>Social / </a:t>
            </a:r>
          </a:p>
          <a:p>
            <a:pPr>
              <a:lnSpc>
                <a:spcPct val="85000"/>
              </a:lnSpc>
            </a:pPr>
            <a:r>
              <a:rPr lang="en-US" sz="2200" dirty="0">
                <a:solidFill>
                  <a:schemeClr val="tx2"/>
                </a:solidFill>
              </a:rPr>
              <a:t>public renter</a:t>
            </a:r>
          </a:p>
        </p:txBody>
      </p:sp>
    </p:spTree>
    <p:extLst>
      <p:ext uri="{BB962C8B-B14F-4D97-AF65-F5344CB8AC3E}">
        <p14:creationId xmlns:p14="http://schemas.microsoft.com/office/powerpoint/2010/main" val="60285449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hart 4">
            <a:extLst>
              <a:ext uri="{FF2B5EF4-FFF2-40B4-BE49-F238E27FC236}">
                <a16:creationId xmlns:a16="http://schemas.microsoft.com/office/drawing/2014/main" id="{C293D87A-8A70-4913-B366-20EBAB32A75A}"/>
              </a:ext>
            </a:extLst>
          </p:cNvPr>
          <p:cNvGraphicFramePr/>
          <p:nvPr>
            <p:extLst>
              <p:ext uri="{D42A27DB-BD31-4B8C-83A1-F6EECF244321}">
                <p14:modId xmlns:p14="http://schemas.microsoft.com/office/powerpoint/2010/main" val="2354724949"/>
              </p:ext>
            </p:extLst>
          </p:nvPr>
        </p:nvGraphicFramePr>
        <p:xfrm>
          <a:off x="-1" y="0"/>
          <a:ext cx="8947607" cy="6492041"/>
        </p:xfrm>
        <a:graphic>
          <a:graphicData uri="http://schemas.openxmlformats.org/drawingml/2006/chart">
            <c:chart xmlns:c="http://schemas.openxmlformats.org/drawingml/2006/chart" xmlns:r="http://schemas.openxmlformats.org/officeDocument/2006/relationships" r:id="rId3"/>
          </a:graphicData>
        </a:graphic>
      </p:graphicFrame>
      <p:sp>
        <p:nvSpPr>
          <p:cNvPr id="4" name="TextBox 3">
            <a:extLst>
              <a:ext uri="{FF2B5EF4-FFF2-40B4-BE49-F238E27FC236}">
                <a16:creationId xmlns:a16="http://schemas.microsoft.com/office/drawing/2014/main" id="{AB8E823D-F9B5-456A-A3EE-208B3A6BDDB2}"/>
              </a:ext>
            </a:extLst>
          </p:cNvPr>
          <p:cNvSpPr txBox="1"/>
          <p:nvPr/>
        </p:nvSpPr>
        <p:spPr>
          <a:xfrm>
            <a:off x="8706582" y="5707652"/>
            <a:ext cx="761622" cy="338554"/>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2200" dirty="0">
                <a:solidFill>
                  <a:schemeClr val="bg2"/>
                </a:solidFill>
                <a:latin typeface="+mj-lt"/>
                <a:cs typeface="Arial" pitchFamily="34" charset="0"/>
              </a:rPr>
              <a:t>25-34</a:t>
            </a:r>
          </a:p>
        </p:txBody>
      </p:sp>
      <p:sp>
        <p:nvSpPr>
          <p:cNvPr id="7" name="TextBox 6">
            <a:extLst>
              <a:ext uri="{FF2B5EF4-FFF2-40B4-BE49-F238E27FC236}">
                <a16:creationId xmlns:a16="http://schemas.microsoft.com/office/drawing/2014/main" id="{4BA62B4C-CD10-472A-BAD9-A6971D710F76}"/>
              </a:ext>
            </a:extLst>
          </p:cNvPr>
          <p:cNvSpPr txBox="1"/>
          <p:nvPr/>
        </p:nvSpPr>
        <p:spPr>
          <a:xfrm>
            <a:off x="8706582" y="5316338"/>
            <a:ext cx="761622" cy="338554"/>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2200" dirty="0">
                <a:solidFill>
                  <a:schemeClr val="tx2"/>
                </a:solidFill>
                <a:latin typeface="+mj-lt"/>
                <a:cs typeface="Arial" pitchFamily="34" charset="0"/>
              </a:rPr>
              <a:t>35-44</a:t>
            </a:r>
          </a:p>
        </p:txBody>
      </p:sp>
      <p:sp>
        <p:nvSpPr>
          <p:cNvPr id="8" name="TextBox 7">
            <a:extLst>
              <a:ext uri="{FF2B5EF4-FFF2-40B4-BE49-F238E27FC236}">
                <a16:creationId xmlns:a16="http://schemas.microsoft.com/office/drawing/2014/main" id="{CC67751D-9EF3-48CB-90C0-A7EA7D4BA764}"/>
              </a:ext>
            </a:extLst>
          </p:cNvPr>
          <p:cNvSpPr txBox="1"/>
          <p:nvPr/>
        </p:nvSpPr>
        <p:spPr>
          <a:xfrm>
            <a:off x="8706582" y="4747318"/>
            <a:ext cx="761622" cy="338554"/>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2200" dirty="0">
                <a:solidFill>
                  <a:schemeClr val="accent1"/>
                </a:solidFill>
                <a:latin typeface="+mj-lt"/>
              </a:rPr>
              <a:t>45-54</a:t>
            </a:r>
          </a:p>
        </p:txBody>
      </p:sp>
      <p:sp>
        <p:nvSpPr>
          <p:cNvPr id="9" name="TextBox 8">
            <a:extLst>
              <a:ext uri="{FF2B5EF4-FFF2-40B4-BE49-F238E27FC236}">
                <a16:creationId xmlns:a16="http://schemas.microsoft.com/office/drawing/2014/main" id="{7B56F756-1A79-4EB9-BE79-4831B099B783}"/>
              </a:ext>
            </a:extLst>
          </p:cNvPr>
          <p:cNvSpPr txBox="1"/>
          <p:nvPr/>
        </p:nvSpPr>
        <p:spPr>
          <a:xfrm>
            <a:off x="8706582" y="956554"/>
            <a:ext cx="761622" cy="338554"/>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2200" dirty="0">
                <a:solidFill>
                  <a:schemeClr val="accent3"/>
                </a:solidFill>
                <a:latin typeface="+mj-lt"/>
                <a:cs typeface="Arial" pitchFamily="34" charset="0"/>
              </a:rPr>
              <a:t>65+</a:t>
            </a:r>
          </a:p>
        </p:txBody>
      </p:sp>
      <p:sp>
        <p:nvSpPr>
          <p:cNvPr id="10" name="TextBox 9">
            <a:extLst>
              <a:ext uri="{FF2B5EF4-FFF2-40B4-BE49-F238E27FC236}">
                <a16:creationId xmlns:a16="http://schemas.microsoft.com/office/drawing/2014/main" id="{4B2C70D5-530E-43BB-BC2A-C4242D4BEA1A}"/>
              </a:ext>
            </a:extLst>
          </p:cNvPr>
          <p:cNvSpPr txBox="1"/>
          <p:nvPr/>
        </p:nvSpPr>
        <p:spPr>
          <a:xfrm>
            <a:off x="8706582" y="3118206"/>
            <a:ext cx="761622" cy="338554"/>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2200" dirty="0">
                <a:solidFill>
                  <a:schemeClr val="accent2"/>
                </a:solidFill>
                <a:latin typeface="+mj-lt"/>
                <a:cs typeface="Arial" pitchFamily="34" charset="0"/>
              </a:rPr>
              <a:t>55-64</a:t>
            </a:r>
          </a:p>
        </p:txBody>
      </p:sp>
      <p:sp>
        <p:nvSpPr>
          <p:cNvPr id="12" name="TextBox 11">
            <a:extLst>
              <a:ext uri="{FF2B5EF4-FFF2-40B4-BE49-F238E27FC236}">
                <a16:creationId xmlns:a16="http://schemas.microsoft.com/office/drawing/2014/main" id="{061842A1-094D-44EE-9854-456715BDF947}"/>
              </a:ext>
            </a:extLst>
          </p:cNvPr>
          <p:cNvSpPr txBox="1"/>
          <p:nvPr/>
        </p:nvSpPr>
        <p:spPr>
          <a:xfrm>
            <a:off x="644346" y="6492041"/>
            <a:ext cx="7921128" cy="338554"/>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200" dirty="0">
                <a:latin typeface="+mj-lt"/>
                <a:cs typeface="Arial" pitchFamily="34" charset="0"/>
              </a:rPr>
              <a:t>Survey year – financial year ending</a:t>
            </a:r>
          </a:p>
        </p:txBody>
      </p:sp>
    </p:spTree>
    <p:extLst>
      <p:ext uri="{BB962C8B-B14F-4D97-AF65-F5344CB8AC3E}">
        <p14:creationId xmlns:p14="http://schemas.microsoft.com/office/powerpoint/2010/main" val="37228886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 name="Content Placeholder 3"/>
          <p:cNvGraphicFramePr>
            <a:graphicFrameLocks/>
          </p:cNvGraphicFramePr>
          <p:nvPr>
            <p:extLst>
              <p:ext uri="{D42A27DB-BD31-4B8C-83A1-F6EECF244321}">
                <p14:modId xmlns:p14="http://schemas.microsoft.com/office/powerpoint/2010/main" val="3403935195"/>
              </p:ext>
            </p:extLst>
          </p:nvPr>
        </p:nvGraphicFramePr>
        <p:xfrm>
          <a:off x="4616544" y="750473"/>
          <a:ext cx="3606286" cy="5369717"/>
        </p:xfrm>
        <a:graphic>
          <a:graphicData uri="http://schemas.openxmlformats.org/drawingml/2006/chart">
            <c:chart xmlns:c="http://schemas.openxmlformats.org/drawingml/2006/chart" xmlns:r="http://schemas.openxmlformats.org/officeDocument/2006/relationships" r:id="rId3"/>
          </a:graphicData>
        </a:graphic>
      </p:graphicFrame>
      <p:sp>
        <p:nvSpPr>
          <p:cNvPr id="10" name="TextBox 18"/>
          <p:cNvSpPr txBox="1"/>
          <p:nvPr/>
        </p:nvSpPr>
        <p:spPr>
          <a:xfrm>
            <a:off x="8219046" y="5574483"/>
            <a:ext cx="1893732" cy="584006"/>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ct val="85000"/>
              </a:lnSpc>
            </a:pPr>
            <a:r>
              <a:rPr lang="en-US" sz="2200">
                <a:solidFill>
                  <a:schemeClr val="bg2"/>
                </a:solidFill>
              </a:rPr>
              <a:t>Dissatisfied/</a:t>
            </a:r>
            <a:endParaRPr lang="en-US" sz="2200" dirty="0">
              <a:solidFill>
                <a:schemeClr val="bg2"/>
              </a:solidFill>
            </a:endParaRPr>
          </a:p>
          <a:p>
            <a:pPr>
              <a:lnSpc>
                <a:spcPct val="85000"/>
              </a:lnSpc>
            </a:pPr>
            <a:r>
              <a:rPr lang="en-US" sz="2200" dirty="0">
                <a:solidFill>
                  <a:schemeClr val="bg2"/>
                </a:solidFill>
              </a:rPr>
              <a:t>v. dissatisfied </a:t>
            </a:r>
          </a:p>
        </p:txBody>
      </p:sp>
      <p:sp>
        <p:nvSpPr>
          <p:cNvPr id="12" name="TextBox 18"/>
          <p:cNvSpPr txBox="1"/>
          <p:nvPr/>
        </p:nvSpPr>
        <p:spPr>
          <a:xfrm>
            <a:off x="8219046" y="1332654"/>
            <a:ext cx="1424715" cy="584006"/>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ct val="85000"/>
              </a:lnSpc>
            </a:pPr>
            <a:r>
              <a:rPr lang="en-US" sz="2200" dirty="0">
                <a:solidFill>
                  <a:schemeClr val="accent2"/>
                </a:solidFill>
              </a:rPr>
              <a:t>Very </a:t>
            </a:r>
          </a:p>
          <a:p>
            <a:pPr>
              <a:lnSpc>
                <a:spcPct val="85000"/>
              </a:lnSpc>
            </a:pPr>
            <a:r>
              <a:rPr lang="en-US" sz="2200" dirty="0">
                <a:solidFill>
                  <a:schemeClr val="accent2"/>
                </a:solidFill>
              </a:rPr>
              <a:t>satisfied</a:t>
            </a:r>
          </a:p>
        </p:txBody>
      </p:sp>
      <p:sp>
        <p:nvSpPr>
          <p:cNvPr id="8" name="TextBox 18"/>
          <p:cNvSpPr txBox="1"/>
          <p:nvPr/>
        </p:nvSpPr>
        <p:spPr>
          <a:xfrm>
            <a:off x="8219046" y="3388177"/>
            <a:ext cx="1290060" cy="296235"/>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ct val="85000"/>
              </a:lnSpc>
            </a:pPr>
            <a:r>
              <a:rPr lang="en-US" sz="2200" dirty="0">
                <a:solidFill>
                  <a:schemeClr val="accent1"/>
                </a:solidFill>
              </a:rPr>
              <a:t>Satisfied</a:t>
            </a:r>
          </a:p>
        </p:txBody>
      </p:sp>
      <p:sp>
        <p:nvSpPr>
          <p:cNvPr id="9" name="TextBox 18"/>
          <p:cNvSpPr txBox="1"/>
          <p:nvPr/>
        </p:nvSpPr>
        <p:spPr>
          <a:xfrm>
            <a:off x="8219046" y="5234314"/>
            <a:ext cx="1045233" cy="296235"/>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ct val="85000"/>
              </a:lnSpc>
            </a:pPr>
            <a:r>
              <a:rPr lang="en-US" sz="2200" dirty="0">
                <a:solidFill>
                  <a:schemeClr val="tx2"/>
                </a:solidFill>
              </a:rPr>
              <a:t>Neutral</a:t>
            </a:r>
          </a:p>
        </p:txBody>
      </p:sp>
      <p:sp>
        <p:nvSpPr>
          <p:cNvPr id="13" name="TextBox 3"/>
          <p:cNvSpPr txBox="1"/>
          <p:nvPr/>
        </p:nvSpPr>
        <p:spPr>
          <a:xfrm>
            <a:off x="1" y="9648"/>
            <a:ext cx="5039040" cy="769439"/>
          </a:xfrm>
          <a:prstGeom prst="rect">
            <a:avLst/>
          </a:prstGeom>
          <a:noFill/>
        </p:spPr>
        <p:txBody>
          <a:bodyPr wrap="square" lIns="0" tIns="45719" rIns="0" bIns="45719"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AU" sz="2200" b="1" dirty="0"/>
              <a:t>Length of time in current dwelling</a:t>
            </a:r>
            <a:br>
              <a:rPr lang="en-AU" sz="2200" b="1" dirty="0"/>
            </a:br>
            <a:r>
              <a:rPr lang="en-AU" sz="2200" dirty="0"/>
              <a:t>per cent of tenure type</a:t>
            </a:r>
          </a:p>
        </p:txBody>
      </p:sp>
      <p:sp>
        <p:nvSpPr>
          <p:cNvPr id="5" name="TextBox 3"/>
          <p:cNvSpPr txBox="1"/>
          <p:nvPr/>
        </p:nvSpPr>
        <p:spPr>
          <a:xfrm>
            <a:off x="4979624" y="26741"/>
            <a:ext cx="4869877" cy="769439"/>
          </a:xfrm>
          <a:prstGeom prst="rect">
            <a:avLst/>
          </a:prstGeom>
          <a:noFill/>
        </p:spPr>
        <p:txBody>
          <a:bodyPr wrap="square" lIns="0" tIns="45719" rIns="0" bIns="45719"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AU" sz="2200" b="1" dirty="0"/>
              <a:t>Satisfaction with housing</a:t>
            </a:r>
            <a:br>
              <a:rPr lang="en-AU" sz="2200" b="1" dirty="0"/>
            </a:br>
            <a:r>
              <a:rPr lang="en-AU" sz="2200" dirty="0"/>
              <a:t>per cent of tenure type</a:t>
            </a:r>
          </a:p>
        </p:txBody>
      </p:sp>
      <p:graphicFrame>
        <p:nvGraphicFramePr>
          <p:cNvPr id="21" name="Content Placeholder 3"/>
          <p:cNvGraphicFramePr>
            <a:graphicFrameLocks/>
          </p:cNvGraphicFramePr>
          <p:nvPr>
            <p:extLst>
              <p:ext uri="{D42A27DB-BD31-4B8C-83A1-F6EECF244321}">
                <p14:modId xmlns:p14="http://schemas.microsoft.com/office/powerpoint/2010/main" val="2394273022"/>
              </p:ext>
            </p:extLst>
          </p:nvPr>
        </p:nvGraphicFramePr>
        <p:xfrm>
          <a:off x="1" y="750473"/>
          <a:ext cx="3906762" cy="5369718"/>
        </p:xfrm>
        <a:graphic>
          <a:graphicData uri="http://schemas.openxmlformats.org/drawingml/2006/chart">
            <c:chart xmlns:c="http://schemas.openxmlformats.org/drawingml/2006/chart" xmlns:r="http://schemas.openxmlformats.org/officeDocument/2006/relationships" r:id="rId4"/>
          </a:graphicData>
        </a:graphic>
      </p:graphicFrame>
      <p:sp>
        <p:nvSpPr>
          <p:cNvPr id="25" name="TextBox 18"/>
          <p:cNvSpPr txBox="1"/>
          <p:nvPr/>
        </p:nvSpPr>
        <p:spPr>
          <a:xfrm>
            <a:off x="3821093" y="4860911"/>
            <a:ext cx="1376942" cy="584006"/>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ct val="85000"/>
              </a:lnSpc>
            </a:pPr>
            <a:r>
              <a:rPr lang="en-US" sz="2200" dirty="0">
                <a:solidFill>
                  <a:schemeClr val="bg2"/>
                </a:solidFill>
              </a:rPr>
              <a:t>Less than</a:t>
            </a:r>
          </a:p>
          <a:p>
            <a:pPr>
              <a:lnSpc>
                <a:spcPct val="85000"/>
              </a:lnSpc>
            </a:pPr>
            <a:r>
              <a:rPr lang="en-US" sz="2200" dirty="0">
                <a:solidFill>
                  <a:schemeClr val="bg2"/>
                </a:solidFill>
              </a:rPr>
              <a:t>1 year</a:t>
            </a:r>
          </a:p>
        </p:txBody>
      </p:sp>
      <p:sp>
        <p:nvSpPr>
          <p:cNvPr id="26" name="TextBox 18"/>
          <p:cNvSpPr txBox="1"/>
          <p:nvPr/>
        </p:nvSpPr>
        <p:spPr>
          <a:xfrm>
            <a:off x="3821093" y="959581"/>
            <a:ext cx="1413224" cy="296235"/>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ct val="85000"/>
              </a:lnSpc>
            </a:pPr>
            <a:r>
              <a:rPr lang="en-US" sz="2200" dirty="0">
                <a:solidFill>
                  <a:schemeClr val="accent2"/>
                </a:solidFill>
              </a:rPr>
              <a:t>10+ years</a:t>
            </a:r>
          </a:p>
        </p:txBody>
      </p:sp>
      <p:sp>
        <p:nvSpPr>
          <p:cNvPr id="27" name="TextBox 18"/>
          <p:cNvSpPr txBox="1"/>
          <p:nvPr/>
        </p:nvSpPr>
        <p:spPr>
          <a:xfrm>
            <a:off x="3821093" y="1782069"/>
            <a:ext cx="1273576" cy="296235"/>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ct val="85000"/>
              </a:lnSpc>
            </a:pPr>
            <a:r>
              <a:rPr lang="en-US" sz="2200" dirty="0">
                <a:solidFill>
                  <a:schemeClr val="accent1"/>
                </a:solidFill>
              </a:rPr>
              <a:t>3-9 years</a:t>
            </a:r>
          </a:p>
        </p:txBody>
      </p:sp>
      <p:sp>
        <p:nvSpPr>
          <p:cNvPr id="28" name="TextBox 18"/>
          <p:cNvSpPr txBox="1"/>
          <p:nvPr/>
        </p:nvSpPr>
        <p:spPr>
          <a:xfrm>
            <a:off x="3821093" y="3154325"/>
            <a:ext cx="1365995" cy="296235"/>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ct val="85000"/>
              </a:lnSpc>
            </a:pPr>
            <a:r>
              <a:rPr lang="en-US" sz="2200" dirty="0">
                <a:solidFill>
                  <a:schemeClr val="accent1"/>
                </a:solidFill>
              </a:rPr>
              <a:t>1-2 years</a:t>
            </a:r>
          </a:p>
        </p:txBody>
      </p:sp>
      <p:sp>
        <p:nvSpPr>
          <p:cNvPr id="14" name="TextBox 18"/>
          <p:cNvSpPr txBox="1"/>
          <p:nvPr/>
        </p:nvSpPr>
        <p:spPr>
          <a:xfrm>
            <a:off x="502284" y="6078840"/>
            <a:ext cx="1045233" cy="634020"/>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lnSpc>
                <a:spcPct val="85000"/>
              </a:lnSpc>
            </a:pPr>
            <a:r>
              <a:rPr lang="en-US" sz="1600" dirty="0">
                <a:solidFill>
                  <a:srgbClr val="000000"/>
                </a:solidFill>
              </a:rPr>
              <a:t>Owner </a:t>
            </a:r>
            <a:br>
              <a:rPr lang="en-US" sz="1600" dirty="0">
                <a:solidFill>
                  <a:srgbClr val="000000"/>
                </a:solidFill>
              </a:rPr>
            </a:br>
            <a:r>
              <a:rPr lang="en-US" sz="1600" dirty="0">
                <a:solidFill>
                  <a:srgbClr val="000000"/>
                </a:solidFill>
              </a:rPr>
              <a:t>no mortgage</a:t>
            </a:r>
          </a:p>
        </p:txBody>
      </p:sp>
      <p:sp>
        <p:nvSpPr>
          <p:cNvPr id="15" name="TextBox 18"/>
          <p:cNvSpPr txBox="1"/>
          <p:nvPr/>
        </p:nvSpPr>
        <p:spPr>
          <a:xfrm>
            <a:off x="1457803" y="6078840"/>
            <a:ext cx="1045233" cy="634020"/>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lnSpc>
                <a:spcPct val="85000"/>
              </a:lnSpc>
            </a:pPr>
            <a:r>
              <a:rPr lang="en-US" sz="1600" dirty="0">
                <a:solidFill>
                  <a:srgbClr val="000000"/>
                </a:solidFill>
              </a:rPr>
              <a:t>Owner </a:t>
            </a:r>
            <a:br>
              <a:rPr lang="en-US" sz="1600" dirty="0">
                <a:solidFill>
                  <a:srgbClr val="000000"/>
                </a:solidFill>
              </a:rPr>
            </a:br>
            <a:r>
              <a:rPr lang="en-US" sz="1600" dirty="0">
                <a:solidFill>
                  <a:srgbClr val="000000"/>
                </a:solidFill>
              </a:rPr>
              <a:t>with mortgage</a:t>
            </a:r>
          </a:p>
        </p:txBody>
      </p:sp>
      <p:sp>
        <p:nvSpPr>
          <p:cNvPr id="16" name="TextBox 18"/>
          <p:cNvSpPr txBox="1"/>
          <p:nvPr/>
        </p:nvSpPr>
        <p:spPr>
          <a:xfrm>
            <a:off x="2256089" y="6078840"/>
            <a:ext cx="1045233" cy="424732"/>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lnSpc>
                <a:spcPct val="85000"/>
              </a:lnSpc>
            </a:pPr>
            <a:r>
              <a:rPr lang="en-US" sz="1600" dirty="0">
                <a:solidFill>
                  <a:srgbClr val="000000"/>
                </a:solidFill>
              </a:rPr>
              <a:t>Renter public</a:t>
            </a:r>
          </a:p>
        </p:txBody>
      </p:sp>
      <p:sp>
        <p:nvSpPr>
          <p:cNvPr id="17" name="TextBox 18"/>
          <p:cNvSpPr txBox="1"/>
          <p:nvPr/>
        </p:nvSpPr>
        <p:spPr>
          <a:xfrm>
            <a:off x="3018088" y="6078840"/>
            <a:ext cx="1045233" cy="424732"/>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lnSpc>
                <a:spcPct val="85000"/>
              </a:lnSpc>
            </a:pPr>
            <a:r>
              <a:rPr lang="en-US" sz="1600" dirty="0">
                <a:solidFill>
                  <a:srgbClr val="000000"/>
                </a:solidFill>
              </a:rPr>
              <a:t>Renter private</a:t>
            </a:r>
          </a:p>
        </p:txBody>
      </p:sp>
      <p:sp>
        <p:nvSpPr>
          <p:cNvPr id="18" name="TextBox 18"/>
          <p:cNvSpPr txBox="1"/>
          <p:nvPr/>
        </p:nvSpPr>
        <p:spPr>
          <a:xfrm>
            <a:off x="4856569" y="6078840"/>
            <a:ext cx="1045233" cy="634020"/>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lnSpc>
                <a:spcPct val="85000"/>
              </a:lnSpc>
            </a:pPr>
            <a:r>
              <a:rPr lang="en-US" sz="1600" dirty="0">
                <a:solidFill>
                  <a:srgbClr val="000000"/>
                </a:solidFill>
              </a:rPr>
              <a:t>Owner </a:t>
            </a:r>
            <a:br>
              <a:rPr lang="en-US" sz="1600" dirty="0">
                <a:solidFill>
                  <a:srgbClr val="000000"/>
                </a:solidFill>
              </a:rPr>
            </a:br>
            <a:r>
              <a:rPr lang="en-US" sz="1600" dirty="0">
                <a:solidFill>
                  <a:srgbClr val="000000"/>
                </a:solidFill>
              </a:rPr>
              <a:t>no mortgage</a:t>
            </a:r>
          </a:p>
        </p:txBody>
      </p:sp>
      <p:sp>
        <p:nvSpPr>
          <p:cNvPr id="19" name="TextBox 18"/>
          <p:cNvSpPr txBox="1"/>
          <p:nvPr/>
        </p:nvSpPr>
        <p:spPr>
          <a:xfrm>
            <a:off x="5812088" y="6078840"/>
            <a:ext cx="1045233" cy="634020"/>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lnSpc>
                <a:spcPct val="85000"/>
              </a:lnSpc>
            </a:pPr>
            <a:r>
              <a:rPr lang="en-US" sz="1600" dirty="0">
                <a:solidFill>
                  <a:srgbClr val="000000"/>
                </a:solidFill>
              </a:rPr>
              <a:t>Owner </a:t>
            </a:r>
            <a:br>
              <a:rPr lang="en-US" sz="1600" dirty="0">
                <a:solidFill>
                  <a:srgbClr val="000000"/>
                </a:solidFill>
              </a:rPr>
            </a:br>
            <a:r>
              <a:rPr lang="en-US" sz="1600" dirty="0">
                <a:solidFill>
                  <a:srgbClr val="000000"/>
                </a:solidFill>
              </a:rPr>
              <a:t>with mortgage</a:t>
            </a:r>
          </a:p>
        </p:txBody>
      </p:sp>
      <p:sp>
        <p:nvSpPr>
          <p:cNvPr id="22" name="TextBox 18"/>
          <p:cNvSpPr txBox="1"/>
          <p:nvPr/>
        </p:nvSpPr>
        <p:spPr>
          <a:xfrm>
            <a:off x="6610374" y="6078840"/>
            <a:ext cx="1045233" cy="424732"/>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lnSpc>
                <a:spcPct val="85000"/>
              </a:lnSpc>
            </a:pPr>
            <a:r>
              <a:rPr lang="en-US" sz="1600" dirty="0">
                <a:solidFill>
                  <a:srgbClr val="000000"/>
                </a:solidFill>
              </a:rPr>
              <a:t>Renter public</a:t>
            </a:r>
          </a:p>
        </p:txBody>
      </p:sp>
      <p:sp>
        <p:nvSpPr>
          <p:cNvPr id="23" name="TextBox 18"/>
          <p:cNvSpPr txBox="1"/>
          <p:nvPr/>
        </p:nvSpPr>
        <p:spPr>
          <a:xfrm>
            <a:off x="7372373" y="6078840"/>
            <a:ext cx="1045233" cy="424732"/>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lnSpc>
                <a:spcPct val="85000"/>
              </a:lnSpc>
            </a:pPr>
            <a:r>
              <a:rPr lang="en-US" sz="1600" dirty="0">
                <a:solidFill>
                  <a:srgbClr val="000000"/>
                </a:solidFill>
              </a:rPr>
              <a:t>Renter private</a:t>
            </a:r>
          </a:p>
        </p:txBody>
      </p:sp>
    </p:spTree>
    <p:extLst>
      <p:ext uri="{BB962C8B-B14F-4D97-AF65-F5344CB8AC3E}">
        <p14:creationId xmlns:p14="http://schemas.microsoft.com/office/powerpoint/2010/main" val="347393051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Chart 13"/>
          <p:cNvGraphicFramePr/>
          <p:nvPr>
            <p:extLst/>
          </p:nvPr>
        </p:nvGraphicFramePr>
        <p:xfrm>
          <a:off x="0" y="0"/>
          <a:ext cx="9905999" cy="6454588"/>
        </p:xfrm>
        <a:graphic>
          <a:graphicData uri="http://schemas.openxmlformats.org/drawingml/2006/chart">
            <c:chart xmlns:c="http://schemas.openxmlformats.org/drawingml/2006/chart" xmlns:r="http://schemas.openxmlformats.org/officeDocument/2006/relationships" r:id="rId3"/>
          </a:graphicData>
        </a:graphic>
      </p:graphicFrame>
      <p:sp>
        <p:nvSpPr>
          <p:cNvPr id="16" name="Content Placeholder 1"/>
          <p:cNvSpPr txBox="1">
            <a:spLocks/>
          </p:cNvSpPr>
          <p:nvPr/>
        </p:nvSpPr>
        <p:spPr bwMode="auto">
          <a:xfrm>
            <a:off x="1987176" y="6469103"/>
            <a:ext cx="6887883" cy="338554"/>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defPPr>
              <a:defRPr lang="en-US"/>
            </a:defPPr>
            <a:lvl1pPr marL="0" indent="0" algn="ctr" eaLnBrk="1" hangingPunct="1">
              <a:buFont typeface="Arial" panose="020B0604020202020204" pitchFamily="34" charset="0"/>
              <a:buNone/>
              <a:defRPr sz="1800" b="0">
                <a:latin typeface="+mn-lt"/>
                <a:ea typeface="+mn-ea"/>
              </a:defRPr>
            </a:lvl1pPr>
            <a:lvl2pPr marL="179388" indent="-177800" eaLnBrk="1" hangingPunct="1">
              <a:buSzPct val="130000"/>
              <a:buChar char="•"/>
              <a:defRPr sz="1200">
                <a:latin typeface="+mn-lt"/>
                <a:ea typeface="+mn-ea"/>
              </a:defRPr>
            </a:lvl2pPr>
            <a:lvl3pPr marL="403225" indent="-222250" eaLnBrk="1" hangingPunct="1">
              <a:buFont typeface="Arial" charset="0"/>
              <a:buChar char="–"/>
              <a:defRPr sz="1200">
                <a:latin typeface="+mn-lt"/>
                <a:ea typeface="+mn-ea"/>
              </a:defRPr>
            </a:lvl3pPr>
            <a:lvl4pPr marL="560388" indent="-142875" eaLnBrk="1" hangingPunct="1">
              <a:buFont typeface="Arial" charset="0"/>
              <a:buChar char="-"/>
              <a:defRPr sz="1200">
                <a:latin typeface="+mn-lt"/>
                <a:ea typeface="+mn-ea"/>
              </a:defRPr>
            </a:lvl4pPr>
            <a:lvl5pPr marL="788988" indent="-209550" eaLnBrk="1" hangingPunct="1">
              <a:buFont typeface="Arial" charset="0"/>
              <a:buChar char="&gt;"/>
              <a:defRPr sz="1200">
                <a:latin typeface="+mn-lt"/>
                <a:ea typeface="+mn-ea"/>
              </a:defRPr>
            </a:lvl5pPr>
            <a:lvl6pPr marL="1246188" indent="-209550" fontAlgn="base">
              <a:spcBef>
                <a:spcPct val="0"/>
              </a:spcBef>
              <a:spcAft>
                <a:spcPct val="0"/>
              </a:spcAft>
              <a:buFont typeface="Arial" charset="0"/>
              <a:buChar char="&gt;"/>
              <a:defRPr sz="1200">
                <a:latin typeface="+mn-lt"/>
                <a:ea typeface="+mn-ea"/>
              </a:defRPr>
            </a:lvl6pPr>
            <a:lvl7pPr marL="1703388" indent="-209550" fontAlgn="base">
              <a:spcBef>
                <a:spcPct val="0"/>
              </a:spcBef>
              <a:spcAft>
                <a:spcPct val="0"/>
              </a:spcAft>
              <a:buFont typeface="Arial" charset="0"/>
              <a:buChar char="&gt;"/>
              <a:defRPr sz="1200">
                <a:latin typeface="+mn-lt"/>
                <a:ea typeface="+mn-ea"/>
              </a:defRPr>
            </a:lvl7pPr>
            <a:lvl8pPr marL="2160588" indent="-209550" fontAlgn="base">
              <a:spcBef>
                <a:spcPct val="0"/>
              </a:spcBef>
              <a:spcAft>
                <a:spcPct val="0"/>
              </a:spcAft>
              <a:buFont typeface="Arial" charset="0"/>
              <a:buChar char="&gt;"/>
              <a:defRPr sz="1200">
                <a:latin typeface="+mn-lt"/>
                <a:ea typeface="+mn-ea"/>
              </a:defRPr>
            </a:lvl8pPr>
            <a:lvl9pPr marL="2617788" indent="-209550" fontAlgn="base">
              <a:spcBef>
                <a:spcPct val="0"/>
              </a:spcBef>
              <a:spcAft>
                <a:spcPct val="0"/>
              </a:spcAft>
              <a:buFont typeface="Arial" charset="0"/>
              <a:buChar char="&gt;"/>
              <a:defRPr sz="1200">
                <a:latin typeface="+mn-lt"/>
                <a:ea typeface="+mn-ea"/>
              </a:defRPr>
            </a:lvl9pPr>
          </a:lstStyle>
          <a:p>
            <a:r>
              <a:rPr lang="en-AU" sz="2200" b="1" dirty="0"/>
              <a:t>Number of properties owned (ex primary residence)</a:t>
            </a:r>
          </a:p>
        </p:txBody>
      </p:sp>
      <p:cxnSp>
        <p:nvCxnSpPr>
          <p:cNvPr id="20" name="Straight Connector 19"/>
          <p:cNvCxnSpPr>
            <a:cxnSpLocks/>
          </p:cNvCxnSpPr>
          <p:nvPr/>
        </p:nvCxnSpPr>
        <p:spPr bwMode="auto">
          <a:xfrm>
            <a:off x="2236424" y="3091286"/>
            <a:ext cx="517793" cy="1"/>
          </a:xfrm>
          <a:prstGeom prst="line">
            <a:avLst/>
          </a:prstGeom>
          <a:solidFill>
            <a:schemeClr val="accent1"/>
          </a:solidFill>
          <a:ln w="9525" cap="flat" cmpd="sng" algn="ctr">
            <a:solidFill>
              <a:schemeClr val="tx1"/>
            </a:solidFill>
            <a:prstDash val="dash"/>
            <a:round/>
            <a:headEnd type="none" w="med" len="med"/>
            <a:tailEnd type="none" w="med" len="med"/>
          </a:ln>
          <a:effectLst/>
        </p:spPr>
      </p:cxnSp>
      <p:cxnSp>
        <p:nvCxnSpPr>
          <p:cNvPr id="21" name="Straight Connector 20"/>
          <p:cNvCxnSpPr>
            <a:cxnSpLocks/>
          </p:cNvCxnSpPr>
          <p:nvPr/>
        </p:nvCxnSpPr>
        <p:spPr bwMode="auto">
          <a:xfrm>
            <a:off x="3701667" y="1686860"/>
            <a:ext cx="528810" cy="0"/>
          </a:xfrm>
          <a:prstGeom prst="line">
            <a:avLst/>
          </a:prstGeom>
          <a:solidFill>
            <a:schemeClr val="accent1"/>
          </a:solidFill>
          <a:ln w="9525" cap="flat" cmpd="sng" algn="ctr">
            <a:solidFill>
              <a:schemeClr val="tx1"/>
            </a:solidFill>
            <a:prstDash val="dash"/>
            <a:round/>
            <a:headEnd type="none" w="med" len="med"/>
            <a:tailEnd type="none" w="med" len="med"/>
          </a:ln>
          <a:effectLst/>
        </p:spPr>
      </p:cxnSp>
      <p:cxnSp>
        <p:nvCxnSpPr>
          <p:cNvPr id="22" name="Straight Connector 21"/>
          <p:cNvCxnSpPr>
            <a:cxnSpLocks/>
          </p:cNvCxnSpPr>
          <p:nvPr/>
        </p:nvCxnSpPr>
        <p:spPr bwMode="auto">
          <a:xfrm>
            <a:off x="5133860" y="1057790"/>
            <a:ext cx="539827" cy="0"/>
          </a:xfrm>
          <a:prstGeom prst="line">
            <a:avLst/>
          </a:prstGeom>
          <a:solidFill>
            <a:schemeClr val="accent1"/>
          </a:solidFill>
          <a:ln w="9525" cap="flat" cmpd="sng" algn="ctr">
            <a:solidFill>
              <a:schemeClr val="tx1"/>
            </a:solidFill>
            <a:prstDash val="dash"/>
            <a:round/>
            <a:headEnd type="none" w="med" len="med"/>
            <a:tailEnd type="none" w="med" len="med"/>
          </a:ln>
          <a:effectLst/>
        </p:spPr>
      </p:cxnSp>
      <p:cxnSp>
        <p:nvCxnSpPr>
          <p:cNvPr id="23" name="Straight Connector 22"/>
          <p:cNvCxnSpPr>
            <a:cxnSpLocks/>
          </p:cNvCxnSpPr>
          <p:nvPr/>
        </p:nvCxnSpPr>
        <p:spPr bwMode="auto">
          <a:xfrm>
            <a:off x="6599104" y="745731"/>
            <a:ext cx="528809" cy="0"/>
          </a:xfrm>
          <a:prstGeom prst="line">
            <a:avLst/>
          </a:prstGeom>
          <a:solidFill>
            <a:schemeClr val="accent1"/>
          </a:solidFill>
          <a:ln w="9525" cap="flat" cmpd="sng" algn="ctr">
            <a:solidFill>
              <a:schemeClr val="tx1"/>
            </a:solidFill>
            <a:prstDash val="dash"/>
            <a:round/>
            <a:headEnd type="none" w="med" len="med"/>
            <a:tailEnd type="none" w="med" len="med"/>
          </a:ln>
          <a:effectLst/>
        </p:spPr>
      </p:cxnSp>
      <p:cxnSp>
        <p:nvCxnSpPr>
          <p:cNvPr id="24" name="Straight Connector 23"/>
          <p:cNvCxnSpPr>
            <a:cxnSpLocks/>
          </p:cNvCxnSpPr>
          <p:nvPr/>
        </p:nvCxnSpPr>
        <p:spPr bwMode="auto">
          <a:xfrm>
            <a:off x="8064347" y="598477"/>
            <a:ext cx="506776" cy="0"/>
          </a:xfrm>
          <a:prstGeom prst="line">
            <a:avLst/>
          </a:prstGeom>
          <a:solidFill>
            <a:schemeClr val="accent1"/>
          </a:solidFill>
          <a:ln w="9525" cap="flat" cmpd="sng" algn="ctr">
            <a:solidFill>
              <a:schemeClr val="tx1"/>
            </a:solidFill>
            <a:prstDash val="dash"/>
            <a:round/>
            <a:headEnd type="none" w="med" len="med"/>
            <a:tailEnd type="none" w="med" len="med"/>
          </a:ln>
          <a:effectLst/>
        </p:spPr>
      </p:cxnSp>
      <p:sp>
        <p:nvSpPr>
          <p:cNvPr id="25" name="Speech Bubble: Rectangle with Corners Rounded 1"/>
          <p:cNvSpPr/>
          <p:nvPr/>
        </p:nvSpPr>
        <p:spPr bwMode="auto">
          <a:xfrm>
            <a:off x="5489692" y="1581725"/>
            <a:ext cx="3684189" cy="1242158"/>
          </a:xfrm>
          <a:prstGeom prst="wedgeRoundRectCallout">
            <a:avLst>
              <a:gd name="adj1" fmla="val -54121"/>
              <a:gd name="adj2" fmla="val -90796"/>
              <a:gd name="adj3" fmla="val 16667"/>
            </a:avLst>
          </a:prstGeom>
          <a:solidFill>
            <a:schemeClr val="accent4"/>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AU" sz="2200" dirty="0"/>
              <a:t>86% of rental properties are owned by landlords with 3 properties or fewer</a:t>
            </a:r>
            <a:endParaRPr kumimoji="0" lang="en-AU" sz="2200" b="0" i="0" u="none" strike="noStrike" cap="none" normalizeH="0" baseline="0" dirty="0">
              <a:ln>
                <a:noFill/>
              </a:ln>
              <a:solidFill>
                <a:schemeClr val="tx1"/>
              </a:solidFill>
              <a:effectLst/>
            </a:endParaRPr>
          </a:p>
        </p:txBody>
      </p:sp>
    </p:spTree>
    <p:extLst>
      <p:ext uri="{BB962C8B-B14F-4D97-AF65-F5344CB8AC3E}">
        <p14:creationId xmlns:p14="http://schemas.microsoft.com/office/powerpoint/2010/main" val="72043536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Chart 2"/>
          <p:cNvGraphicFramePr/>
          <p:nvPr>
            <p:extLst/>
          </p:nvPr>
        </p:nvGraphicFramePr>
        <p:xfrm>
          <a:off x="11017" y="0"/>
          <a:ext cx="7248816" cy="5838939"/>
        </p:xfrm>
        <a:graphic>
          <a:graphicData uri="http://schemas.openxmlformats.org/drawingml/2006/chart">
            <c:chart xmlns:c="http://schemas.openxmlformats.org/drawingml/2006/chart" xmlns:r="http://schemas.openxmlformats.org/officeDocument/2006/relationships" r:id="rId3"/>
          </a:graphicData>
        </a:graphic>
      </p:graphicFrame>
      <p:sp>
        <p:nvSpPr>
          <p:cNvPr id="12" name="Content Placeholder 1"/>
          <p:cNvSpPr txBox="1">
            <a:spLocks/>
          </p:cNvSpPr>
          <p:nvPr/>
        </p:nvSpPr>
        <p:spPr bwMode="auto">
          <a:xfrm>
            <a:off x="656492" y="6510988"/>
            <a:ext cx="6603341" cy="338554"/>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marL="0" indent="0" algn="l" rtl="0" eaLnBrk="1" fontAlgn="base" hangingPunct="1">
              <a:spcBef>
                <a:spcPct val="0"/>
              </a:spcBef>
              <a:spcAft>
                <a:spcPct val="0"/>
              </a:spcAft>
              <a:buFont typeface="Arial" panose="020B0604020202020204" pitchFamily="34" charset="0"/>
              <a:buNone/>
              <a:defRPr sz="1800" b="0">
                <a:solidFill>
                  <a:schemeClr val="tx1"/>
                </a:solidFill>
                <a:latin typeface="+mn-lt"/>
                <a:ea typeface="+mn-ea"/>
                <a:cs typeface="+mn-cs"/>
              </a:defRPr>
            </a:lvl1pPr>
            <a:lvl2pPr marL="179388" indent="-177800" algn="l" rtl="0" eaLnBrk="1" fontAlgn="base" hangingPunct="1">
              <a:spcBef>
                <a:spcPct val="0"/>
              </a:spcBef>
              <a:spcAft>
                <a:spcPct val="0"/>
              </a:spcAft>
              <a:buSzPct val="130000"/>
              <a:buChar char="•"/>
              <a:defRPr sz="1200">
                <a:solidFill>
                  <a:schemeClr val="tx1"/>
                </a:solidFill>
                <a:latin typeface="+mn-lt"/>
                <a:ea typeface="+mn-ea"/>
              </a:defRPr>
            </a:lvl2pPr>
            <a:lvl3pPr marL="403225" indent="-222250" algn="l" rtl="0" eaLnBrk="1" fontAlgn="base" hangingPunct="1">
              <a:spcBef>
                <a:spcPct val="0"/>
              </a:spcBef>
              <a:spcAft>
                <a:spcPct val="0"/>
              </a:spcAft>
              <a:buFont typeface="Arial" charset="0"/>
              <a:buChar char="–"/>
              <a:defRPr sz="1200">
                <a:solidFill>
                  <a:schemeClr val="tx1"/>
                </a:solidFill>
                <a:latin typeface="+mn-lt"/>
                <a:ea typeface="+mn-ea"/>
              </a:defRPr>
            </a:lvl3pPr>
            <a:lvl4pPr marL="560388" indent="-142875" algn="l" rtl="0" eaLnBrk="1" fontAlgn="base" hangingPunct="1">
              <a:spcBef>
                <a:spcPct val="0"/>
              </a:spcBef>
              <a:spcAft>
                <a:spcPct val="0"/>
              </a:spcAft>
              <a:buFont typeface="Arial" charset="0"/>
              <a:buChar char="-"/>
              <a:defRPr sz="1200">
                <a:solidFill>
                  <a:schemeClr val="tx1"/>
                </a:solidFill>
                <a:latin typeface="+mn-lt"/>
                <a:ea typeface="+mn-ea"/>
              </a:defRPr>
            </a:lvl4pPr>
            <a:lvl5pPr marL="788988" indent="-209550" algn="l" rtl="0" eaLnBrk="1" fontAlgn="base" hangingPunct="1">
              <a:spcBef>
                <a:spcPct val="0"/>
              </a:spcBef>
              <a:spcAft>
                <a:spcPct val="0"/>
              </a:spcAft>
              <a:buFont typeface="Arial" charset="0"/>
              <a:buChar char="&gt;"/>
              <a:defRPr sz="1200">
                <a:solidFill>
                  <a:schemeClr val="tx1"/>
                </a:solidFill>
                <a:latin typeface="+mn-lt"/>
                <a:ea typeface="+mn-ea"/>
              </a:defRPr>
            </a:lvl5pPr>
            <a:lvl6pPr marL="1246188" indent="-209550" algn="l" rtl="0" eaLnBrk="1" fontAlgn="base" hangingPunct="1">
              <a:spcBef>
                <a:spcPct val="0"/>
              </a:spcBef>
              <a:spcAft>
                <a:spcPct val="0"/>
              </a:spcAft>
              <a:buFont typeface="Arial" charset="0"/>
              <a:buChar char="&gt;"/>
              <a:defRPr sz="1200">
                <a:solidFill>
                  <a:schemeClr val="tx1"/>
                </a:solidFill>
                <a:latin typeface="+mn-lt"/>
                <a:ea typeface="+mn-ea"/>
              </a:defRPr>
            </a:lvl6pPr>
            <a:lvl7pPr marL="1703388" indent="-209550" algn="l" rtl="0" eaLnBrk="1" fontAlgn="base" hangingPunct="1">
              <a:spcBef>
                <a:spcPct val="0"/>
              </a:spcBef>
              <a:spcAft>
                <a:spcPct val="0"/>
              </a:spcAft>
              <a:buFont typeface="Arial" charset="0"/>
              <a:buChar char="&gt;"/>
              <a:defRPr sz="1200">
                <a:solidFill>
                  <a:schemeClr val="tx1"/>
                </a:solidFill>
                <a:latin typeface="+mn-lt"/>
                <a:ea typeface="+mn-ea"/>
              </a:defRPr>
            </a:lvl7pPr>
            <a:lvl8pPr marL="2160588" indent="-209550" algn="l" rtl="0" eaLnBrk="1" fontAlgn="base" hangingPunct="1">
              <a:spcBef>
                <a:spcPct val="0"/>
              </a:spcBef>
              <a:spcAft>
                <a:spcPct val="0"/>
              </a:spcAft>
              <a:buFont typeface="Arial" charset="0"/>
              <a:buChar char="&gt;"/>
              <a:defRPr sz="1200">
                <a:solidFill>
                  <a:schemeClr val="tx1"/>
                </a:solidFill>
                <a:latin typeface="+mn-lt"/>
                <a:ea typeface="+mn-ea"/>
              </a:defRPr>
            </a:lvl8pPr>
            <a:lvl9pPr marL="2617788" indent="-209550" algn="l" rtl="0" eaLnBrk="1" fontAlgn="base" hangingPunct="1">
              <a:spcBef>
                <a:spcPct val="0"/>
              </a:spcBef>
              <a:spcAft>
                <a:spcPct val="0"/>
              </a:spcAft>
              <a:buFont typeface="Arial" charset="0"/>
              <a:buChar char="&gt;"/>
              <a:defRPr sz="1200">
                <a:solidFill>
                  <a:schemeClr val="tx1"/>
                </a:solidFill>
                <a:latin typeface="+mn-lt"/>
                <a:ea typeface="+mn-ea"/>
              </a:defRPr>
            </a:lvl9pPr>
          </a:lstStyle>
          <a:p>
            <a:pPr algn="ctr"/>
            <a:r>
              <a:rPr lang="en-AU" sz="2200" b="1" dirty="0"/>
              <a:t>Size of investor</a:t>
            </a:r>
            <a:endParaRPr lang="en-AU" sz="2200" dirty="0"/>
          </a:p>
        </p:txBody>
      </p:sp>
      <p:sp>
        <p:nvSpPr>
          <p:cNvPr id="2" name="Right Brace 1"/>
          <p:cNvSpPr/>
          <p:nvPr/>
        </p:nvSpPr>
        <p:spPr bwMode="auto">
          <a:xfrm>
            <a:off x="7055771" y="2370184"/>
            <a:ext cx="288000" cy="3233158"/>
          </a:xfrm>
          <a:prstGeom prst="rightBrace">
            <a:avLst>
              <a:gd name="adj1" fmla="val 36316"/>
              <a:gd name="adj2" fmla="val 50000"/>
            </a:avLst>
          </a:prstGeom>
          <a:no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dirty="0">
              <a:ln>
                <a:noFill/>
              </a:ln>
              <a:solidFill>
                <a:schemeClr val="tx1"/>
              </a:solidFill>
              <a:effectLst/>
              <a:latin typeface="Arial" charset="0"/>
              <a:ea typeface="ＭＳ Ｐゴシック" pitchFamily="34" charset="-128"/>
            </a:endParaRPr>
          </a:p>
        </p:txBody>
      </p:sp>
      <p:sp>
        <p:nvSpPr>
          <p:cNvPr id="17" name="Right Brace 16"/>
          <p:cNvSpPr/>
          <p:nvPr/>
        </p:nvSpPr>
        <p:spPr bwMode="auto">
          <a:xfrm>
            <a:off x="7055771" y="1363335"/>
            <a:ext cx="288000" cy="936000"/>
          </a:xfrm>
          <a:prstGeom prst="rightBrace">
            <a:avLst>
              <a:gd name="adj1" fmla="val 29321"/>
              <a:gd name="adj2" fmla="val 50000"/>
            </a:avLst>
          </a:prstGeom>
          <a:no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a typeface="ＭＳ Ｐゴシック" pitchFamily="34" charset="-128"/>
            </a:endParaRPr>
          </a:p>
        </p:txBody>
      </p:sp>
      <p:sp>
        <p:nvSpPr>
          <p:cNvPr id="18" name="TextBox 17"/>
          <p:cNvSpPr txBox="1"/>
          <p:nvPr/>
        </p:nvSpPr>
        <p:spPr>
          <a:xfrm>
            <a:off x="7506958" y="2870561"/>
            <a:ext cx="2257602" cy="2369880"/>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AU" sz="2200" dirty="0">
                <a:cs typeface="Arial"/>
              </a:rPr>
              <a:t>For the same property, a large investor takes home only 77% of the rent received by a small investor</a:t>
            </a:r>
          </a:p>
        </p:txBody>
      </p:sp>
      <p:sp>
        <p:nvSpPr>
          <p:cNvPr id="19" name="TextBox 18"/>
          <p:cNvSpPr txBox="1"/>
          <p:nvPr/>
        </p:nvSpPr>
        <p:spPr>
          <a:xfrm>
            <a:off x="7506958" y="938057"/>
            <a:ext cx="2257602" cy="1692771"/>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defPPr>
              <a:defRPr lang="en-US"/>
            </a:defPPr>
            <a:lvl1pPr marL="0" indent="0" eaLnBrk="1" hangingPunct="1">
              <a:buFont typeface="Arial" panose="020B0604020202020204" pitchFamily="34" charset="0"/>
              <a:buNone/>
              <a:defRPr sz="1800" b="1">
                <a:latin typeface="+mn-lt"/>
                <a:ea typeface="+mn-ea"/>
              </a:defRPr>
            </a:lvl1pPr>
            <a:lvl2pPr marL="179388" indent="-177800" eaLnBrk="1" hangingPunct="1">
              <a:buSzPct val="130000"/>
              <a:buChar char="•"/>
              <a:defRPr sz="1200">
                <a:latin typeface="+mn-lt"/>
                <a:ea typeface="+mn-ea"/>
              </a:defRPr>
            </a:lvl2pPr>
            <a:lvl3pPr marL="403225" indent="-222250" eaLnBrk="1" hangingPunct="1">
              <a:buFont typeface="Arial" charset="0"/>
              <a:buChar char="–"/>
              <a:defRPr sz="1200">
                <a:latin typeface="+mn-lt"/>
                <a:ea typeface="+mn-ea"/>
              </a:defRPr>
            </a:lvl3pPr>
            <a:lvl4pPr marL="560388" indent="-142875" eaLnBrk="1" hangingPunct="1">
              <a:buFont typeface="Arial" charset="0"/>
              <a:buChar char="-"/>
              <a:defRPr sz="1200">
                <a:latin typeface="+mn-lt"/>
                <a:ea typeface="+mn-ea"/>
              </a:defRPr>
            </a:lvl4pPr>
            <a:lvl5pPr marL="788988" indent="-209550" eaLnBrk="1" hangingPunct="1">
              <a:buFont typeface="Arial" charset="0"/>
              <a:buChar char="&gt;"/>
              <a:defRPr sz="1200">
                <a:latin typeface="+mn-lt"/>
                <a:ea typeface="+mn-ea"/>
              </a:defRPr>
            </a:lvl5pPr>
            <a:lvl6pPr marL="1246188" indent="-209550" fontAlgn="base">
              <a:spcBef>
                <a:spcPct val="0"/>
              </a:spcBef>
              <a:spcAft>
                <a:spcPct val="0"/>
              </a:spcAft>
              <a:buFont typeface="Arial" charset="0"/>
              <a:buChar char="&gt;"/>
              <a:defRPr sz="1200">
                <a:latin typeface="+mn-lt"/>
                <a:ea typeface="+mn-ea"/>
              </a:defRPr>
            </a:lvl6pPr>
            <a:lvl7pPr marL="1703388" indent="-209550" fontAlgn="base">
              <a:spcBef>
                <a:spcPct val="0"/>
              </a:spcBef>
              <a:spcAft>
                <a:spcPct val="0"/>
              </a:spcAft>
              <a:buFont typeface="Arial" charset="0"/>
              <a:buChar char="&gt;"/>
              <a:defRPr sz="1200">
                <a:latin typeface="+mn-lt"/>
                <a:ea typeface="+mn-ea"/>
              </a:defRPr>
            </a:lvl7pPr>
            <a:lvl8pPr marL="2160588" indent="-209550" fontAlgn="base">
              <a:spcBef>
                <a:spcPct val="0"/>
              </a:spcBef>
              <a:spcAft>
                <a:spcPct val="0"/>
              </a:spcAft>
              <a:buFont typeface="Arial" charset="0"/>
              <a:buChar char="&gt;"/>
              <a:defRPr sz="1200">
                <a:latin typeface="+mn-lt"/>
                <a:ea typeface="+mn-ea"/>
              </a:defRPr>
            </a:lvl8pPr>
            <a:lvl9pPr marL="2617788" indent="-209550" fontAlgn="base">
              <a:spcBef>
                <a:spcPct val="0"/>
              </a:spcBef>
              <a:spcAft>
                <a:spcPct val="0"/>
              </a:spcAft>
              <a:buFont typeface="Arial" charset="0"/>
              <a:buChar char="&gt;"/>
              <a:defRPr sz="1200">
                <a:latin typeface="+mn-lt"/>
                <a:ea typeface="+mn-ea"/>
              </a:defRPr>
            </a:lvl9pPr>
          </a:lstStyle>
          <a:p>
            <a:r>
              <a:rPr lang="en-AU" sz="2200" b="0" dirty="0"/>
              <a:t>Land tax consumes almost ¼ of income return for large investor</a:t>
            </a:r>
          </a:p>
        </p:txBody>
      </p:sp>
      <p:sp>
        <p:nvSpPr>
          <p:cNvPr id="20" name="TextBox 19"/>
          <p:cNvSpPr txBox="1"/>
          <p:nvPr/>
        </p:nvSpPr>
        <p:spPr>
          <a:xfrm>
            <a:off x="3407644" y="3435578"/>
            <a:ext cx="1099332" cy="1015663"/>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AU" sz="2200" dirty="0">
                <a:cs typeface="Arial"/>
              </a:rPr>
              <a:t>Post-tax income return</a:t>
            </a:r>
          </a:p>
        </p:txBody>
      </p:sp>
      <p:sp>
        <p:nvSpPr>
          <p:cNvPr id="21" name="TextBox 20"/>
          <p:cNvSpPr txBox="1"/>
          <p:nvPr/>
        </p:nvSpPr>
        <p:spPr>
          <a:xfrm>
            <a:off x="3407644" y="1479619"/>
            <a:ext cx="1099332" cy="338554"/>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AU" sz="2200" dirty="0">
                <a:solidFill>
                  <a:schemeClr val="bg1"/>
                </a:solidFill>
                <a:cs typeface="Arial"/>
              </a:rPr>
              <a:t>Land tax</a:t>
            </a:r>
          </a:p>
        </p:txBody>
      </p:sp>
      <p:sp>
        <p:nvSpPr>
          <p:cNvPr id="22" name="TextBox 21"/>
          <p:cNvSpPr txBox="1"/>
          <p:nvPr/>
        </p:nvSpPr>
        <p:spPr>
          <a:xfrm>
            <a:off x="754360" y="5718258"/>
            <a:ext cx="2046935" cy="677108"/>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defPPr>
              <a:defRPr lang="en-US"/>
            </a:defPPr>
            <a:lvl1pPr marL="0" indent="0" eaLnBrk="1" hangingPunct="1">
              <a:buFont typeface="Arial" panose="020B0604020202020204" pitchFamily="34" charset="0"/>
              <a:buNone/>
              <a:defRPr sz="1800" b="1">
                <a:latin typeface="+mn-lt"/>
                <a:ea typeface="+mn-ea"/>
              </a:defRPr>
            </a:lvl1pPr>
            <a:lvl2pPr marL="179388" indent="-177800" eaLnBrk="1" hangingPunct="1">
              <a:buSzPct val="130000"/>
              <a:buChar char="•"/>
              <a:defRPr sz="1200">
                <a:latin typeface="+mn-lt"/>
                <a:ea typeface="+mn-ea"/>
              </a:defRPr>
            </a:lvl2pPr>
            <a:lvl3pPr marL="403225" indent="-222250" eaLnBrk="1" hangingPunct="1">
              <a:buFont typeface="Arial" charset="0"/>
              <a:buChar char="–"/>
              <a:defRPr sz="1200">
                <a:latin typeface="+mn-lt"/>
                <a:ea typeface="+mn-ea"/>
              </a:defRPr>
            </a:lvl3pPr>
            <a:lvl4pPr marL="560388" indent="-142875" eaLnBrk="1" hangingPunct="1">
              <a:buFont typeface="Arial" charset="0"/>
              <a:buChar char="-"/>
              <a:defRPr sz="1200">
                <a:latin typeface="+mn-lt"/>
                <a:ea typeface="+mn-ea"/>
              </a:defRPr>
            </a:lvl4pPr>
            <a:lvl5pPr marL="788988" indent="-209550" eaLnBrk="1" hangingPunct="1">
              <a:buFont typeface="Arial" charset="0"/>
              <a:buChar char="&gt;"/>
              <a:defRPr sz="1200">
                <a:latin typeface="+mn-lt"/>
                <a:ea typeface="+mn-ea"/>
              </a:defRPr>
            </a:lvl5pPr>
            <a:lvl6pPr marL="1246188" indent="-209550" fontAlgn="base">
              <a:spcBef>
                <a:spcPct val="0"/>
              </a:spcBef>
              <a:spcAft>
                <a:spcPct val="0"/>
              </a:spcAft>
              <a:buFont typeface="Arial" charset="0"/>
              <a:buChar char="&gt;"/>
              <a:defRPr sz="1200">
                <a:latin typeface="+mn-lt"/>
                <a:ea typeface="+mn-ea"/>
              </a:defRPr>
            </a:lvl6pPr>
            <a:lvl7pPr marL="1703388" indent="-209550" fontAlgn="base">
              <a:spcBef>
                <a:spcPct val="0"/>
              </a:spcBef>
              <a:spcAft>
                <a:spcPct val="0"/>
              </a:spcAft>
              <a:buFont typeface="Arial" charset="0"/>
              <a:buChar char="&gt;"/>
              <a:defRPr sz="1200">
                <a:latin typeface="+mn-lt"/>
                <a:ea typeface="+mn-ea"/>
              </a:defRPr>
            </a:lvl7pPr>
            <a:lvl8pPr marL="2160588" indent="-209550" fontAlgn="base">
              <a:spcBef>
                <a:spcPct val="0"/>
              </a:spcBef>
              <a:spcAft>
                <a:spcPct val="0"/>
              </a:spcAft>
              <a:buFont typeface="Arial" charset="0"/>
              <a:buChar char="&gt;"/>
              <a:defRPr sz="1200">
                <a:latin typeface="+mn-lt"/>
                <a:ea typeface="+mn-ea"/>
              </a:defRPr>
            </a:lvl8pPr>
            <a:lvl9pPr marL="2617788" indent="-209550" fontAlgn="base">
              <a:spcBef>
                <a:spcPct val="0"/>
              </a:spcBef>
              <a:spcAft>
                <a:spcPct val="0"/>
              </a:spcAft>
              <a:buFont typeface="Arial" charset="0"/>
              <a:buChar char="&gt;"/>
              <a:defRPr sz="1200">
                <a:latin typeface="+mn-lt"/>
                <a:ea typeface="+mn-ea"/>
              </a:defRPr>
            </a:lvl9pPr>
          </a:lstStyle>
          <a:p>
            <a:pPr algn="ctr"/>
            <a:r>
              <a:rPr lang="en-AU" sz="2200" b="0" dirty="0"/>
              <a:t>Small investor</a:t>
            </a:r>
          </a:p>
          <a:p>
            <a:pPr algn="ctr"/>
            <a:r>
              <a:rPr lang="en-AU" sz="2200" b="0" dirty="0"/>
              <a:t>(1 property)</a:t>
            </a:r>
          </a:p>
        </p:txBody>
      </p:sp>
      <p:sp>
        <p:nvSpPr>
          <p:cNvPr id="23" name="TextBox 22"/>
          <p:cNvSpPr txBox="1"/>
          <p:nvPr/>
        </p:nvSpPr>
        <p:spPr>
          <a:xfrm>
            <a:off x="2856725" y="5718258"/>
            <a:ext cx="2211033" cy="677108"/>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defPPr>
              <a:defRPr lang="en-US"/>
            </a:defPPr>
            <a:lvl1pPr marL="0" indent="0" eaLnBrk="1" hangingPunct="1">
              <a:buFont typeface="Arial" panose="020B0604020202020204" pitchFamily="34" charset="0"/>
              <a:buNone/>
              <a:defRPr sz="1800" b="1">
                <a:latin typeface="+mn-lt"/>
                <a:ea typeface="+mn-ea"/>
              </a:defRPr>
            </a:lvl1pPr>
            <a:lvl2pPr marL="179388" indent="-177800" eaLnBrk="1" hangingPunct="1">
              <a:buSzPct val="130000"/>
              <a:buChar char="•"/>
              <a:defRPr sz="1200">
                <a:latin typeface="+mn-lt"/>
                <a:ea typeface="+mn-ea"/>
              </a:defRPr>
            </a:lvl2pPr>
            <a:lvl3pPr marL="403225" indent="-222250" eaLnBrk="1" hangingPunct="1">
              <a:buFont typeface="Arial" charset="0"/>
              <a:buChar char="–"/>
              <a:defRPr sz="1200">
                <a:latin typeface="+mn-lt"/>
                <a:ea typeface="+mn-ea"/>
              </a:defRPr>
            </a:lvl3pPr>
            <a:lvl4pPr marL="560388" indent="-142875" eaLnBrk="1" hangingPunct="1">
              <a:buFont typeface="Arial" charset="0"/>
              <a:buChar char="-"/>
              <a:defRPr sz="1200">
                <a:latin typeface="+mn-lt"/>
                <a:ea typeface="+mn-ea"/>
              </a:defRPr>
            </a:lvl4pPr>
            <a:lvl5pPr marL="788988" indent="-209550" eaLnBrk="1" hangingPunct="1">
              <a:buFont typeface="Arial" charset="0"/>
              <a:buChar char="&gt;"/>
              <a:defRPr sz="1200">
                <a:latin typeface="+mn-lt"/>
                <a:ea typeface="+mn-ea"/>
              </a:defRPr>
            </a:lvl5pPr>
            <a:lvl6pPr marL="1246188" indent="-209550" fontAlgn="base">
              <a:spcBef>
                <a:spcPct val="0"/>
              </a:spcBef>
              <a:spcAft>
                <a:spcPct val="0"/>
              </a:spcAft>
              <a:buFont typeface="Arial" charset="0"/>
              <a:buChar char="&gt;"/>
              <a:defRPr sz="1200">
                <a:latin typeface="+mn-lt"/>
                <a:ea typeface="+mn-ea"/>
              </a:defRPr>
            </a:lvl6pPr>
            <a:lvl7pPr marL="1703388" indent="-209550" fontAlgn="base">
              <a:spcBef>
                <a:spcPct val="0"/>
              </a:spcBef>
              <a:spcAft>
                <a:spcPct val="0"/>
              </a:spcAft>
              <a:buFont typeface="Arial" charset="0"/>
              <a:buChar char="&gt;"/>
              <a:defRPr sz="1200">
                <a:latin typeface="+mn-lt"/>
                <a:ea typeface="+mn-ea"/>
              </a:defRPr>
            </a:lvl7pPr>
            <a:lvl8pPr marL="2160588" indent="-209550" fontAlgn="base">
              <a:spcBef>
                <a:spcPct val="0"/>
              </a:spcBef>
              <a:spcAft>
                <a:spcPct val="0"/>
              </a:spcAft>
              <a:buFont typeface="Arial" charset="0"/>
              <a:buChar char="&gt;"/>
              <a:defRPr sz="1200">
                <a:latin typeface="+mn-lt"/>
                <a:ea typeface="+mn-ea"/>
              </a:defRPr>
            </a:lvl8pPr>
            <a:lvl9pPr marL="2617788" indent="-209550" fontAlgn="base">
              <a:spcBef>
                <a:spcPct val="0"/>
              </a:spcBef>
              <a:spcAft>
                <a:spcPct val="0"/>
              </a:spcAft>
              <a:buFont typeface="Arial" charset="0"/>
              <a:buChar char="&gt;"/>
              <a:defRPr sz="1200">
                <a:latin typeface="+mn-lt"/>
                <a:ea typeface="+mn-ea"/>
              </a:defRPr>
            </a:lvl9pPr>
          </a:lstStyle>
          <a:p>
            <a:pPr algn="ctr"/>
            <a:r>
              <a:rPr lang="en-AU" sz="2200" b="0" dirty="0"/>
              <a:t>Medium investor</a:t>
            </a:r>
          </a:p>
          <a:p>
            <a:pPr algn="ctr"/>
            <a:r>
              <a:rPr lang="en-AU" sz="2200" b="0" dirty="0"/>
              <a:t>(5 properties)</a:t>
            </a:r>
          </a:p>
        </p:txBody>
      </p:sp>
      <p:sp>
        <p:nvSpPr>
          <p:cNvPr id="24" name="TextBox 23"/>
          <p:cNvSpPr txBox="1"/>
          <p:nvPr/>
        </p:nvSpPr>
        <p:spPr>
          <a:xfrm>
            <a:off x="5135779" y="5718258"/>
            <a:ext cx="2046935" cy="677108"/>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defPPr>
              <a:defRPr lang="en-US"/>
            </a:defPPr>
            <a:lvl1pPr marL="0" indent="0" eaLnBrk="1" hangingPunct="1">
              <a:buFont typeface="Arial" panose="020B0604020202020204" pitchFamily="34" charset="0"/>
              <a:buNone/>
              <a:defRPr sz="1800" b="1">
                <a:latin typeface="+mn-lt"/>
                <a:ea typeface="+mn-ea"/>
              </a:defRPr>
            </a:lvl1pPr>
            <a:lvl2pPr marL="179388" indent="-177800" eaLnBrk="1" hangingPunct="1">
              <a:buSzPct val="130000"/>
              <a:buChar char="•"/>
              <a:defRPr sz="1200">
                <a:latin typeface="+mn-lt"/>
                <a:ea typeface="+mn-ea"/>
              </a:defRPr>
            </a:lvl2pPr>
            <a:lvl3pPr marL="403225" indent="-222250" eaLnBrk="1" hangingPunct="1">
              <a:buFont typeface="Arial" charset="0"/>
              <a:buChar char="–"/>
              <a:defRPr sz="1200">
                <a:latin typeface="+mn-lt"/>
                <a:ea typeface="+mn-ea"/>
              </a:defRPr>
            </a:lvl3pPr>
            <a:lvl4pPr marL="560388" indent="-142875" eaLnBrk="1" hangingPunct="1">
              <a:buFont typeface="Arial" charset="0"/>
              <a:buChar char="-"/>
              <a:defRPr sz="1200">
                <a:latin typeface="+mn-lt"/>
                <a:ea typeface="+mn-ea"/>
              </a:defRPr>
            </a:lvl4pPr>
            <a:lvl5pPr marL="788988" indent="-209550" eaLnBrk="1" hangingPunct="1">
              <a:buFont typeface="Arial" charset="0"/>
              <a:buChar char="&gt;"/>
              <a:defRPr sz="1200">
                <a:latin typeface="+mn-lt"/>
                <a:ea typeface="+mn-ea"/>
              </a:defRPr>
            </a:lvl5pPr>
            <a:lvl6pPr marL="1246188" indent="-209550" fontAlgn="base">
              <a:spcBef>
                <a:spcPct val="0"/>
              </a:spcBef>
              <a:spcAft>
                <a:spcPct val="0"/>
              </a:spcAft>
              <a:buFont typeface="Arial" charset="0"/>
              <a:buChar char="&gt;"/>
              <a:defRPr sz="1200">
                <a:latin typeface="+mn-lt"/>
                <a:ea typeface="+mn-ea"/>
              </a:defRPr>
            </a:lvl6pPr>
            <a:lvl7pPr marL="1703388" indent="-209550" fontAlgn="base">
              <a:spcBef>
                <a:spcPct val="0"/>
              </a:spcBef>
              <a:spcAft>
                <a:spcPct val="0"/>
              </a:spcAft>
              <a:buFont typeface="Arial" charset="0"/>
              <a:buChar char="&gt;"/>
              <a:defRPr sz="1200">
                <a:latin typeface="+mn-lt"/>
                <a:ea typeface="+mn-ea"/>
              </a:defRPr>
            </a:lvl7pPr>
            <a:lvl8pPr marL="2160588" indent="-209550" fontAlgn="base">
              <a:spcBef>
                <a:spcPct val="0"/>
              </a:spcBef>
              <a:spcAft>
                <a:spcPct val="0"/>
              </a:spcAft>
              <a:buFont typeface="Arial" charset="0"/>
              <a:buChar char="&gt;"/>
              <a:defRPr sz="1200">
                <a:latin typeface="+mn-lt"/>
                <a:ea typeface="+mn-ea"/>
              </a:defRPr>
            </a:lvl8pPr>
            <a:lvl9pPr marL="2617788" indent="-209550" fontAlgn="base">
              <a:spcBef>
                <a:spcPct val="0"/>
              </a:spcBef>
              <a:spcAft>
                <a:spcPct val="0"/>
              </a:spcAft>
              <a:buFont typeface="Arial" charset="0"/>
              <a:buChar char="&gt;"/>
              <a:defRPr sz="1200">
                <a:latin typeface="+mn-lt"/>
                <a:ea typeface="+mn-ea"/>
              </a:defRPr>
            </a:lvl9pPr>
          </a:lstStyle>
          <a:p>
            <a:pPr algn="ctr"/>
            <a:r>
              <a:rPr lang="en-AU" sz="2200" b="0" dirty="0"/>
              <a:t>Large investor</a:t>
            </a:r>
          </a:p>
          <a:p>
            <a:pPr algn="ctr"/>
            <a:r>
              <a:rPr lang="en-AU" sz="2200" b="0" dirty="0"/>
              <a:t>(25 properties)</a:t>
            </a:r>
          </a:p>
        </p:txBody>
      </p:sp>
    </p:spTree>
    <p:extLst>
      <p:ext uri="{BB962C8B-B14F-4D97-AF65-F5344CB8AC3E}">
        <p14:creationId xmlns:p14="http://schemas.microsoft.com/office/powerpoint/2010/main" val="146638053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Chart 15">
            <a:extLst>
              <a:ext uri="{FF2B5EF4-FFF2-40B4-BE49-F238E27FC236}">
                <a16:creationId xmlns:a16="http://schemas.microsoft.com/office/drawing/2014/main" id="{5649934E-2864-4CD5-A866-9A469F80B452}"/>
              </a:ext>
            </a:extLst>
          </p:cNvPr>
          <p:cNvGraphicFramePr/>
          <p:nvPr>
            <p:extLst>
              <p:ext uri="{D42A27DB-BD31-4B8C-83A1-F6EECF244321}">
                <p14:modId xmlns:p14="http://schemas.microsoft.com/office/powerpoint/2010/main" val="1709318023"/>
              </p:ext>
            </p:extLst>
          </p:nvPr>
        </p:nvGraphicFramePr>
        <p:xfrm>
          <a:off x="5145338" y="0"/>
          <a:ext cx="4578042" cy="6697682"/>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5" name="Chart 24"/>
          <p:cNvGraphicFramePr/>
          <p:nvPr>
            <p:extLst>
              <p:ext uri="{D42A27DB-BD31-4B8C-83A1-F6EECF244321}">
                <p14:modId xmlns:p14="http://schemas.microsoft.com/office/powerpoint/2010/main" val="1920161228"/>
              </p:ext>
            </p:extLst>
          </p:nvPr>
        </p:nvGraphicFramePr>
        <p:xfrm>
          <a:off x="0" y="-1"/>
          <a:ext cx="5085369" cy="6697683"/>
        </p:xfrm>
        <a:graphic>
          <a:graphicData uri="http://schemas.openxmlformats.org/drawingml/2006/chart">
            <c:chart xmlns:c="http://schemas.openxmlformats.org/drawingml/2006/chart" xmlns:r="http://schemas.openxmlformats.org/officeDocument/2006/relationships" r:id="rId4"/>
          </a:graphicData>
        </a:graphic>
      </p:graphicFrame>
      <p:sp>
        <p:nvSpPr>
          <p:cNvPr id="8" name="TextBox 7"/>
          <p:cNvSpPr txBox="1"/>
          <p:nvPr/>
        </p:nvSpPr>
        <p:spPr>
          <a:xfrm>
            <a:off x="586154" y="46409"/>
            <a:ext cx="4227223" cy="377960"/>
          </a:xfrm>
          <a:prstGeom prst="rect">
            <a:avLst/>
          </a:prstGeom>
          <a:noFill/>
        </p:spPr>
        <p:txBody>
          <a:bodyPr wrap="square" lIns="0" tIns="0" rIns="0" bIns="0" rtlCol="0">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400" b="1" dirty="0"/>
              <a:t>Disposable income</a:t>
            </a:r>
          </a:p>
        </p:txBody>
      </p:sp>
      <p:sp>
        <p:nvSpPr>
          <p:cNvPr id="9" name="TextBox 8"/>
          <p:cNvSpPr txBox="1"/>
          <p:nvPr/>
        </p:nvSpPr>
        <p:spPr>
          <a:xfrm>
            <a:off x="5380893" y="46409"/>
            <a:ext cx="4342488" cy="377960"/>
          </a:xfrm>
          <a:prstGeom prst="rect">
            <a:avLst/>
          </a:prstGeom>
          <a:noFill/>
        </p:spPr>
        <p:txBody>
          <a:bodyPr wrap="square" lIns="0" tIns="0" rIns="0" bIns="0" rtlCol="0">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400" b="1" dirty="0"/>
              <a:t>Net wealth</a:t>
            </a:r>
          </a:p>
        </p:txBody>
      </p:sp>
      <p:sp>
        <p:nvSpPr>
          <p:cNvPr id="10" name="TextBox 9"/>
          <p:cNvSpPr txBox="1"/>
          <p:nvPr/>
        </p:nvSpPr>
        <p:spPr>
          <a:xfrm>
            <a:off x="463006" y="6128325"/>
            <a:ext cx="1089155" cy="377960"/>
          </a:xfrm>
          <a:prstGeom prst="rect">
            <a:avLst/>
          </a:prstGeom>
          <a:solidFill>
            <a:schemeClr val="bg1"/>
          </a:solidFill>
        </p:spPr>
        <p:txBody>
          <a:bodyPr wrap="square" lIns="0" tIns="0" rIns="0" bIns="0" rtlCol="0">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200" dirty="0"/>
              <a:t>Lowest</a:t>
            </a:r>
          </a:p>
        </p:txBody>
      </p:sp>
      <p:sp>
        <p:nvSpPr>
          <p:cNvPr id="11" name="TextBox 10"/>
          <p:cNvSpPr txBox="1"/>
          <p:nvPr/>
        </p:nvSpPr>
        <p:spPr>
          <a:xfrm>
            <a:off x="5287901" y="6128325"/>
            <a:ext cx="1089155" cy="377960"/>
          </a:xfrm>
          <a:prstGeom prst="rect">
            <a:avLst/>
          </a:prstGeom>
          <a:solidFill>
            <a:schemeClr val="bg1"/>
          </a:solidFill>
        </p:spPr>
        <p:txBody>
          <a:bodyPr wrap="square" lIns="0" tIns="0" rIns="0" bIns="0" rtlCol="0">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200" dirty="0"/>
              <a:t>Lowest</a:t>
            </a:r>
          </a:p>
        </p:txBody>
      </p:sp>
      <p:sp>
        <p:nvSpPr>
          <p:cNvPr id="12" name="TextBox 11"/>
          <p:cNvSpPr txBox="1"/>
          <p:nvPr/>
        </p:nvSpPr>
        <p:spPr>
          <a:xfrm>
            <a:off x="3937491" y="6128325"/>
            <a:ext cx="1089155" cy="377960"/>
          </a:xfrm>
          <a:prstGeom prst="rect">
            <a:avLst/>
          </a:prstGeom>
          <a:solidFill>
            <a:schemeClr val="bg1"/>
          </a:solidFill>
        </p:spPr>
        <p:txBody>
          <a:bodyPr wrap="square" lIns="0" tIns="0" rIns="0" bIns="0" rtlCol="0">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200" dirty="0"/>
              <a:t>Highest</a:t>
            </a:r>
          </a:p>
        </p:txBody>
      </p:sp>
      <p:sp>
        <p:nvSpPr>
          <p:cNvPr id="13" name="TextBox 12"/>
          <p:cNvSpPr txBox="1"/>
          <p:nvPr/>
        </p:nvSpPr>
        <p:spPr>
          <a:xfrm>
            <a:off x="8774901" y="6128325"/>
            <a:ext cx="1089155" cy="377960"/>
          </a:xfrm>
          <a:prstGeom prst="rect">
            <a:avLst/>
          </a:prstGeom>
          <a:solidFill>
            <a:schemeClr val="bg1"/>
          </a:solidFill>
        </p:spPr>
        <p:txBody>
          <a:bodyPr wrap="square" lIns="0" tIns="0" rIns="0" bIns="0" rtlCol="0">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200" dirty="0"/>
              <a:t>Highest</a:t>
            </a:r>
          </a:p>
        </p:txBody>
      </p:sp>
      <p:sp>
        <p:nvSpPr>
          <p:cNvPr id="14" name="TextBox 13"/>
          <p:cNvSpPr txBox="1"/>
          <p:nvPr/>
        </p:nvSpPr>
        <p:spPr>
          <a:xfrm>
            <a:off x="1041704" y="6484140"/>
            <a:ext cx="3662411" cy="377960"/>
          </a:xfrm>
          <a:prstGeom prst="rect">
            <a:avLst/>
          </a:prstGeom>
          <a:noFill/>
        </p:spPr>
        <p:txBody>
          <a:bodyPr wrap="square" lIns="0" tIns="0" rIns="0" bIns="0" rtlCol="0">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200" dirty="0"/>
              <a:t>Income quintiles</a:t>
            </a:r>
          </a:p>
        </p:txBody>
      </p:sp>
      <p:sp>
        <p:nvSpPr>
          <p:cNvPr id="15" name="TextBox 14"/>
          <p:cNvSpPr txBox="1"/>
          <p:nvPr/>
        </p:nvSpPr>
        <p:spPr>
          <a:xfrm>
            <a:off x="5650262" y="6488558"/>
            <a:ext cx="3662411" cy="377960"/>
          </a:xfrm>
          <a:prstGeom prst="rect">
            <a:avLst/>
          </a:prstGeom>
          <a:noFill/>
        </p:spPr>
        <p:txBody>
          <a:bodyPr wrap="square" lIns="0" tIns="0" rIns="0" bIns="0" rtlCol="0">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200" dirty="0"/>
              <a:t>Wealth quintiles</a:t>
            </a:r>
          </a:p>
        </p:txBody>
      </p:sp>
    </p:spTree>
    <p:extLst>
      <p:ext uri="{BB962C8B-B14F-4D97-AF65-F5344CB8AC3E}">
        <p14:creationId xmlns:p14="http://schemas.microsoft.com/office/powerpoint/2010/main" val="25687866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Chart 2"/>
          <p:cNvGraphicFramePr/>
          <p:nvPr>
            <p:extLst>
              <p:ext uri="{D42A27DB-BD31-4B8C-83A1-F6EECF244321}">
                <p14:modId xmlns:p14="http://schemas.microsoft.com/office/powerpoint/2010/main" val="3016238671"/>
              </p:ext>
            </p:extLst>
          </p:nvPr>
        </p:nvGraphicFramePr>
        <p:xfrm>
          <a:off x="0" y="0"/>
          <a:ext cx="9905999" cy="6858000"/>
        </p:xfrm>
        <a:graphic>
          <a:graphicData uri="http://schemas.openxmlformats.org/drawingml/2006/chart">
            <c:chart xmlns:c="http://schemas.openxmlformats.org/drawingml/2006/chart" xmlns:r="http://schemas.openxmlformats.org/officeDocument/2006/relationships" r:id="rId3"/>
          </a:graphicData>
        </a:graphic>
      </p:graphicFrame>
      <p:sp>
        <p:nvSpPr>
          <p:cNvPr id="5" name="TextBox 4"/>
          <p:cNvSpPr txBox="1"/>
          <p:nvPr/>
        </p:nvSpPr>
        <p:spPr>
          <a:xfrm>
            <a:off x="1320170" y="6484682"/>
            <a:ext cx="627626" cy="338554"/>
          </a:xfrm>
          <a:prstGeom prst="rect">
            <a:avLst/>
          </a:prstGeom>
          <a:noFill/>
        </p:spPr>
        <p:txBody>
          <a:bodyPr wrap="non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2200" dirty="0"/>
              <a:t>1975</a:t>
            </a:r>
          </a:p>
        </p:txBody>
      </p:sp>
      <p:sp>
        <p:nvSpPr>
          <p:cNvPr id="6" name="TextBox 5"/>
          <p:cNvSpPr txBox="1"/>
          <p:nvPr/>
        </p:nvSpPr>
        <p:spPr>
          <a:xfrm>
            <a:off x="2295852" y="6484682"/>
            <a:ext cx="627626" cy="338554"/>
          </a:xfrm>
          <a:prstGeom prst="rect">
            <a:avLst/>
          </a:prstGeom>
          <a:noFill/>
        </p:spPr>
        <p:txBody>
          <a:bodyPr wrap="non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2200" dirty="0"/>
              <a:t>1980</a:t>
            </a:r>
          </a:p>
        </p:txBody>
      </p:sp>
      <p:sp>
        <p:nvSpPr>
          <p:cNvPr id="7" name="TextBox 6"/>
          <p:cNvSpPr txBox="1"/>
          <p:nvPr/>
        </p:nvSpPr>
        <p:spPr>
          <a:xfrm>
            <a:off x="3271534" y="6484682"/>
            <a:ext cx="627626" cy="338554"/>
          </a:xfrm>
          <a:prstGeom prst="rect">
            <a:avLst/>
          </a:prstGeom>
          <a:noFill/>
        </p:spPr>
        <p:txBody>
          <a:bodyPr wrap="non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2200" dirty="0"/>
              <a:t>1985</a:t>
            </a:r>
          </a:p>
        </p:txBody>
      </p:sp>
      <p:sp>
        <p:nvSpPr>
          <p:cNvPr id="8" name="TextBox 7"/>
          <p:cNvSpPr txBox="1"/>
          <p:nvPr/>
        </p:nvSpPr>
        <p:spPr>
          <a:xfrm>
            <a:off x="4247216" y="6484682"/>
            <a:ext cx="627626" cy="338554"/>
          </a:xfrm>
          <a:prstGeom prst="rect">
            <a:avLst/>
          </a:prstGeom>
          <a:noFill/>
        </p:spPr>
        <p:txBody>
          <a:bodyPr wrap="non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2200" dirty="0"/>
              <a:t>1990</a:t>
            </a:r>
          </a:p>
        </p:txBody>
      </p:sp>
      <p:sp>
        <p:nvSpPr>
          <p:cNvPr id="9" name="TextBox 8"/>
          <p:cNvSpPr txBox="1"/>
          <p:nvPr/>
        </p:nvSpPr>
        <p:spPr>
          <a:xfrm>
            <a:off x="5222898" y="6484682"/>
            <a:ext cx="627626" cy="338554"/>
          </a:xfrm>
          <a:prstGeom prst="rect">
            <a:avLst/>
          </a:prstGeom>
          <a:noFill/>
        </p:spPr>
        <p:txBody>
          <a:bodyPr wrap="non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2200" dirty="0"/>
              <a:t>1995</a:t>
            </a:r>
          </a:p>
        </p:txBody>
      </p:sp>
      <p:sp>
        <p:nvSpPr>
          <p:cNvPr id="10" name="TextBox 9"/>
          <p:cNvSpPr txBox="1"/>
          <p:nvPr/>
        </p:nvSpPr>
        <p:spPr>
          <a:xfrm>
            <a:off x="6198580" y="6484682"/>
            <a:ext cx="627626" cy="338554"/>
          </a:xfrm>
          <a:prstGeom prst="rect">
            <a:avLst/>
          </a:prstGeom>
          <a:noFill/>
        </p:spPr>
        <p:txBody>
          <a:bodyPr wrap="non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2200" dirty="0"/>
              <a:t>2000</a:t>
            </a:r>
          </a:p>
        </p:txBody>
      </p:sp>
      <p:sp>
        <p:nvSpPr>
          <p:cNvPr id="11" name="TextBox 10"/>
          <p:cNvSpPr txBox="1"/>
          <p:nvPr/>
        </p:nvSpPr>
        <p:spPr>
          <a:xfrm>
            <a:off x="7174262" y="6484682"/>
            <a:ext cx="627626" cy="338554"/>
          </a:xfrm>
          <a:prstGeom prst="rect">
            <a:avLst/>
          </a:prstGeom>
          <a:noFill/>
        </p:spPr>
        <p:txBody>
          <a:bodyPr wrap="non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2200" dirty="0"/>
              <a:t>2005</a:t>
            </a:r>
          </a:p>
        </p:txBody>
      </p:sp>
      <p:sp>
        <p:nvSpPr>
          <p:cNvPr id="12" name="TextBox 11"/>
          <p:cNvSpPr txBox="1"/>
          <p:nvPr/>
        </p:nvSpPr>
        <p:spPr>
          <a:xfrm>
            <a:off x="8149944" y="6484682"/>
            <a:ext cx="627626" cy="338554"/>
          </a:xfrm>
          <a:prstGeom prst="rect">
            <a:avLst/>
          </a:prstGeom>
          <a:noFill/>
        </p:spPr>
        <p:txBody>
          <a:bodyPr wrap="non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2200" dirty="0"/>
              <a:t>2010</a:t>
            </a:r>
          </a:p>
        </p:txBody>
      </p:sp>
      <p:sp>
        <p:nvSpPr>
          <p:cNvPr id="13" name="TextBox 12"/>
          <p:cNvSpPr txBox="1"/>
          <p:nvPr/>
        </p:nvSpPr>
        <p:spPr>
          <a:xfrm>
            <a:off x="344488" y="6484682"/>
            <a:ext cx="627626" cy="338554"/>
          </a:xfrm>
          <a:prstGeom prst="rect">
            <a:avLst/>
          </a:prstGeom>
          <a:noFill/>
        </p:spPr>
        <p:txBody>
          <a:bodyPr wrap="non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2200" dirty="0"/>
              <a:t>1970</a:t>
            </a:r>
          </a:p>
        </p:txBody>
      </p:sp>
      <p:sp>
        <p:nvSpPr>
          <p:cNvPr id="14" name="TextBox 13"/>
          <p:cNvSpPr txBox="1"/>
          <p:nvPr/>
        </p:nvSpPr>
        <p:spPr>
          <a:xfrm>
            <a:off x="5411900" y="4304732"/>
            <a:ext cx="4266020" cy="294034"/>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ct val="85000"/>
              </a:lnSpc>
            </a:pPr>
            <a:r>
              <a:rPr lang="en-US" sz="2200" dirty="0">
                <a:solidFill>
                  <a:schemeClr val="tx2"/>
                </a:solidFill>
              </a:rPr>
              <a:t>Average full-time earnings</a:t>
            </a:r>
          </a:p>
        </p:txBody>
      </p:sp>
      <p:sp>
        <p:nvSpPr>
          <p:cNvPr id="15" name="TextBox 18"/>
          <p:cNvSpPr txBox="1"/>
          <p:nvPr/>
        </p:nvSpPr>
        <p:spPr>
          <a:xfrm>
            <a:off x="4853593" y="2613822"/>
            <a:ext cx="2788059" cy="296235"/>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ct val="85000"/>
              </a:lnSpc>
            </a:pPr>
            <a:r>
              <a:rPr lang="en-US" sz="2200" dirty="0">
                <a:solidFill>
                  <a:schemeClr val="accent2"/>
                </a:solidFill>
              </a:rPr>
              <a:t>Dwelling prices </a:t>
            </a:r>
          </a:p>
        </p:txBody>
      </p:sp>
      <p:sp>
        <p:nvSpPr>
          <p:cNvPr id="19" name="TextBox 18"/>
          <p:cNvSpPr txBox="1"/>
          <p:nvPr/>
        </p:nvSpPr>
        <p:spPr>
          <a:xfrm>
            <a:off x="9125623" y="6484682"/>
            <a:ext cx="627626" cy="338554"/>
          </a:xfrm>
          <a:prstGeom prst="rect">
            <a:avLst/>
          </a:prstGeom>
          <a:noFill/>
        </p:spPr>
        <p:txBody>
          <a:bodyPr wrap="non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2200" dirty="0"/>
              <a:t>2015</a:t>
            </a:r>
          </a:p>
        </p:txBody>
      </p:sp>
    </p:spTree>
    <p:extLst>
      <p:ext uri="{BB962C8B-B14F-4D97-AF65-F5344CB8AC3E}">
        <p14:creationId xmlns:p14="http://schemas.microsoft.com/office/powerpoint/2010/main" val="221961680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hart 7"/>
          <p:cNvGraphicFramePr/>
          <p:nvPr>
            <p:extLst>
              <p:ext uri="{D42A27DB-BD31-4B8C-83A1-F6EECF244321}">
                <p14:modId xmlns:p14="http://schemas.microsoft.com/office/powerpoint/2010/main" val="987509960"/>
              </p:ext>
            </p:extLst>
          </p:nvPr>
        </p:nvGraphicFramePr>
        <p:xfrm>
          <a:off x="0" y="0"/>
          <a:ext cx="9906000" cy="6554826"/>
        </p:xfrm>
        <a:graphic>
          <a:graphicData uri="http://schemas.openxmlformats.org/drawingml/2006/chart">
            <c:chart xmlns:c="http://schemas.openxmlformats.org/drawingml/2006/chart" xmlns:r="http://schemas.openxmlformats.org/officeDocument/2006/relationships" r:id="rId3"/>
          </a:graphicData>
        </a:graphic>
      </p:graphicFrame>
      <p:sp>
        <p:nvSpPr>
          <p:cNvPr id="11" name="TextBox 10"/>
          <p:cNvSpPr txBox="1"/>
          <p:nvPr/>
        </p:nvSpPr>
        <p:spPr>
          <a:xfrm>
            <a:off x="925975" y="6431401"/>
            <a:ext cx="8980025" cy="338554"/>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200" dirty="0"/>
              <a:t>Age of head of household </a:t>
            </a:r>
          </a:p>
        </p:txBody>
      </p:sp>
      <p:grpSp>
        <p:nvGrpSpPr>
          <p:cNvPr id="2" name="Group 1">
            <a:extLst>
              <a:ext uri="{FF2B5EF4-FFF2-40B4-BE49-F238E27FC236}">
                <a16:creationId xmlns:a16="http://schemas.microsoft.com/office/drawing/2014/main" id="{346F7148-395D-4486-91A3-5272236DA59E}"/>
              </a:ext>
            </a:extLst>
          </p:cNvPr>
          <p:cNvGrpSpPr/>
          <p:nvPr/>
        </p:nvGrpSpPr>
        <p:grpSpPr>
          <a:xfrm>
            <a:off x="1052883" y="175784"/>
            <a:ext cx="1296778" cy="2013827"/>
            <a:chOff x="1712640" y="337827"/>
            <a:chExt cx="1296778" cy="2013827"/>
          </a:xfrm>
        </p:grpSpPr>
        <p:sp>
          <p:nvSpPr>
            <p:cNvPr id="10" name="Rectangle 9"/>
            <p:cNvSpPr/>
            <p:nvPr/>
          </p:nvSpPr>
          <p:spPr bwMode="auto">
            <a:xfrm>
              <a:off x="1712640" y="337827"/>
              <a:ext cx="1296778" cy="338554"/>
            </a:xfrm>
            <a:prstGeom prst="rect">
              <a:avLst/>
            </a:prstGeom>
            <a:solidFill>
              <a:schemeClr val="accent4"/>
            </a:solidFill>
            <a:ln w="9525" cap="flat" cmpd="sng" algn="ctr">
              <a:solidFill>
                <a:schemeClr val="tx1"/>
              </a:solidFill>
              <a:prstDash val="solid"/>
              <a:round/>
              <a:headEnd type="none" w="med" len="med"/>
              <a:tailEnd type="none" w="med" len="med"/>
            </a:ln>
            <a:effectLst/>
          </p:spPr>
          <p:txBody>
            <a:bodyPr vert="horz" wrap="square" lIns="72000" tIns="0" rIns="0" bIns="0" numCol="1" rtlCol="0" anchor="t" anchorCtr="0" compatLnSpc="1">
              <a:prstTxWarp prst="textNoShape">
                <a:avLst/>
              </a:prstTxWarp>
              <a:spAutoFit/>
            </a:bodyPr>
            <a:lstStyle/>
            <a:p>
              <a:pPr algn="ctr"/>
              <a:r>
                <a:rPr lang="en-US" sz="2200" dirty="0"/>
                <a:t>2003-04</a:t>
              </a:r>
            </a:p>
          </p:txBody>
        </p:sp>
        <p:sp>
          <p:nvSpPr>
            <p:cNvPr id="12" name="Rectangle 11"/>
            <p:cNvSpPr/>
            <p:nvPr/>
          </p:nvSpPr>
          <p:spPr bwMode="auto">
            <a:xfrm>
              <a:off x="1712640" y="672698"/>
              <a:ext cx="1296778" cy="338554"/>
            </a:xfrm>
            <a:prstGeom prst="rect">
              <a:avLst/>
            </a:prstGeom>
            <a:solidFill>
              <a:schemeClr val="accent3"/>
            </a:solidFill>
            <a:ln w="9525" cap="flat" cmpd="sng" algn="ctr">
              <a:solidFill>
                <a:schemeClr val="tx1"/>
              </a:solidFill>
              <a:prstDash val="solid"/>
              <a:round/>
              <a:headEnd type="none" w="med" len="med"/>
              <a:tailEnd type="none" w="med" len="med"/>
            </a:ln>
            <a:effectLst/>
          </p:spPr>
          <p:txBody>
            <a:bodyPr vert="horz" wrap="square" lIns="72000" tIns="0" rIns="0" bIns="0" numCol="1" rtlCol="0" anchor="t" anchorCtr="0" compatLnSpc="1">
              <a:prstTxWarp prst="textNoShape">
                <a:avLst/>
              </a:prstTxWarp>
              <a:spAutoFit/>
            </a:bodyPr>
            <a:lstStyle/>
            <a:p>
              <a:pPr algn="ctr"/>
              <a:r>
                <a:rPr lang="en-US" sz="2200" dirty="0"/>
                <a:t>2005-06</a:t>
              </a:r>
            </a:p>
          </p:txBody>
        </p:sp>
        <p:sp>
          <p:nvSpPr>
            <p:cNvPr id="14" name="Rectangle 13"/>
            <p:cNvSpPr/>
            <p:nvPr/>
          </p:nvSpPr>
          <p:spPr bwMode="auto">
            <a:xfrm>
              <a:off x="1712640" y="1007567"/>
              <a:ext cx="1296778" cy="338554"/>
            </a:xfrm>
            <a:prstGeom prst="rect">
              <a:avLst/>
            </a:prstGeom>
            <a:solidFill>
              <a:schemeClr val="accent2"/>
            </a:solidFill>
            <a:ln w="9525" cap="flat" cmpd="sng" algn="ctr">
              <a:solidFill>
                <a:schemeClr val="tx1"/>
              </a:solidFill>
              <a:prstDash val="solid"/>
              <a:round/>
              <a:headEnd type="none" w="med" len="med"/>
              <a:tailEnd type="none" w="med" len="med"/>
            </a:ln>
            <a:effectLst/>
          </p:spPr>
          <p:txBody>
            <a:bodyPr vert="horz" wrap="square" lIns="72000" tIns="0" rIns="0" bIns="0" numCol="1" rtlCol="0" anchor="t" anchorCtr="0" compatLnSpc="1">
              <a:prstTxWarp prst="textNoShape">
                <a:avLst/>
              </a:prstTxWarp>
              <a:spAutoFit/>
            </a:bodyPr>
            <a:lstStyle/>
            <a:p>
              <a:pPr algn="ctr"/>
              <a:r>
                <a:rPr lang="en-US" sz="2200" dirty="0"/>
                <a:t>2009-10</a:t>
              </a:r>
            </a:p>
          </p:txBody>
        </p:sp>
        <p:sp>
          <p:nvSpPr>
            <p:cNvPr id="15" name="Rectangle 14"/>
            <p:cNvSpPr/>
            <p:nvPr/>
          </p:nvSpPr>
          <p:spPr bwMode="auto">
            <a:xfrm>
              <a:off x="1712640" y="1342134"/>
              <a:ext cx="1296778" cy="338554"/>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72000" tIns="0" rIns="0" bIns="0" numCol="1" rtlCol="0" anchor="t" anchorCtr="0" compatLnSpc="1">
              <a:prstTxWarp prst="textNoShape">
                <a:avLst/>
              </a:prstTxWarp>
              <a:spAutoFit/>
            </a:bodyPr>
            <a:lstStyle/>
            <a:p>
              <a:pPr algn="ctr"/>
              <a:r>
                <a:rPr lang="en-US" sz="2200" dirty="0">
                  <a:solidFill>
                    <a:srgbClr val="FFFFFF"/>
                  </a:solidFill>
                </a:rPr>
                <a:t>2011-12</a:t>
              </a:r>
            </a:p>
          </p:txBody>
        </p:sp>
        <p:sp>
          <p:nvSpPr>
            <p:cNvPr id="16" name="Rectangle 15"/>
            <p:cNvSpPr/>
            <p:nvPr/>
          </p:nvSpPr>
          <p:spPr bwMode="auto">
            <a:xfrm>
              <a:off x="1712640" y="1677000"/>
              <a:ext cx="1296778" cy="338554"/>
            </a:xfrm>
            <a:prstGeom prst="rect">
              <a:avLst/>
            </a:prstGeom>
            <a:solidFill>
              <a:schemeClr val="tx2"/>
            </a:solidFill>
            <a:ln w="9525" cap="flat" cmpd="sng" algn="ctr">
              <a:solidFill>
                <a:schemeClr val="tx1"/>
              </a:solidFill>
              <a:prstDash val="solid"/>
              <a:round/>
              <a:headEnd type="none" w="med" len="med"/>
              <a:tailEnd type="none" w="med" len="med"/>
            </a:ln>
            <a:effectLst/>
          </p:spPr>
          <p:txBody>
            <a:bodyPr vert="horz" wrap="square" lIns="72000" tIns="0" rIns="0" bIns="0" numCol="1" rtlCol="0" anchor="t" anchorCtr="0" compatLnSpc="1">
              <a:prstTxWarp prst="textNoShape">
                <a:avLst/>
              </a:prstTxWarp>
              <a:spAutoFit/>
            </a:bodyPr>
            <a:lstStyle/>
            <a:p>
              <a:pPr algn="ctr"/>
              <a:r>
                <a:rPr lang="en-US" sz="2200" dirty="0">
                  <a:solidFill>
                    <a:srgbClr val="FFFFFF"/>
                  </a:solidFill>
                </a:rPr>
                <a:t>2013-14</a:t>
              </a:r>
            </a:p>
          </p:txBody>
        </p:sp>
        <p:sp>
          <p:nvSpPr>
            <p:cNvPr id="18" name="Rectangle 17">
              <a:extLst>
                <a:ext uri="{FF2B5EF4-FFF2-40B4-BE49-F238E27FC236}">
                  <a16:creationId xmlns:a16="http://schemas.microsoft.com/office/drawing/2014/main" id="{174510D8-2602-4D12-9111-25A26EC3B32C}"/>
                </a:ext>
              </a:extLst>
            </p:cNvPr>
            <p:cNvSpPr/>
            <p:nvPr/>
          </p:nvSpPr>
          <p:spPr bwMode="auto">
            <a:xfrm>
              <a:off x="1712640" y="2013100"/>
              <a:ext cx="1296778" cy="338554"/>
            </a:xfrm>
            <a:prstGeom prst="rect">
              <a:avLst/>
            </a:prstGeom>
            <a:solidFill>
              <a:schemeClr val="bg2"/>
            </a:solidFill>
            <a:ln w="9525" cap="flat" cmpd="sng" algn="ctr">
              <a:solidFill>
                <a:schemeClr val="tx1"/>
              </a:solidFill>
              <a:prstDash val="solid"/>
              <a:round/>
              <a:headEnd type="none" w="med" len="med"/>
              <a:tailEnd type="none" w="med" len="med"/>
            </a:ln>
            <a:effectLst/>
          </p:spPr>
          <p:txBody>
            <a:bodyPr vert="horz" wrap="square" lIns="72000" tIns="0" rIns="0" bIns="0" numCol="1" rtlCol="0" anchor="t" anchorCtr="0" compatLnSpc="1">
              <a:prstTxWarp prst="textNoShape">
                <a:avLst/>
              </a:prstTxWarp>
              <a:spAutoFit/>
            </a:bodyPr>
            <a:lstStyle/>
            <a:p>
              <a:pPr algn="ctr"/>
              <a:r>
                <a:rPr lang="en-US" sz="2200" dirty="0">
                  <a:solidFill>
                    <a:srgbClr val="FFFFFF"/>
                  </a:solidFill>
                </a:rPr>
                <a:t>2015-16</a:t>
              </a:r>
            </a:p>
          </p:txBody>
        </p:sp>
      </p:grpSp>
      <p:sp>
        <p:nvSpPr>
          <p:cNvPr id="21" name="U-Turn Arrow 20">
            <a:extLst>
              <a:ext uri="{FF2B5EF4-FFF2-40B4-BE49-F238E27FC236}">
                <a16:creationId xmlns:a16="http://schemas.microsoft.com/office/drawing/2014/main" id="{3DD9323D-508C-4F9E-8D21-A3EBA2FAD016}"/>
              </a:ext>
            </a:extLst>
          </p:cNvPr>
          <p:cNvSpPr/>
          <p:nvPr/>
        </p:nvSpPr>
        <p:spPr bwMode="auto">
          <a:xfrm>
            <a:off x="3810001" y="510654"/>
            <a:ext cx="2239108" cy="2889037"/>
          </a:xfrm>
          <a:prstGeom prst="uturnArrow">
            <a:avLst>
              <a:gd name="adj1" fmla="val 6427"/>
              <a:gd name="adj2" fmla="val 8886"/>
              <a:gd name="adj3" fmla="val 12142"/>
              <a:gd name="adj4" fmla="val 14632"/>
              <a:gd name="adj5" fmla="val 21345"/>
            </a:avLst>
          </a:prstGeom>
          <a:gradFill flip="none" rotWithShape="1">
            <a:gsLst>
              <a:gs pos="71000">
                <a:schemeClr val="accent3"/>
              </a:gs>
              <a:gs pos="100000">
                <a:srgbClr val="FFFFFF"/>
              </a:gs>
              <a:gs pos="99000">
                <a:schemeClr val="bg2"/>
              </a:gs>
            </a:gsLst>
            <a:lin ang="0" scaled="1"/>
            <a:tileRect/>
          </a:gradFill>
          <a:ln w="9525" cap="flat" cmpd="sng" algn="ctr">
            <a:solidFill>
              <a:schemeClr val="bg1"/>
            </a:solidFill>
            <a:prstDash val="solid"/>
            <a:round/>
            <a:headEnd type="none" w="med" len="med"/>
            <a:tailEnd type="none" w="med" len="med"/>
          </a:ln>
          <a:effectLst/>
        </p:spPr>
        <p:txBody>
          <a:bodyPr vert="horz" wrap="square" lIns="91430" tIns="45715" rIns="91430" bIns="45715" numCol="1" rtlCol="0" anchor="t" anchorCtr="0" compatLnSpc="1">
            <a:prstTxWarp prst="textNoShape">
              <a:avLst/>
            </a:prstTxWarp>
          </a:bodyPr>
          <a:lstStyle/>
          <a:p>
            <a:pPr defTabSz="914296"/>
            <a:r>
              <a:rPr lang="en-US" sz="2400" dirty="0"/>
              <a:t>  </a:t>
            </a:r>
          </a:p>
        </p:txBody>
      </p:sp>
      <p:sp>
        <p:nvSpPr>
          <p:cNvPr id="22" name="Oval 21">
            <a:extLst>
              <a:ext uri="{FF2B5EF4-FFF2-40B4-BE49-F238E27FC236}">
                <a16:creationId xmlns:a16="http://schemas.microsoft.com/office/drawing/2014/main" id="{083427B9-8E03-473B-AB68-305E225A84F6}"/>
              </a:ext>
            </a:extLst>
          </p:cNvPr>
          <p:cNvSpPr/>
          <p:nvPr/>
        </p:nvSpPr>
        <p:spPr bwMode="auto">
          <a:xfrm>
            <a:off x="4212796" y="6155"/>
            <a:ext cx="1413989" cy="1067261"/>
          </a:xfrm>
          <a:prstGeom prst="ellipse">
            <a:avLst/>
          </a:prstGeom>
          <a:gradFill flip="none" rotWithShape="1">
            <a:gsLst>
              <a:gs pos="0">
                <a:schemeClr val="accent3"/>
              </a:gs>
              <a:gs pos="100000">
                <a:schemeClr val="bg2"/>
              </a:gs>
            </a:gsLst>
            <a:lin ang="0" scaled="1"/>
            <a:tileRect/>
          </a:gradFill>
          <a:ln w="9525" cap="flat" cmpd="sng" algn="ctr">
            <a:solidFill>
              <a:schemeClr val="bg1"/>
            </a:solidFill>
            <a:prstDash val="solid"/>
            <a:round/>
            <a:headEnd type="none" w="med" len="med"/>
            <a:tailEnd type="none" w="med" len="med"/>
          </a:ln>
          <a:effectLst/>
        </p:spPr>
        <p:txBody>
          <a:bodyPr vert="horz" wrap="square" lIns="91430" tIns="45715" rIns="91430" bIns="45715" numCol="1" rtlCol="0" anchor="t" anchorCtr="0" compatLnSpc="1">
            <a:prstTxWarp prst="textNoShape">
              <a:avLst/>
            </a:prstTxWarp>
          </a:bodyPr>
          <a:lstStyle/>
          <a:p>
            <a:pPr defTabSz="914296"/>
            <a:endParaRPr lang="en-US" sz="2400"/>
          </a:p>
        </p:txBody>
      </p:sp>
      <p:sp>
        <p:nvSpPr>
          <p:cNvPr id="23" name="Content Placeholder 15">
            <a:extLst>
              <a:ext uri="{FF2B5EF4-FFF2-40B4-BE49-F238E27FC236}">
                <a16:creationId xmlns:a16="http://schemas.microsoft.com/office/drawing/2014/main" id="{F28073C0-8EA2-45B6-9D0C-E1AD5003818F}"/>
              </a:ext>
            </a:extLst>
          </p:cNvPr>
          <p:cNvSpPr txBox="1">
            <a:spLocks/>
          </p:cNvSpPr>
          <p:nvPr/>
        </p:nvSpPr>
        <p:spPr bwMode="auto">
          <a:xfrm>
            <a:off x="4177627" y="188578"/>
            <a:ext cx="1498728" cy="784830"/>
          </a:xfrm>
          <a:prstGeom prst="rect">
            <a:avLst/>
          </a:prstGeom>
          <a:noFill/>
        </p:spPr>
        <p:txBody>
          <a:bodyPr wrap="square" lIns="0" tIns="0" rIns="0" bIns="0" rtlCol="0">
            <a:spAutoFit/>
          </a:bodyPr>
          <a:lstStyle>
            <a:defPPr>
              <a:defRPr lang="en-US"/>
            </a:defPPr>
            <a:lvl1pPr marL="0" indent="0">
              <a:defRPr sz="1800" kern="0"/>
            </a:lvl1pPr>
            <a:lvl2pPr indent="0">
              <a:defRPr sz="1100">
                <a:latin typeface="+mn-lt"/>
                <a:ea typeface="+mn-ea"/>
              </a:defRPr>
            </a:lvl2pPr>
            <a:lvl3pPr indent="0">
              <a:defRPr sz="1100">
                <a:latin typeface="+mn-lt"/>
                <a:ea typeface="+mn-ea"/>
              </a:defRPr>
            </a:lvl3pPr>
            <a:lvl4pPr indent="0">
              <a:defRPr sz="1100">
                <a:latin typeface="+mn-lt"/>
                <a:ea typeface="+mn-ea"/>
              </a:defRPr>
            </a:lvl4pPr>
            <a:lvl5pPr indent="0">
              <a:defRPr sz="1100">
                <a:latin typeface="+mn-lt"/>
                <a:ea typeface="+mn-ea"/>
              </a:defRPr>
            </a:lvl5pPr>
            <a:lvl6pPr indent="0">
              <a:defRPr sz="1100">
                <a:latin typeface="+mn-lt"/>
                <a:ea typeface="+mn-ea"/>
              </a:defRPr>
            </a:lvl6pPr>
            <a:lvl7pPr indent="0">
              <a:defRPr sz="1100">
                <a:latin typeface="+mn-lt"/>
                <a:ea typeface="+mn-ea"/>
              </a:defRPr>
            </a:lvl7pPr>
            <a:lvl8pPr indent="0">
              <a:defRPr sz="1100">
                <a:latin typeface="+mn-lt"/>
                <a:ea typeface="+mn-ea"/>
              </a:defRPr>
            </a:lvl8pPr>
            <a:lvl9pPr indent="0">
              <a:defRPr sz="1100">
                <a:latin typeface="+mn-lt"/>
                <a:ea typeface="+mn-ea"/>
              </a:defRPr>
            </a:lvl9pPr>
          </a:lstStyle>
          <a:p>
            <a:pPr algn="ctr">
              <a:lnSpc>
                <a:spcPct val="85000"/>
              </a:lnSpc>
            </a:pPr>
            <a:r>
              <a:rPr lang="en-US" sz="2000" dirty="0"/>
              <a:t>$600,000 wealth increase </a:t>
            </a:r>
          </a:p>
        </p:txBody>
      </p:sp>
    </p:spTree>
    <p:extLst>
      <p:ext uri="{BB962C8B-B14F-4D97-AF65-F5344CB8AC3E}">
        <p14:creationId xmlns:p14="http://schemas.microsoft.com/office/powerpoint/2010/main" val="304773015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hart 5"/>
          <p:cNvGraphicFramePr>
            <a:graphicFrameLocks noChangeAspect="1"/>
          </p:cNvGraphicFramePr>
          <p:nvPr>
            <p:extLst>
              <p:ext uri="{D42A27DB-BD31-4B8C-83A1-F6EECF244321}">
                <p14:modId xmlns:p14="http://schemas.microsoft.com/office/powerpoint/2010/main" val="2755929149"/>
              </p:ext>
            </p:extLst>
          </p:nvPr>
        </p:nvGraphicFramePr>
        <p:xfrm>
          <a:off x="0" y="0"/>
          <a:ext cx="9906000" cy="68580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44716111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 name="Content Placeholder 3"/>
          <p:cNvGraphicFramePr>
            <a:graphicFrameLocks/>
          </p:cNvGraphicFramePr>
          <p:nvPr>
            <p:extLst>
              <p:ext uri="{D42A27DB-BD31-4B8C-83A1-F6EECF244321}">
                <p14:modId xmlns:p14="http://schemas.microsoft.com/office/powerpoint/2010/main" val="4213420962"/>
              </p:ext>
            </p:extLst>
          </p:nvPr>
        </p:nvGraphicFramePr>
        <p:xfrm>
          <a:off x="0" y="0"/>
          <a:ext cx="9906000" cy="6858000"/>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Box 2"/>
          <p:cNvSpPr txBox="1"/>
          <p:nvPr/>
        </p:nvSpPr>
        <p:spPr>
          <a:xfrm rot="10800000" flipV="1">
            <a:off x="7113241" y="3201512"/>
            <a:ext cx="778672" cy="430887"/>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2200" dirty="0">
                <a:solidFill>
                  <a:schemeClr val="accent1"/>
                </a:solidFill>
              </a:rPr>
              <a:t>3rd</a:t>
            </a:r>
          </a:p>
        </p:txBody>
      </p:sp>
      <p:sp>
        <p:nvSpPr>
          <p:cNvPr id="8" name="TextBox 2"/>
          <p:cNvSpPr txBox="1"/>
          <p:nvPr/>
        </p:nvSpPr>
        <p:spPr>
          <a:xfrm rot="10800000" flipV="1">
            <a:off x="7113240" y="5089183"/>
            <a:ext cx="1193477" cy="430887"/>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2200" dirty="0">
                <a:solidFill>
                  <a:schemeClr val="accent3"/>
                </a:solidFill>
              </a:rPr>
              <a:t>Lowest</a:t>
            </a:r>
          </a:p>
        </p:txBody>
      </p:sp>
      <p:sp>
        <p:nvSpPr>
          <p:cNvPr id="9" name="TextBox 2"/>
          <p:cNvSpPr txBox="1"/>
          <p:nvPr/>
        </p:nvSpPr>
        <p:spPr>
          <a:xfrm rot="10800000" flipV="1">
            <a:off x="7113240" y="2133842"/>
            <a:ext cx="778672" cy="430887"/>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2200" dirty="0">
                <a:solidFill>
                  <a:schemeClr val="tx2"/>
                </a:solidFill>
              </a:rPr>
              <a:t>4th</a:t>
            </a:r>
          </a:p>
        </p:txBody>
      </p:sp>
      <p:sp>
        <p:nvSpPr>
          <p:cNvPr id="10" name="TextBox 2"/>
          <p:cNvSpPr txBox="1"/>
          <p:nvPr/>
        </p:nvSpPr>
        <p:spPr>
          <a:xfrm rot="10800000" flipV="1">
            <a:off x="7113240" y="998458"/>
            <a:ext cx="1314664" cy="430887"/>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2200" dirty="0">
                <a:solidFill>
                  <a:schemeClr val="bg2"/>
                </a:solidFill>
              </a:rPr>
              <a:t>Highest</a:t>
            </a:r>
          </a:p>
        </p:txBody>
      </p:sp>
      <p:sp>
        <p:nvSpPr>
          <p:cNvPr id="11" name="TextBox 2"/>
          <p:cNvSpPr txBox="1"/>
          <p:nvPr/>
        </p:nvSpPr>
        <p:spPr>
          <a:xfrm rot="10800000" flipV="1">
            <a:off x="7113241" y="4491085"/>
            <a:ext cx="778672" cy="430887"/>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2200" dirty="0">
                <a:solidFill>
                  <a:schemeClr val="accent2"/>
                </a:solidFill>
              </a:rPr>
              <a:t>2nd</a:t>
            </a:r>
          </a:p>
        </p:txBody>
      </p:sp>
    </p:spTree>
    <p:extLst>
      <p:ext uri="{BB962C8B-B14F-4D97-AF65-F5344CB8AC3E}">
        <p14:creationId xmlns:p14="http://schemas.microsoft.com/office/powerpoint/2010/main" val="21197031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hart 9">
            <a:extLst>
              <a:ext uri="{FF2B5EF4-FFF2-40B4-BE49-F238E27FC236}">
                <a16:creationId xmlns:a16="http://schemas.microsoft.com/office/drawing/2014/main" id="{CDC0AF0D-4983-43EF-8E38-C91A759ADB8B}"/>
              </a:ext>
            </a:extLst>
          </p:cNvPr>
          <p:cNvGraphicFramePr/>
          <p:nvPr>
            <p:extLst>
              <p:ext uri="{D42A27DB-BD31-4B8C-83A1-F6EECF244321}">
                <p14:modId xmlns:p14="http://schemas.microsoft.com/office/powerpoint/2010/main" val="1342902713"/>
              </p:ext>
            </p:extLst>
          </p:nvPr>
        </p:nvGraphicFramePr>
        <p:xfrm>
          <a:off x="0" y="84221"/>
          <a:ext cx="9923463" cy="6773779"/>
        </p:xfrm>
        <a:graphic>
          <a:graphicData uri="http://schemas.openxmlformats.org/drawingml/2006/chart">
            <c:chart xmlns:c="http://schemas.openxmlformats.org/drawingml/2006/chart" xmlns:r="http://schemas.openxmlformats.org/officeDocument/2006/relationships" r:id="rId3"/>
          </a:graphicData>
        </a:graphic>
      </p:graphicFrame>
      <p:sp>
        <p:nvSpPr>
          <p:cNvPr id="12" name="TextBox 2">
            <a:extLst>
              <a:ext uri="{FF2B5EF4-FFF2-40B4-BE49-F238E27FC236}">
                <a16:creationId xmlns:a16="http://schemas.microsoft.com/office/drawing/2014/main" id="{6FEB5691-CE7D-4F41-B796-77B28B405290}"/>
              </a:ext>
            </a:extLst>
          </p:cNvPr>
          <p:cNvSpPr txBox="1"/>
          <p:nvPr/>
        </p:nvSpPr>
        <p:spPr>
          <a:xfrm rot="10800000" flipV="1">
            <a:off x="3448665" y="180474"/>
            <a:ext cx="2584212" cy="430887"/>
          </a:xfrm>
          <a:prstGeom prst="rect">
            <a:avLst/>
          </a:prstGeom>
          <a:solidFill>
            <a:schemeClr val="bg1"/>
          </a:solid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200" dirty="0">
                <a:solidFill>
                  <a:schemeClr val="accent1"/>
                </a:solidFill>
              </a:rPr>
              <a:t>Strongly support</a:t>
            </a:r>
          </a:p>
        </p:txBody>
      </p:sp>
      <p:sp>
        <p:nvSpPr>
          <p:cNvPr id="13" name="TextBox 2">
            <a:extLst>
              <a:ext uri="{FF2B5EF4-FFF2-40B4-BE49-F238E27FC236}">
                <a16:creationId xmlns:a16="http://schemas.microsoft.com/office/drawing/2014/main" id="{2487E904-D569-48BE-9AA0-162159F710E2}"/>
              </a:ext>
            </a:extLst>
          </p:cNvPr>
          <p:cNvSpPr txBox="1"/>
          <p:nvPr/>
        </p:nvSpPr>
        <p:spPr>
          <a:xfrm rot="10800000" flipV="1">
            <a:off x="6280214" y="181564"/>
            <a:ext cx="2707374" cy="430887"/>
          </a:xfrm>
          <a:prstGeom prst="rect">
            <a:avLst/>
          </a:prstGeom>
          <a:solidFill>
            <a:schemeClr val="bg1"/>
          </a:solid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200" dirty="0">
                <a:solidFill>
                  <a:schemeClr val="accent2"/>
                </a:solidFill>
              </a:rPr>
              <a:t>Support</a:t>
            </a:r>
          </a:p>
        </p:txBody>
      </p:sp>
      <p:sp>
        <p:nvSpPr>
          <p:cNvPr id="5" name="TextBox 3">
            <a:extLst>
              <a:ext uri="{FF2B5EF4-FFF2-40B4-BE49-F238E27FC236}">
                <a16:creationId xmlns:a16="http://schemas.microsoft.com/office/drawing/2014/main" id="{F894D16F-BA9F-400B-B479-E32B200342C4}"/>
              </a:ext>
            </a:extLst>
          </p:cNvPr>
          <p:cNvSpPr txBox="1"/>
          <p:nvPr/>
        </p:nvSpPr>
        <p:spPr>
          <a:xfrm>
            <a:off x="326680" y="600073"/>
            <a:ext cx="2838551" cy="769439"/>
          </a:xfrm>
          <a:prstGeom prst="rect">
            <a:avLst/>
          </a:prstGeom>
          <a:solidFill>
            <a:schemeClr val="bg1"/>
          </a:solidFill>
        </p:spPr>
        <p:txBody>
          <a:bodyPr wrap="square" lIns="0" tIns="45719" rIns="0" bIns="45719"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r" defTabSz="761588"/>
            <a:r>
              <a:rPr lang="en-AU" sz="2200" dirty="0">
                <a:latin typeface="Arial" charset="0"/>
                <a:ea typeface="ＭＳ Ｐゴシック" pitchFamily="34" charset="-128"/>
              </a:rPr>
              <a:t>First home owner </a:t>
            </a:r>
          </a:p>
          <a:p>
            <a:pPr algn="r" defTabSz="761588"/>
            <a:r>
              <a:rPr lang="en-AU" sz="2200" dirty="0">
                <a:latin typeface="Arial" charset="0"/>
                <a:ea typeface="ＭＳ Ｐゴシック" pitchFamily="34" charset="-128"/>
              </a:rPr>
              <a:t>grants</a:t>
            </a:r>
            <a:endParaRPr lang="en-US" sz="2200" dirty="0">
              <a:latin typeface="+mj-lt"/>
              <a:cs typeface="Arial"/>
            </a:endParaRPr>
          </a:p>
        </p:txBody>
      </p:sp>
      <p:sp>
        <p:nvSpPr>
          <p:cNvPr id="6" name="TextBox 3">
            <a:extLst>
              <a:ext uri="{FF2B5EF4-FFF2-40B4-BE49-F238E27FC236}">
                <a16:creationId xmlns:a16="http://schemas.microsoft.com/office/drawing/2014/main" id="{1EE2AE18-3020-4CB4-B1D1-773926410D5F}"/>
              </a:ext>
            </a:extLst>
          </p:cNvPr>
          <p:cNvSpPr txBox="1"/>
          <p:nvPr/>
        </p:nvSpPr>
        <p:spPr>
          <a:xfrm>
            <a:off x="326680" y="1954616"/>
            <a:ext cx="2838551" cy="430885"/>
          </a:xfrm>
          <a:prstGeom prst="rect">
            <a:avLst/>
          </a:prstGeom>
          <a:solidFill>
            <a:schemeClr val="bg1"/>
          </a:solidFill>
        </p:spPr>
        <p:txBody>
          <a:bodyPr wrap="square" lIns="0" tIns="45719" rIns="0" bIns="45719"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r" defTabSz="761588"/>
            <a:r>
              <a:rPr lang="en-AU" sz="2200" dirty="0">
                <a:latin typeface="Arial" charset="0"/>
                <a:ea typeface="ＭＳ Ｐゴシック" pitchFamily="34" charset="-128"/>
              </a:rPr>
              <a:t>More public housing</a:t>
            </a:r>
            <a:endParaRPr lang="en-US" sz="2200" dirty="0">
              <a:latin typeface="+mj-lt"/>
              <a:cs typeface="Arial"/>
            </a:endParaRPr>
          </a:p>
        </p:txBody>
      </p:sp>
      <p:sp>
        <p:nvSpPr>
          <p:cNvPr id="7" name="TextBox 3">
            <a:extLst>
              <a:ext uri="{FF2B5EF4-FFF2-40B4-BE49-F238E27FC236}">
                <a16:creationId xmlns:a16="http://schemas.microsoft.com/office/drawing/2014/main" id="{CF3B0EF2-4AE6-4FFF-B3A3-8B54BA51D292}"/>
              </a:ext>
            </a:extLst>
          </p:cNvPr>
          <p:cNvSpPr txBox="1"/>
          <p:nvPr/>
        </p:nvSpPr>
        <p:spPr>
          <a:xfrm>
            <a:off x="326680" y="2981894"/>
            <a:ext cx="2838551" cy="769439"/>
          </a:xfrm>
          <a:prstGeom prst="rect">
            <a:avLst/>
          </a:prstGeom>
          <a:solidFill>
            <a:schemeClr val="bg1"/>
          </a:solidFill>
        </p:spPr>
        <p:txBody>
          <a:bodyPr wrap="square" lIns="0" tIns="45719" rIns="0" bIns="45719"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r" defTabSz="761588"/>
            <a:r>
              <a:rPr lang="en-AU" sz="2200" dirty="0">
                <a:latin typeface="Arial" charset="0"/>
                <a:ea typeface="ＭＳ Ｐゴシック" pitchFamily="34" charset="-128"/>
              </a:rPr>
              <a:t>More homes built in local area</a:t>
            </a:r>
            <a:endParaRPr lang="en-US" sz="2200" dirty="0">
              <a:latin typeface="+mj-lt"/>
              <a:cs typeface="Arial"/>
            </a:endParaRPr>
          </a:p>
        </p:txBody>
      </p:sp>
      <p:sp>
        <p:nvSpPr>
          <p:cNvPr id="8" name="TextBox 3">
            <a:extLst>
              <a:ext uri="{FF2B5EF4-FFF2-40B4-BE49-F238E27FC236}">
                <a16:creationId xmlns:a16="http://schemas.microsoft.com/office/drawing/2014/main" id="{464C0C4E-0BC1-4BCF-9CD7-1ED473BFAE92}"/>
              </a:ext>
            </a:extLst>
          </p:cNvPr>
          <p:cNvSpPr txBox="1"/>
          <p:nvPr/>
        </p:nvSpPr>
        <p:spPr>
          <a:xfrm>
            <a:off x="32938" y="4178391"/>
            <a:ext cx="3132293" cy="769439"/>
          </a:xfrm>
          <a:prstGeom prst="rect">
            <a:avLst/>
          </a:prstGeom>
          <a:solidFill>
            <a:schemeClr val="bg1"/>
          </a:solidFill>
        </p:spPr>
        <p:txBody>
          <a:bodyPr wrap="square" lIns="0" tIns="45719" rIns="0" bIns="45719"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r" defTabSz="761588"/>
            <a:r>
              <a:rPr lang="en-AU" sz="2200" dirty="0">
                <a:latin typeface="Arial" charset="0"/>
                <a:ea typeface="ＭＳ Ｐゴシック" pitchFamily="34" charset="-128"/>
              </a:rPr>
              <a:t>Remove tax incentives such as negative gearing</a:t>
            </a:r>
            <a:endParaRPr lang="en-US" sz="2200" dirty="0">
              <a:latin typeface="+mj-lt"/>
              <a:cs typeface="Arial"/>
            </a:endParaRPr>
          </a:p>
        </p:txBody>
      </p:sp>
      <p:sp>
        <p:nvSpPr>
          <p:cNvPr id="9" name="TextBox 3">
            <a:extLst>
              <a:ext uri="{FF2B5EF4-FFF2-40B4-BE49-F238E27FC236}">
                <a16:creationId xmlns:a16="http://schemas.microsoft.com/office/drawing/2014/main" id="{BCF2B70C-2116-4DFA-8DA4-B1F325357D92}"/>
              </a:ext>
            </a:extLst>
          </p:cNvPr>
          <p:cNvSpPr txBox="1"/>
          <p:nvPr/>
        </p:nvSpPr>
        <p:spPr>
          <a:xfrm>
            <a:off x="326680" y="5363599"/>
            <a:ext cx="2838551" cy="769439"/>
          </a:xfrm>
          <a:prstGeom prst="rect">
            <a:avLst/>
          </a:prstGeom>
          <a:solidFill>
            <a:schemeClr val="bg1"/>
          </a:solidFill>
        </p:spPr>
        <p:txBody>
          <a:bodyPr wrap="square" lIns="0" tIns="45719" rIns="0" bIns="45719"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r" defTabSz="761588"/>
            <a:r>
              <a:rPr lang="en-AU" sz="2200" dirty="0">
                <a:latin typeface="Arial" charset="0"/>
                <a:ea typeface="ＭＳ Ｐゴシック" pitchFamily="34" charset="-128"/>
              </a:rPr>
              <a:t>Relax planning restrictions</a:t>
            </a:r>
            <a:endParaRPr lang="en-US" sz="2200" dirty="0">
              <a:latin typeface="+mj-lt"/>
              <a:cs typeface="Arial"/>
            </a:endParaRPr>
          </a:p>
        </p:txBody>
      </p:sp>
    </p:spTree>
    <p:extLst>
      <p:ext uri="{BB962C8B-B14F-4D97-AF65-F5344CB8AC3E}">
        <p14:creationId xmlns:p14="http://schemas.microsoft.com/office/powerpoint/2010/main" val="263676564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hart 5"/>
          <p:cNvGraphicFramePr>
            <a:graphicFrameLocks noChangeAspect="1"/>
          </p:cNvGraphicFramePr>
          <p:nvPr>
            <p:extLst>
              <p:ext uri="{D42A27DB-BD31-4B8C-83A1-F6EECF244321}">
                <p14:modId xmlns:p14="http://schemas.microsoft.com/office/powerpoint/2010/main" val="3466092832"/>
              </p:ext>
            </p:extLst>
          </p:nvPr>
        </p:nvGraphicFramePr>
        <p:xfrm>
          <a:off x="0" y="0"/>
          <a:ext cx="9906000" cy="6857999"/>
        </p:xfrm>
        <a:graphic>
          <a:graphicData uri="http://schemas.openxmlformats.org/drawingml/2006/chart">
            <c:chart xmlns:c="http://schemas.openxmlformats.org/drawingml/2006/chart" xmlns:r="http://schemas.openxmlformats.org/officeDocument/2006/relationships" r:id="rId3"/>
          </a:graphicData>
        </a:graphic>
      </p:graphicFrame>
      <p:sp>
        <p:nvSpPr>
          <p:cNvPr id="3" name="Right Brace 2"/>
          <p:cNvSpPr/>
          <p:nvPr/>
        </p:nvSpPr>
        <p:spPr bwMode="auto">
          <a:xfrm>
            <a:off x="7379459" y="2235038"/>
            <a:ext cx="409156" cy="2939971"/>
          </a:xfrm>
          <a:prstGeom prst="rightBrace">
            <a:avLst/>
          </a:prstGeom>
          <a:no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AU" sz="2200" b="0" i="0" u="none" strike="noStrike" cap="none" normalizeH="0" baseline="0">
              <a:ln>
                <a:noFill/>
              </a:ln>
              <a:solidFill>
                <a:schemeClr val="tx1"/>
              </a:solidFill>
              <a:effectLst/>
              <a:latin typeface="Arial" charset="0"/>
              <a:ea typeface="ＭＳ Ｐゴシック" pitchFamily="34" charset="-128"/>
            </a:endParaRPr>
          </a:p>
        </p:txBody>
      </p:sp>
      <p:sp>
        <p:nvSpPr>
          <p:cNvPr id="9" name="Content Placeholder 1"/>
          <p:cNvSpPr txBox="1">
            <a:spLocks/>
          </p:cNvSpPr>
          <p:nvPr/>
        </p:nvSpPr>
        <p:spPr bwMode="auto">
          <a:xfrm>
            <a:off x="7919891" y="3521481"/>
            <a:ext cx="1721822" cy="338554"/>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marL="0" indent="0" algn="l" rtl="0" eaLnBrk="1" fontAlgn="base" hangingPunct="1">
              <a:spcBef>
                <a:spcPct val="0"/>
              </a:spcBef>
              <a:spcAft>
                <a:spcPct val="0"/>
              </a:spcAft>
              <a:buFont typeface="Arial" panose="020B0604020202020204" pitchFamily="34" charset="0"/>
              <a:buNone/>
              <a:defRPr sz="1800" b="0">
                <a:solidFill>
                  <a:schemeClr val="tx1"/>
                </a:solidFill>
                <a:latin typeface="+mn-lt"/>
                <a:ea typeface="+mn-ea"/>
                <a:cs typeface="+mn-cs"/>
              </a:defRPr>
            </a:lvl1pPr>
            <a:lvl2pPr marL="179388" indent="-177800" algn="l" rtl="0" eaLnBrk="1" fontAlgn="base" hangingPunct="1">
              <a:spcBef>
                <a:spcPct val="0"/>
              </a:spcBef>
              <a:spcAft>
                <a:spcPct val="0"/>
              </a:spcAft>
              <a:buSzPct val="130000"/>
              <a:buChar char="•"/>
              <a:defRPr sz="1200">
                <a:solidFill>
                  <a:schemeClr val="tx1"/>
                </a:solidFill>
                <a:latin typeface="+mn-lt"/>
                <a:ea typeface="+mn-ea"/>
              </a:defRPr>
            </a:lvl2pPr>
            <a:lvl3pPr marL="403225" indent="-222250" algn="l" rtl="0" eaLnBrk="1" fontAlgn="base" hangingPunct="1">
              <a:spcBef>
                <a:spcPct val="0"/>
              </a:spcBef>
              <a:spcAft>
                <a:spcPct val="0"/>
              </a:spcAft>
              <a:buFont typeface="Arial" charset="0"/>
              <a:buChar char="–"/>
              <a:defRPr sz="1200">
                <a:solidFill>
                  <a:schemeClr val="tx1"/>
                </a:solidFill>
                <a:latin typeface="+mn-lt"/>
                <a:ea typeface="+mn-ea"/>
              </a:defRPr>
            </a:lvl3pPr>
            <a:lvl4pPr marL="560388" indent="-142875" algn="l" rtl="0" eaLnBrk="1" fontAlgn="base" hangingPunct="1">
              <a:spcBef>
                <a:spcPct val="0"/>
              </a:spcBef>
              <a:spcAft>
                <a:spcPct val="0"/>
              </a:spcAft>
              <a:buFont typeface="Arial" charset="0"/>
              <a:buChar char="-"/>
              <a:defRPr sz="1200">
                <a:solidFill>
                  <a:schemeClr val="tx1"/>
                </a:solidFill>
                <a:latin typeface="+mn-lt"/>
                <a:ea typeface="+mn-ea"/>
              </a:defRPr>
            </a:lvl4pPr>
            <a:lvl5pPr marL="788988" indent="-209550" algn="l" rtl="0" eaLnBrk="1" fontAlgn="base" hangingPunct="1">
              <a:spcBef>
                <a:spcPct val="0"/>
              </a:spcBef>
              <a:spcAft>
                <a:spcPct val="0"/>
              </a:spcAft>
              <a:buFont typeface="Arial" charset="0"/>
              <a:buChar char="&gt;"/>
              <a:defRPr sz="1200">
                <a:solidFill>
                  <a:schemeClr val="tx1"/>
                </a:solidFill>
                <a:latin typeface="+mn-lt"/>
                <a:ea typeface="+mn-ea"/>
              </a:defRPr>
            </a:lvl5pPr>
            <a:lvl6pPr marL="1246188" indent="-209550" algn="l" rtl="0" eaLnBrk="1" fontAlgn="base" hangingPunct="1">
              <a:spcBef>
                <a:spcPct val="0"/>
              </a:spcBef>
              <a:spcAft>
                <a:spcPct val="0"/>
              </a:spcAft>
              <a:buFont typeface="Arial" charset="0"/>
              <a:buChar char="&gt;"/>
              <a:defRPr sz="1200">
                <a:solidFill>
                  <a:schemeClr val="tx1"/>
                </a:solidFill>
                <a:latin typeface="+mn-lt"/>
                <a:ea typeface="+mn-ea"/>
              </a:defRPr>
            </a:lvl6pPr>
            <a:lvl7pPr marL="1703388" indent="-209550" algn="l" rtl="0" eaLnBrk="1" fontAlgn="base" hangingPunct="1">
              <a:spcBef>
                <a:spcPct val="0"/>
              </a:spcBef>
              <a:spcAft>
                <a:spcPct val="0"/>
              </a:spcAft>
              <a:buFont typeface="Arial" charset="0"/>
              <a:buChar char="&gt;"/>
              <a:defRPr sz="1200">
                <a:solidFill>
                  <a:schemeClr val="tx1"/>
                </a:solidFill>
                <a:latin typeface="+mn-lt"/>
                <a:ea typeface="+mn-ea"/>
              </a:defRPr>
            </a:lvl7pPr>
            <a:lvl8pPr marL="2160588" indent="-209550" algn="l" rtl="0" eaLnBrk="1" fontAlgn="base" hangingPunct="1">
              <a:spcBef>
                <a:spcPct val="0"/>
              </a:spcBef>
              <a:spcAft>
                <a:spcPct val="0"/>
              </a:spcAft>
              <a:buFont typeface="Arial" charset="0"/>
              <a:buChar char="&gt;"/>
              <a:defRPr sz="1200">
                <a:solidFill>
                  <a:schemeClr val="tx1"/>
                </a:solidFill>
                <a:latin typeface="+mn-lt"/>
                <a:ea typeface="+mn-ea"/>
              </a:defRPr>
            </a:lvl8pPr>
            <a:lvl9pPr marL="2617788" indent="-209550" algn="l" rtl="0" eaLnBrk="1" fontAlgn="base" hangingPunct="1">
              <a:spcBef>
                <a:spcPct val="0"/>
              </a:spcBef>
              <a:spcAft>
                <a:spcPct val="0"/>
              </a:spcAft>
              <a:buFont typeface="Arial" charset="0"/>
              <a:buChar char="&gt;"/>
              <a:defRPr sz="1200">
                <a:solidFill>
                  <a:schemeClr val="tx1"/>
                </a:solidFill>
                <a:latin typeface="+mn-lt"/>
                <a:ea typeface="+mn-ea"/>
              </a:defRPr>
            </a:lvl9pPr>
          </a:lstStyle>
          <a:p>
            <a:r>
              <a:rPr lang="en-AU" sz="2200" b="1" kern="0" dirty="0"/>
              <a:t>Temporary</a:t>
            </a:r>
            <a:endParaRPr lang="en-US" sz="2200" b="1" kern="0" dirty="0">
              <a:latin typeface="Arial" charset="0"/>
              <a:ea typeface="ＭＳ Ｐゴシック" pitchFamily="34" charset="-128"/>
            </a:endParaRPr>
          </a:p>
        </p:txBody>
      </p:sp>
      <p:sp>
        <p:nvSpPr>
          <p:cNvPr id="10" name="Right Brace 9"/>
          <p:cNvSpPr/>
          <p:nvPr/>
        </p:nvSpPr>
        <p:spPr bwMode="auto">
          <a:xfrm flipV="1">
            <a:off x="7379459" y="994638"/>
            <a:ext cx="409156" cy="1204548"/>
          </a:xfrm>
          <a:prstGeom prst="rightBrace">
            <a:avLst/>
          </a:prstGeom>
          <a:no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AU" sz="2200" b="0" i="0" u="none" strike="noStrike" cap="none" normalizeH="0" baseline="0">
              <a:ln>
                <a:noFill/>
              </a:ln>
              <a:solidFill>
                <a:schemeClr val="tx1"/>
              </a:solidFill>
              <a:effectLst/>
              <a:latin typeface="Arial" charset="0"/>
              <a:ea typeface="ＭＳ Ｐゴシック" pitchFamily="34" charset="-128"/>
            </a:endParaRPr>
          </a:p>
        </p:txBody>
      </p:sp>
      <p:sp>
        <p:nvSpPr>
          <p:cNvPr id="11" name="Content Placeholder 1"/>
          <p:cNvSpPr txBox="1">
            <a:spLocks/>
          </p:cNvSpPr>
          <p:nvPr/>
        </p:nvSpPr>
        <p:spPr bwMode="auto">
          <a:xfrm>
            <a:off x="7919891" y="1422187"/>
            <a:ext cx="1640799" cy="338554"/>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marL="0" indent="0" algn="l" rtl="0" eaLnBrk="1" fontAlgn="base" hangingPunct="1">
              <a:spcBef>
                <a:spcPct val="0"/>
              </a:spcBef>
              <a:spcAft>
                <a:spcPct val="0"/>
              </a:spcAft>
              <a:buFont typeface="Arial" panose="020B0604020202020204" pitchFamily="34" charset="0"/>
              <a:buNone/>
              <a:defRPr sz="1800" b="0">
                <a:solidFill>
                  <a:schemeClr val="tx1"/>
                </a:solidFill>
                <a:latin typeface="+mn-lt"/>
                <a:ea typeface="+mn-ea"/>
                <a:cs typeface="+mn-cs"/>
              </a:defRPr>
            </a:lvl1pPr>
            <a:lvl2pPr marL="179388" indent="-177800" algn="l" rtl="0" eaLnBrk="1" fontAlgn="base" hangingPunct="1">
              <a:spcBef>
                <a:spcPct val="0"/>
              </a:spcBef>
              <a:spcAft>
                <a:spcPct val="0"/>
              </a:spcAft>
              <a:buSzPct val="130000"/>
              <a:buChar char="•"/>
              <a:defRPr sz="1200">
                <a:solidFill>
                  <a:schemeClr val="tx1"/>
                </a:solidFill>
                <a:latin typeface="+mn-lt"/>
                <a:ea typeface="+mn-ea"/>
              </a:defRPr>
            </a:lvl2pPr>
            <a:lvl3pPr marL="403225" indent="-222250" algn="l" rtl="0" eaLnBrk="1" fontAlgn="base" hangingPunct="1">
              <a:spcBef>
                <a:spcPct val="0"/>
              </a:spcBef>
              <a:spcAft>
                <a:spcPct val="0"/>
              </a:spcAft>
              <a:buFont typeface="Arial" charset="0"/>
              <a:buChar char="–"/>
              <a:defRPr sz="1200">
                <a:solidFill>
                  <a:schemeClr val="tx1"/>
                </a:solidFill>
                <a:latin typeface="+mn-lt"/>
                <a:ea typeface="+mn-ea"/>
              </a:defRPr>
            </a:lvl3pPr>
            <a:lvl4pPr marL="560388" indent="-142875" algn="l" rtl="0" eaLnBrk="1" fontAlgn="base" hangingPunct="1">
              <a:spcBef>
                <a:spcPct val="0"/>
              </a:spcBef>
              <a:spcAft>
                <a:spcPct val="0"/>
              </a:spcAft>
              <a:buFont typeface="Arial" charset="0"/>
              <a:buChar char="-"/>
              <a:defRPr sz="1200">
                <a:solidFill>
                  <a:schemeClr val="tx1"/>
                </a:solidFill>
                <a:latin typeface="+mn-lt"/>
                <a:ea typeface="+mn-ea"/>
              </a:defRPr>
            </a:lvl4pPr>
            <a:lvl5pPr marL="788988" indent="-209550" algn="l" rtl="0" eaLnBrk="1" fontAlgn="base" hangingPunct="1">
              <a:spcBef>
                <a:spcPct val="0"/>
              </a:spcBef>
              <a:spcAft>
                <a:spcPct val="0"/>
              </a:spcAft>
              <a:buFont typeface="Arial" charset="0"/>
              <a:buChar char="&gt;"/>
              <a:defRPr sz="1200">
                <a:solidFill>
                  <a:schemeClr val="tx1"/>
                </a:solidFill>
                <a:latin typeface="+mn-lt"/>
                <a:ea typeface="+mn-ea"/>
              </a:defRPr>
            </a:lvl5pPr>
            <a:lvl6pPr marL="1246188" indent="-209550" algn="l" rtl="0" eaLnBrk="1" fontAlgn="base" hangingPunct="1">
              <a:spcBef>
                <a:spcPct val="0"/>
              </a:spcBef>
              <a:spcAft>
                <a:spcPct val="0"/>
              </a:spcAft>
              <a:buFont typeface="Arial" charset="0"/>
              <a:buChar char="&gt;"/>
              <a:defRPr sz="1200">
                <a:solidFill>
                  <a:schemeClr val="tx1"/>
                </a:solidFill>
                <a:latin typeface="+mn-lt"/>
                <a:ea typeface="+mn-ea"/>
              </a:defRPr>
            </a:lvl6pPr>
            <a:lvl7pPr marL="1703388" indent="-209550" algn="l" rtl="0" eaLnBrk="1" fontAlgn="base" hangingPunct="1">
              <a:spcBef>
                <a:spcPct val="0"/>
              </a:spcBef>
              <a:spcAft>
                <a:spcPct val="0"/>
              </a:spcAft>
              <a:buFont typeface="Arial" charset="0"/>
              <a:buChar char="&gt;"/>
              <a:defRPr sz="1200">
                <a:solidFill>
                  <a:schemeClr val="tx1"/>
                </a:solidFill>
                <a:latin typeface="+mn-lt"/>
                <a:ea typeface="+mn-ea"/>
              </a:defRPr>
            </a:lvl7pPr>
            <a:lvl8pPr marL="2160588" indent="-209550" algn="l" rtl="0" eaLnBrk="1" fontAlgn="base" hangingPunct="1">
              <a:spcBef>
                <a:spcPct val="0"/>
              </a:spcBef>
              <a:spcAft>
                <a:spcPct val="0"/>
              </a:spcAft>
              <a:buFont typeface="Arial" charset="0"/>
              <a:buChar char="&gt;"/>
              <a:defRPr sz="1200">
                <a:solidFill>
                  <a:schemeClr val="tx1"/>
                </a:solidFill>
                <a:latin typeface="+mn-lt"/>
                <a:ea typeface="+mn-ea"/>
              </a:defRPr>
            </a:lvl8pPr>
            <a:lvl9pPr marL="2617788" indent="-209550" algn="l" rtl="0" eaLnBrk="1" fontAlgn="base" hangingPunct="1">
              <a:spcBef>
                <a:spcPct val="0"/>
              </a:spcBef>
              <a:spcAft>
                <a:spcPct val="0"/>
              </a:spcAft>
              <a:buFont typeface="Arial" charset="0"/>
              <a:buChar char="&gt;"/>
              <a:defRPr sz="1200">
                <a:solidFill>
                  <a:schemeClr val="tx1"/>
                </a:solidFill>
                <a:latin typeface="+mn-lt"/>
                <a:ea typeface="+mn-ea"/>
              </a:defRPr>
            </a:lvl9pPr>
          </a:lstStyle>
          <a:p>
            <a:r>
              <a:rPr lang="en-AU" sz="2200" b="1" kern="0" dirty="0"/>
              <a:t>Permanent</a:t>
            </a:r>
            <a:endParaRPr lang="en-US" sz="2200" b="1" kern="0" dirty="0">
              <a:latin typeface="Arial" charset="0"/>
              <a:ea typeface="ＭＳ Ｐゴシック" pitchFamily="34" charset="-128"/>
            </a:endParaRPr>
          </a:p>
        </p:txBody>
      </p:sp>
      <p:sp>
        <p:nvSpPr>
          <p:cNvPr id="4" name="Rectangle 3"/>
          <p:cNvSpPr/>
          <p:nvPr/>
        </p:nvSpPr>
        <p:spPr bwMode="auto">
          <a:xfrm>
            <a:off x="8025178" y="6189788"/>
            <a:ext cx="1190648" cy="42611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AU" sz="2200" b="0" i="0" u="none" strike="noStrike" cap="none" normalizeH="0" baseline="0">
              <a:ln>
                <a:noFill/>
              </a:ln>
              <a:solidFill>
                <a:schemeClr val="tx1"/>
              </a:solidFill>
              <a:effectLst/>
              <a:latin typeface="Arial" charset="0"/>
              <a:ea typeface="ＭＳ Ｐゴシック" pitchFamily="34" charset="-128"/>
            </a:endParaRPr>
          </a:p>
        </p:txBody>
      </p:sp>
      <p:sp>
        <p:nvSpPr>
          <p:cNvPr id="15" name="Content Placeholder 1"/>
          <p:cNvSpPr txBox="1">
            <a:spLocks/>
          </p:cNvSpPr>
          <p:nvPr/>
        </p:nvSpPr>
        <p:spPr bwMode="auto">
          <a:xfrm>
            <a:off x="4026868" y="224663"/>
            <a:ext cx="1958365" cy="677108"/>
          </a:xfrm>
          <a:prstGeom prst="rect">
            <a:avLst/>
          </a:prstGeom>
          <a:solidFill>
            <a:schemeClr val="bg1"/>
          </a:solidFill>
          <a:ln w="9525">
            <a:noFill/>
            <a:miter lim="800000"/>
            <a:headEnd/>
            <a:tailEnd/>
          </a:ln>
        </p:spPr>
        <p:txBody>
          <a:bodyPr vert="horz" wrap="square" lIns="0" tIns="0" rIns="0" bIns="0" numCol="1" anchor="t" anchorCtr="0" compatLnSpc="1">
            <a:prstTxWarp prst="textNoShape">
              <a:avLst/>
            </a:prstTxWarp>
            <a:spAutoFit/>
          </a:bodyPr>
          <a:lstStyle>
            <a:lvl1pPr marL="0" indent="0" algn="l" rtl="0" eaLnBrk="1" fontAlgn="base" hangingPunct="1">
              <a:spcBef>
                <a:spcPct val="0"/>
              </a:spcBef>
              <a:spcAft>
                <a:spcPct val="0"/>
              </a:spcAft>
              <a:buFont typeface="Arial" panose="020B0604020202020204" pitchFamily="34" charset="0"/>
              <a:buNone/>
              <a:defRPr sz="1800" b="0">
                <a:solidFill>
                  <a:schemeClr val="tx1"/>
                </a:solidFill>
                <a:latin typeface="+mn-lt"/>
                <a:ea typeface="+mn-ea"/>
                <a:cs typeface="+mn-cs"/>
              </a:defRPr>
            </a:lvl1pPr>
            <a:lvl2pPr marL="179388" indent="-177800" algn="l" rtl="0" eaLnBrk="1" fontAlgn="base" hangingPunct="1">
              <a:spcBef>
                <a:spcPct val="0"/>
              </a:spcBef>
              <a:spcAft>
                <a:spcPct val="0"/>
              </a:spcAft>
              <a:buSzPct val="130000"/>
              <a:buChar char="•"/>
              <a:defRPr sz="1200">
                <a:solidFill>
                  <a:schemeClr val="tx1"/>
                </a:solidFill>
                <a:latin typeface="+mn-lt"/>
                <a:ea typeface="+mn-ea"/>
              </a:defRPr>
            </a:lvl2pPr>
            <a:lvl3pPr marL="403225" indent="-222250" algn="l" rtl="0" eaLnBrk="1" fontAlgn="base" hangingPunct="1">
              <a:spcBef>
                <a:spcPct val="0"/>
              </a:spcBef>
              <a:spcAft>
                <a:spcPct val="0"/>
              </a:spcAft>
              <a:buFont typeface="Arial" charset="0"/>
              <a:buChar char="–"/>
              <a:defRPr sz="1200">
                <a:solidFill>
                  <a:schemeClr val="tx1"/>
                </a:solidFill>
                <a:latin typeface="+mn-lt"/>
                <a:ea typeface="+mn-ea"/>
              </a:defRPr>
            </a:lvl3pPr>
            <a:lvl4pPr marL="560388" indent="-142875" algn="l" rtl="0" eaLnBrk="1" fontAlgn="base" hangingPunct="1">
              <a:spcBef>
                <a:spcPct val="0"/>
              </a:spcBef>
              <a:spcAft>
                <a:spcPct val="0"/>
              </a:spcAft>
              <a:buFont typeface="Arial" charset="0"/>
              <a:buChar char="-"/>
              <a:defRPr sz="1200">
                <a:solidFill>
                  <a:schemeClr val="tx1"/>
                </a:solidFill>
                <a:latin typeface="+mn-lt"/>
                <a:ea typeface="+mn-ea"/>
              </a:defRPr>
            </a:lvl4pPr>
            <a:lvl5pPr marL="788988" indent="-209550" algn="l" rtl="0" eaLnBrk="1" fontAlgn="base" hangingPunct="1">
              <a:spcBef>
                <a:spcPct val="0"/>
              </a:spcBef>
              <a:spcAft>
                <a:spcPct val="0"/>
              </a:spcAft>
              <a:buFont typeface="Arial" charset="0"/>
              <a:buChar char="&gt;"/>
              <a:defRPr sz="1200">
                <a:solidFill>
                  <a:schemeClr val="tx1"/>
                </a:solidFill>
                <a:latin typeface="+mn-lt"/>
                <a:ea typeface="+mn-ea"/>
              </a:defRPr>
            </a:lvl5pPr>
            <a:lvl6pPr marL="1246188" indent="-209550" algn="l" rtl="0" eaLnBrk="1" fontAlgn="base" hangingPunct="1">
              <a:spcBef>
                <a:spcPct val="0"/>
              </a:spcBef>
              <a:spcAft>
                <a:spcPct val="0"/>
              </a:spcAft>
              <a:buFont typeface="Arial" charset="0"/>
              <a:buChar char="&gt;"/>
              <a:defRPr sz="1200">
                <a:solidFill>
                  <a:schemeClr val="tx1"/>
                </a:solidFill>
                <a:latin typeface="+mn-lt"/>
                <a:ea typeface="+mn-ea"/>
              </a:defRPr>
            </a:lvl6pPr>
            <a:lvl7pPr marL="1703388" indent="-209550" algn="l" rtl="0" eaLnBrk="1" fontAlgn="base" hangingPunct="1">
              <a:spcBef>
                <a:spcPct val="0"/>
              </a:spcBef>
              <a:spcAft>
                <a:spcPct val="0"/>
              </a:spcAft>
              <a:buFont typeface="Arial" charset="0"/>
              <a:buChar char="&gt;"/>
              <a:defRPr sz="1200">
                <a:solidFill>
                  <a:schemeClr val="tx1"/>
                </a:solidFill>
                <a:latin typeface="+mn-lt"/>
                <a:ea typeface="+mn-ea"/>
              </a:defRPr>
            </a:lvl7pPr>
            <a:lvl8pPr marL="2160588" indent="-209550" algn="l" rtl="0" eaLnBrk="1" fontAlgn="base" hangingPunct="1">
              <a:spcBef>
                <a:spcPct val="0"/>
              </a:spcBef>
              <a:spcAft>
                <a:spcPct val="0"/>
              </a:spcAft>
              <a:buFont typeface="Arial" charset="0"/>
              <a:buChar char="&gt;"/>
              <a:defRPr sz="1200">
                <a:solidFill>
                  <a:schemeClr val="tx1"/>
                </a:solidFill>
                <a:latin typeface="+mn-lt"/>
                <a:ea typeface="+mn-ea"/>
              </a:defRPr>
            </a:lvl8pPr>
            <a:lvl9pPr marL="2617788" indent="-209550" algn="l" rtl="0" eaLnBrk="1" fontAlgn="base" hangingPunct="1">
              <a:spcBef>
                <a:spcPct val="0"/>
              </a:spcBef>
              <a:spcAft>
                <a:spcPct val="0"/>
              </a:spcAft>
              <a:buFont typeface="Arial" charset="0"/>
              <a:buChar char="&gt;"/>
              <a:defRPr sz="1200">
                <a:solidFill>
                  <a:schemeClr val="tx1"/>
                </a:solidFill>
                <a:latin typeface="+mn-lt"/>
                <a:ea typeface="+mn-ea"/>
              </a:defRPr>
            </a:lvl9pPr>
          </a:lstStyle>
          <a:p>
            <a:pPr algn="ctr"/>
            <a:r>
              <a:rPr lang="en-AU" sz="2200" b="1" kern="0" dirty="0">
                <a:latin typeface="Arial" charset="0"/>
                <a:ea typeface="ＭＳ Ｐゴシック" pitchFamily="34" charset="-128"/>
              </a:rPr>
              <a:t>Net overseas </a:t>
            </a:r>
          </a:p>
          <a:p>
            <a:pPr algn="ctr"/>
            <a:r>
              <a:rPr lang="en-AU" sz="2200" b="1" kern="0" dirty="0">
                <a:latin typeface="Arial" charset="0"/>
                <a:ea typeface="ＭＳ Ｐゴシック" pitchFamily="34" charset="-128"/>
              </a:rPr>
              <a:t>migration</a:t>
            </a:r>
            <a:endParaRPr lang="en-US" sz="2200" b="1" kern="0" dirty="0">
              <a:latin typeface="Arial" charset="0"/>
              <a:ea typeface="ＭＳ Ｐゴシック" pitchFamily="34" charset="-128"/>
            </a:endParaRPr>
          </a:p>
        </p:txBody>
      </p:sp>
      <p:cxnSp>
        <p:nvCxnSpPr>
          <p:cNvPr id="16" name="Straight Arrow Connector 15"/>
          <p:cNvCxnSpPr>
            <a:cxnSpLocks/>
          </p:cNvCxnSpPr>
          <p:nvPr/>
        </p:nvCxnSpPr>
        <p:spPr bwMode="auto">
          <a:xfrm>
            <a:off x="5754861" y="808904"/>
            <a:ext cx="460744" cy="185735"/>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18" name="Content Placeholder 1"/>
          <p:cNvSpPr txBox="1">
            <a:spLocks/>
          </p:cNvSpPr>
          <p:nvPr/>
        </p:nvSpPr>
        <p:spPr bwMode="auto">
          <a:xfrm>
            <a:off x="1238309" y="5359080"/>
            <a:ext cx="2228454" cy="677108"/>
          </a:xfrm>
          <a:prstGeom prst="rect">
            <a:avLst/>
          </a:prstGeom>
          <a:solidFill>
            <a:schemeClr val="bg1"/>
          </a:solidFill>
          <a:ln w="9525">
            <a:noFill/>
            <a:miter lim="800000"/>
            <a:headEnd/>
            <a:tailEnd/>
          </a:ln>
        </p:spPr>
        <p:txBody>
          <a:bodyPr vert="horz" wrap="square" lIns="0" tIns="0" rIns="0" bIns="0" numCol="1" anchor="t" anchorCtr="0" compatLnSpc="1">
            <a:prstTxWarp prst="textNoShape">
              <a:avLst/>
            </a:prstTxWarp>
            <a:spAutoFit/>
          </a:bodyPr>
          <a:lstStyle>
            <a:lvl1pPr marL="0" indent="0" algn="l" rtl="0" eaLnBrk="1" fontAlgn="base" hangingPunct="1">
              <a:spcBef>
                <a:spcPct val="0"/>
              </a:spcBef>
              <a:spcAft>
                <a:spcPct val="0"/>
              </a:spcAft>
              <a:buFont typeface="Arial" panose="020B0604020202020204" pitchFamily="34" charset="0"/>
              <a:buNone/>
              <a:defRPr sz="1800" b="0">
                <a:solidFill>
                  <a:schemeClr val="tx1"/>
                </a:solidFill>
                <a:latin typeface="+mn-lt"/>
                <a:ea typeface="+mn-ea"/>
                <a:cs typeface="+mn-cs"/>
              </a:defRPr>
            </a:lvl1pPr>
            <a:lvl2pPr marL="179388" indent="-177800" algn="l" rtl="0" eaLnBrk="1" fontAlgn="base" hangingPunct="1">
              <a:spcBef>
                <a:spcPct val="0"/>
              </a:spcBef>
              <a:spcAft>
                <a:spcPct val="0"/>
              </a:spcAft>
              <a:buSzPct val="130000"/>
              <a:buChar char="•"/>
              <a:defRPr sz="1200">
                <a:solidFill>
                  <a:schemeClr val="tx1"/>
                </a:solidFill>
                <a:latin typeface="+mn-lt"/>
                <a:ea typeface="+mn-ea"/>
              </a:defRPr>
            </a:lvl2pPr>
            <a:lvl3pPr marL="403225" indent="-222250" algn="l" rtl="0" eaLnBrk="1" fontAlgn="base" hangingPunct="1">
              <a:spcBef>
                <a:spcPct val="0"/>
              </a:spcBef>
              <a:spcAft>
                <a:spcPct val="0"/>
              </a:spcAft>
              <a:buFont typeface="Arial" charset="0"/>
              <a:buChar char="–"/>
              <a:defRPr sz="1200">
                <a:solidFill>
                  <a:schemeClr val="tx1"/>
                </a:solidFill>
                <a:latin typeface="+mn-lt"/>
                <a:ea typeface="+mn-ea"/>
              </a:defRPr>
            </a:lvl3pPr>
            <a:lvl4pPr marL="560388" indent="-142875" algn="l" rtl="0" eaLnBrk="1" fontAlgn="base" hangingPunct="1">
              <a:spcBef>
                <a:spcPct val="0"/>
              </a:spcBef>
              <a:spcAft>
                <a:spcPct val="0"/>
              </a:spcAft>
              <a:buFont typeface="Arial" charset="0"/>
              <a:buChar char="-"/>
              <a:defRPr sz="1200">
                <a:solidFill>
                  <a:schemeClr val="tx1"/>
                </a:solidFill>
                <a:latin typeface="+mn-lt"/>
                <a:ea typeface="+mn-ea"/>
              </a:defRPr>
            </a:lvl4pPr>
            <a:lvl5pPr marL="788988" indent="-209550" algn="l" rtl="0" eaLnBrk="1" fontAlgn="base" hangingPunct="1">
              <a:spcBef>
                <a:spcPct val="0"/>
              </a:spcBef>
              <a:spcAft>
                <a:spcPct val="0"/>
              </a:spcAft>
              <a:buFont typeface="Arial" charset="0"/>
              <a:buChar char="&gt;"/>
              <a:defRPr sz="1200">
                <a:solidFill>
                  <a:schemeClr val="tx1"/>
                </a:solidFill>
                <a:latin typeface="+mn-lt"/>
                <a:ea typeface="+mn-ea"/>
              </a:defRPr>
            </a:lvl5pPr>
            <a:lvl6pPr marL="1246188" indent="-209550" algn="l" rtl="0" eaLnBrk="1" fontAlgn="base" hangingPunct="1">
              <a:spcBef>
                <a:spcPct val="0"/>
              </a:spcBef>
              <a:spcAft>
                <a:spcPct val="0"/>
              </a:spcAft>
              <a:buFont typeface="Arial" charset="0"/>
              <a:buChar char="&gt;"/>
              <a:defRPr sz="1200">
                <a:solidFill>
                  <a:schemeClr val="tx1"/>
                </a:solidFill>
                <a:latin typeface="+mn-lt"/>
                <a:ea typeface="+mn-ea"/>
              </a:defRPr>
            </a:lvl6pPr>
            <a:lvl7pPr marL="1703388" indent="-209550" algn="l" rtl="0" eaLnBrk="1" fontAlgn="base" hangingPunct="1">
              <a:spcBef>
                <a:spcPct val="0"/>
              </a:spcBef>
              <a:spcAft>
                <a:spcPct val="0"/>
              </a:spcAft>
              <a:buFont typeface="Arial" charset="0"/>
              <a:buChar char="&gt;"/>
              <a:defRPr sz="1200">
                <a:solidFill>
                  <a:schemeClr val="tx1"/>
                </a:solidFill>
                <a:latin typeface="+mn-lt"/>
                <a:ea typeface="+mn-ea"/>
              </a:defRPr>
            </a:lvl7pPr>
            <a:lvl8pPr marL="2160588" indent="-209550" algn="l" rtl="0" eaLnBrk="1" fontAlgn="base" hangingPunct="1">
              <a:spcBef>
                <a:spcPct val="0"/>
              </a:spcBef>
              <a:spcAft>
                <a:spcPct val="0"/>
              </a:spcAft>
              <a:buFont typeface="Arial" charset="0"/>
              <a:buChar char="&gt;"/>
              <a:defRPr sz="1200">
                <a:solidFill>
                  <a:schemeClr val="tx1"/>
                </a:solidFill>
                <a:latin typeface="+mn-lt"/>
                <a:ea typeface="+mn-ea"/>
              </a:defRPr>
            </a:lvl8pPr>
            <a:lvl9pPr marL="2617788" indent="-209550" algn="l" rtl="0" eaLnBrk="1" fontAlgn="base" hangingPunct="1">
              <a:spcBef>
                <a:spcPct val="0"/>
              </a:spcBef>
              <a:spcAft>
                <a:spcPct val="0"/>
              </a:spcAft>
              <a:buFont typeface="Arial" charset="0"/>
              <a:buChar char="&gt;"/>
              <a:defRPr sz="1200">
                <a:solidFill>
                  <a:schemeClr val="tx1"/>
                </a:solidFill>
                <a:latin typeface="+mn-lt"/>
                <a:ea typeface="+mn-ea"/>
              </a:defRPr>
            </a:lvl9pPr>
          </a:lstStyle>
          <a:p>
            <a:pPr algn="r"/>
            <a:r>
              <a:rPr lang="en-AU" sz="2200" b="1" kern="0" dirty="0"/>
              <a:t>Net </a:t>
            </a:r>
            <a:r>
              <a:rPr lang="en-AU" sz="2200" b="1" kern="0" dirty="0" err="1"/>
              <a:t>Aus</a:t>
            </a:r>
            <a:r>
              <a:rPr lang="en-AU" sz="2200" b="1" kern="0" dirty="0"/>
              <a:t>, NZ and other citizens</a:t>
            </a:r>
            <a:endParaRPr lang="en-US" sz="2200" b="1" kern="0" dirty="0">
              <a:latin typeface="Arial" charset="0"/>
              <a:ea typeface="ＭＳ Ｐゴシック" pitchFamily="34" charset="-128"/>
            </a:endParaRPr>
          </a:p>
        </p:txBody>
      </p:sp>
      <p:sp>
        <p:nvSpPr>
          <p:cNvPr id="19" name="Content Placeholder 1"/>
          <p:cNvSpPr txBox="1">
            <a:spLocks/>
          </p:cNvSpPr>
          <p:nvPr/>
        </p:nvSpPr>
        <p:spPr bwMode="auto">
          <a:xfrm>
            <a:off x="2187615" y="4528372"/>
            <a:ext cx="1279147" cy="338554"/>
          </a:xfrm>
          <a:prstGeom prst="rect">
            <a:avLst/>
          </a:prstGeom>
          <a:solidFill>
            <a:schemeClr val="bg1"/>
          </a:solidFill>
          <a:ln w="9525">
            <a:noFill/>
            <a:miter lim="800000"/>
            <a:headEnd/>
            <a:tailEnd/>
          </a:ln>
        </p:spPr>
        <p:txBody>
          <a:bodyPr vert="horz" wrap="square" lIns="0" tIns="0" rIns="0" bIns="0" numCol="1" anchor="t" anchorCtr="0" compatLnSpc="1">
            <a:prstTxWarp prst="textNoShape">
              <a:avLst/>
            </a:prstTxWarp>
            <a:spAutoFit/>
          </a:bodyPr>
          <a:lstStyle>
            <a:lvl1pPr marL="0" indent="0" algn="l" rtl="0" eaLnBrk="1" fontAlgn="base" hangingPunct="1">
              <a:spcBef>
                <a:spcPct val="0"/>
              </a:spcBef>
              <a:spcAft>
                <a:spcPct val="0"/>
              </a:spcAft>
              <a:buFont typeface="Arial" panose="020B0604020202020204" pitchFamily="34" charset="0"/>
              <a:buNone/>
              <a:defRPr sz="1800" b="0">
                <a:solidFill>
                  <a:schemeClr val="tx1"/>
                </a:solidFill>
                <a:latin typeface="+mn-lt"/>
                <a:ea typeface="+mn-ea"/>
                <a:cs typeface="+mn-cs"/>
              </a:defRPr>
            </a:lvl1pPr>
            <a:lvl2pPr marL="179388" indent="-177800" algn="l" rtl="0" eaLnBrk="1" fontAlgn="base" hangingPunct="1">
              <a:spcBef>
                <a:spcPct val="0"/>
              </a:spcBef>
              <a:spcAft>
                <a:spcPct val="0"/>
              </a:spcAft>
              <a:buSzPct val="130000"/>
              <a:buChar char="•"/>
              <a:defRPr sz="1200">
                <a:solidFill>
                  <a:schemeClr val="tx1"/>
                </a:solidFill>
                <a:latin typeface="+mn-lt"/>
                <a:ea typeface="+mn-ea"/>
              </a:defRPr>
            </a:lvl2pPr>
            <a:lvl3pPr marL="403225" indent="-222250" algn="l" rtl="0" eaLnBrk="1" fontAlgn="base" hangingPunct="1">
              <a:spcBef>
                <a:spcPct val="0"/>
              </a:spcBef>
              <a:spcAft>
                <a:spcPct val="0"/>
              </a:spcAft>
              <a:buFont typeface="Arial" charset="0"/>
              <a:buChar char="–"/>
              <a:defRPr sz="1200">
                <a:solidFill>
                  <a:schemeClr val="tx1"/>
                </a:solidFill>
                <a:latin typeface="+mn-lt"/>
                <a:ea typeface="+mn-ea"/>
              </a:defRPr>
            </a:lvl3pPr>
            <a:lvl4pPr marL="560388" indent="-142875" algn="l" rtl="0" eaLnBrk="1" fontAlgn="base" hangingPunct="1">
              <a:spcBef>
                <a:spcPct val="0"/>
              </a:spcBef>
              <a:spcAft>
                <a:spcPct val="0"/>
              </a:spcAft>
              <a:buFont typeface="Arial" charset="0"/>
              <a:buChar char="-"/>
              <a:defRPr sz="1200">
                <a:solidFill>
                  <a:schemeClr val="tx1"/>
                </a:solidFill>
                <a:latin typeface="+mn-lt"/>
                <a:ea typeface="+mn-ea"/>
              </a:defRPr>
            </a:lvl4pPr>
            <a:lvl5pPr marL="788988" indent="-209550" algn="l" rtl="0" eaLnBrk="1" fontAlgn="base" hangingPunct="1">
              <a:spcBef>
                <a:spcPct val="0"/>
              </a:spcBef>
              <a:spcAft>
                <a:spcPct val="0"/>
              </a:spcAft>
              <a:buFont typeface="Arial" charset="0"/>
              <a:buChar char="&gt;"/>
              <a:defRPr sz="1200">
                <a:solidFill>
                  <a:schemeClr val="tx1"/>
                </a:solidFill>
                <a:latin typeface="+mn-lt"/>
                <a:ea typeface="+mn-ea"/>
              </a:defRPr>
            </a:lvl5pPr>
            <a:lvl6pPr marL="1246188" indent="-209550" algn="l" rtl="0" eaLnBrk="1" fontAlgn="base" hangingPunct="1">
              <a:spcBef>
                <a:spcPct val="0"/>
              </a:spcBef>
              <a:spcAft>
                <a:spcPct val="0"/>
              </a:spcAft>
              <a:buFont typeface="Arial" charset="0"/>
              <a:buChar char="&gt;"/>
              <a:defRPr sz="1200">
                <a:solidFill>
                  <a:schemeClr val="tx1"/>
                </a:solidFill>
                <a:latin typeface="+mn-lt"/>
                <a:ea typeface="+mn-ea"/>
              </a:defRPr>
            </a:lvl6pPr>
            <a:lvl7pPr marL="1703388" indent="-209550" algn="l" rtl="0" eaLnBrk="1" fontAlgn="base" hangingPunct="1">
              <a:spcBef>
                <a:spcPct val="0"/>
              </a:spcBef>
              <a:spcAft>
                <a:spcPct val="0"/>
              </a:spcAft>
              <a:buFont typeface="Arial" charset="0"/>
              <a:buChar char="&gt;"/>
              <a:defRPr sz="1200">
                <a:solidFill>
                  <a:schemeClr val="tx1"/>
                </a:solidFill>
                <a:latin typeface="+mn-lt"/>
                <a:ea typeface="+mn-ea"/>
              </a:defRPr>
            </a:lvl7pPr>
            <a:lvl8pPr marL="2160588" indent="-209550" algn="l" rtl="0" eaLnBrk="1" fontAlgn="base" hangingPunct="1">
              <a:spcBef>
                <a:spcPct val="0"/>
              </a:spcBef>
              <a:spcAft>
                <a:spcPct val="0"/>
              </a:spcAft>
              <a:buFont typeface="Arial" charset="0"/>
              <a:buChar char="&gt;"/>
              <a:defRPr sz="1200">
                <a:solidFill>
                  <a:schemeClr val="tx1"/>
                </a:solidFill>
                <a:latin typeface="+mn-lt"/>
                <a:ea typeface="+mn-ea"/>
              </a:defRPr>
            </a:lvl8pPr>
            <a:lvl9pPr marL="2617788" indent="-209550" algn="l" rtl="0" eaLnBrk="1" fontAlgn="base" hangingPunct="1">
              <a:spcBef>
                <a:spcPct val="0"/>
              </a:spcBef>
              <a:spcAft>
                <a:spcPct val="0"/>
              </a:spcAft>
              <a:buFont typeface="Arial" charset="0"/>
              <a:buChar char="&gt;"/>
              <a:defRPr sz="1200">
                <a:solidFill>
                  <a:schemeClr val="tx1"/>
                </a:solidFill>
                <a:latin typeface="+mn-lt"/>
                <a:ea typeface="+mn-ea"/>
              </a:defRPr>
            </a:lvl9pPr>
          </a:lstStyle>
          <a:p>
            <a:pPr algn="r"/>
            <a:r>
              <a:rPr lang="en-AU" sz="2200" b="1" kern="0" dirty="0">
                <a:solidFill>
                  <a:schemeClr val="bg2"/>
                </a:solidFill>
              </a:rPr>
              <a:t>Students</a:t>
            </a:r>
            <a:endParaRPr lang="en-US" sz="2200" b="1" kern="0" dirty="0">
              <a:solidFill>
                <a:schemeClr val="bg2"/>
              </a:solidFill>
              <a:latin typeface="Arial" charset="0"/>
              <a:ea typeface="ＭＳ Ｐゴシック" pitchFamily="34" charset="-128"/>
            </a:endParaRPr>
          </a:p>
        </p:txBody>
      </p:sp>
      <p:sp>
        <p:nvSpPr>
          <p:cNvPr id="21" name="Content Placeholder 1"/>
          <p:cNvSpPr txBox="1">
            <a:spLocks/>
          </p:cNvSpPr>
          <p:nvPr/>
        </p:nvSpPr>
        <p:spPr bwMode="auto">
          <a:xfrm>
            <a:off x="1828799" y="3864832"/>
            <a:ext cx="1637963" cy="338554"/>
          </a:xfrm>
          <a:prstGeom prst="rect">
            <a:avLst/>
          </a:prstGeom>
          <a:solidFill>
            <a:schemeClr val="bg1"/>
          </a:solidFill>
          <a:ln w="9525">
            <a:noFill/>
            <a:miter lim="800000"/>
            <a:headEnd/>
            <a:tailEnd/>
          </a:ln>
        </p:spPr>
        <p:txBody>
          <a:bodyPr vert="horz" wrap="square" lIns="0" tIns="0" rIns="0" bIns="0" numCol="1" anchor="t" anchorCtr="0" compatLnSpc="1">
            <a:prstTxWarp prst="textNoShape">
              <a:avLst/>
            </a:prstTxWarp>
            <a:spAutoFit/>
          </a:bodyPr>
          <a:lstStyle>
            <a:lvl1pPr marL="0" indent="0" algn="l" rtl="0" eaLnBrk="1" fontAlgn="base" hangingPunct="1">
              <a:spcBef>
                <a:spcPct val="0"/>
              </a:spcBef>
              <a:spcAft>
                <a:spcPct val="0"/>
              </a:spcAft>
              <a:buFont typeface="Arial" panose="020B0604020202020204" pitchFamily="34" charset="0"/>
              <a:buNone/>
              <a:defRPr sz="1800" b="0">
                <a:solidFill>
                  <a:schemeClr val="tx1"/>
                </a:solidFill>
                <a:latin typeface="+mn-lt"/>
                <a:ea typeface="+mn-ea"/>
                <a:cs typeface="+mn-cs"/>
              </a:defRPr>
            </a:lvl1pPr>
            <a:lvl2pPr marL="179388" indent="-177800" algn="l" rtl="0" eaLnBrk="1" fontAlgn="base" hangingPunct="1">
              <a:spcBef>
                <a:spcPct val="0"/>
              </a:spcBef>
              <a:spcAft>
                <a:spcPct val="0"/>
              </a:spcAft>
              <a:buSzPct val="130000"/>
              <a:buChar char="•"/>
              <a:defRPr sz="1200">
                <a:solidFill>
                  <a:schemeClr val="tx1"/>
                </a:solidFill>
                <a:latin typeface="+mn-lt"/>
                <a:ea typeface="+mn-ea"/>
              </a:defRPr>
            </a:lvl2pPr>
            <a:lvl3pPr marL="403225" indent="-222250" algn="l" rtl="0" eaLnBrk="1" fontAlgn="base" hangingPunct="1">
              <a:spcBef>
                <a:spcPct val="0"/>
              </a:spcBef>
              <a:spcAft>
                <a:spcPct val="0"/>
              </a:spcAft>
              <a:buFont typeface="Arial" charset="0"/>
              <a:buChar char="–"/>
              <a:defRPr sz="1200">
                <a:solidFill>
                  <a:schemeClr val="tx1"/>
                </a:solidFill>
                <a:latin typeface="+mn-lt"/>
                <a:ea typeface="+mn-ea"/>
              </a:defRPr>
            </a:lvl3pPr>
            <a:lvl4pPr marL="560388" indent="-142875" algn="l" rtl="0" eaLnBrk="1" fontAlgn="base" hangingPunct="1">
              <a:spcBef>
                <a:spcPct val="0"/>
              </a:spcBef>
              <a:spcAft>
                <a:spcPct val="0"/>
              </a:spcAft>
              <a:buFont typeface="Arial" charset="0"/>
              <a:buChar char="-"/>
              <a:defRPr sz="1200">
                <a:solidFill>
                  <a:schemeClr val="tx1"/>
                </a:solidFill>
                <a:latin typeface="+mn-lt"/>
                <a:ea typeface="+mn-ea"/>
              </a:defRPr>
            </a:lvl4pPr>
            <a:lvl5pPr marL="788988" indent="-209550" algn="l" rtl="0" eaLnBrk="1" fontAlgn="base" hangingPunct="1">
              <a:spcBef>
                <a:spcPct val="0"/>
              </a:spcBef>
              <a:spcAft>
                <a:spcPct val="0"/>
              </a:spcAft>
              <a:buFont typeface="Arial" charset="0"/>
              <a:buChar char="&gt;"/>
              <a:defRPr sz="1200">
                <a:solidFill>
                  <a:schemeClr val="tx1"/>
                </a:solidFill>
                <a:latin typeface="+mn-lt"/>
                <a:ea typeface="+mn-ea"/>
              </a:defRPr>
            </a:lvl5pPr>
            <a:lvl6pPr marL="1246188" indent="-209550" algn="l" rtl="0" eaLnBrk="1" fontAlgn="base" hangingPunct="1">
              <a:spcBef>
                <a:spcPct val="0"/>
              </a:spcBef>
              <a:spcAft>
                <a:spcPct val="0"/>
              </a:spcAft>
              <a:buFont typeface="Arial" charset="0"/>
              <a:buChar char="&gt;"/>
              <a:defRPr sz="1200">
                <a:solidFill>
                  <a:schemeClr val="tx1"/>
                </a:solidFill>
                <a:latin typeface="+mn-lt"/>
                <a:ea typeface="+mn-ea"/>
              </a:defRPr>
            </a:lvl6pPr>
            <a:lvl7pPr marL="1703388" indent="-209550" algn="l" rtl="0" eaLnBrk="1" fontAlgn="base" hangingPunct="1">
              <a:spcBef>
                <a:spcPct val="0"/>
              </a:spcBef>
              <a:spcAft>
                <a:spcPct val="0"/>
              </a:spcAft>
              <a:buFont typeface="Arial" charset="0"/>
              <a:buChar char="&gt;"/>
              <a:defRPr sz="1200">
                <a:solidFill>
                  <a:schemeClr val="tx1"/>
                </a:solidFill>
                <a:latin typeface="+mn-lt"/>
                <a:ea typeface="+mn-ea"/>
              </a:defRPr>
            </a:lvl7pPr>
            <a:lvl8pPr marL="2160588" indent="-209550" algn="l" rtl="0" eaLnBrk="1" fontAlgn="base" hangingPunct="1">
              <a:spcBef>
                <a:spcPct val="0"/>
              </a:spcBef>
              <a:spcAft>
                <a:spcPct val="0"/>
              </a:spcAft>
              <a:buFont typeface="Arial" charset="0"/>
              <a:buChar char="&gt;"/>
              <a:defRPr sz="1200">
                <a:solidFill>
                  <a:schemeClr val="tx1"/>
                </a:solidFill>
                <a:latin typeface="+mn-lt"/>
                <a:ea typeface="+mn-ea"/>
              </a:defRPr>
            </a:lvl8pPr>
            <a:lvl9pPr marL="2617788" indent="-209550" algn="l" rtl="0" eaLnBrk="1" fontAlgn="base" hangingPunct="1">
              <a:spcBef>
                <a:spcPct val="0"/>
              </a:spcBef>
              <a:spcAft>
                <a:spcPct val="0"/>
              </a:spcAft>
              <a:buFont typeface="Arial" charset="0"/>
              <a:buChar char="&gt;"/>
              <a:defRPr sz="1200">
                <a:solidFill>
                  <a:schemeClr val="tx1"/>
                </a:solidFill>
                <a:latin typeface="+mn-lt"/>
                <a:ea typeface="+mn-ea"/>
              </a:defRPr>
            </a:lvl9pPr>
          </a:lstStyle>
          <a:p>
            <a:pPr algn="r"/>
            <a:r>
              <a:rPr lang="en-AU" sz="2200" b="1" kern="0" dirty="0">
                <a:solidFill>
                  <a:schemeClr val="tx2"/>
                </a:solidFill>
              </a:rPr>
              <a:t>Skilled (457)</a:t>
            </a:r>
            <a:endParaRPr lang="en-US" sz="2200" b="1" kern="0" dirty="0">
              <a:solidFill>
                <a:schemeClr val="tx2"/>
              </a:solidFill>
              <a:latin typeface="Arial" charset="0"/>
              <a:ea typeface="ＭＳ Ｐゴシック" pitchFamily="34" charset="-128"/>
            </a:endParaRPr>
          </a:p>
        </p:txBody>
      </p:sp>
      <p:sp>
        <p:nvSpPr>
          <p:cNvPr id="22" name="Content Placeholder 1"/>
          <p:cNvSpPr txBox="1">
            <a:spLocks/>
          </p:cNvSpPr>
          <p:nvPr/>
        </p:nvSpPr>
        <p:spPr bwMode="auto">
          <a:xfrm>
            <a:off x="1238309" y="3446917"/>
            <a:ext cx="2228453" cy="338554"/>
          </a:xfrm>
          <a:prstGeom prst="rect">
            <a:avLst/>
          </a:prstGeom>
          <a:solidFill>
            <a:schemeClr val="bg1"/>
          </a:solidFill>
          <a:ln w="9525">
            <a:noFill/>
            <a:miter lim="800000"/>
            <a:headEnd/>
            <a:tailEnd/>
          </a:ln>
        </p:spPr>
        <p:txBody>
          <a:bodyPr vert="horz" wrap="square" lIns="0" tIns="0" rIns="0" bIns="0" numCol="1" anchor="t" anchorCtr="0" compatLnSpc="1">
            <a:prstTxWarp prst="textNoShape">
              <a:avLst/>
            </a:prstTxWarp>
            <a:spAutoFit/>
          </a:bodyPr>
          <a:lstStyle>
            <a:lvl1pPr marL="0" indent="0" algn="l" rtl="0" eaLnBrk="1" fontAlgn="base" hangingPunct="1">
              <a:spcBef>
                <a:spcPct val="0"/>
              </a:spcBef>
              <a:spcAft>
                <a:spcPct val="0"/>
              </a:spcAft>
              <a:buFont typeface="Arial" panose="020B0604020202020204" pitchFamily="34" charset="0"/>
              <a:buNone/>
              <a:defRPr sz="1800" b="0">
                <a:solidFill>
                  <a:schemeClr val="tx1"/>
                </a:solidFill>
                <a:latin typeface="+mn-lt"/>
                <a:ea typeface="+mn-ea"/>
                <a:cs typeface="+mn-cs"/>
              </a:defRPr>
            </a:lvl1pPr>
            <a:lvl2pPr marL="179388" indent="-177800" algn="l" rtl="0" eaLnBrk="1" fontAlgn="base" hangingPunct="1">
              <a:spcBef>
                <a:spcPct val="0"/>
              </a:spcBef>
              <a:spcAft>
                <a:spcPct val="0"/>
              </a:spcAft>
              <a:buSzPct val="130000"/>
              <a:buChar char="•"/>
              <a:defRPr sz="1200">
                <a:solidFill>
                  <a:schemeClr val="tx1"/>
                </a:solidFill>
                <a:latin typeface="+mn-lt"/>
                <a:ea typeface="+mn-ea"/>
              </a:defRPr>
            </a:lvl2pPr>
            <a:lvl3pPr marL="403225" indent="-222250" algn="l" rtl="0" eaLnBrk="1" fontAlgn="base" hangingPunct="1">
              <a:spcBef>
                <a:spcPct val="0"/>
              </a:spcBef>
              <a:spcAft>
                <a:spcPct val="0"/>
              </a:spcAft>
              <a:buFont typeface="Arial" charset="0"/>
              <a:buChar char="–"/>
              <a:defRPr sz="1200">
                <a:solidFill>
                  <a:schemeClr val="tx1"/>
                </a:solidFill>
                <a:latin typeface="+mn-lt"/>
                <a:ea typeface="+mn-ea"/>
              </a:defRPr>
            </a:lvl3pPr>
            <a:lvl4pPr marL="560388" indent="-142875" algn="l" rtl="0" eaLnBrk="1" fontAlgn="base" hangingPunct="1">
              <a:spcBef>
                <a:spcPct val="0"/>
              </a:spcBef>
              <a:spcAft>
                <a:spcPct val="0"/>
              </a:spcAft>
              <a:buFont typeface="Arial" charset="0"/>
              <a:buChar char="-"/>
              <a:defRPr sz="1200">
                <a:solidFill>
                  <a:schemeClr val="tx1"/>
                </a:solidFill>
                <a:latin typeface="+mn-lt"/>
                <a:ea typeface="+mn-ea"/>
              </a:defRPr>
            </a:lvl4pPr>
            <a:lvl5pPr marL="788988" indent="-209550" algn="l" rtl="0" eaLnBrk="1" fontAlgn="base" hangingPunct="1">
              <a:spcBef>
                <a:spcPct val="0"/>
              </a:spcBef>
              <a:spcAft>
                <a:spcPct val="0"/>
              </a:spcAft>
              <a:buFont typeface="Arial" charset="0"/>
              <a:buChar char="&gt;"/>
              <a:defRPr sz="1200">
                <a:solidFill>
                  <a:schemeClr val="tx1"/>
                </a:solidFill>
                <a:latin typeface="+mn-lt"/>
                <a:ea typeface="+mn-ea"/>
              </a:defRPr>
            </a:lvl5pPr>
            <a:lvl6pPr marL="1246188" indent="-209550" algn="l" rtl="0" eaLnBrk="1" fontAlgn="base" hangingPunct="1">
              <a:spcBef>
                <a:spcPct val="0"/>
              </a:spcBef>
              <a:spcAft>
                <a:spcPct val="0"/>
              </a:spcAft>
              <a:buFont typeface="Arial" charset="0"/>
              <a:buChar char="&gt;"/>
              <a:defRPr sz="1200">
                <a:solidFill>
                  <a:schemeClr val="tx1"/>
                </a:solidFill>
                <a:latin typeface="+mn-lt"/>
                <a:ea typeface="+mn-ea"/>
              </a:defRPr>
            </a:lvl6pPr>
            <a:lvl7pPr marL="1703388" indent="-209550" algn="l" rtl="0" eaLnBrk="1" fontAlgn="base" hangingPunct="1">
              <a:spcBef>
                <a:spcPct val="0"/>
              </a:spcBef>
              <a:spcAft>
                <a:spcPct val="0"/>
              </a:spcAft>
              <a:buFont typeface="Arial" charset="0"/>
              <a:buChar char="&gt;"/>
              <a:defRPr sz="1200">
                <a:solidFill>
                  <a:schemeClr val="tx1"/>
                </a:solidFill>
                <a:latin typeface="+mn-lt"/>
                <a:ea typeface="+mn-ea"/>
              </a:defRPr>
            </a:lvl7pPr>
            <a:lvl8pPr marL="2160588" indent="-209550" algn="l" rtl="0" eaLnBrk="1" fontAlgn="base" hangingPunct="1">
              <a:spcBef>
                <a:spcPct val="0"/>
              </a:spcBef>
              <a:spcAft>
                <a:spcPct val="0"/>
              </a:spcAft>
              <a:buFont typeface="Arial" charset="0"/>
              <a:buChar char="&gt;"/>
              <a:defRPr sz="1200">
                <a:solidFill>
                  <a:schemeClr val="tx1"/>
                </a:solidFill>
                <a:latin typeface="+mn-lt"/>
                <a:ea typeface="+mn-ea"/>
              </a:defRPr>
            </a:lvl8pPr>
            <a:lvl9pPr marL="2617788" indent="-209550" algn="l" rtl="0" eaLnBrk="1" fontAlgn="base" hangingPunct="1">
              <a:spcBef>
                <a:spcPct val="0"/>
              </a:spcBef>
              <a:spcAft>
                <a:spcPct val="0"/>
              </a:spcAft>
              <a:buFont typeface="Arial" charset="0"/>
              <a:buChar char="&gt;"/>
              <a:defRPr sz="1200">
                <a:solidFill>
                  <a:schemeClr val="tx1"/>
                </a:solidFill>
                <a:latin typeface="+mn-lt"/>
                <a:ea typeface="+mn-ea"/>
              </a:defRPr>
            </a:lvl9pPr>
          </a:lstStyle>
          <a:p>
            <a:pPr algn="r"/>
            <a:r>
              <a:rPr lang="en-AU" sz="2200" b="1" kern="0" dirty="0">
                <a:solidFill>
                  <a:schemeClr val="accent1"/>
                </a:solidFill>
              </a:rPr>
              <a:t>Working holiday</a:t>
            </a:r>
            <a:endParaRPr lang="en-US" sz="2200" b="1" kern="0" dirty="0">
              <a:solidFill>
                <a:schemeClr val="accent1"/>
              </a:solidFill>
              <a:latin typeface="Arial" charset="0"/>
              <a:ea typeface="ＭＳ Ｐゴシック" pitchFamily="34" charset="-128"/>
            </a:endParaRPr>
          </a:p>
        </p:txBody>
      </p:sp>
      <p:sp>
        <p:nvSpPr>
          <p:cNvPr id="23" name="Content Placeholder 1"/>
          <p:cNvSpPr txBox="1">
            <a:spLocks/>
          </p:cNvSpPr>
          <p:nvPr/>
        </p:nvSpPr>
        <p:spPr bwMode="auto">
          <a:xfrm>
            <a:off x="1215703" y="2992348"/>
            <a:ext cx="2251059" cy="338554"/>
          </a:xfrm>
          <a:prstGeom prst="rect">
            <a:avLst/>
          </a:prstGeom>
          <a:solidFill>
            <a:schemeClr val="bg1"/>
          </a:solidFill>
          <a:ln w="9525">
            <a:noFill/>
            <a:miter lim="800000"/>
            <a:headEnd/>
            <a:tailEnd/>
          </a:ln>
        </p:spPr>
        <p:txBody>
          <a:bodyPr vert="horz" wrap="square" lIns="0" tIns="0" rIns="0" bIns="0" numCol="1" anchor="t" anchorCtr="0" compatLnSpc="1">
            <a:prstTxWarp prst="textNoShape">
              <a:avLst/>
            </a:prstTxWarp>
            <a:spAutoFit/>
          </a:bodyPr>
          <a:lstStyle>
            <a:lvl1pPr marL="0" indent="0" algn="l" rtl="0" eaLnBrk="1" fontAlgn="base" hangingPunct="1">
              <a:spcBef>
                <a:spcPct val="0"/>
              </a:spcBef>
              <a:spcAft>
                <a:spcPct val="0"/>
              </a:spcAft>
              <a:buFont typeface="Arial" panose="020B0604020202020204" pitchFamily="34" charset="0"/>
              <a:buNone/>
              <a:defRPr sz="1800" b="0">
                <a:solidFill>
                  <a:schemeClr val="tx1"/>
                </a:solidFill>
                <a:latin typeface="+mn-lt"/>
                <a:ea typeface="+mn-ea"/>
                <a:cs typeface="+mn-cs"/>
              </a:defRPr>
            </a:lvl1pPr>
            <a:lvl2pPr marL="179388" indent="-177800" algn="l" rtl="0" eaLnBrk="1" fontAlgn="base" hangingPunct="1">
              <a:spcBef>
                <a:spcPct val="0"/>
              </a:spcBef>
              <a:spcAft>
                <a:spcPct val="0"/>
              </a:spcAft>
              <a:buSzPct val="130000"/>
              <a:buChar char="•"/>
              <a:defRPr sz="1200">
                <a:solidFill>
                  <a:schemeClr val="tx1"/>
                </a:solidFill>
                <a:latin typeface="+mn-lt"/>
                <a:ea typeface="+mn-ea"/>
              </a:defRPr>
            </a:lvl2pPr>
            <a:lvl3pPr marL="403225" indent="-222250" algn="l" rtl="0" eaLnBrk="1" fontAlgn="base" hangingPunct="1">
              <a:spcBef>
                <a:spcPct val="0"/>
              </a:spcBef>
              <a:spcAft>
                <a:spcPct val="0"/>
              </a:spcAft>
              <a:buFont typeface="Arial" charset="0"/>
              <a:buChar char="–"/>
              <a:defRPr sz="1200">
                <a:solidFill>
                  <a:schemeClr val="tx1"/>
                </a:solidFill>
                <a:latin typeface="+mn-lt"/>
                <a:ea typeface="+mn-ea"/>
              </a:defRPr>
            </a:lvl3pPr>
            <a:lvl4pPr marL="560388" indent="-142875" algn="l" rtl="0" eaLnBrk="1" fontAlgn="base" hangingPunct="1">
              <a:spcBef>
                <a:spcPct val="0"/>
              </a:spcBef>
              <a:spcAft>
                <a:spcPct val="0"/>
              </a:spcAft>
              <a:buFont typeface="Arial" charset="0"/>
              <a:buChar char="-"/>
              <a:defRPr sz="1200">
                <a:solidFill>
                  <a:schemeClr val="tx1"/>
                </a:solidFill>
                <a:latin typeface="+mn-lt"/>
                <a:ea typeface="+mn-ea"/>
              </a:defRPr>
            </a:lvl4pPr>
            <a:lvl5pPr marL="788988" indent="-209550" algn="l" rtl="0" eaLnBrk="1" fontAlgn="base" hangingPunct="1">
              <a:spcBef>
                <a:spcPct val="0"/>
              </a:spcBef>
              <a:spcAft>
                <a:spcPct val="0"/>
              </a:spcAft>
              <a:buFont typeface="Arial" charset="0"/>
              <a:buChar char="&gt;"/>
              <a:defRPr sz="1200">
                <a:solidFill>
                  <a:schemeClr val="tx1"/>
                </a:solidFill>
                <a:latin typeface="+mn-lt"/>
                <a:ea typeface="+mn-ea"/>
              </a:defRPr>
            </a:lvl5pPr>
            <a:lvl6pPr marL="1246188" indent="-209550" algn="l" rtl="0" eaLnBrk="1" fontAlgn="base" hangingPunct="1">
              <a:spcBef>
                <a:spcPct val="0"/>
              </a:spcBef>
              <a:spcAft>
                <a:spcPct val="0"/>
              </a:spcAft>
              <a:buFont typeface="Arial" charset="0"/>
              <a:buChar char="&gt;"/>
              <a:defRPr sz="1200">
                <a:solidFill>
                  <a:schemeClr val="tx1"/>
                </a:solidFill>
                <a:latin typeface="+mn-lt"/>
                <a:ea typeface="+mn-ea"/>
              </a:defRPr>
            </a:lvl6pPr>
            <a:lvl7pPr marL="1703388" indent="-209550" algn="l" rtl="0" eaLnBrk="1" fontAlgn="base" hangingPunct="1">
              <a:spcBef>
                <a:spcPct val="0"/>
              </a:spcBef>
              <a:spcAft>
                <a:spcPct val="0"/>
              </a:spcAft>
              <a:buFont typeface="Arial" charset="0"/>
              <a:buChar char="&gt;"/>
              <a:defRPr sz="1200">
                <a:solidFill>
                  <a:schemeClr val="tx1"/>
                </a:solidFill>
                <a:latin typeface="+mn-lt"/>
                <a:ea typeface="+mn-ea"/>
              </a:defRPr>
            </a:lvl7pPr>
            <a:lvl8pPr marL="2160588" indent="-209550" algn="l" rtl="0" eaLnBrk="1" fontAlgn="base" hangingPunct="1">
              <a:spcBef>
                <a:spcPct val="0"/>
              </a:spcBef>
              <a:spcAft>
                <a:spcPct val="0"/>
              </a:spcAft>
              <a:buFont typeface="Arial" charset="0"/>
              <a:buChar char="&gt;"/>
              <a:defRPr sz="1200">
                <a:solidFill>
                  <a:schemeClr val="tx1"/>
                </a:solidFill>
                <a:latin typeface="+mn-lt"/>
                <a:ea typeface="+mn-ea"/>
              </a:defRPr>
            </a:lvl8pPr>
            <a:lvl9pPr marL="2617788" indent="-209550" algn="l" rtl="0" eaLnBrk="1" fontAlgn="base" hangingPunct="1">
              <a:spcBef>
                <a:spcPct val="0"/>
              </a:spcBef>
              <a:spcAft>
                <a:spcPct val="0"/>
              </a:spcAft>
              <a:buFont typeface="Arial" charset="0"/>
              <a:buChar char="&gt;"/>
              <a:defRPr sz="1200">
                <a:solidFill>
                  <a:schemeClr val="tx1"/>
                </a:solidFill>
                <a:latin typeface="+mn-lt"/>
                <a:ea typeface="+mn-ea"/>
              </a:defRPr>
            </a:lvl9pPr>
          </a:lstStyle>
          <a:p>
            <a:pPr algn="r"/>
            <a:r>
              <a:rPr lang="en-AU" sz="2200" b="1" kern="0" dirty="0">
                <a:solidFill>
                  <a:schemeClr val="accent2"/>
                </a:solidFill>
              </a:rPr>
              <a:t>Visitor and other</a:t>
            </a:r>
            <a:endParaRPr lang="en-US" sz="2200" b="1" kern="0" dirty="0">
              <a:solidFill>
                <a:schemeClr val="accent2"/>
              </a:solidFill>
              <a:latin typeface="Arial" charset="0"/>
              <a:ea typeface="ＭＳ Ｐゴシック" pitchFamily="34" charset="-128"/>
            </a:endParaRPr>
          </a:p>
        </p:txBody>
      </p:sp>
      <p:sp>
        <p:nvSpPr>
          <p:cNvPr id="24" name="Content Placeholder 1"/>
          <p:cNvSpPr txBox="1">
            <a:spLocks/>
          </p:cNvSpPr>
          <p:nvPr/>
        </p:nvSpPr>
        <p:spPr bwMode="auto">
          <a:xfrm>
            <a:off x="2558005" y="2576995"/>
            <a:ext cx="908757" cy="338554"/>
          </a:xfrm>
          <a:prstGeom prst="rect">
            <a:avLst/>
          </a:prstGeom>
          <a:solidFill>
            <a:schemeClr val="bg1"/>
          </a:solidFill>
          <a:ln w="9525">
            <a:noFill/>
            <a:miter lim="800000"/>
            <a:headEnd/>
            <a:tailEnd/>
          </a:ln>
        </p:spPr>
        <p:txBody>
          <a:bodyPr vert="horz" wrap="square" lIns="0" tIns="0" rIns="0" bIns="0" numCol="1" anchor="t" anchorCtr="0" compatLnSpc="1">
            <a:prstTxWarp prst="textNoShape">
              <a:avLst/>
            </a:prstTxWarp>
            <a:spAutoFit/>
          </a:bodyPr>
          <a:lstStyle>
            <a:lvl1pPr marL="0" indent="0" algn="l" rtl="0" eaLnBrk="1" fontAlgn="base" hangingPunct="1">
              <a:spcBef>
                <a:spcPct val="0"/>
              </a:spcBef>
              <a:spcAft>
                <a:spcPct val="0"/>
              </a:spcAft>
              <a:buFont typeface="Arial" panose="020B0604020202020204" pitchFamily="34" charset="0"/>
              <a:buNone/>
              <a:defRPr sz="1800" b="0">
                <a:solidFill>
                  <a:schemeClr val="tx1"/>
                </a:solidFill>
                <a:latin typeface="+mn-lt"/>
                <a:ea typeface="+mn-ea"/>
                <a:cs typeface="+mn-cs"/>
              </a:defRPr>
            </a:lvl1pPr>
            <a:lvl2pPr marL="179388" indent="-177800" algn="l" rtl="0" eaLnBrk="1" fontAlgn="base" hangingPunct="1">
              <a:spcBef>
                <a:spcPct val="0"/>
              </a:spcBef>
              <a:spcAft>
                <a:spcPct val="0"/>
              </a:spcAft>
              <a:buSzPct val="130000"/>
              <a:buChar char="•"/>
              <a:defRPr sz="1200">
                <a:solidFill>
                  <a:schemeClr val="tx1"/>
                </a:solidFill>
                <a:latin typeface="+mn-lt"/>
                <a:ea typeface="+mn-ea"/>
              </a:defRPr>
            </a:lvl2pPr>
            <a:lvl3pPr marL="403225" indent="-222250" algn="l" rtl="0" eaLnBrk="1" fontAlgn="base" hangingPunct="1">
              <a:spcBef>
                <a:spcPct val="0"/>
              </a:spcBef>
              <a:spcAft>
                <a:spcPct val="0"/>
              </a:spcAft>
              <a:buFont typeface="Arial" charset="0"/>
              <a:buChar char="–"/>
              <a:defRPr sz="1200">
                <a:solidFill>
                  <a:schemeClr val="tx1"/>
                </a:solidFill>
                <a:latin typeface="+mn-lt"/>
                <a:ea typeface="+mn-ea"/>
              </a:defRPr>
            </a:lvl3pPr>
            <a:lvl4pPr marL="560388" indent="-142875" algn="l" rtl="0" eaLnBrk="1" fontAlgn="base" hangingPunct="1">
              <a:spcBef>
                <a:spcPct val="0"/>
              </a:spcBef>
              <a:spcAft>
                <a:spcPct val="0"/>
              </a:spcAft>
              <a:buFont typeface="Arial" charset="0"/>
              <a:buChar char="-"/>
              <a:defRPr sz="1200">
                <a:solidFill>
                  <a:schemeClr val="tx1"/>
                </a:solidFill>
                <a:latin typeface="+mn-lt"/>
                <a:ea typeface="+mn-ea"/>
              </a:defRPr>
            </a:lvl4pPr>
            <a:lvl5pPr marL="788988" indent="-209550" algn="l" rtl="0" eaLnBrk="1" fontAlgn="base" hangingPunct="1">
              <a:spcBef>
                <a:spcPct val="0"/>
              </a:spcBef>
              <a:spcAft>
                <a:spcPct val="0"/>
              </a:spcAft>
              <a:buFont typeface="Arial" charset="0"/>
              <a:buChar char="&gt;"/>
              <a:defRPr sz="1200">
                <a:solidFill>
                  <a:schemeClr val="tx1"/>
                </a:solidFill>
                <a:latin typeface="+mn-lt"/>
                <a:ea typeface="+mn-ea"/>
              </a:defRPr>
            </a:lvl5pPr>
            <a:lvl6pPr marL="1246188" indent="-209550" algn="l" rtl="0" eaLnBrk="1" fontAlgn="base" hangingPunct="1">
              <a:spcBef>
                <a:spcPct val="0"/>
              </a:spcBef>
              <a:spcAft>
                <a:spcPct val="0"/>
              </a:spcAft>
              <a:buFont typeface="Arial" charset="0"/>
              <a:buChar char="&gt;"/>
              <a:defRPr sz="1200">
                <a:solidFill>
                  <a:schemeClr val="tx1"/>
                </a:solidFill>
                <a:latin typeface="+mn-lt"/>
                <a:ea typeface="+mn-ea"/>
              </a:defRPr>
            </a:lvl6pPr>
            <a:lvl7pPr marL="1703388" indent="-209550" algn="l" rtl="0" eaLnBrk="1" fontAlgn="base" hangingPunct="1">
              <a:spcBef>
                <a:spcPct val="0"/>
              </a:spcBef>
              <a:spcAft>
                <a:spcPct val="0"/>
              </a:spcAft>
              <a:buFont typeface="Arial" charset="0"/>
              <a:buChar char="&gt;"/>
              <a:defRPr sz="1200">
                <a:solidFill>
                  <a:schemeClr val="tx1"/>
                </a:solidFill>
                <a:latin typeface="+mn-lt"/>
                <a:ea typeface="+mn-ea"/>
              </a:defRPr>
            </a:lvl7pPr>
            <a:lvl8pPr marL="2160588" indent="-209550" algn="l" rtl="0" eaLnBrk="1" fontAlgn="base" hangingPunct="1">
              <a:spcBef>
                <a:spcPct val="0"/>
              </a:spcBef>
              <a:spcAft>
                <a:spcPct val="0"/>
              </a:spcAft>
              <a:buFont typeface="Arial" charset="0"/>
              <a:buChar char="&gt;"/>
              <a:defRPr sz="1200">
                <a:solidFill>
                  <a:schemeClr val="tx1"/>
                </a:solidFill>
                <a:latin typeface="+mn-lt"/>
                <a:ea typeface="+mn-ea"/>
              </a:defRPr>
            </a:lvl8pPr>
            <a:lvl9pPr marL="2617788" indent="-209550" algn="l" rtl="0" eaLnBrk="1" fontAlgn="base" hangingPunct="1">
              <a:spcBef>
                <a:spcPct val="0"/>
              </a:spcBef>
              <a:spcAft>
                <a:spcPct val="0"/>
              </a:spcAft>
              <a:buFont typeface="Arial" charset="0"/>
              <a:buChar char="&gt;"/>
              <a:defRPr sz="1200">
                <a:solidFill>
                  <a:schemeClr val="tx1"/>
                </a:solidFill>
                <a:latin typeface="+mn-lt"/>
                <a:ea typeface="+mn-ea"/>
              </a:defRPr>
            </a:lvl9pPr>
          </a:lstStyle>
          <a:p>
            <a:pPr algn="r"/>
            <a:r>
              <a:rPr lang="en-AU" sz="2200" b="1" kern="0" dirty="0">
                <a:solidFill>
                  <a:schemeClr val="accent3"/>
                </a:solidFill>
              </a:rPr>
              <a:t>Family</a:t>
            </a:r>
            <a:endParaRPr lang="en-US" sz="2200" b="1" kern="0" dirty="0">
              <a:solidFill>
                <a:schemeClr val="accent3"/>
              </a:solidFill>
              <a:latin typeface="Arial" charset="0"/>
              <a:ea typeface="ＭＳ Ｐゴシック" pitchFamily="34" charset="-128"/>
            </a:endParaRPr>
          </a:p>
        </p:txBody>
      </p:sp>
      <p:sp>
        <p:nvSpPr>
          <p:cNvPr id="25" name="Content Placeholder 1"/>
          <p:cNvSpPr txBox="1">
            <a:spLocks/>
          </p:cNvSpPr>
          <p:nvPr/>
        </p:nvSpPr>
        <p:spPr bwMode="auto">
          <a:xfrm>
            <a:off x="2558005" y="2038812"/>
            <a:ext cx="908757" cy="338554"/>
          </a:xfrm>
          <a:prstGeom prst="rect">
            <a:avLst/>
          </a:prstGeom>
          <a:solidFill>
            <a:schemeClr val="bg1"/>
          </a:solidFill>
          <a:ln w="9525">
            <a:noFill/>
            <a:miter lim="800000"/>
            <a:headEnd/>
            <a:tailEnd/>
          </a:ln>
        </p:spPr>
        <p:txBody>
          <a:bodyPr vert="horz" wrap="square" lIns="0" tIns="0" rIns="0" bIns="0" numCol="1" anchor="t" anchorCtr="0" compatLnSpc="1">
            <a:prstTxWarp prst="textNoShape">
              <a:avLst/>
            </a:prstTxWarp>
            <a:spAutoFit/>
          </a:bodyPr>
          <a:lstStyle>
            <a:lvl1pPr marL="0" indent="0" algn="l" rtl="0" eaLnBrk="1" fontAlgn="base" hangingPunct="1">
              <a:spcBef>
                <a:spcPct val="0"/>
              </a:spcBef>
              <a:spcAft>
                <a:spcPct val="0"/>
              </a:spcAft>
              <a:buFont typeface="Arial" panose="020B0604020202020204" pitchFamily="34" charset="0"/>
              <a:buNone/>
              <a:defRPr sz="1800" b="0">
                <a:solidFill>
                  <a:schemeClr val="tx1"/>
                </a:solidFill>
                <a:latin typeface="+mn-lt"/>
                <a:ea typeface="+mn-ea"/>
                <a:cs typeface="+mn-cs"/>
              </a:defRPr>
            </a:lvl1pPr>
            <a:lvl2pPr marL="179388" indent="-177800" algn="l" rtl="0" eaLnBrk="1" fontAlgn="base" hangingPunct="1">
              <a:spcBef>
                <a:spcPct val="0"/>
              </a:spcBef>
              <a:spcAft>
                <a:spcPct val="0"/>
              </a:spcAft>
              <a:buSzPct val="130000"/>
              <a:buChar char="•"/>
              <a:defRPr sz="1200">
                <a:solidFill>
                  <a:schemeClr val="tx1"/>
                </a:solidFill>
                <a:latin typeface="+mn-lt"/>
                <a:ea typeface="+mn-ea"/>
              </a:defRPr>
            </a:lvl2pPr>
            <a:lvl3pPr marL="403225" indent="-222250" algn="l" rtl="0" eaLnBrk="1" fontAlgn="base" hangingPunct="1">
              <a:spcBef>
                <a:spcPct val="0"/>
              </a:spcBef>
              <a:spcAft>
                <a:spcPct val="0"/>
              </a:spcAft>
              <a:buFont typeface="Arial" charset="0"/>
              <a:buChar char="–"/>
              <a:defRPr sz="1200">
                <a:solidFill>
                  <a:schemeClr val="tx1"/>
                </a:solidFill>
                <a:latin typeface="+mn-lt"/>
                <a:ea typeface="+mn-ea"/>
              </a:defRPr>
            </a:lvl3pPr>
            <a:lvl4pPr marL="560388" indent="-142875" algn="l" rtl="0" eaLnBrk="1" fontAlgn="base" hangingPunct="1">
              <a:spcBef>
                <a:spcPct val="0"/>
              </a:spcBef>
              <a:spcAft>
                <a:spcPct val="0"/>
              </a:spcAft>
              <a:buFont typeface="Arial" charset="0"/>
              <a:buChar char="-"/>
              <a:defRPr sz="1200">
                <a:solidFill>
                  <a:schemeClr val="tx1"/>
                </a:solidFill>
                <a:latin typeface="+mn-lt"/>
                <a:ea typeface="+mn-ea"/>
              </a:defRPr>
            </a:lvl4pPr>
            <a:lvl5pPr marL="788988" indent="-209550" algn="l" rtl="0" eaLnBrk="1" fontAlgn="base" hangingPunct="1">
              <a:spcBef>
                <a:spcPct val="0"/>
              </a:spcBef>
              <a:spcAft>
                <a:spcPct val="0"/>
              </a:spcAft>
              <a:buFont typeface="Arial" charset="0"/>
              <a:buChar char="&gt;"/>
              <a:defRPr sz="1200">
                <a:solidFill>
                  <a:schemeClr val="tx1"/>
                </a:solidFill>
                <a:latin typeface="+mn-lt"/>
                <a:ea typeface="+mn-ea"/>
              </a:defRPr>
            </a:lvl5pPr>
            <a:lvl6pPr marL="1246188" indent="-209550" algn="l" rtl="0" eaLnBrk="1" fontAlgn="base" hangingPunct="1">
              <a:spcBef>
                <a:spcPct val="0"/>
              </a:spcBef>
              <a:spcAft>
                <a:spcPct val="0"/>
              </a:spcAft>
              <a:buFont typeface="Arial" charset="0"/>
              <a:buChar char="&gt;"/>
              <a:defRPr sz="1200">
                <a:solidFill>
                  <a:schemeClr val="tx1"/>
                </a:solidFill>
                <a:latin typeface="+mn-lt"/>
                <a:ea typeface="+mn-ea"/>
              </a:defRPr>
            </a:lvl6pPr>
            <a:lvl7pPr marL="1703388" indent="-209550" algn="l" rtl="0" eaLnBrk="1" fontAlgn="base" hangingPunct="1">
              <a:spcBef>
                <a:spcPct val="0"/>
              </a:spcBef>
              <a:spcAft>
                <a:spcPct val="0"/>
              </a:spcAft>
              <a:buFont typeface="Arial" charset="0"/>
              <a:buChar char="&gt;"/>
              <a:defRPr sz="1200">
                <a:solidFill>
                  <a:schemeClr val="tx1"/>
                </a:solidFill>
                <a:latin typeface="+mn-lt"/>
                <a:ea typeface="+mn-ea"/>
              </a:defRPr>
            </a:lvl7pPr>
            <a:lvl8pPr marL="2160588" indent="-209550" algn="l" rtl="0" eaLnBrk="1" fontAlgn="base" hangingPunct="1">
              <a:spcBef>
                <a:spcPct val="0"/>
              </a:spcBef>
              <a:spcAft>
                <a:spcPct val="0"/>
              </a:spcAft>
              <a:buFont typeface="Arial" charset="0"/>
              <a:buChar char="&gt;"/>
              <a:defRPr sz="1200">
                <a:solidFill>
                  <a:schemeClr val="tx1"/>
                </a:solidFill>
                <a:latin typeface="+mn-lt"/>
                <a:ea typeface="+mn-ea"/>
              </a:defRPr>
            </a:lvl8pPr>
            <a:lvl9pPr marL="2617788" indent="-209550" algn="l" rtl="0" eaLnBrk="1" fontAlgn="base" hangingPunct="1">
              <a:spcBef>
                <a:spcPct val="0"/>
              </a:spcBef>
              <a:spcAft>
                <a:spcPct val="0"/>
              </a:spcAft>
              <a:buFont typeface="Arial" charset="0"/>
              <a:buChar char="&gt;"/>
              <a:defRPr sz="1200">
                <a:solidFill>
                  <a:schemeClr val="tx1"/>
                </a:solidFill>
                <a:latin typeface="+mn-lt"/>
                <a:ea typeface="+mn-ea"/>
              </a:defRPr>
            </a:lvl9pPr>
          </a:lstStyle>
          <a:p>
            <a:pPr algn="r"/>
            <a:r>
              <a:rPr lang="en-AU" sz="2200" b="1" kern="0" dirty="0">
                <a:solidFill>
                  <a:schemeClr val="accent4"/>
                </a:solidFill>
              </a:rPr>
              <a:t>Skilled</a:t>
            </a:r>
            <a:endParaRPr lang="en-US" sz="2200" b="1" kern="0" dirty="0">
              <a:solidFill>
                <a:schemeClr val="accent4"/>
              </a:solidFill>
              <a:latin typeface="Arial" charset="0"/>
              <a:ea typeface="ＭＳ Ｐゴシック" pitchFamily="34" charset="-128"/>
            </a:endParaRPr>
          </a:p>
        </p:txBody>
      </p:sp>
      <p:sp>
        <p:nvSpPr>
          <p:cNvPr id="26" name="Content Placeholder 1"/>
          <p:cNvSpPr txBox="1">
            <a:spLocks/>
          </p:cNvSpPr>
          <p:nvPr/>
        </p:nvSpPr>
        <p:spPr bwMode="auto">
          <a:xfrm>
            <a:off x="1620459" y="1078224"/>
            <a:ext cx="1846304" cy="677108"/>
          </a:xfrm>
          <a:prstGeom prst="rect">
            <a:avLst/>
          </a:prstGeom>
          <a:solidFill>
            <a:schemeClr val="bg1"/>
          </a:solidFill>
          <a:ln w="9525">
            <a:noFill/>
            <a:miter lim="800000"/>
            <a:headEnd/>
            <a:tailEnd/>
          </a:ln>
        </p:spPr>
        <p:txBody>
          <a:bodyPr vert="horz" wrap="square" lIns="0" tIns="0" rIns="0" bIns="0" numCol="1" anchor="t" anchorCtr="0" compatLnSpc="1">
            <a:prstTxWarp prst="textNoShape">
              <a:avLst/>
            </a:prstTxWarp>
            <a:spAutoFit/>
          </a:bodyPr>
          <a:lstStyle>
            <a:lvl1pPr marL="0" indent="0" algn="l" rtl="0" eaLnBrk="1" fontAlgn="base" hangingPunct="1">
              <a:spcBef>
                <a:spcPct val="0"/>
              </a:spcBef>
              <a:spcAft>
                <a:spcPct val="0"/>
              </a:spcAft>
              <a:buFont typeface="Arial" panose="020B0604020202020204" pitchFamily="34" charset="0"/>
              <a:buNone/>
              <a:defRPr sz="1800" b="0">
                <a:solidFill>
                  <a:schemeClr val="tx1"/>
                </a:solidFill>
                <a:latin typeface="+mn-lt"/>
                <a:ea typeface="+mn-ea"/>
                <a:cs typeface="+mn-cs"/>
              </a:defRPr>
            </a:lvl1pPr>
            <a:lvl2pPr marL="179388" indent="-177800" algn="l" rtl="0" eaLnBrk="1" fontAlgn="base" hangingPunct="1">
              <a:spcBef>
                <a:spcPct val="0"/>
              </a:spcBef>
              <a:spcAft>
                <a:spcPct val="0"/>
              </a:spcAft>
              <a:buSzPct val="130000"/>
              <a:buChar char="•"/>
              <a:defRPr sz="1200">
                <a:solidFill>
                  <a:schemeClr val="tx1"/>
                </a:solidFill>
                <a:latin typeface="+mn-lt"/>
                <a:ea typeface="+mn-ea"/>
              </a:defRPr>
            </a:lvl2pPr>
            <a:lvl3pPr marL="403225" indent="-222250" algn="l" rtl="0" eaLnBrk="1" fontAlgn="base" hangingPunct="1">
              <a:spcBef>
                <a:spcPct val="0"/>
              </a:spcBef>
              <a:spcAft>
                <a:spcPct val="0"/>
              </a:spcAft>
              <a:buFont typeface="Arial" charset="0"/>
              <a:buChar char="–"/>
              <a:defRPr sz="1200">
                <a:solidFill>
                  <a:schemeClr val="tx1"/>
                </a:solidFill>
                <a:latin typeface="+mn-lt"/>
                <a:ea typeface="+mn-ea"/>
              </a:defRPr>
            </a:lvl3pPr>
            <a:lvl4pPr marL="560388" indent="-142875" algn="l" rtl="0" eaLnBrk="1" fontAlgn="base" hangingPunct="1">
              <a:spcBef>
                <a:spcPct val="0"/>
              </a:spcBef>
              <a:spcAft>
                <a:spcPct val="0"/>
              </a:spcAft>
              <a:buFont typeface="Arial" charset="0"/>
              <a:buChar char="-"/>
              <a:defRPr sz="1200">
                <a:solidFill>
                  <a:schemeClr val="tx1"/>
                </a:solidFill>
                <a:latin typeface="+mn-lt"/>
                <a:ea typeface="+mn-ea"/>
              </a:defRPr>
            </a:lvl4pPr>
            <a:lvl5pPr marL="788988" indent="-209550" algn="l" rtl="0" eaLnBrk="1" fontAlgn="base" hangingPunct="1">
              <a:spcBef>
                <a:spcPct val="0"/>
              </a:spcBef>
              <a:spcAft>
                <a:spcPct val="0"/>
              </a:spcAft>
              <a:buFont typeface="Arial" charset="0"/>
              <a:buChar char="&gt;"/>
              <a:defRPr sz="1200">
                <a:solidFill>
                  <a:schemeClr val="tx1"/>
                </a:solidFill>
                <a:latin typeface="+mn-lt"/>
                <a:ea typeface="+mn-ea"/>
              </a:defRPr>
            </a:lvl5pPr>
            <a:lvl6pPr marL="1246188" indent="-209550" algn="l" rtl="0" eaLnBrk="1" fontAlgn="base" hangingPunct="1">
              <a:spcBef>
                <a:spcPct val="0"/>
              </a:spcBef>
              <a:spcAft>
                <a:spcPct val="0"/>
              </a:spcAft>
              <a:buFont typeface="Arial" charset="0"/>
              <a:buChar char="&gt;"/>
              <a:defRPr sz="1200">
                <a:solidFill>
                  <a:schemeClr val="tx1"/>
                </a:solidFill>
                <a:latin typeface="+mn-lt"/>
                <a:ea typeface="+mn-ea"/>
              </a:defRPr>
            </a:lvl6pPr>
            <a:lvl7pPr marL="1703388" indent="-209550" algn="l" rtl="0" eaLnBrk="1" fontAlgn="base" hangingPunct="1">
              <a:spcBef>
                <a:spcPct val="0"/>
              </a:spcBef>
              <a:spcAft>
                <a:spcPct val="0"/>
              </a:spcAft>
              <a:buFont typeface="Arial" charset="0"/>
              <a:buChar char="&gt;"/>
              <a:defRPr sz="1200">
                <a:solidFill>
                  <a:schemeClr val="tx1"/>
                </a:solidFill>
                <a:latin typeface="+mn-lt"/>
                <a:ea typeface="+mn-ea"/>
              </a:defRPr>
            </a:lvl7pPr>
            <a:lvl8pPr marL="2160588" indent="-209550" algn="l" rtl="0" eaLnBrk="1" fontAlgn="base" hangingPunct="1">
              <a:spcBef>
                <a:spcPct val="0"/>
              </a:spcBef>
              <a:spcAft>
                <a:spcPct val="0"/>
              </a:spcAft>
              <a:buFont typeface="Arial" charset="0"/>
              <a:buChar char="&gt;"/>
              <a:defRPr sz="1200">
                <a:solidFill>
                  <a:schemeClr val="tx1"/>
                </a:solidFill>
                <a:latin typeface="+mn-lt"/>
                <a:ea typeface="+mn-ea"/>
              </a:defRPr>
            </a:lvl8pPr>
            <a:lvl9pPr marL="2617788" indent="-209550" algn="l" rtl="0" eaLnBrk="1" fontAlgn="base" hangingPunct="1">
              <a:spcBef>
                <a:spcPct val="0"/>
              </a:spcBef>
              <a:spcAft>
                <a:spcPct val="0"/>
              </a:spcAft>
              <a:buFont typeface="Arial" charset="0"/>
              <a:buChar char="&gt;"/>
              <a:defRPr sz="1200">
                <a:solidFill>
                  <a:schemeClr val="tx1"/>
                </a:solidFill>
                <a:latin typeface="+mn-lt"/>
                <a:ea typeface="+mn-ea"/>
              </a:defRPr>
            </a:lvl9pPr>
          </a:lstStyle>
          <a:p>
            <a:pPr algn="r"/>
            <a:r>
              <a:rPr lang="en-AU" sz="2200" b="1" dirty="0">
                <a:solidFill>
                  <a:schemeClr val="accent6">
                    <a:lumMod val="60000"/>
                    <a:lumOff val="40000"/>
                  </a:schemeClr>
                </a:solidFill>
              </a:rPr>
              <a:t>Special and humanitarian</a:t>
            </a:r>
          </a:p>
        </p:txBody>
      </p:sp>
      <p:sp>
        <p:nvSpPr>
          <p:cNvPr id="27" name="Rectangle 26"/>
          <p:cNvSpPr/>
          <p:nvPr/>
        </p:nvSpPr>
        <p:spPr bwMode="auto">
          <a:xfrm>
            <a:off x="1076803" y="6238642"/>
            <a:ext cx="1979918" cy="42611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AU" sz="2200" b="0" i="0" u="none" strike="noStrike" cap="none" normalizeH="0" baseline="0">
              <a:ln>
                <a:noFill/>
              </a:ln>
              <a:solidFill>
                <a:schemeClr val="tx1"/>
              </a:solidFill>
              <a:effectLst/>
              <a:latin typeface="Arial" charset="0"/>
              <a:ea typeface="ＭＳ Ｐゴシック" pitchFamily="34" charset="-128"/>
            </a:endParaRPr>
          </a:p>
        </p:txBody>
      </p:sp>
      <p:cxnSp>
        <p:nvCxnSpPr>
          <p:cNvPr id="28" name="Straight Arrow Connector 27"/>
          <p:cNvCxnSpPr>
            <a:cxnSpLocks/>
          </p:cNvCxnSpPr>
          <p:nvPr/>
        </p:nvCxnSpPr>
        <p:spPr bwMode="auto">
          <a:xfrm flipV="1">
            <a:off x="3492627" y="3864832"/>
            <a:ext cx="212559" cy="123114"/>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39" name="Straight Arrow Connector 38"/>
          <p:cNvCxnSpPr>
            <a:cxnSpLocks/>
          </p:cNvCxnSpPr>
          <p:nvPr/>
        </p:nvCxnSpPr>
        <p:spPr bwMode="auto">
          <a:xfrm>
            <a:off x="3510278" y="1514839"/>
            <a:ext cx="212559" cy="219031"/>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41" name="Straight Arrow Connector 40"/>
          <p:cNvCxnSpPr>
            <a:cxnSpLocks/>
          </p:cNvCxnSpPr>
          <p:nvPr/>
        </p:nvCxnSpPr>
        <p:spPr bwMode="auto">
          <a:xfrm flipV="1">
            <a:off x="3510278" y="5458735"/>
            <a:ext cx="212559" cy="154985"/>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Tree>
    <p:extLst>
      <p:ext uri="{BB962C8B-B14F-4D97-AF65-F5344CB8AC3E}">
        <p14:creationId xmlns:p14="http://schemas.microsoft.com/office/powerpoint/2010/main" val="113814465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Content Placeholder 3">
            <a:extLst>
              <a:ext uri="{FF2B5EF4-FFF2-40B4-BE49-F238E27FC236}">
                <a16:creationId xmlns:a16="http://schemas.microsoft.com/office/drawing/2014/main" id="{4B0EB44E-FEE5-40B8-A485-D597B02172E5}"/>
              </a:ext>
            </a:extLst>
          </p:cNvPr>
          <p:cNvGraphicFramePr>
            <a:graphicFrameLocks/>
          </p:cNvGraphicFramePr>
          <p:nvPr>
            <p:extLst/>
          </p:nvPr>
        </p:nvGraphicFramePr>
        <p:xfrm>
          <a:off x="0" y="0"/>
          <a:ext cx="9907200" cy="6858000"/>
        </p:xfrm>
        <a:graphic>
          <a:graphicData uri="http://schemas.openxmlformats.org/drawingml/2006/chart">
            <c:chart xmlns:c="http://schemas.openxmlformats.org/drawingml/2006/chart" xmlns:r="http://schemas.openxmlformats.org/officeDocument/2006/relationships" r:id="rId3"/>
          </a:graphicData>
        </a:graphic>
      </p:graphicFrame>
      <p:sp>
        <p:nvSpPr>
          <p:cNvPr id="17" name="Rectangle 16">
            <a:extLst>
              <a:ext uri="{FF2B5EF4-FFF2-40B4-BE49-F238E27FC236}">
                <a16:creationId xmlns:a16="http://schemas.microsoft.com/office/drawing/2014/main" id="{A4BDC9AB-977D-4430-BF49-1B50EA6CB86A}"/>
              </a:ext>
            </a:extLst>
          </p:cNvPr>
          <p:cNvSpPr/>
          <p:nvPr/>
        </p:nvSpPr>
        <p:spPr bwMode="auto">
          <a:xfrm>
            <a:off x="6819440" y="44068"/>
            <a:ext cx="2985572" cy="1421176"/>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34" charset="-128"/>
            </a:endParaRPr>
          </a:p>
        </p:txBody>
      </p:sp>
      <p:sp>
        <p:nvSpPr>
          <p:cNvPr id="14" name="TextBox 18"/>
          <p:cNvSpPr txBox="1"/>
          <p:nvPr/>
        </p:nvSpPr>
        <p:spPr>
          <a:xfrm>
            <a:off x="7499517" y="261331"/>
            <a:ext cx="1490246" cy="296235"/>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ct val="85000"/>
              </a:lnSpc>
            </a:pPr>
            <a:r>
              <a:rPr lang="en-US" sz="2200" b="1" dirty="0">
                <a:solidFill>
                  <a:schemeClr val="accent2"/>
                </a:solidFill>
              </a:rPr>
              <a:t>Sydney</a:t>
            </a:r>
          </a:p>
        </p:txBody>
      </p:sp>
      <p:sp>
        <p:nvSpPr>
          <p:cNvPr id="16" name="TextBox 18"/>
          <p:cNvSpPr txBox="1"/>
          <p:nvPr/>
        </p:nvSpPr>
        <p:spPr>
          <a:xfrm>
            <a:off x="7499517" y="968089"/>
            <a:ext cx="2195329" cy="296235"/>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ct val="85000"/>
              </a:lnSpc>
            </a:pPr>
            <a:r>
              <a:rPr lang="en-US" sz="2200" b="1" dirty="0">
                <a:solidFill>
                  <a:schemeClr val="tx2"/>
                </a:solidFill>
              </a:rPr>
              <a:t>All capital cities</a:t>
            </a:r>
          </a:p>
        </p:txBody>
      </p:sp>
      <p:sp>
        <p:nvSpPr>
          <p:cNvPr id="4" name="Rectangle 3"/>
          <p:cNvSpPr/>
          <p:nvPr/>
        </p:nvSpPr>
        <p:spPr bwMode="auto">
          <a:xfrm>
            <a:off x="7009658" y="236513"/>
            <a:ext cx="290285" cy="290285"/>
          </a:xfrm>
          <a:prstGeom prst="rect">
            <a:avLst/>
          </a:prstGeom>
          <a:solidFill>
            <a:schemeClr val="accent2"/>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34" charset="-128"/>
            </a:endParaRPr>
          </a:p>
        </p:txBody>
      </p:sp>
      <p:sp>
        <p:nvSpPr>
          <p:cNvPr id="12" name="Rectangle 11"/>
          <p:cNvSpPr/>
          <p:nvPr/>
        </p:nvSpPr>
        <p:spPr bwMode="auto">
          <a:xfrm>
            <a:off x="7009658" y="957072"/>
            <a:ext cx="290285" cy="290285"/>
          </a:xfrm>
          <a:prstGeom prst="rect">
            <a:avLst/>
          </a:prstGeom>
          <a:solidFill>
            <a:schemeClr val="tx2"/>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34" charset="-128"/>
            </a:endParaRPr>
          </a:p>
        </p:txBody>
      </p:sp>
      <p:sp>
        <p:nvSpPr>
          <p:cNvPr id="10" name="TextBox 18">
            <a:extLst>
              <a:ext uri="{FF2B5EF4-FFF2-40B4-BE49-F238E27FC236}">
                <a16:creationId xmlns:a16="http://schemas.microsoft.com/office/drawing/2014/main" id="{E944A2F5-3E39-431D-B70E-AB0D3970A16A}"/>
              </a:ext>
            </a:extLst>
          </p:cNvPr>
          <p:cNvSpPr txBox="1"/>
          <p:nvPr/>
        </p:nvSpPr>
        <p:spPr>
          <a:xfrm>
            <a:off x="7499516" y="629236"/>
            <a:ext cx="2074145" cy="296235"/>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ct val="85000"/>
              </a:lnSpc>
            </a:pPr>
            <a:r>
              <a:rPr lang="en-US" sz="2200" b="1" dirty="0">
                <a:solidFill>
                  <a:schemeClr val="accent1"/>
                </a:solidFill>
              </a:rPr>
              <a:t>Melbourne</a:t>
            </a:r>
          </a:p>
        </p:txBody>
      </p:sp>
      <p:sp>
        <p:nvSpPr>
          <p:cNvPr id="15" name="Rectangle 14">
            <a:extLst>
              <a:ext uri="{FF2B5EF4-FFF2-40B4-BE49-F238E27FC236}">
                <a16:creationId xmlns:a16="http://schemas.microsoft.com/office/drawing/2014/main" id="{0B078AF3-6131-4A08-9B73-00FFE966F2F3}"/>
              </a:ext>
            </a:extLst>
          </p:cNvPr>
          <p:cNvSpPr/>
          <p:nvPr/>
        </p:nvSpPr>
        <p:spPr bwMode="auto">
          <a:xfrm>
            <a:off x="7009658" y="602696"/>
            <a:ext cx="290285" cy="290285"/>
          </a:xfrm>
          <a:prstGeom prst="rect">
            <a:avLst/>
          </a:prstGeom>
          <a:solidFill>
            <a:schemeClr val="accent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34" charset="-128"/>
            </a:endParaRPr>
          </a:p>
        </p:txBody>
      </p:sp>
    </p:spTree>
    <p:extLst>
      <p:ext uri="{BB962C8B-B14F-4D97-AF65-F5344CB8AC3E}">
        <p14:creationId xmlns:p14="http://schemas.microsoft.com/office/powerpoint/2010/main" val="323153108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2"/>
          <p:cNvSpPr txBox="1">
            <a:spLocks noChangeArrowheads="1"/>
          </p:cNvSpPr>
          <p:nvPr/>
        </p:nvSpPr>
        <p:spPr>
          <a:xfrm>
            <a:off x="-2004077" y="2930198"/>
            <a:ext cx="6913563" cy="681844"/>
          </a:xfrm>
          <a:prstGeom prst="rect">
            <a:avLst/>
          </a:prstGeom>
        </p:spPr>
        <p:txBody>
          <a:bodyPr/>
          <a:lstStyle>
            <a:lvl1pPr algn="l" rtl="0" eaLnBrk="1" fontAlgn="base" hangingPunct="1">
              <a:spcBef>
                <a:spcPct val="0"/>
              </a:spcBef>
              <a:spcAft>
                <a:spcPct val="0"/>
              </a:spcAft>
              <a:defRPr sz="2400" b="1">
                <a:solidFill>
                  <a:schemeClr val="tx1"/>
                </a:solidFill>
                <a:latin typeface="+mj-lt"/>
                <a:ea typeface="+mj-ea"/>
                <a:cs typeface="+mj-cs"/>
              </a:defRPr>
            </a:lvl1pPr>
            <a:lvl2pPr algn="l" rtl="0" eaLnBrk="1" fontAlgn="base" hangingPunct="1">
              <a:spcBef>
                <a:spcPct val="0"/>
              </a:spcBef>
              <a:spcAft>
                <a:spcPct val="0"/>
              </a:spcAft>
              <a:defRPr b="1">
                <a:solidFill>
                  <a:schemeClr val="tx1"/>
                </a:solidFill>
                <a:latin typeface="Arial" charset="0"/>
                <a:ea typeface="ＭＳ Ｐゴシック" pitchFamily="34" charset="-128"/>
              </a:defRPr>
            </a:lvl2pPr>
            <a:lvl3pPr algn="l" rtl="0" eaLnBrk="1" fontAlgn="base" hangingPunct="1">
              <a:spcBef>
                <a:spcPct val="0"/>
              </a:spcBef>
              <a:spcAft>
                <a:spcPct val="0"/>
              </a:spcAft>
              <a:defRPr b="1">
                <a:solidFill>
                  <a:schemeClr val="tx1"/>
                </a:solidFill>
                <a:latin typeface="Arial" charset="0"/>
                <a:ea typeface="ＭＳ Ｐゴシック" pitchFamily="34" charset="-128"/>
              </a:defRPr>
            </a:lvl3pPr>
            <a:lvl4pPr algn="l" rtl="0" eaLnBrk="1" fontAlgn="base" hangingPunct="1">
              <a:spcBef>
                <a:spcPct val="0"/>
              </a:spcBef>
              <a:spcAft>
                <a:spcPct val="0"/>
              </a:spcAft>
              <a:defRPr b="1">
                <a:solidFill>
                  <a:schemeClr val="tx1"/>
                </a:solidFill>
                <a:latin typeface="Arial" charset="0"/>
                <a:ea typeface="ＭＳ Ｐゴシック" pitchFamily="34" charset="-128"/>
              </a:defRPr>
            </a:lvl4pPr>
            <a:lvl5pPr algn="l" rtl="0" eaLnBrk="1" fontAlgn="base" hangingPunct="1">
              <a:spcBef>
                <a:spcPct val="0"/>
              </a:spcBef>
              <a:spcAft>
                <a:spcPct val="0"/>
              </a:spcAft>
              <a:defRPr b="1">
                <a:solidFill>
                  <a:schemeClr val="tx1"/>
                </a:solidFill>
                <a:latin typeface="Arial" charset="0"/>
                <a:ea typeface="ＭＳ Ｐゴシック" pitchFamily="34" charset="-128"/>
              </a:defRPr>
            </a:lvl5pPr>
            <a:lvl6pPr marL="457200" algn="l" rtl="0" eaLnBrk="1" fontAlgn="base" hangingPunct="1">
              <a:spcBef>
                <a:spcPct val="0"/>
              </a:spcBef>
              <a:spcAft>
                <a:spcPct val="0"/>
              </a:spcAft>
              <a:defRPr b="1">
                <a:solidFill>
                  <a:schemeClr val="tx1"/>
                </a:solidFill>
                <a:latin typeface="Arial" charset="0"/>
                <a:ea typeface="ＭＳ Ｐゴシック" pitchFamily="34" charset="-128"/>
              </a:defRPr>
            </a:lvl6pPr>
            <a:lvl7pPr marL="914400" algn="l" rtl="0" eaLnBrk="1" fontAlgn="base" hangingPunct="1">
              <a:spcBef>
                <a:spcPct val="0"/>
              </a:spcBef>
              <a:spcAft>
                <a:spcPct val="0"/>
              </a:spcAft>
              <a:defRPr b="1">
                <a:solidFill>
                  <a:schemeClr val="tx1"/>
                </a:solidFill>
                <a:latin typeface="Arial" charset="0"/>
                <a:ea typeface="ＭＳ Ｐゴシック" pitchFamily="34" charset="-128"/>
              </a:defRPr>
            </a:lvl7pPr>
            <a:lvl8pPr marL="1371600" algn="l" rtl="0" eaLnBrk="1" fontAlgn="base" hangingPunct="1">
              <a:spcBef>
                <a:spcPct val="0"/>
              </a:spcBef>
              <a:spcAft>
                <a:spcPct val="0"/>
              </a:spcAft>
              <a:defRPr b="1">
                <a:solidFill>
                  <a:schemeClr val="tx1"/>
                </a:solidFill>
                <a:latin typeface="Arial" charset="0"/>
                <a:ea typeface="ＭＳ Ｐゴシック" pitchFamily="34" charset="-128"/>
              </a:defRPr>
            </a:lvl8pPr>
            <a:lvl9pPr marL="1828800" algn="l" rtl="0" eaLnBrk="1" fontAlgn="base" hangingPunct="1">
              <a:spcBef>
                <a:spcPct val="0"/>
              </a:spcBef>
              <a:spcAft>
                <a:spcPct val="0"/>
              </a:spcAft>
              <a:defRPr b="1">
                <a:solidFill>
                  <a:schemeClr val="tx1"/>
                </a:solidFill>
                <a:latin typeface="Arial" charset="0"/>
                <a:ea typeface="ＭＳ Ｐゴシック" pitchFamily="34" charset="-128"/>
              </a:defRPr>
            </a:lvl9pPr>
          </a:lstStyle>
          <a:p>
            <a:pPr lvl="1"/>
            <a:endParaRPr lang="en-US" sz="2200" dirty="0"/>
          </a:p>
        </p:txBody>
      </p:sp>
      <p:graphicFrame>
        <p:nvGraphicFramePr>
          <p:cNvPr id="9" name="Chart 8"/>
          <p:cNvGraphicFramePr/>
          <p:nvPr>
            <p:extLst>
              <p:ext uri="{D42A27DB-BD31-4B8C-83A1-F6EECF244321}">
                <p14:modId xmlns:p14="http://schemas.microsoft.com/office/powerpoint/2010/main" val="2259777496"/>
              </p:ext>
            </p:extLst>
          </p:nvPr>
        </p:nvGraphicFramePr>
        <p:xfrm>
          <a:off x="0" y="-1"/>
          <a:ext cx="8367059" cy="6439647"/>
        </p:xfrm>
        <a:graphic>
          <a:graphicData uri="http://schemas.openxmlformats.org/drawingml/2006/chart">
            <c:chart xmlns:c="http://schemas.openxmlformats.org/drawingml/2006/chart" xmlns:r="http://schemas.openxmlformats.org/officeDocument/2006/relationships" r:id="rId3"/>
          </a:graphicData>
        </a:graphic>
      </p:graphicFrame>
      <p:sp>
        <p:nvSpPr>
          <p:cNvPr id="11" name="Content Placeholder 3"/>
          <p:cNvSpPr txBox="1">
            <a:spLocks/>
          </p:cNvSpPr>
          <p:nvPr/>
        </p:nvSpPr>
        <p:spPr>
          <a:xfrm>
            <a:off x="632521" y="985931"/>
            <a:ext cx="8642350" cy="255691"/>
          </a:xfrm>
          <a:prstGeom prst="rect">
            <a:avLst/>
          </a:prstGeom>
        </p:spPr>
        <p:txBody>
          <a:bodyPr/>
          <a:lstStyle>
            <a:lvl1pPr algn="l" rtl="0" eaLnBrk="1" fontAlgn="base" hangingPunct="1">
              <a:spcBef>
                <a:spcPct val="0"/>
              </a:spcBef>
              <a:spcAft>
                <a:spcPct val="0"/>
              </a:spcAft>
              <a:defRPr sz="1200" b="1">
                <a:solidFill>
                  <a:schemeClr val="tx1"/>
                </a:solidFill>
                <a:latin typeface="+mn-lt"/>
                <a:ea typeface="+mn-ea"/>
                <a:cs typeface="+mn-cs"/>
              </a:defRPr>
            </a:lvl1pPr>
            <a:lvl2pPr marL="179388" indent="-177800" algn="l" rtl="0" eaLnBrk="1" fontAlgn="base" hangingPunct="1">
              <a:spcBef>
                <a:spcPct val="0"/>
              </a:spcBef>
              <a:spcAft>
                <a:spcPct val="0"/>
              </a:spcAft>
              <a:buSzPct val="130000"/>
              <a:buChar char="•"/>
              <a:defRPr sz="1200">
                <a:solidFill>
                  <a:schemeClr val="tx1"/>
                </a:solidFill>
                <a:latin typeface="+mn-lt"/>
                <a:ea typeface="+mn-ea"/>
              </a:defRPr>
            </a:lvl2pPr>
            <a:lvl3pPr marL="403225" indent="-222250" algn="l" rtl="0" eaLnBrk="1" fontAlgn="base" hangingPunct="1">
              <a:spcBef>
                <a:spcPct val="0"/>
              </a:spcBef>
              <a:spcAft>
                <a:spcPct val="0"/>
              </a:spcAft>
              <a:buFont typeface="Arial" charset="0"/>
              <a:buChar char="–"/>
              <a:defRPr sz="1200">
                <a:solidFill>
                  <a:schemeClr val="tx1"/>
                </a:solidFill>
                <a:latin typeface="+mn-lt"/>
                <a:ea typeface="+mn-ea"/>
              </a:defRPr>
            </a:lvl3pPr>
            <a:lvl4pPr marL="560388" indent="-142875" algn="l" rtl="0" eaLnBrk="1" fontAlgn="base" hangingPunct="1">
              <a:spcBef>
                <a:spcPct val="0"/>
              </a:spcBef>
              <a:spcAft>
                <a:spcPct val="0"/>
              </a:spcAft>
              <a:buFont typeface="Arial" charset="0"/>
              <a:buChar char="-"/>
              <a:defRPr sz="1200">
                <a:solidFill>
                  <a:schemeClr val="tx1"/>
                </a:solidFill>
                <a:latin typeface="+mn-lt"/>
                <a:ea typeface="+mn-ea"/>
              </a:defRPr>
            </a:lvl4pPr>
            <a:lvl5pPr marL="788988" indent="-209550" algn="l" rtl="0" eaLnBrk="1" fontAlgn="base" hangingPunct="1">
              <a:spcBef>
                <a:spcPct val="0"/>
              </a:spcBef>
              <a:spcAft>
                <a:spcPct val="0"/>
              </a:spcAft>
              <a:buFont typeface="Arial" charset="0"/>
              <a:buChar char="&gt;"/>
              <a:defRPr sz="1200">
                <a:solidFill>
                  <a:schemeClr val="tx1"/>
                </a:solidFill>
                <a:latin typeface="+mn-lt"/>
                <a:ea typeface="+mn-ea"/>
              </a:defRPr>
            </a:lvl5pPr>
            <a:lvl6pPr marL="1246188" indent="-209550" algn="l" rtl="0" eaLnBrk="1" fontAlgn="base" hangingPunct="1">
              <a:spcBef>
                <a:spcPct val="0"/>
              </a:spcBef>
              <a:spcAft>
                <a:spcPct val="0"/>
              </a:spcAft>
              <a:buFont typeface="Arial" charset="0"/>
              <a:buChar char="&gt;"/>
              <a:defRPr sz="1200">
                <a:solidFill>
                  <a:schemeClr val="tx1"/>
                </a:solidFill>
                <a:latin typeface="+mn-lt"/>
                <a:ea typeface="+mn-ea"/>
              </a:defRPr>
            </a:lvl6pPr>
            <a:lvl7pPr marL="1703388" indent="-209550" algn="l" rtl="0" eaLnBrk="1" fontAlgn="base" hangingPunct="1">
              <a:spcBef>
                <a:spcPct val="0"/>
              </a:spcBef>
              <a:spcAft>
                <a:spcPct val="0"/>
              </a:spcAft>
              <a:buFont typeface="Arial" charset="0"/>
              <a:buChar char="&gt;"/>
              <a:defRPr sz="1200">
                <a:solidFill>
                  <a:schemeClr val="tx1"/>
                </a:solidFill>
                <a:latin typeface="+mn-lt"/>
                <a:ea typeface="+mn-ea"/>
              </a:defRPr>
            </a:lvl7pPr>
            <a:lvl8pPr marL="2160588" indent="-209550" algn="l" rtl="0" eaLnBrk="1" fontAlgn="base" hangingPunct="1">
              <a:spcBef>
                <a:spcPct val="0"/>
              </a:spcBef>
              <a:spcAft>
                <a:spcPct val="0"/>
              </a:spcAft>
              <a:buFont typeface="Arial" charset="0"/>
              <a:buChar char="&gt;"/>
              <a:defRPr sz="1200">
                <a:solidFill>
                  <a:schemeClr val="tx1"/>
                </a:solidFill>
                <a:latin typeface="+mn-lt"/>
                <a:ea typeface="+mn-ea"/>
              </a:defRPr>
            </a:lvl8pPr>
            <a:lvl9pPr marL="2617788" indent="-209550" algn="l" rtl="0" eaLnBrk="1" fontAlgn="base" hangingPunct="1">
              <a:spcBef>
                <a:spcPct val="0"/>
              </a:spcBef>
              <a:spcAft>
                <a:spcPct val="0"/>
              </a:spcAft>
              <a:buFont typeface="Arial" charset="0"/>
              <a:buChar char="&gt;"/>
              <a:defRPr sz="1200">
                <a:solidFill>
                  <a:schemeClr val="tx1"/>
                </a:solidFill>
                <a:latin typeface="+mn-lt"/>
                <a:ea typeface="+mn-ea"/>
              </a:defRPr>
            </a:lvl9pPr>
          </a:lstStyle>
          <a:p>
            <a:endParaRPr lang="en-US" sz="1800" b="0" dirty="0">
              <a:latin typeface="Arial" charset="0"/>
              <a:ea typeface="ＭＳ Ｐゴシック" pitchFamily="34" charset="-128"/>
            </a:endParaRPr>
          </a:p>
        </p:txBody>
      </p:sp>
      <p:sp>
        <p:nvSpPr>
          <p:cNvPr id="21" name="Title 1"/>
          <p:cNvSpPr txBox="1">
            <a:spLocks/>
          </p:cNvSpPr>
          <p:nvPr/>
        </p:nvSpPr>
        <p:spPr>
          <a:xfrm>
            <a:off x="554039" y="198996"/>
            <a:ext cx="6913563" cy="677108"/>
          </a:xfrm>
          <a:prstGeom prst="rect">
            <a:avLst/>
          </a:prstGeom>
        </p:spPr>
        <p:txBody>
          <a:bodyPr/>
          <a:lstStyle>
            <a:lvl1pPr algn="l" rtl="0" eaLnBrk="1" fontAlgn="base" hangingPunct="1">
              <a:spcBef>
                <a:spcPct val="0"/>
              </a:spcBef>
              <a:spcAft>
                <a:spcPct val="0"/>
              </a:spcAft>
              <a:defRPr sz="2400" b="1">
                <a:solidFill>
                  <a:schemeClr val="tx1"/>
                </a:solidFill>
                <a:latin typeface="+mj-lt"/>
                <a:ea typeface="+mj-ea"/>
                <a:cs typeface="+mj-cs"/>
              </a:defRPr>
            </a:lvl1pPr>
            <a:lvl2pPr algn="l" rtl="0" eaLnBrk="1" fontAlgn="base" hangingPunct="1">
              <a:spcBef>
                <a:spcPct val="0"/>
              </a:spcBef>
              <a:spcAft>
                <a:spcPct val="0"/>
              </a:spcAft>
              <a:defRPr b="1">
                <a:solidFill>
                  <a:schemeClr val="tx1"/>
                </a:solidFill>
                <a:latin typeface="Arial" charset="0"/>
                <a:ea typeface="ＭＳ Ｐゴシック" pitchFamily="34" charset="-128"/>
              </a:defRPr>
            </a:lvl2pPr>
            <a:lvl3pPr algn="l" rtl="0" eaLnBrk="1" fontAlgn="base" hangingPunct="1">
              <a:spcBef>
                <a:spcPct val="0"/>
              </a:spcBef>
              <a:spcAft>
                <a:spcPct val="0"/>
              </a:spcAft>
              <a:defRPr b="1">
                <a:solidFill>
                  <a:schemeClr val="tx1"/>
                </a:solidFill>
                <a:latin typeface="Arial" charset="0"/>
                <a:ea typeface="ＭＳ Ｐゴシック" pitchFamily="34" charset="-128"/>
              </a:defRPr>
            </a:lvl3pPr>
            <a:lvl4pPr algn="l" rtl="0" eaLnBrk="1" fontAlgn="base" hangingPunct="1">
              <a:spcBef>
                <a:spcPct val="0"/>
              </a:spcBef>
              <a:spcAft>
                <a:spcPct val="0"/>
              </a:spcAft>
              <a:defRPr b="1">
                <a:solidFill>
                  <a:schemeClr val="tx1"/>
                </a:solidFill>
                <a:latin typeface="Arial" charset="0"/>
                <a:ea typeface="ＭＳ Ｐゴシック" pitchFamily="34" charset="-128"/>
              </a:defRPr>
            </a:lvl4pPr>
            <a:lvl5pPr algn="l" rtl="0" eaLnBrk="1" fontAlgn="base" hangingPunct="1">
              <a:spcBef>
                <a:spcPct val="0"/>
              </a:spcBef>
              <a:spcAft>
                <a:spcPct val="0"/>
              </a:spcAft>
              <a:defRPr b="1">
                <a:solidFill>
                  <a:schemeClr val="tx1"/>
                </a:solidFill>
                <a:latin typeface="Arial" charset="0"/>
                <a:ea typeface="ＭＳ Ｐゴシック" pitchFamily="34" charset="-128"/>
              </a:defRPr>
            </a:lvl5pPr>
            <a:lvl6pPr marL="457200" algn="l" rtl="0" eaLnBrk="1" fontAlgn="base" hangingPunct="1">
              <a:spcBef>
                <a:spcPct val="0"/>
              </a:spcBef>
              <a:spcAft>
                <a:spcPct val="0"/>
              </a:spcAft>
              <a:defRPr b="1">
                <a:solidFill>
                  <a:schemeClr val="tx1"/>
                </a:solidFill>
                <a:latin typeface="Arial" charset="0"/>
                <a:ea typeface="ＭＳ Ｐゴシック" pitchFamily="34" charset="-128"/>
              </a:defRPr>
            </a:lvl6pPr>
            <a:lvl7pPr marL="914400" algn="l" rtl="0" eaLnBrk="1" fontAlgn="base" hangingPunct="1">
              <a:spcBef>
                <a:spcPct val="0"/>
              </a:spcBef>
              <a:spcAft>
                <a:spcPct val="0"/>
              </a:spcAft>
              <a:defRPr b="1">
                <a:solidFill>
                  <a:schemeClr val="tx1"/>
                </a:solidFill>
                <a:latin typeface="Arial" charset="0"/>
                <a:ea typeface="ＭＳ Ｐゴシック" pitchFamily="34" charset="-128"/>
              </a:defRPr>
            </a:lvl7pPr>
            <a:lvl8pPr marL="1371600" algn="l" rtl="0" eaLnBrk="1" fontAlgn="base" hangingPunct="1">
              <a:spcBef>
                <a:spcPct val="0"/>
              </a:spcBef>
              <a:spcAft>
                <a:spcPct val="0"/>
              </a:spcAft>
              <a:defRPr b="1">
                <a:solidFill>
                  <a:schemeClr val="tx1"/>
                </a:solidFill>
                <a:latin typeface="Arial" charset="0"/>
                <a:ea typeface="ＭＳ Ｐゴシック" pitchFamily="34" charset="-128"/>
              </a:defRPr>
            </a:lvl8pPr>
            <a:lvl9pPr marL="1828800" algn="l" rtl="0" eaLnBrk="1" fontAlgn="base" hangingPunct="1">
              <a:spcBef>
                <a:spcPct val="0"/>
              </a:spcBef>
              <a:spcAft>
                <a:spcPct val="0"/>
              </a:spcAft>
              <a:defRPr b="1">
                <a:solidFill>
                  <a:schemeClr val="tx1"/>
                </a:solidFill>
                <a:latin typeface="Arial" charset="0"/>
                <a:ea typeface="ＭＳ Ｐゴシック" pitchFamily="34" charset="-128"/>
              </a:defRPr>
            </a:lvl9pPr>
          </a:lstStyle>
          <a:p>
            <a:endParaRPr lang="en-AU" sz="2200" dirty="0"/>
          </a:p>
        </p:txBody>
      </p:sp>
      <p:sp>
        <p:nvSpPr>
          <p:cNvPr id="18" name="TextBox 39"/>
          <p:cNvSpPr txBox="1"/>
          <p:nvPr/>
        </p:nvSpPr>
        <p:spPr>
          <a:xfrm>
            <a:off x="8133186" y="863659"/>
            <a:ext cx="2011869" cy="677108"/>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AU" sz="2200" b="1" dirty="0">
                <a:ln w="635">
                  <a:noFill/>
                </a:ln>
                <a:solidFill>
                  <a:schemeClr val="tx2"/>
                </a:solidFill>
              </a:rPr>
              <a:t>2+ bedrooms spare</a:t>
            </a:r>
          </a:p>
        </p:txBody>
      </p:sp>
      <p:sp>
        <p:nvSpPr>
          <p:cNvPr id="28" name="TextBox 39"/>
          <p:cNvSpPr txBox="1"/>
          <p:nvPr/>
        </p:nvSpPr>
        <p:spPr>
          <a:xfrm>
            <a:off x="8110255" y="162809"/>
            <a:ext cx="1840565" cy="677108"/>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AU" sz="2200" b="1" dirty="0">
                <a:ln w="635">
                  <a:noFill/>
                </a:ln>
                <a:solidFill>
                  <a:schemeClr val="bg2"/>
                </a:solidFill>
              </a:rPr>
              <a:t>3+ bedrooms spare</a:t>
            </a:r>
          </a:p>
        </p:txBody>
      </p:sp>
      <p:sp>
        <p:nvSpPr>
          <p:cNvPr id="29" name="TextBox 39"/>
          <p:cNvSpPr txBox="1"/>
          <p:nvPr/>
        </p:nvSpPr>
        <p:spPr>
          <a:xfrm>
            <a:off x="8126836" y="1963886"/>
            <a:ext cx="2018219" cy="677108"/>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AU" sz="2200" b="1" dirty="0">
                <a:ln w="635">
                  <a:noFill/>
                </a:ln>
                <a:solidFill>
                  <a:schemeClr val="accent1"/>
                </a:solidFill>
              </a:rPr>
              <a:t>1+ bedrooms spare</a:t>
            </a:r>
          </a:p>
        </p:txBody>
      </p:sp>
      <p:sp>
        <p:nvSpPr>
          <p:cNvPr id="30" name="TextBox 39"/>
          <p:cNvSpPr txBox="1"/>
          <p:nvPr/>
        </p:nvSpPr>
        <p:spPr>
          <a:xfrm>
            <a:off x="8120486" y="3618801"/>
            <a:ext cx="2024570" cy="677108"/>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AU" sz="2200" b="1" dirty="0">
                <a:ln w="635">
                  <a:noFill/>
                </a:ln>
                <a:solidFill>
                  <a:schemeClr val="accent2"/>
                </a:solidFill>
              </a:rPr>
              <a:t>No extra needed</a:t>
            </a:r>
          </a:p>
        </p:txBody>
      </p:sp>
      <p:sp>
        <p:nvSpPr>
          <p:cNvPr id="31" name="TextBox 39"/>
          <p:cNvSpPr txBox="1"/>
          <p:nvPr/>
        </p:nvSpPr>
        <p:spPr>
          <a:xfrm>
            <a:off x="8114136" y="4973036"/>
            <a:ext cx="1791864" cy="677108"/>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AU" sz="2200" b="1" dirty="0">
                <a:ln w="635">
                  <a:noFill/>
                </a:ln>
                <a:solidFill>
                  <a:schemeClr val="accent3"/>
                </a:solidFill>
              </a:rPr>
              <a:t>1+ more needed</a:t>
            </a:r>
          </a:p>
        </p:txBody>
      </p:sp>
      <p:sp>
        <p:nvSpPr>
          <p:cNvPr id="14" name="TextBox 13"/>
          <p:cNvSpPr txBox="1"/>
          <p:nvPr/>
        </p:nvSpPr>
        <p:spPr>
          <a:xfrm>
            <a:off x="2572330" y="6502580"/>
            <a:ext cx="3655791" cy="338554"/>
          </a:xfrm>
          <a:prstGeom prst="rect">
            <a:avLst/>
          </a:prstGeom>
          <a:noFill/>
        </p:spPr>
        <p:txBody>
          <a:bodyPr wrap="square" lIns="0" tIns="0" bIns="0" rtlCol="0">
            <a:spAutoFit/>
          </a:bodyPr>
          <a:lstStyle/>
          <a:p>
            <a:pPr algn="ctr"/>
            <a:r>
              <a:rPr lang="en-AU" sz="2200" b="1" dirty="0"/>
              <a:t>Housing tenure</a:t>
            </a:r>
          </a:p>
        </p:txBody>
      </p:sp>
    </p:spTree>
    <p:extLst>
      <p:ext uri="{BB962C8B-B14F-4D97-AF65-F5344CB8AC3E}">
        <p14:creationId xmlns:p14="http://schemas.microsoft.com/office/powerpoint/2010/main" val="419648643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Chart 8"/>
          <p:cNvGraphicFramePr/>
          <p:nvPr>
            <p:extLst>
              <p:ext uri="{D42A27DB-BD31-4B8C-83A1-F6EECF244321}">
                <p14:modId xmlns:p14="http://schemas.microsoft.com/office/powerpoint/2010/main" val="1605146164"/>
              </p:ext>
            </p:extLst>
          </p:nvPr>
        </p:nvGraphicFramePr>
        <p:xfrm>
          <a:off x="0" y="0"/>
          <a:ext cx="9906000" cy="6858000"/>
        </p:xfrm>
        <a:graphic>
          <a:graphicData uri="http://schemas.openxmlformats.org/drawingml/2006/chart">
            <c:chart xmlns:c="http://schemas.openxmlformats.org/drawingml/2006/chart" xmlns:r="http://schemas.openxmlformats.org/officeDocument/2006/relationships" r:id="rId3"/>
          </a:graphicData>
        </a:graphic>
      </p:graphicFrame>
      <p:sp>
        <p:nvSpPr>
          <p:cNvPr id="11" name="Content Placeholder 3"/>
          <p:cNvSpPr txBox="1">
            <a:spLocks/>
          </p:cNvSpPr>
          <p:nvPr/>
        </p:nvSpPr>
        <p:spPr>
          <a:xfrm>
            <a:off x="632521" y="985931"/>
            <a:ext cx="8642350" cy="255691"/>
          </a:xfrm>
          <a:prstGeom prst="rect">
            <a:avLst/>
          </a:prstGeom>
        </p:spPr>
        <p:txBody>
          <a:bodyPr/>
          <a:lstStyle>
            <a:lvl1pPr algn="l" rtl="0" eaLnBrk="1" fontAlgn="base" hangingPunct="1">
              <a:spcBef>
                <a:spcPct val="0"/>
              </a:spcBef>
              <a:spcAft>
                <a:spcPct val="0"/>
              </a:spcAft>
              <a:defRPr sz="1200" b="1">
                <a:solidFill>
                  <a:schemeClr val="tx1"/>
                </a:solidFill>
                <a:latin typeface="+mn-lt"/>
                <a:ea typeface="+mn-ea"/>
                <a:cs typeface="+mn-cs"/>
              </a:defRPr>
            </a:lvl1pPr>
            <a:lvl2pPr marL="179388" indent="-177800" algn="l" rtl="0" eaLnBrk="1" fontAlgn="base" hangingPunct="1">
              <a:spcBef>
                <a:spcPct val="0"/>
              </a:spcBef>
              <a:spcAft>
                <a:spcPct val="0"/>
              </a:spcAft>
              <a:buSzPct val="130000"/>
              <a:buChar char="•"/>
              <a:defRPr sz="1200">
                <a:solidFill>
                  <a:schemeClr val="tx1"/>
                </a:solidFill>
                <a:latin typeface="+mn-lt"/>
                <a:ea typeface="+mn-ea"/>
              </a:defRPr>
            </a:lvl2pPr>
            <a:lvl3pPr marL="403225" indent="-222250" algn="l" rtl="0" eaLnBrk="1" fontAlgn="base" hangingPunct="1">
              <a:spcBef>
                <a:spcPct val="0"/>
              </a:spcBef>
              <a:spcAft>
                <a:spcPct val="0"/>
              </a:spcAft>
              <a:buFont typeface="Arial" charset="0"/>
              <a:buChar char="–"/>
              <a:defRPr sz="1200">
                <a:solidFill>
                  <a:schemeClr val="tx1"/>
                </a:solidFill>
                <a:latin typeface="+mn-lt"/>
                <a:ea typeface="+mn-ea"/>
              </a:defRPr>
            </a:lvl3pPr>
            <a:lvl4pPr marL="560388" indent="-142875" algn="l" rtl="0" eaLnBrk="1" fontAlgn="base" hangingPunct="1">
              <a:spcBef>
                <a:spcPct val="0"/>
              </a:spcBef>
              <a:spcAft>
                <a:spcPct val="0"/>
              </a:spcAft>
              <a:buFont typeface="Arial" charset="0"/>
              <a:buChar char="-"/>
              <a:defRPr sz="1200">
                <a:solidFill>
                  <a:schemeClr val="tx1"/>
                </a:solidFill>
                <a:latin typeface="+mn-lt"/>
                <a:ea typeface="+mn-ea"/>
              </a:defRPr>
            </a:lvl4pPr>
            <a:lvl5pPr marL="788988" indent="-209550" algn="l" rtl="0" eaLnBrk="1" fontAlgn="base" hangingPunct="1">
              <a:spcBef>
                <a:spcPct val="0"/>
              </a:spcBef>
              <a:spcAft>
                <a:spcPct val="0"/>
              </a:spcAft>
              <a:buFont typeface="Arial" charset="0"/>
              <a:buChar char="&gt;"/>
              <a:defRPr sz="1200">
                <a:solidFill>
                  <a:schemeClr val="tx1"/>
                </a:solidFill>
                <a:latin typeface="+mn-lt"/>
                <a:ea typeface="+mn-ea"/>
              </a:defRPr>
            </a:lvl5pPr>
            <a:lvl6pPr marL="1246188" indent="-209550" algn="l" rtl="0" eaLnBrk="1" fontAlgn="base" hangingPunct="1">
              <a:spcBef>
                <a:spcPct val="0"/>
              </a:spcBef>
              <a:spcAft>
                <a:spcPct val="0"/>
              </a:spcAft>
              <a:buFont typeface="Arial" charset="0"/>
              <a:buChar char="&gt;"/>
              <a:defRPr sz="1200">
                <a:solidFill>
                  <a:schemeClr val="tx1"/>
                </a:solidFill>
                <a:latin typeface="+mn-lt"/>
                <a:ea typeface="+mn-ea"/>
              </a:defRPr>
            </a:lvl6pPr>
            <a:lvl7pPr marL="1703388" indent="-209550" algn="l" rtl="0" eaLnBrk="1" fontAlgn="base" hangingPunct="1">
              <a:spcBef>
                <a:spcPct val="0"/>
              </a:spcBef>
              <a:spcAft>
                <a:spcPct val="0"/>
              </a:spcAft>
              <a:buFont typeface="Arial" charset="0"/>
              <a:buChar char="&gt;"/>
              <a:defRPr sz="1200">
                <a:solidFill>
                  <a:schemeClr val="tx1"/>
                </a:solidFill>
                <a:latin typeface="+mn-lt"/>
                <a:ea typeface="+mn-ea"/>
              </a:defRPr>
            </a:lvl7pPr>
            <a:lvl8pPr marL="2160588" indent="-209550" algn="l" rtl="0" eaLnBrk="1" fontAlgn="base" hangingPunct="1">
              <a:spcBef>
                <a:spcPct val="0"/>
              </a:spcBef>
              <a:spcAft>
                <a:spcPct val="0"/>
              </a:spcAft>
              <a:buFont typeface="Arial" charset="0"/>
              <a:buChar char="&gt;"/>
              <a:defRPr sz="1200">
                <a:solidFill>
                  <a:schemeClr val="tx1"/>
                </a:solidFill>
                <a:latin typeface="+mn-lt"/>
                <a:ea typeface="+mn-ea"/>
              </a:defRPr>
            </a:lvl8pPr>
            <a:lvl9pPr marL="2617788" indent="-209550" algn="l" rtl="0" eaLnBrk="1" fontAlgn="base" hangingPunct="1">
              <a:spcBef>
                <a:spcPct val="0"/>
              </a:spcBef>
              <a:spcAft>
                <a:spcPct val="0"/>
              </a:spcAft>
              <a:buFont typeface="Arial" charset="0"/>
              <a:buChar char="&gt;"/>
              <a:defRPr sz="1200">
                <a:solidFill>
                  <a:schemeClr val="tx1"/>
                </a:solidFill>
                <a:latin typeface="+mn-lt"/>
                <a:ea typeface="+mn-ea"/>
              </a:defRPr>
            </a:lvl9pPr>
          </a:lstStyle>
          <a:p>
            <a:endParaRPr lang="en-US" sz="1800" b="0" dirty="0">
              <a:latin typeface="Arial" charset="0"/>
              <a:ea typeface="ＭＳ Ｐゴシック" pitchFamily="34" charset="-128"/>
            </a:endParaRPr>
          </a:p>
        </p:txBody>
      </p:sp>
      <p:sp>
        <p:nvSpPr>
          <p:cNvPr id="22" name="TextBox 1"/>
          <p:cNvSpPr txBox="1"/>
          <p:nvPr/>
        </p:nvSpPr>
        <p:spPr>
          <a:xfrm>
            <a:off x="1159076" y="189432"/>
            <a:ext cx="939362" cy="430887"/>
          </a:xfrm>
          <a:prstGeom prst="rect">
            <a:avLst/>
          </a:prstGeom>
          <a:noFill/>
          <a:ln>
            <a:noFill/>
          </a:ln>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AU" sz="2200" dirty="0">
                <a:solidFill>
                  <a:schemeClr val="accent2"/>
                </a:solidFill>
              </a:rPr>
              <a:t>1995</a:t>
            </a:r>
          </a:p>
        </p:txBody>
      </p:sp>
      <p:sp>
        <p:nvSpPr>
          <p:cNvPr id="23" name="TextBox 1"/>
          <p:cNvSpPr txBox="1"/>
          <p:nvPr/>
        </p:nvSpPr>
        <p:spPr>
          <a:xfrm>
            <a:off x="1159076" y="589209"/>
            <a:ext cx="898284" cy="430887"/>
          </a:xfrm>
          <a:prstGeom prst="rect">
            <a:avLst/>
          </a:prstGeom>
          <a:noFill/>
          <a:ln>
            <a:noFill/>
          </a:ln>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AU" sz="2200" dirty="0">
                <a:solidFill>
                  <a:schemeClr val="tx2"/>
                </a:solidFill>
              </a:rPr>
              <a:t>2015</a:t>
            </a:r>
          </a:p>
        </p:txBody>
      </p:sp>
      <p:sp>
        <p:nvSpPr>
          <p:cNvPr id="12" name="Title 1"/>
          <p:cNvSpPr txBox="1">
            <a:spLocks/>
          </p:cNvSpPr>
          <p:nvPr/>
        </p:nvSpPr>
        <p:spPr>
          <a:xfrm>
            <a:off x="554039" y="198996"/>
            <a:ext cx="6913563" cy="677108"/>
          </a:xfrm>
          <a:prstGeom prst="rect">
            <a:avLst/>
          </a:prstGeom>
        </p:spPr>
        <p:txBody>
          <a:bodyPr/>
          <a:lstStyle>
            <a:lvl1pPr algn="l" rtl="0" eaLnBrk="1" fontAlgn="base" hangingPunct="1">
              <a:spcBef>
                <a:spcPct val="0"/>
              </a:spcBef>
              <a:spcAft>
                <a:spcPct val="0"/>
              </a:spcAft>
              <a:defRPr sz="2400" b="1">
                <a:solidFill>
                  <a:schemeClr val="tx1"/>
                </a:solidFill>
                <a:latin typeface="+mj-lt"/>
                <a:ea typeface="+mj-ea"/>
                <a:cs typeface="+mj-cs"/>
              </a:defRPr>
            </a:lvl1pPr>
            <a:lvl2pPr algn="l" rtl="0" eaLnBrk="1" fontAlgn="base" hangingPunct="1">
              <a:spcBef>
                <a:spcPct val="0"/>
              </a:spcBef>
              <a:spcAft>
                <a:spcPct val="0"/>
              </a:spcAft>
              <a:defRPr b="1">
                <a:solidFill>
                  <a:schemeClr val="tx1"/>
                </a:solidFill>
                <a:latin typeface="Arial" charset="0"/>
                <a:ea typeface="ＭＳ Ｐゴシック" pitchFamily="34" charset="-128"/>
              </a:defRPr>
            </a:lvl2pPr>
            <a:lvl3pPr algn="l" rtl="0" eaLnBrk="1" fontAlgn="base" hangingPunct="1">
              <a:spcBef>
                <a:spcPct val="0"/>
              </a:spcBef>
              <a:spcAft>
                <a:spcPct val="0"/>
              </a:spcAft>
              <a:defRPr b="1">
                <a:solidFill>
                  <a:schemeClr val="tx1"/>
                </a:solidFill>
                <a:latin typeface="Arial" charset="0"/>
                <a:ea typeface="ＭＳ Ｐゴシック" pitchFamily="34" charset="-128"/>
              </a:defRPr>
            </a:lvl3pPr>
            <a:lvl4pPr algn="l" rtl="0" eaLnBrk="1" fontAlgn="base" hangingPunct="1">
              <a:spcBef>
                <a:spcPct val="0"/>
              </a:spcBef>
              <a:spcAft>
                <a:spcPct val="0"/>
              </a:spcAft>
              <a:defRPr b="1">
                <a:solidFill>
                  <a:schemeClr val="tx1"/>
                </a:solidFill>
                <a:latin typeface="Arial" charset="0"/>
                <a:ea typeface="ＭＳ Ｐゴシック" pitchFamily="34" charset="-128"/>
              </a:defRPr>
            </a:lvl4pPr>
            <a:lvl5pPr algn="l" rtl="0" eaLnBrk="1" fontAlgn="base" hangingPunct="1">
              <a:spcBef>
                <a:spcPct val="0"/>
              </a:spcBef>
              <a:spcAft>
                <a:spcPct val="0"/>
              </a:spcAft>
              <a:defRPr b="1">
                <a:solidFill>
                  <a:schemeClr val="tx1"/>
                </a:solidFill>
                <a:latin typeface="Arial" charset="0"/>
                <a:ea typeface="ＭＳ Ｐゴシック" pitchFamily="34" charset="-128"/>
              </a:defRPr>
            </a:lvl5pPr>
            <a:lvl6pPr marL="457200" algn="l" rtl="0" eaLnBrk="1" fontAlgn="base" hangingPunct="1">
              <a:spcBef>
                <a:spcPct val="0"/>
              </a:spcBef>
              <a:spcAft>
                <a:spcPct val="0"/>
              </a:spcAft>
              <a:defRPr b="1">
                <a:solidFill>
                  <a:schemeClr val="tx1"/>
                </a:solidFill>
                <a:latin typeface="Arial" charset="0"/>
                <a:ea typeface="ＭＳ Ｐゴシック" pitchFamily="34" charset="-128"/>
              </a:defRPr>
            </a:lvl6pPr>
            <a:lvl7pPr marL="914400" algn="l" rtl="0" eaLnBrk="1" fontAlgn="base" hangingPunct="1">
              <a:spcBef>
                <a:spcPct val="0"/>
              </a:spcBef>
              <a:spcAft>
                <a:spcPct val="0"/>
              </a:spcAft>
              <a:defRPr b="1">
                <a:solidFill>
                  <a:schemeClr val="tx1"/>
                </a:solidFill>
                <a:latin typeface="Arial" charset="0"/>
                <a:ea typeface="ＭＳ Ｐゴシック" pitchFamily="34" charset="-128"/>
              </a:defRPr>
            </a:lvl7pPr>
            <a:lvl8pPr marL="1371600" algn="l" rtl="0" eaLnBrk="1" fontAlgn="base" hangingPunct="1">
              <a:spcBef>
                <a:spcPct val="0"/>
              </a:spcBef>
              <a:spcAft>
                <a:spcPct val="0"/>
              </a:spcAft>
              <a:defRPr b="1">
                <a:solidFill>
                  <a:schemeClr val="tx1"/>
                </a:solidFill>
                <a:latin typeface="Arial" charset="0"/>
                <a:ea typeface="ＭＳ Ｐゴシック" pitchFamily="34" charset="-128"/>
              </a:defRPr>
            </a:lvl8pPr>
            <a:lvl9pPr marL="1828800" algn="l" rtl="0" eaLnBrk="1" fontAlgn="base" hangingPunct="1">
              <a:spcBef>
                <a:spcPct val="0"/>
              </a:spcBef>
              <a:spcAft>
                <a:spcPct val="0"/>
              </a:spcAft>
              <a:defRPr b="1">
                <a:solidFill>
                  <a:schemeClr val="tx1"/>
                </a:solidFill>
                <a:latin typeface="Arial" charset="0"/>
                <a:ea typeface="ＭＳ Ｐゴシック" pitchFamily="34" charset="-128"/>
              </a:defRPr>
            </a:lvl9pPr>
          </a:lstStyle>
          <a:p>
            <a:pPr marL="0" lvl="1"/>
            <a:endParaRPr lang="en-US" sz="2200" dirty="0"/>
          </a:p>
        </p:txBody>
      </p:sp>
      <p:sp>
        <p:nvSpPr>
          <p:cNvPr id="8" name="Rectangle 7">
            <a:extLst>
              <a:ext uri="{FF2B5EF4-FFF2-40B4-BE49-F238E27FC236}">
                <a16:creationId xmlns:a16="http://schemas.microsoft.com/office/drawing/2014/main" id="{8CBBB318-5047-4D2D-BF45-9493744A3E14}"/>
              </a:ext>
            </a:extLst>
          </p:cNvPr>
          <p:cNvSpPr/>
          <p:nvPr/>
        </p:nvSpPr>
        <p:spPr bwMode="auto">
          <a:xfrm>
            <a:off x="857068" y="262099"/>
            <a:ext cx="290285" cy="290285"/>
          </a:xfrm>
          <a:prstGeom prst="rect">
            <a:avLst/>
          </a:prstGeom>
          <a:solidFill>
            <a:schemeClr val="accent2"/>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34" charset="-128"/>
            </a:endParaRPr>
          </a:p>
        </p:txBody>
      </p:sp>
      <p:sp>
        <p:nvSpPr>
          <p:cNvPr id="10" name="Rectangle 9">
            <a:extLst>
              <a:ext uri="{FF2B5EF4-FFF2-40B4-BE49-F238E27FC236}">
                <a16:creationId xmlns:a16="http://schemas.microsoft.com/office/drawing/2014/main" id="{73F63CC2-FE01-4714-BC8B-F8DB082574C2}"/>
              </a:ext>
            </a:extLst>
          </p:cNvPr>
          <p:cNvSpPr/>
          <p:nvPr/>
        </p:nvSpPr>
        <p:spPr bwMode="auto">
          <a:xfrm>
            <a:off x="857067" y="655488"/>
            <a:ext cx="290285" cy="290285"/>
          </a:xfrm>
          <a:prstGeom prst="rect">
            <a:avLst/>
          </a:prstGeom>
          <a:solidFill>
            <a:schemeClr val="tx2"/>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34" charset="-128"/>
            </a:endParaRPr>
          </a:p>
        </p:txBody>
      </p:sp>
    </p:spTree>
    <p:extLst>
      <p:ext uri="{BB962C8B-B14F-4D97-AF65-F5344CB8AC3E}">
        <p14:creationId xmlns:p14="http://schemas.microsoft.com/office/powerpoint/2010/main" val="271106818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00779F52-C586-4228-87D7-AF5F36EAC19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354" b="3426"/>
          <a:stretch/>
        </p:blipFill>
        <p:spPr bwMode="auto">
          <a:xfrm>
            <a:off x="507261" y="-3509"/>
            <a:ext cx="8941539" cy="68615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6371473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p:cNvGraphicFramePr/>
          <p:nvPr>
            <p:extLst>
              <p:ext uri="{D42A27DB-BD31-4B8C-83A1-F6EECF244321}">
                <p14:modId xmlns:p14="http://schemas.microsoft.com/office/powerpoint/2010/main" val="716202029"/>
              </p:ext>
            </p:extLst>
          </p:nvPr>
        </p:nvGraphicFramePr>
        <p:xfrm>
          <a:off x="1" y="0"/>
          <a:ext cx="8482988" cy="6858000"/>
        </p:xfrm>
        <a:graphic>
          <a:graphicData uri="http://schemas.openxmlformats.org/drawingml/2006/chart">
            <c:chart xmlns:c="http://schemas.openxmlformats.org/drawingml/2006/chart" xmlns:r="http://schemas.openxmlformats.org/officeDocument/2006/relationships" r:id="rId3"/>
          </a:graphicData>
        </a:graphic>
      </p:graphicFrame>
      <p:sp>
        <p:nvSpPr>
          <p:cNvPr id="3" name="TextBox 2">
            <a:extLst>
              <a:ext uri="{FF2B5EF4-FFF2-40B4-BE49-F238E27FC236}">
                <a16:creationId xmlns:a16="http://schemas.microsoft.com/office/drawing/2014/main" id="{06C2FDD4-CB6B-4048-AD7D-534F6090C864}"/>
              </a:ext>
            </a:extLst>
          </p:cNvPr>
          <p:cNvSpPr txBox="1"/>
          <p:nvPr/>
        </p:nvSpPr>
        <p:spPr>
          <a:xfrm>
            <a:off x="8448264" y="5733521"/>
            <a:ext cx="1279414" cy="677108"/>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2200" dirty="0">
                <a:solidFill>
                  <a:schemeClr val="tx2"/>
                </a:solidFill>
                <a:latin typeface="+mj-lt"/>
                <a:cs typeface="Arial" pitchFamily="34" charset="0"/>
              </a:rPr>
              <a:t>SA, </a:t>
            </a:r>
            <a:r>
              <a:rPr lang="en-US" sz="2200" dirty="0" err="1">
                <a:solidFill>
                  <a:schemeClr val="tx2"/>
                </a:solidFill>
                <a:latin typeface="+mj-lt"/>
                <a:cs typeface="Arial" pitchFamily="34" charset="0"/>
              </a:rPr>
              <a:t>Tas</a:t>
            </a:r>
            <a:r>
              <a:rPr lang="en-US" sz="2200" dirty="0">
                <a:solidFill>
                  <a:schemeClr val="tx2"/>
                </a:solidFill>
                <a:latin typeface="+mj-lt"/>
                <a:cs typeface="Arial" pitchFamily="34" charset="0"/>
              </a:rPr>
              <a:t>, ACT</a:t>
            </a:r>
          </a:p>
        </p:txBody>
      </p:sp>
      <p:sp>
        <p:nvSpPr>
          <p:cNvPr id="4" name="TextBox 3">
            <a:extLst>
              <a:ext uri="{FF2B5EF4-FFF2-40B4-BE49-F238E27FC236}">
                <a16:creationId xmlns:a16="http://schemas.microsoft.com/office/drawing/2014/main" id="{6C5DC9D1-7DF2-4735-BAA0-73DDEE26B895}"/>
              </a:ext>
            </a:extLst>
          </p:cNvPr>
          <p:cNvSpPr txBox="1"/>
          <p:nvPr/>
        </p:nvSpPr>
        <p:spPr>
          <a:xfrm>
            <a:off x="8448264" y="5312091"/>
            <a:ext cx="761622" cy="338554"/>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2200" dirty="0">
                <a:solidFill>
                  <a:schemeClr val="accent1"/>
                </a:solidFill>
                <a:latin typeface="+mj-lt"/>
                <a:cs typeface="Arial" pitchFamily="34" charset="0"/>
              </a:rPr>
              <a:t>WA</a:t>
            </a:r>
          </a:p>
        </p:txBody>
      </p:sp>
      <p:sp>
        <p:nvSpPr>
          <p:cNvPr id="5" name="TextBox 4">
            <a:extLst>
              <a:ext uri="{FF2B5EF4-FFF2-40B4-BE49-F238E27FC236}">
                <a16:creationId xmlns:a16="http://schemas.microsoft.com/office/drawing/2014/main" id="{C523D403-DCDA-46A2-9ADB-113710A131BD}"/>
              </a:ext>
            </a:extLst>
          </p:cNvPr>
          <p:cNvSpPr txBox="1"/>
          <p:nvPr/>
        </p:nvSpPr>
        <p:spPr>
          <a:xfrm>
            <a:off x="8448264" y="3727370"/>
            <a:ext cx="1279414" cy="677108"/>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2200" dirty="0">
                <a:solidFill>
                  <a:schemeClr val="accent2"/>
                </a:solidFill>
                <a:latin typeface="+mj-lt"/>
              </a:rPr>
              <a:t>NSW, Vic, </a:t>
            </a:r>
            <a:r>
              <a:rPr lang="en-US" sz="2200" dirty="0" err="1">
                <a:solidFill>
                  <a:schemeClr val="accent2"/>
                </a:solidFill>
                <a:latin typeface="+mj-lt"/>
              </a:rPr>
              <a:t>Qld</a:t>
            </a:r>
            <a:r>
              <a:rPr lang="en-US" sz="2200" dirty="0">
                <a:solidFill>
                  <a:schemeClr val="accent2"/>
                </a:solidFill>
                <a:latin typeface="+mj-lt"/>
              </a:rPr>
              <a:t>, NT</a:t>
            </a:r>
          </a:p>
        </p:txBody>
      </p:sp>
      <p:sp>
        <p:nvSpPr>
          <p:cNvPr id="6" name="TextBox 5">
            <a:extLst>
              <a:ext uri="{FF2B5EF4-FFF2-40B4-BE49-F238E27FC236}">
                <a16:creationId xmlns:a16="http://schemas.microsoft.com/office/drawing/2014/main" id="{861B1383-C0F0-45A8-8DD1-E796A80F57F9}"/>
              </a:ext>
            </a:extLst>
          </p:cNvPr>
          <p:cNvSpPr txBox="1"/>
          <p:nvPr/>
        </p:nvSpPr>
        <p:spPr>
          <a:xfrm>
            <a:off x="5123829" y="231784"/>
            <a:ext cx="1984873" cy="677108"/>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2200" dirty="0">
                <a:latin typeface="+mj-lt"/>
              </a:rPr>
              <a:t>First home buyer packages</a:t>
            </a:r>
          </a:p>
        </p:txBody>
      </p:sp>
      <p:cxnSp>
        <p:nvCxnSpPr>
          <p:cNvPr id="8" name="Straight Arrow Connector 7">
            <a:extLst>
              <a:ext uri="{FF2B5EF4-FFF2-40B4-BE49-F238E27FC236}">
                <a16:creationId xmlns:a16="http://schemas.microsoft.com/office/drawing/2014/main" id="{F1A7D633-EBAB-42B9-8F58-282BAA54A55B}"/>
              </a:ext>
            </a:extLst>
          </p:cNvPr>
          <p:cNvCxnSpPr>
            <a:cxnSpLocks/>
          </p:cNvCxnSpPr>
          <p:nvPr/>
        </p:nvCxnSpPr>
        <p:spPr bwMode="auto">
          <a:xfrm flipH="1">
            <a:off x="4925775" y="711200"/>
            <a:ext cx="152898" cy="197692"/>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10" name="TextBox 9">
            <a:extLst>
              <a:ext uri="{FF2B5EF4-FFF2-40B4-BE49-F238E27FC236}">
                <a16:creationId xmlns:a16="http://schemas.microsoft.com/office/drawing/2014/main" id="{5EE6EFDD-3DA3-4BDD-9DAD-9CEEA429A4CF}"/>
              </a:ext>
            </a:extLst>
          </p:cNvPr>
          <p:cNvSpPr txBox="1"/>
          <p:nvPr/>
        </p:nvSpPr>
        <p:spPr>
          <a:xfrm>
            <a:off x="5286262" y="1817783"/>
            <a:ext cx="2557749" cy="677108"/>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2200" dirty="0"/>
              <a:t>First home buyer policy changes</a:t>
            </a:r>
            <a:endParaRPr lang="en-US" sz="2200" dirty="0">
              <a:latin typeface="+mj-lt"/>
            </a:endParaRPr>
          </a:p>
        </p:txBody>
      </p:sp>
      <p:sp>
        <p:nvSpPr>
          <p:cNvPr id="11" name="TextBox 10">
            <a:extLst>
              <a:ext uri="{FF2B5EF4-FFF2-40B4-BE49-F238E27FC236}">
                <a16:creationId xmlns:a16="http://schemas.microsoft.com/office/drawing/2014/main" id="{0F13DCC5-C3FD-4CE1-B544-CF8DF45B08D5}"/>
              </a:ext>
            </a:extLst>
          </p:cNvPr>
          <p:cNvSpPr txBox="1"/>
          <p:nvPr/>
        </p:nvSpPr>
        <p:spPr>
          <a:xfrm>
            <a:off x="7618072" y="2128944"/>
            <a:ext cx="1819006" cy="1015663"/>
          </a:xfrm>
          <a:prstGeom prst="rect">
            <a:avLst/>
          </a:prstGeom>
          <a:solidFill>
            <a:schemeClr val="bg1"/>
          </a:solid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2200" dirty="0"/>
              <a:t>NSW and Vic stamp duty concessions</a:t>
            </a:r>
            <a:endParaRPr lang="en-US" sz="2200" dirty="0">
              <a:latin typeface="+mj-lt"/>
            </a:endParaRPr>
          </a:p>
        </p:txBody>
      </p:sp>
      <p:cxnSp>
        <p:nvCxnSpPr>
          <p:cNvPr id="12" name="Straight Arrow Connector 11">
            <a:extLst>
              <a:ext uri="{FF2B5EF4-FFF2-40B4-BE49-F238E27FC236}">
                <a16:creationId xmlns:a16="http://schemas.microsoft.com/office/drawing/2014/main" id="{B16C7332-F7A3-447D-AFA6-39CD3080C97F}"/>
              </a:ext>
            </a:extLst>
          </p:cNvPr>
          <p:cNvCxnSpPr>
            <a:cxnSpLocks/>
          </p:cNvCxnSpPr>
          <p:nvPr/>
        </p:nvCxnSpPr>
        <p:spPr bwMode="auto">
          <a:xfrm flipH="1">
            <a:off x="8218678" y="3102555"/>
            <a:ext cx="61228" cy="496213"/>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3" name="Straight Arrow Connector 12">
            <a:extLst>
              <a:ext uri="{FF2B5EF4-FFF2-40B4-BE49-F238E27FC236}">
                <a16:creationId xmlns:a16="http://schemas.microsoft.com/office/drawing/2014/main" id="{5FE469B3-4904-47CF-AED2-4A020E3CD27A}"/>
              </a:ext>
            </a:extLst>
          </p:cNvPr>
          <p:cNvCxnSpPr>
            <a:cxnSpLocks/>
          </p:cNvCxnSpPr>
          <p:nvPr/>
        </p:nvCxnSpPr>
        <p:spPr bwMode="auto">
          <a:xfrm flipH="1">
            <a:off x="5925240" y="2600886"/>
            <a:ext cx="112003" cy="613981"/>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14" name="TextBox 13">
            <a:extLst>
              <a:ext uri="{FF2B5EF4-FFF2-40B4-BE49-F238E27FC236}">
                <a16:creationId xmlns:a16="http://schemas.microsoft.com/office/drawing/2014/main" id="{7BD1FF95-5B0F-4BAD-AC39-0586E4EB0F11}"/>
              </a:ext>
            </a:extLst>
          </p:cNvPr>
          <p:cNvSpPr txBox="1"/>
          <p:nvPr/>
        </p:nvSpPr>
        <p:spPr>
          <a:xfrm>
            <a:off x="1259931" y="1042442"/>
            <a:ext cx="2345007" cy="677108"/>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2200" dirty="0">
                <a:latin typeface="+mj-lt"/>
              </a:rPr>
              <a:t>First home buyer grant doubled</a:t>
            </a:r>
          </a:p>
        </p:txBody>
      </p:sp>
      <p:cxnSp>
        <p:nvCxnSpPr>
          <p:cNvPr id="15" name="Straight Arrow Connector 14">
            <a:extLst>
              <a:ext uri="{FF2B5EF4-FFF2-40B4-BE49-F238E27FC236}">
                <a16:creationId xmlns:a16="http://schemas.microsoft.com/office/drawing/2014/main" id="{AFC8C21F-4D19-4512-BB58-65F06F0697D8}"/>
              </a:ext>
            </a:extLst>
          </p:cNvPr>
          <p:cNvCxnSpPr>
            <a:cxnSpLocks/>
          </p:cNvCxnSpPr>
          <p:nvPr/>
        </p:nvCxnSpPr>
        <p:spPr bwMode="auto">
          <a:xfrm>
            <a:off x="1848930" y="1719550"/>
            <a:ext cx="0" cy="483759"/>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Tree>
    <p:extLst>
      <p:ext uri="{BB962C8B-B14F-4D97-AF65-F5344CB8AC3E}">
        <p14:creationId xmlns:p14="http://schemas.microsoft.com/office/powerpoint/2010/main" val="22133290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Chart 10"/>
          <p:cNvGraphicFramePr>
            <a:graphicFrameLocks/>
          </p:cNvGraphicFramePr>
          <p:nvPr>
            <p:extLst>
              <p:ext uri="{D42A27DB-BD31-4B8C-83A1-F6EECF244321}">
                <p14:modId xmlns:p14="http://schemas.microsoft.com/office/powerpoint/2010/main" val="2432437122"/>
              </p:ext>
            </p:extLst>
          </p:nvPr>
        </p:nvGraphicFramePr>
        <p:xfrm>
          <a:off x="1406769" y="1"/>
          <a:ext cx="8493637" cy="6857999"/>
        </p:xfrm>
        <a:graphic>
          <a:graphicData uri="http://schemas.openxmlformats.org/drawingml/2006/chart">
            <c:chart xmlns:c="http://schemas.openxmlformats.org/drawingml/2006/chart" xmlns:r="http://schemas.openxmlformats.org/officeDocument/2006/relationships" r:id="rId3"/>
          </a:graphicData>
        </a:graphic>
      </p:graphicFrame>
      <p:sp>
        <p:nvSpPr>
          <p:cNvPr id="9" name="Content Placeholder 1"/>
          <p:cNvSpPr txBox="1">
            <a:spLocks/>
          </p:cNvSpPr>
          <p:nvPr/>
        </p:nvSpPr>
        <p:spPr bwMode="auto">
          <a:xfrm>
            <a:off x="8847377" y="491255"/>
            <a:ext cx="738031" cy="338554"/>
          </a:xfrm>
          <a:prstGeom prst="rect">
            <a:avLst/>
          </a:prstGeom>
          <a:solidFill>
            <a:schemeClr val="bg1"/>
          </a:solidFill>
          <a:ln w="9525">
            <a:noFill/>
            <a:miter lim="800000"/>
            <a:headEnd/>
            <a:tailEnd/>
          </a:ln>
        </p:spPr>
        <p:txBody>
          <a:bodyPr vert="horz" wrap="square" lIns="0" tIns="0" rIns="0" bIns="0" numCol="1" anchor="t" anchorCtr="0" compatLnSpc="1">
            <a:prstTxWarp prst="textNoShape">
              <a:avLst/>
            </a:prstTxWarp>
            <a:spAutoFit/>
          </a:bodyPr>
          <a:lstStyle>
            <a:lvl1pPr marL="0" indent="0" algn="l" rtl="0" eaLnBrk="1" fontAlgn="base" hangingPunct="1">
              <a:spcBef>
                <a:spcPct val="0"/>
              </a:spcBef>
              <a:spcAft>
                <a:spcPct val="0"/>
              </a:spcAft>
              <a:buFont typeface="Arial" panose="020B0604020202020204" pitchFamily="34" charset="0"/>
              <a:buNone/>
              <a:defRPr sz="1800" b="0">
                <a:solidFill>
                  <a:schemeClr val="tx1"/>
                </a:solidFill>
                <a:latin typeface="+mn-lt"/>
                <a:ea typeface="+mn-ea"/>
                <a:cs typeface="+mn-cs"/>
              </a:defRPr>
            </a:lvl1pPr>
            <a:lvl2pPr marL="179388" indent="-177800" algn="l" rtl="0" eaLnBrk="1" fontAlgn="base" hangingPunct="1">
              <a:spcBef>
                <a:spcPct val="0"/>
              </a:spcBef>
              <a:spcAft>
                <a:spcPct val="0"/>
              </a:spcAft>
              <a:buSzPct val="130000"/>
              <a:buChar char="•"/>
              <a:defRPr sz="1200">
                <a:solidFill>
                  <a:schemeClr val="tx1"/>
                </a:solidFill>
                <a:latin typeface="+mn-lt"/>
                <a:ea typeface="+mn-ea"/>
              </a:defRPr>
            </a:lvl2pPr>
            <a:lvl3pPr marL="403225" indent="-222250" algn="l" rtl="0" eaLnBrk="1" fontAlgn="base" hangingPunct="1">
              <a:spcBef>
                <a:spcPct val="0"/>
              </a:spcBef>
              <a:spcAft>
                <a:spcPct val="0"/>
              </a:spcAft>
              <a:buFont typeface="Arial" charset="0"/>
              <a:buChar char="–"/>
              <a:defRPr sz="1200">
                <a:solidFill>
                  <a:schemeClr val="tx1"/>
                </a:solidFill>
                <a:latin typeface="+mn-lt"/>
                <a:ea typeface="+mn-ea"/>
              </a:defRPr>
            </a:lvl3pPr>
            <a:lvl4pPr marL="560388" indent="-142875" algn="l" rtl="0" eaLnBrk="1" fontAlgn="base" hangingPunct="1">
              <a:spcBef>
                <a:spcPct val="0"/>
              </a:spcBef>
              <a:spcAft>
                <a:spcPct val="0"/>
              </a:spcAft>
              <a:buFont typeface="Arial" charset="0"/>
              <a:buChar char="-"/>
              <a:defRPr sz="1200">
                <a:solidFill>
                  <a:schemeClr val="tx1"/>
                </a:solidFill>
                <a:latin typeface="+mn-lt"/>
                <a:ea typeface="+mn-ea"/>
              </a:defRPr>
            </a:lvl4pPr>
            <a:lvl5pPr marL="788988" indent="-209550" algn="l" rtl="0" eaLnBrk="1" fontAlgn="base" hangingPunct="1">
              <a:spcBef>
                <a:spcPct val="0"/>
              </a:spcBef>
              <a:spcAft>
                <a:spcPct val="0"/>
              </a:spcAft>
              <a:buFont typeface="Arial" charset="0"/>
              <a:buChar char="&gt;"/>
              <a:defRPr sz="1200">
                <a:solidFill>
                  <a:schemeClr val="tx1"/>
                </a:solidFill>
                <a:latin typeface="+mn-lt"/>
                <a:ea typeface="+mn-ea"/>
              </a:defRPr>
            </a:lvl5pPr>
            <a:lvl6pPr marL="1246188" indent="-209550" algn="l" rtl="0" eaLnBrk="1" fontAlgn="base" hangingPunct="1">
              <a:spcBef>
                <a:spcPct val="0"/>
              </a:spcBef>
              <a:spcAft>
                <a:spcPct val="0"/>
              </a:spcAft>
              <a:buFont typeface="Arial" charset="0"/>
              <a:buChar char="&gt;"/>
              <a:defRPr sz="1200">
                <a:solidFill>
                  <a:schemeClr val="tx1"/>
                </a:solidFill>
                <a:latin typeface="+mn-lt"/>
                <a:ea typeface="+mn-ea"/>
              </a:defRPr>
            </a:lvl6pPr>
            <a:lvl7pPr marL="1703388" indent="-209550" algn="l" rtl="0" eaLnBrk="1" fontAlgn="base" hangingPunct="1">
              <a:spcBef>
                <a:spcPct val="0"/>
              </a:spcBef>
              <a:spcAft>
                <a:spcPct val="0"/>
              </a:spcAft>
              <a:buFont typeface="Arial" charset="0"/>
              <a:buChar char="&gt;"/>
              <a:defRPr sz="1200">
                <a:solidFill>
                  <a:schemeClr val="tx1"/>
                </a:solidFill>
                <a:latin typeface="+mn-lt"/>
                <a:ea typeface="+mn-ea"/>
              </a:defRPr>
            </a:lvl7pPr>
            <a:lvl8pPr marL="2160588" indent="-209550" algn="l" rtl="0" eaLnBrk="1" fontAlgn="base" hangingPunct="1">
              <a:spcBef>
                <a:spcPct val="0"/>
              </a:spcBef>
              <a:spcAft>
                <a:spcPct val="0"/>
              </a:spcAft>
              <a:buFont typeface="Arial" charset="0"/>
              <a:buChar char="&gt;"/>
              <a:defRPr sz="1200">
                <a:solidFill>
                  <a:schemeClr val="tx1"/>
                </a:solidFill>
                <a:latin typeface="+mn-lt"/>
                <a:ea typeface="+mn-ea"/>
              </a:defRPr>
            </a:lvl8pPr>
            <a:lvl9pPr marL="2617788" indent="-209550" algn="l" rtl="0" eaLnBrk="1" fontAlgn="base" hangingPunct="1">
              <a:spcBef>
                <a:spcPct val="0"/>
              </a:spcBef>
              <a:spcAft>
                <a:spcPct val="0"/>
              </a:spcAft>
              <a:buFont typeface="Arial" charset="0"/>
              <a:buChar char="&gt;"/>
              <a:defRPr sz="1200">
                <a:solidFill>
                  <a:schemeClr val="tx1"/>
                </a:solidFill>
                <a:latin typeface="+mn-lt"/>
                <a:ea typeface="+mn-ea"/>
              </a:defRPr>
            </a:lvl9pPr>
          </a:lstStyle>
          <a:p>
            <a:r>
              <a:rPr lang="en-AU" sz="2200" b="1" kern="0" dirty="0"/>
              <a:t>2016</a:t>
            </a:r>
            <a:endParaRPr lang="en-US" sz="2200" b="1" kern="0" dirty="0">
              <a:latin typeface="Arial" charset="0"/>
              <a:ea typeface="ＭＳ Ｐゴシック" pitchFamily="34" charset="-128"/>
            </a:endParaRPr>
          </a:p>
        </p:txBody>
      </p:sp>
      <p:sp>
        <p:nvSpPr>
          <p:cNvPr id="10" name="Content Placeholder 1"/>
          <p:cNvSpPr txBox="1">
            <a:spLocks/>
          </p:cNvSpPr>
          <p:nvPr/>
        </p:nvSpPr>
        <p:spPr bwMode="auto">
          <a:xfrm>
            <a:off x="5586926" y="462845"/>
            <a:ext cx="732436" cy="338554"/>
          </a:xfrm>
          <a:prstGeom prst="rect">
            <a:avLst/>
          </a:prstGeom>
          <a:solidFill>
            <a:schemeClr val="bg1"/>
          </a:solidFill>
          <a:ln w="9525">
            <a:noFill/>
            <a:miter lim="800000"/>
            <a:headEnd/>
            <a:tailEnd/>
          </a:ln>
        </p:spPr>
        <p:txBody>
          <a:bodyPr vert="horz" wrap="square" lIns="0" tIns="0" rIns="0" bIns="0" numCol="1" anchor="t" anchorCtr="0" compatLnSpc="1">
            <a:prstTxWarp prst="textNoShape">
              <a:avLst/>
            </a:prstTxWarp>
            <a:spAutoFit/>
          </a:bodyPr>
          <a:lstStyle>
            <a:lvl1pPr marL="0" indent="0" algn="l" rtl="0" eaLnBrk="1" fontAlgn="base" hangingPunct="1">
              <a:spcBef>
                <a:spcPct val="0"/>
              </a:spcBef>
              <a:spcAft>
                <a:spcPct val="0"/>
              </a:spcAft>
              <a:buFont typeface="Arial" panose="020B0604020202020204" pitchFamily="34" charset="0"/>
              <a:buNone/>
              <a:defRPr sz="1800" b="0">
                <a:solidFill>
                  <a:schemeClr val="tx1"/>
                </a:solidFill>
                <a:latin typeface="+mn-lt"/>
                <a:ea typeface="+mn-ea"/>
                <a:cs typeface="+mn-cs"/>
              </a:defRPr>
            </a:lvl1pPr>
            <a:lvl2pPr marL="179388" indent="-177800" algn="l" rtl="0" eaLnBrk="1" fontAlgn="base" hangingPunct="1">
              <a:spcBef>
                <a:spcPct val="0"/>
              </a:spcBef>
              <a:spcAft>
                <a:spcPct val="0"/>
              </a:spcAft>
              <a:buSzPct val="130000"/>
              <a:buChar char="•"/>
              <a:defRPr sz="1200">
                <a:solidFill>
                  <a:schemeClr val="tx1"/>
                </a:solidFill>
                <a:latin typeface="+mn-lt"/>
                <a:ea typeface="+mn-ea"/>
              </a:defRPr>
            </a:lvl2pPr>
            <a:lvl3pPr marL="403225" indent="-222250" algn="l" rtl="0" eaLnBrk="1" fontAlgn="base" hangingPunct="1">
              <a:spcBef>
                <a:spcPct val="0"/>
              </a:spcBef>
              <a:spcAft>
                <a:spcPct val="0"/>
              </a:spcAft>
              <a:buFont typeface="Arial" charset="0"/>
              <a:buChar char="–"/>
              <a:defRPr sz="1200">
                <a:solidFill>
                  <a:schemeClr val="tx1"/>
                </a:solidFill>
                <a:latin typeface="+mn-lt"/>
                <a:ea typeface="+mn-ea"/>
              </a:defRPr>
            </a:lvl3pPr>
            <a:lvl4pPr marL="560388" indent="-142875" algn="l" rtl="0" eaLnBrk="1" fontAlgn="base" hangingPunct="1">
              <a:spcBef>
                <a:spcPct val="0"/>
              </a:spcBef>
              <a:spcAft>
                <a:spcPct val="0"/>
              </a:spcAft>
              <a:buFont typeface="Arial" charset="0"/>
              <a:buChar char="-"/>
              <a:defRPr sz="1200">
                <a:solidFill>
                  <a:schemeClr val="tx1"/>
                </a:solidFill>
                <a:latin typeface="+mn-lt"/>
                <a:ea typeface="+mn-ea"/>
              </a:defRPr>
            </a:lvl4pPr>
            <a:lvl5pPr marL="788988" indent="-209550" algn="l" rtl="0" eaLnBrk="1" fontAlgn="base" hangingPunct="1">
              <a:spcBef>
                <a:spcPct val="0"/>
              </a:spcBef>
              <a:spcAft>
                <a:spcPct val="0"/>
              </a:spcAft>
              <a:buFont typeface="Arial" charset="0"/>
              <a:buChar char="&gt;"/>
              <a:defRPr sz="1200">
                <a:solidFill>
                  <a:schemeClr val="tx1"/>
                </a:solidFill>
                <a:latin typeface="+mn-lt"/>
                <a:ea typeface="+mn-ea"/>
              </a:defRPr>
            </a:lvl5pPr>
            <a:lvl6pPr marL="1246188" indent="-209550" algn="l" rtl="0" eaLnBrk="1" fontAlgn="base" hangingPunct="1">
              <a:spcBef>
                <a:spcPct val="0"/>
              </a:spcBef>
              <a:spcAft>
                <a:spcPct val="0"/>
              </a:spcAft>
              <a:buFont typeface="Arial" charset="0"/>
              <a:buChar char="&gt;"/>
              <a:defRPr sz="1200">
                <a:solidFill>
                  <a:schemeClr val="tx1"/>
                </a:solidFill>
                <a:latin typeface="+mn-lt"/>
                <a:ea typeface="+mn-ea"/>
              </a:defRPr>
            </a:lvl6pPr>
            <a:lvl7pPr marL="1703388" indent="-209550" algn="l" rtl="0" eaLnBrk="1" fontAlgn="base" hangingPunct="1">
              <a:spcBef>
                <a:spcPct val="0"/>
              </a:spcBef>
              <a:spcAft>
                <a:spcPct val="0"/>
              </a:spcAft>
              <a:buFont typeface="Arial" charset="0"/>
              <a:buChar char="&gt;"/>
              <a:defRPr sz="1200">
                <a:solidFill>
                  <a:schemeClr val="tx1"/>
                </a:solidFill>
                <a:latin typeface="+mn-lt"/>
                <a:ea typeface="+mn-ea"/>
              </a:defRPr>
            </a:lvl7pPr>
            <a:lvl8pPr marL="2160588" indent="-209550" algn="l" rtl="0" eaLnBrk="1" fontAlgn="base" hangingPunct="1">
              <a:spcBef>
                <a:spcPct val="0"/>
              </a:spcBef>
              <a:spcAft>
                <a:spcPct val="0"/>
              </a:spcAft>
              <a:buFont typeface="Arial" charset="0"/>
              <a:buChar char="&gt;"/>
              <a:defRPr sz="1200">
                <a:solidFill>
                  <a:schemeClr val="tx1"/>
                </a:solidFill>
                <a:latin typeface="+mn-lt"/>
                <a:ea typeface="+mn-ea"/>
              </a:defRPr>
            </a:lvl8pPr>
            <a:lvl9pPr marL="2617788" indent="-209550" algn="l" rtl="0" eaLnBrk="1" fontAlgn="base" hangingPunct="1">
              <a:spcBef>
                <a:spcPct val="0"/>
              </a:spcBef>
              <a:spcAft>
                <a:spcPct val="0"/>
              </a:spcAft>
              <a:buFont typeface="Arial" charset="0"/>
              <a:buChar char="&gt;"/>
              <a:defRPr sz="1200">
                <a:solidFill>
                  <a:schemeClr val="tx1"/>
                </a:solidFill>
                <a:latin typeface="+mn-lt"/>
                <a:ea typeface="+mn-ea"/>
              </a:defRPr>
            </a:lvl9pPr>
          </a:lstStyle>
          <a:p>
            <a:r>
              <a:rPr lang="en-AU" sz="2200" b="1" kern="0" dirty="0"/>
              <a:t>2001</a:t>
            </a:r>
            <a:endParaRPr lang="en-US" sz="2200" b="1" kern="0" dirty="0">
              <a:latin typeface="Arial" charset="0"/>
              <a:ea typeface="ＭＳ Ｐゴシック" pitchFamily="34" charset="-128"/>
            </a:endParaRPr>
          </a:p>
        </p:txBody>
      </p:sp>
      <p:sp>
        <p:nvSpPr>
          <p:cNvPr id="3" name="TextBox 2"/>
          <p:cNvSpPr txBox="1"/>
          <p:nvPr/>
        </p:nvSpPr>
        <p:spPr>
          <a:xfrm>
            <a:off x="85642" y="790790"/>
            <a:ext cx="1836000" cy="338554"/>
          </a:xfrm>
          <a:prstGeom prst="rect">
            <a:avLst/>
          </a:prstGeom>
          <a:noFill/>
        </p:spPr>
        <p:txBody>
          <a:bodyPr wrap="square" lIns="0" tIns="0" rIns="0" bIns="0" rtlCol="0">
            <a:spAutoFit/>
          </a:bodyPr>
          <a:lstStyle/>
          <a:p>
            <a:pPr algn="r"/>
            <a:r>
              <a:rPr lang="en-AU" sz="2200" dirty="0"/>
              <a:t>Sydney</a:t>
            </a:r>
          </a:p>
        </p:txBody>
      </p:sp>
      <p:sp>
        <p:nvSpPr>
          <p:cNvPr id="12" name="TextBox 11"/>
          <p:cNvSpPr txBox="1"/>
          <p:nvPr/>
        </p:nvSpPr>
        <p:spPr>
          <a:xfrm>
            <a:off x="85642" y="1282109"/>
            <a:ext cx="1836000" cy="338554"/>
          </a:xfrm>
          <a:prstGeom prst="rect">
            <a:avLst/>
          </a:prstGeom>
          <a:noFill/>
        </p:spPr>
        <p:txBody>
          <a:bodyPr wrap="square" lIns="0" tIns="0" rIns="0" bIns="0" rtlCol="0">
            <a:spAutoFit/>
          </a:bodyPr>
          <a:lstStyle/>
          <a:p>
            <a:pPr algn="r"/>
            <a:r>
              <a:rPr lang="en-AU" sz="2200" dirty="0"/>
              <a:t>Regional NSW</a:t>
            </a:r>
          </a:p>
        </p:txBody>
      </p:sp>
      <p:sp>
        <p:nvSpPr>
          <p:cNvPr id="13" name="TextBox 12"/>
          <p:cNvSpPr txBox="1"/>
          <p:nvPr/>
        </p:nvSpPr>
        <p:spPr>
          <a:xfrm>
            <a:off x="85642" y="1773428"/>
            <a:ext cx="1836000" cy="338554"/>
          </a:xfrm>
          <a:prstGeom prst="rect">
            <a:avLst/>
          </a:prstGeom>
          <a:noFill/>
        </p:spPr>
        <p:txBody>
          <a:bodyPr wrap="square" lIns="0" tIns="0" rIns="0" bIns="0" rtlCol="0">
            <a:spAutoFit/>
          </a:bodyPr>
          <a:lstStyle/>
          <a:p>
            <a:pPr algn="r"/>
            <a:r>
              <a:rPr lang="en-AU" sz="2200" dirty="0"/>
              <a:t>Melbourne</a:t>
            </a:r>
          </a:p>
        </p:txBody>
      </p:sp>
      <p:sp>
        <p:nvSpPr>
          <p:cNvPr id="14" name="TextBox 13"/>
          <p:cNvSpPr txBox="1"/>
          <p:nvPr/>
        </p:nvSpPr>
        <p:spPr>
          <a:xfrm>
            <a:off x="85642" y="2756066"/>
            <a:ext cx="1836000" cy="338554"/>
          </a:xfrm>
          <a:prstGeom prst="rect">
            <a:avLst/>
          </a:prstGeom>
          <a:noFill/>
        </p:spPr>
        <p:txBody>
          <a:bodyPr wrap="square" lIns="0" tIns="0" rIns="0" bIns="0" rtlCol="0">
            <a:spAutoFit/>
          </a:bodyPr>
          <a:lstStyle/>
          <a:p>
            <a:pPr algn="r"/>
            <a:r>
              <a:rPr lang="en-AU" sz="2200" dirty="0"/>
              <a:t>Brisbane</a:t>
            </a:r>
          </a:p>
        </p:txBody>
      </p:sp>
      <p:sp>
        <p:nvSpPr>
          <p:cNvPr id="15" name="TextBox 14"/>
          <p:cNvSpPr txBox="1"/>
          <p:nvPr/>
        </p:nvSpPr>
        <p:spPr>
          <a:xfrm>
            <a:off x="85642" y="2264747"/>
            <a:ext cx="1836000" cy="338554"/>
          </a:xfrm>
          <a:prstGeom prst="rect">
            <a:avLst/>
          </a:prstGeom>
          <a:noFill/>
        </p:spPr>
        <p:txBody>
          <a:bodyPr wrap="square" lIns="0" tIns="0" rIns="0" bIns="0" rtlCol="0">
            <a:spAutoFit/>
          </a:bodyPr>
          <a:lstStyle/>
          <a:p>
            <a:pPr algn="r"/>
            <a:r>
              <a:rPr lang="en-AU" sz="2200" dirty="0"/>
              <a:t>Regional Vic</a:t>
            </a:r>
          </a:p>
        </p:txBody>
      </p:sp>
      <p:sp>
        <p:nvSpPr>
          <p:cNvPr id="16" name="TextBox 15"/>
          <p:cNvSpPr txBox="1"/>
          <p:nvPr/>
        </p:nvSpPr>
        <p:spPr>
          <a:xfrm>
            <a:off x="85642" y="3247385"/>
            <a:ext cx="1836000" cy="338554"/>
          </a:xfrm>
          <a:prstGeom prst="rect">
            <a:avLst/>
          </a:prstGeom>
          <a:noFill/>
        </p:spPr>
        <p:txBody>
          <a:bodyPr wrap="square" lIns="0" tIns="0" rIns="0" bIns="0" rtlCol="0">
            <a:spAutoFit/>
          </a:bodyPr>
          <a:lstStyle/>
          <a:p>
            <a:pPr algn="r"/>
            <a:r>
              <a:rPr lang="en-AU" sz="2200" dirty="0"/>
              <a:t>Regional Qld</a:t>
            </a:r>
          </a:p>
        </p:txBody>
      </p:sp>
      <p:sp>
        <p:nvSpPr>
          <p:cNvPr id="17" name="TextBox 16"/>
          <p:cNvSpPr txBox="1"/>
          <p:nvPr/>
        </p:nvSpPr>
        <p:spPr>
          <a:xfrm>
            <a:off x="85642" y="3738704"/>
            <a:ext cx="1836000" cy="338554"/>
          </a:xfrm>
          <a:prstGeom prst="rect">
            <a:avLst/>
          </a:prstGeom>
          <a:noFill/>
        </p:spPr>
        <p:txBody>
          <a:bodyPr wrap="square" lIns="0" tIns="0" rIns="0" bIns="0" rtlCol="0">
            <a:spAutoFit/>
          </a:bodyPr>
          <a:lstStyle/>
          <a:p>
            <a:pPr algn="r"/>
            <a:r>
              <a:rPr lang="en-AU" sz="2200" dirty="0"/>
              <a:t>Adelaide</a:t>
            </a:r>
          </a:p>
        </p:txBody>
      </p:sp>
      <p:sp>
        <p:nvSpPr>
          <p:cNvPr id="18" name="TextBox 17"/>
          <p:cNvSpPr txBox="1"/>
          <p:nvPr/>
        </p:nvSpPr>
        <p:spPr>
          <a:xfrm>
            <a:off x="85642" y="4230023"/>
            <a:ext cx="1836000" cy="338554"/>
          </a:xfrm>
          <a:prstGeom prst="rect">
            <a:avLst/>
          </a:prstGeom>
          <a:noFill/>
        </p:spPr>
        <p:txBody>
          <a:bodyPr wrap="square" lIns="0" tIns="0" rIns="0" bIns="0" rtlCol="0">
            <a:spAutoFit/>
          </a:bodyPr>
          <a:lstStyle/>
          <a:p>
            <a:pPr algn="r"/>
            <a:r>
              <a:rPr lang="en-AU" sz="2200" dirty="0"/>
              <a:t>Regional SA</a:t>
            </a:r>
          </a:p>
        </p:txBody>
      </p:sp>
      <p:sp>
        <p:nvSpPr>
          <p:cNvPr id="19" name="TextBox 18"/>
          <p:cNvSpPr txBox="1"/>
          <p:nvPr/>
        </p:nvSpPr>
        <p:spPr>
          <a:xfrm>
            <a:off x="85642" y="4721342"/>
            <a:ext cx="1836000" cy="338554"/>
          </a:xfrm>
          <a:prstGeom prst="rect">
            <a:avLst/>
          </a:prstGeom>
          <a:noFill/>
        </p:spPr>
        <p:txBody>
          <a:bodyPr wrap="square" lIns="0" tIns="0" rIns="0" bIns="0" rtlCol="0">
            <a:spAutoFit/>
          </a:bodyPr>
          <a:lstStyle/>
          <a:p>
            <a:pPr algn="r"/>
            <a:r>
              <a:rPr lang="en-AU" sz="2200" dirty="0"/>
              <a:t>Perth</a:t>
            </a:r>
          </a:p>
        </p:txBody>
      </p:sp>
      <p:sp>
        <p:nvSpPr>
          <p:cNvPr id="20" name="TextBox 19"/>
          <p:cNvSpPr txBox="1"/>
          <p:nvPr/>
        </p:nvSpPr>
        <p:spPr>
          <a:xfrm>
            <a:off x="85642" y="5212661"/>
            <a:ext cx="1836000" cy="338554"/>
          </a:xfrm>
          <a:prstGeom prst="rect">
            <a:avLst/>
          </a:prstGeom>
          <a:noFill/>
        </p:spPr>
        <p:txBody>
          <a:bodyPr wrap="square" lIns="0" tIns="0" rIns="0" bIns="0" rtlCol="0">
            <a:spAutoFit/>
          </a:bodyPr>
          <a:lstStyle/>
          <a:p>
            <a:pPr algn="r"/>
            <a:r>
              <a:rPr lang="en-AU" sz="2200" dirty="0"/>
              <a:t>Regional WA</a:t>
            </a:r>
          </a:p>
        </p:txBody>
      </p:sp>
      <p:cxnSp>
        <p:nvCxnSpPr>
          <p:cNvPr id="8" name="Straight Connector 7">
            <a:extLst>
              <a:ext uri="{FF2B5EF4-FFF2-40B4-BE49-F238E27FC236}">
                <a16:creationId xmlns:a16="http://schemas.microsoft.com/office/drawing/2014/main" id="{32D4566C-EBD9-4814-A8EE-D2290CA13EF8}"/>
              </a:ext>
            </a:extLst>
          </p:cNvPr>
          <p:cNvCxnSpPr/>
          <p:nvPr/>
        </p:nvCxnSpPr>
        <p:spPr bwMode="auto">
          <a:xfrm>
            <a:off x="2039816" y="1727217"/>
            <a:ext cx="7702062" cy="0"/>
          </a:xfrm>
          <a:prstGeom prst="line">
            <a:avLst/>
          </a:prstGeom>
          <a:solidFill>
            <a:schemeClr val="accent1"/>
          </a:solidFill>
          <a:ln w="19050" cap="flat" cmpd="sng" algn="ctr">
            <a:solidFill>
              <a:schemeClr val="tx1"/>
            </a:solidFill>
            <a:prstDash val="dash"/>
            <a:round/>
            <a:headEnd type="none" w="med" len="med"/>
            <a:tailEnd type="none" w="med" len="med"/>
          </a:ln>
          <a:effectLst/>
        </p:spPr>
      </p:cxnSp>
      <p:cxnSp>
        <p:nvCxnSpPr>
          <p:cNvPr id="22" name="Straight Connector 21">
            <a:extLst>
              <a:ext uri="{FF2B5EF4-FFF2-40B4-BE49-F238E27FC236}">
                <a16:creationId xmlns:a16="http://schemas.microsoft.com/office/drawing/2014/main" id="{C6EF42F7-EAAC-46D5-8D8B-700E6E8A672C}"/>
              </a:ext>
            </a:extLst>
          </p:cNvPr>
          <p:cNvCxnSpPr/>
          <p:nvPr/>
        </p:nvCxnSpPr>
        <p:spPr bwMode="auto">
          <a:xfrm>
            <a:off x="2039816" y="2708044"/>
            <a:ext cx="7702062" cy="0"/>
          </a:xfrm>
          <a:prstGeom prst="line">
            <a:avLst/>
          </a:prstGeom>
          <a:solidFill>
            <a:schemeClr val="accent1"/>
          </a:solidFill>
          <a:ln w="19050" cap="flat" cmpd="sng" algn="ctr">
            <a:solidFill>
              <a:schemeClr val="tx1"/>
            </a:solidFill>
            <a:prstDash val="dash"/>
            <a:round/>
            <a:headEnd type="none" w="med" len="med"/>
            <a:tailEnd type="none" w="med" len="med"/>
          </a:ln>
          <a:effectLst/>
        </p:spPr>
      </p:cxnSp>
      <p:cxnSp>
        <p:nvCxnSpPr>
          <p:cNvPr id="23" name="Straight Connector 22">
            <a:extLst>
              <a:ext uri="{FF2B5EF4-FFF2-40B4-BE49-F238E27FC236}">
                <a16:creationId xmlns:a16="http://schemas.microsoft.com/office/drawing/2014/main" id="{9724BAA0-5FDE-4F46-A332-7D2574423E40}"/>
              </a:ext>
            </a:extLst>
          </p:cNvPr>
          <p:cNvCxnSpPr/>
          <p:nvPr/>
        </p:nvCxnSpPr>
        <p:spPr bwMode="auto">
          <a:xfrm>
            <a:off x="2039816" y="3688871"/>
            <a:ext cx="7702062" cy="0"/>
          </a:xfrm>
          <a:prstGeom prst="line">
            <a:avLst/>
          </a:prstGeom>
          <a:solidFill>
            <a:schemeClr val="accent1"/>
          </a:solidFill>
          <a:ln w="19050" cap="flat" cmpd="sng" algn="ctr">
            <a:solidFill>
              <a:schemeClr val="tx1"/>
            </a:solidFill>
            <a:prstDash val="dash"/>
            <a:round/>
            <a:headEnd type="none" w="med" len="med"/>
            <a:tailEnd type="none" w="med" len="med"/>
          </a:ln>
          <a:effectLst/>
        </p:spPr>
      </p:cxnSp>
      <p:cxnSp>
        <p:nvCxnSpPr>
          <p:cNvPr id="24" name="Straight Connector 23">
            <a:extLst>
              <a:ext uri="{FF2B5EF4-FFF2-40B4-BE49-F238E27FC236}">
                <a16:creationId xmlns:a16="http://schemas.microsoft.com/office/drawing/2014/main" id="{1951FEF9-7A00-4C9F-8ABD-CF58EB3608DA}"/>
              </a:ext>
            </a:extLst>
          </p:cNvPr>
          <p:cNvCxnSpPr/>
          <p:nvPr/>
        </p:nvCxnSpPr>
        <p:spPr bwMode="auto">
          <a:xfrm>
            <a:off x="2039816" y="4669698"/>
            <a:ext cx="7702062" cy="0"/>
          </a:xfrm>
          <a:prstGeom prst="line">
            <a:avLst/>
          </a:prstGeom>
          <a:solidFill>
            <a:schemeClr val="accent1"/>
          </a:solidFill>
          <a:ln w="19050" cap="flat" cmpd="sng" algn="ctr">
            <a:solidFill>
              <a:schemeClr val="tx1"/>
            </a:solidFill>
            <a:prstDash val="dash"/>
            <a:round/>
            <a:headEnd type="none" w="med" len="med"/>
            <a:tailEnd type="none" w="med" len="med"/>
          </a:ln>
          <a:effectLst/>
        </p:spPr>
      </p:cxnSp>
      <p:sp>
        <p:nvSpPr>
          <p:cNvPr id="4" name="Rectangle 3"/>
          <p:cNvSpPr/>
          <p:nvPr/>
        </p:nvSpPr>
        <p:spPr bwMode="auto">
          <a:xfrm>
            <a:off x="1406769" y="6382139"/>
            <a:ext cx="8499231" cy="475861"/>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AU" sz="2400" b="0" i="0" u="none" strike="noStrike" cap="none" normalizeH="0" baseline="0">
              <a:ln>
                <a:noFill/>
              </a:ln>
              <a:solidFill>
                <a:schemeClr val="tx1"/>
              </a:solidFill>
              <a:effectLst/>
              <a:latin typeface="Arial" charset="0"/>
              <a:ea typeface="ＭＳ Ｐゴシック" pitchFamily="34" charset="-128"/>
            </a:endParaRPr>
          </a:p>
        </p:txBody>
      </p:sp>
      <p:pic>
        <p:nvPicPr>
          <p:cNvPr id="2" name="Picture 1"/>
          <p:cNvPicPr>
            <a:picLocks noChangeAspect="1"/>
          </p:cNvPicPr>
          <p:nvPr/>
        </p:nvPicPr>
        <p:blipFill rotWithShape="1">
          <a:blip r:embed="rId4"/>
          <a:srcRect t="18216" b="1"/>
          <a:stretch/>
        </p:blipFill>
        <p:spPr>
          <a:xfrm>
            <a:off x="1836406" y="5890820"/>
            <a:ext cx="8046000" cy="517900"/>
          </a:xfrm>
          <a:prstGeom prst="rect">
            <a:avLst/>
          </a:prstGeom>
        </p:spPr>
      </p:pic>
    </p:spTree>
    <p:extLst>
      <p:ext uri="{BB962C8B-B14F-4D97-AF65-F5344CB8AC3E}">
        <p14:creationId xmlns:p14="http://schemas.microsoft.com/office/powerpoint/2010/main" val="175018142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851AF0-05A6-44E3-A07C-C411DCD648B6}"/>
              </a:ext>
            </a:extLst>
          </p:cNvPr>
          <p:cNvSpPr>
            <a:spLocks noGrp="1"/>
          </p:cNvSpPr>
          <p:nvPr>
            <p:ph type="title"/>
          </p:nvPr>
        </p:nvSpPr>
        <p:spPr/>
        <p:txBody>
          <a:bodyPr/>
          <a:lstStyle/>
          <a:p>
            <a:r>
              <a:rPr lang="en-AU" dirty="0"/>
              <a:t>For full page housing solutions charts see separate PPT </a:t>
            </a:r>
            <a:r>
              <a:rPr lang="en-AU" dirty="0" err="1"/>
              <a:t>slidedeck</a:t>
            </a:r>
            <a:r>
              <a:rPr lang="en-AU" dirty="0"/>
              <a:t> in DRAFTS folder</a:t>
            </a:r>
          </a:p>
        </p:txBody>
      </p:sp>
      <p:sp>
        <p:nvSpPr>
          <p:cNvPr id="3" name="Content Placeholder 2">
            <a:extLst>
              <a:ext uri="{FF2B5EF4-FFF2-40B4-BE49-F238E27FC236}">
                <a16:creationId xmlns:a16="http://schemas.microsoft.com/office/drawing/2014/main" id="{531C4891-FC21-43CC-8DD7-60E0A6E62D8D}"/>
              </a:ext>
            </a:extLst>
          </p:cNvPr>
          <p:cNvSpPr>
            <a:spLocks noGrp="1"/>
          </p:cNvSpPr>
          <p:nvPr>
            <p:ph idx="1"/>
          </p:nvPr>
        </p:nvSpPr>
        <p:spPr>
          <a:xfrm>
            <a:off x="631842" y="1874979"/>
            <a:ext cx="8642349" cy="276950"/>
          </a:xfrm>
        </p:spPr>
        <p:txBody>
          <a:bodyPr/>
          <a:lstStyle/>
          <a:p>
            <a:endParaRPr lang="en-AU" dirty="0"/>
          </a:p>
        </p:txBody>
      </p:sp>
    </p:spTree>
    <p:extLst>
      <p:ext uri="{BB962C8B-B14F-4D97-AF65-F5344CB8AC3E}">
        <p14:creationId xmlns:p14="http://schemas.microsoft.com/office/powerpoint/2010/main" val="219615893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Chart 10"/>
          <p:cNvGraphicFramePr>
            <a:graphicFrameLocks/>
          </p:cNvGraphicFramePr>
          <p:nvPr>
            <p:extLst>
              <p:ext uri="{D42A27DB-BD31-4B8C-83A1-F6EECF244321}">
                <p14:modId xmlns:p14="http://schemas.microsoft.com/office/powerpoint/2010/main" val="3993065624"/>
              </p:ext>
            </p:extLst>
          </p:nvPr>
        </p:nvGraphicFramePr>
        <p:xfrm>
          <a:off x="1406769" y="1"/>
          <a:ext cx="8493637" cy="6857999"/>
        </p:xfrm>
        <a:graphic>
          <a:graphicData uri="http://schemas.openxmlformats.org/drawingml/2006/chart">
            <c:chart xmlns:c="http://schemas.openxmlformats.org/drawingml/2006/chart" xmlns:r="http://schemas.openxmlformats.org/officeDocument/2006/relationships" r:id="rId3"/>
          </a:graphicData>
        </a:graphic>
      </p:graphicFrame>
      <p:sp>
        <p:nvSpPr>
          <p:cNvPr id="9" name="Content Placeholder 1"/>
          <p:cNvSpPr txBox="1">
            <a:spLocks/>
          </p:cNvSpPr>
          <p:nvPr/>
        </p:nvSpPr>
        <p:spPr bwMode="auto">
          <a:xfrm>
            <a:off x="8847377" y="496840"/>
            <a:ext cx="738031" cy="338554"/>
          </a:xfrm>
          <a:prstGeom prst="rect">
            <a:avLst/>
          </a:prstGeom>
          <a:solidFill>
            <a:schemeClr val="bg1"/>
          </a:solidFill>
          <a:ln w="9525">
            <a:noFill/>
            <a:miter lim="800000"/>
            <a:headEnd/>
            <a:tailEnd/>
          </a:ln>
        </p:spPr>
        <p:txBody>
          <a:bodyPr vert="horz" wrap="square" lIns="0" tIns="0" rIns="0" bIns="0" numCol="1" anchor="t" anchorCtr="0" compatLnSpc="1">
            <a:prstTxWarp prst="textNoShape">
              <a:avLst/>
            </a:prstTxWarp>
            <a:spAutoFit/>
          </a:bodyPr>
          <a:lstStyle>
            <a:lvl1pPr marL="0" indent="0" algn="l" rtl="0" eaLnBrk="1" fontAlgn="base" hangingPunct="1">
              <a:spcBef>
                <a:spcPct val="0"/>
              </a:spcBef>
              <a:spcAft>
                <a:spcPct val="0"/>
              </a:spcAft>
              <a:buFont typeface="Arial" panose="020B0604020202020204" pitchFamily="34" charset="0"/>
              <a:buNone/>
              <a:defRPr sz="1800" b="0">
                <a:solidFill>
                  <a:schemeClr val="tx1"/>
                </a:solidFill>
                <a:latin typeface="+mn-lt"/>
                <a:ea typeface="+mn-ea"/>
                <a:cs typeface="+mn-cs"/>
              </a:defRPr>
            </a:lvl1pPr>
            <a:lvl2pPr marL="179388" indent="-177800" algn="l" rtl="0" eaLnBrk="1" fontAlgn="base" hangingPunct="1">
              <a:spcBef>
                <a:spcPct val="0"/>
              </a:spcBef>
              <a:spcAft>
                <a:spcPct val="0"/>
              </a:spcAft>
              <a:buSzPct val="130000"/>
              <a:buChar char="•"/>
              <a:defRPr sz="1200">
                <a:solidFill>
                  <a:schemeClr val="tx1"/>
                </a:solidFill>
                <a:latin typeface="+mn-lt"/>
                <a:ea typeface="+mn-ea"/>
              </a:defRPr>
            </a:lvl2pPr>
            <a:lvl3pPr marL="403225" indent="-222250" algn="l" rtl="0" eaLnBrk="1" fontAlgn="base" hangingPunct="1">
              <a:spcBef>
                <a:spcPct val="0"/>
              </a:spcBef>
              <a:spcAft>
                <a:spcPct val="0"/>
              </a:spcAft>
              <a:buFont typeface="Arial" charset="0"/>
              <a:buChar char="–"/>
              <a:defRPr sz="1200">
                <a:solidFill>
                  <a:schemeClr val="tx1"/>
                </a:solidFill>
                <a:latin typeface="+mn-lt"/>
                <a:ea typeface="+mn-ea"/>
              </a:defRPr>
            </a:lvl3pPr>
            <a:lvl4pPr marL="560388" indent="-142875" algn="l" rtl="0" eaLnBrk="1" fontAlgn="base" hangingPunct="1">
              <a:spcBef>
                <a:spcPct val="0"/>
              </a:spcBef>
              <a:spcAft>
                <a:spcPct val="0"/>
              </a:spcAft>
              <a:buFont typeface="Arial" charset="0"/>
              <a:buChar char="-"/>
              <a:defRPr sz="1200">
                <a:solidFill>
                  <a:schemeClr val="tx1"/>
                </a:solidFill>
                <a:latin typeface="+mn-lt"/>
                <a:ea typeface="+mn-ea"/>
              </a:defRPr>
            </a:lvl4pPr>
            <a:lvl5pPr marL="788988" indent="-209550" algn="l" rtl="0" eaLnBrk="1" fontAlgn="base" hangingPunct="1">
              <a:spcBef>
                <a:spcPct val="0"/>
              </a:spcBef>
              <a:spcAft>
                <a:spcPct val="0"/>
              </a:spcAft>
              <a:buFont typeface="Arial" charset="0"/>
              <a:buChar char="&gt;"/>
              <a:defRPr sz="1200">
                <a:solidFill>
                  <a:schemeClr val="tx1"/>
                </a:solidFill>
                <a:latin typeface="+mn-lt"/>
                <a:ea typeface="+mn-ea"/>
              </a:defRPr>
            </a:lvl5pPr>
            <a:lvl6pPr marL="1246188" indent="-209550" algn="l" rtl="0" eaLnBrk="1" fontAlgn="base" hangingPunct="1">
              <a:spcBef>
                <a:spcPct val="0"/>
              </a:spcBef>
              <a:spcAft>
                <a:spcPct val="0"/>
              </a:spcAft>
              <a:buFont typeface="Arial" charset="0"/>
              <a:buChar char="&gt;"/>
              <a:defRPr sz="1200">
                <a:solidFill>
                  <a:schemeClr val="tx1"/>
                </a:solidFill>
                <a:latin typeface="+mn-lt"/>
                <a:ea typeface="+mn-ea"/>
              </a:defRPr>
            </a:lvl6pPr>
            <a:lvl7pPr marL="1703388" indent="-209550" algn="l" rtl="0" eaLnBrk="1" fontAlgn="base" hangingPunct="1">
              <a:spcBef>
                <a:spcPct val="0"/>
              </a:spcBef>
              <a:spcAft>
                <a:spcPct val="0"/>
              </a:spcAft>
              <a:buFont typeface="Arial" charset="0"/>
              <a:buChar char="&gt;"/>
              <a:defRPr sz="1200">
                <a:solidFill>
                  <a:schemeClr val="tx1"/>
                </a:solidFill>
                <a:latin typeface="+mn-lt"/>
                <a:ea typeface="+mn-ea"/>
              </a:defRPr>
            </a:lvl7pPr>
            <a:lvl8pPr marL="2160588" indent="-209550" algn="l" rtl="0" eaLnBrk="1" fontAlgn="base" hangingPunct="1">
              <a:spcBef>
                <a:spcPct val="0"/>
              </a:spcBef>
              <a:spcAft>
                <a:spcPct val="0"/>
              </a:spcAft>
              <a:buFont typeface="Arial" charset="0"/>
              <a:buChar char="&gt;"/>
              <a:defRPr sz="1200">
                <a:solidFill>
                  <a:schemeClr val="tx1"/>
                </a:solidFill>
                <a:latin typeface="+mn-lt"/>
                <a:ea typeface="+mn-ea"/>
              </a:defRPr>
            </a:lvl8pPr>
            <a:lvl9pPr marL="2617788" indent="-209550" algn="l" rtl="0" eaLnBrk="1" fontAlgn="base" hangingPunct="1">
              <a:spcBef>
                <a:spcPct val="0"/>
              </a:spcBef>
              <a:spcAft>
                <a:spcPct val="0"/>
              </a:spcAft>
              <a:buFont typeface="Arial" charset="0"/>
              <a:buChar char="&gt;"/>
              <a:defRPr sz="1200">
                <a:solidFill>
                  <a:schemeClr val="tx1"/>
                </a:solidFill>
                <a:latin typeface="+mn-lt"/>
                <a:ea typeface="+mn-ea"/>
              </a:defRPr>
            </a:lvl9pPr>
          </a:lstStyle>
          <a:p>
            <a:r>
              <a:rPr lang="en-AU" sz="2200" b="1" kern="0" dirty="0"/>
              <a:t>2016</a:t>
            </a:r>
            <a:endParaRPr lang="en-US" sz="2200" b="1" kern="0" dirty="0">
              <a:latin typeface="Arial" charset="0"/>
              <a:ea typeface="ＭＳ Ｐゴシック" pitchFamily="34" charset="-128"/>
            </a:endParaRPr>
          </a:p>
        </p:txBody>
      </p:sp>
      <p:sp>
        <p:nvSpPr>
          <p:cNvPr id="10" name="Content Placeholder 1"/>
          <p:cNvSpPr txBox="1">
            <a:spLocks/>
          </p:cNvSpPr>
          <p:nvPr/>
        </p:nvSpPr>
        <p:spPr bwMode="auto">
          <a:xfrm>
            <a:off x="5586926" y="496840"/>
            <a:ext cx="732436" cy="338554"/>
          </a:xfrm>
          <a:prstGeom prst="rect">
            <a:avLst/>
          </a:prstGeom>
          <a:solidFill>
            <a:schemeClr val="bg1"/>
          </a:solidFill>
          <a:ln w="9525">
            <a:noFill/>
            <a:miter lim="800000"/>
            <a:headEnd/>
            <a:tailEnd/>
          </a:ln>
        </p:spPr>
        <p:txBody>
          <a:bodyPr vert="horz" wrap="square" lIns="0" tIns="0" rIns="0" bIns="0" numCol="1" anchor="t" anchorCtr="0" compatLnSpc="1">
            <a:prstTxWarp prst="textNoShape">
              <a:avLst/>
            </a:prstTxWarp>
            <a:spAutoFit/>
          </a:bodyPr>
          <a:lstStyle>
            <a:lvl1pPr marL="0" indent="0" algn="l" rtl="0" eaLnBrk="1" fontAlgn="base" hangingPunct="1">
              <a:spcBef>
                <a:spcPct val="0"/>
              </a:spcBef>
              <a:spcAft>
                <a:spcPct val="0"/>
              </a:spcAft>
              <a:buFont typeface="Arial" panose="020B0604020202020204" pitchFamily="34" charset="0"/>
              <a:buNone/>
              <a:defRPr sz="1800" b="0">
                <a:solidFill>
                  <a:schemeClr val="tx1"/>
                </a:solidFill>
                <a:latin typeface="+mn-lt"/>
                <a:ea typeface="+mn-ea"/>
                <a:cs typeface="+mn-cs"/>
              </a:defRPr>
            </a:lvl1pPr>
            <a:lvl2pPr marL="179388" indent="-177800" algn="l" rtl="0" eaLnBrk="1" fontAlgn="base" hangingPunct="1">
              <a:spcBef>
                <a:spcPct val="0"/>
              </a:spcBef>
              <a:spcAft>
                <a:spcPct val="0"/>
              </a:spcAft>
              <a:buSzPct val="130000"/>
              <a:buChar char="•"/>
              <a:defRPr sz="1200">
                <a:solidFill>
                  <a:schemeClr val="tx1"/>
                </a:solidFill>
                <a:latin typeface="+mn-lt"/>
                <a:ea typeface="+mn-ea"/>
              </a:defRPr>
            </a:lvl2pPr>
            <a:lvl3pPr marL="403225" indent="-222250" algn="l" rtl="0" eaLnBrk="1" fontAlgn="base" hangingPunct="1">
              <a:spcBef>
                <a:spcPct val="0"/>
              </a:spcBef>
              <a:spcAft>
                <a:spcPct val="0"/>
              </a:spcAft>
              <a:buFont typeface="Arial" charset="0"/>
              <a:buChar char="–"/>
              <a:defRPr sz="1200">
                <a:solidFill>
                  <a:schemeClr val="tx1"/>
                </a:solidFill>
                <a:latin typeface="+mn-lt"/>
                <a:ea typeface="+mn-ea"/>
              </a:defRPr>
            </a:lvl3pPr>
            <a:lvl4pPr marL="560388" indent="-142875" algn="l" rtl="0" eaLnBrk="1" fontAlgn="base" hangingPunct="1">
              <a:spcBef>
                <a:spcPct val="0"/>
              </a:spcBef>
              <a:spcAft>
                <a:spcPct val="0"/>
              </a:spcAft>
              <a:buFont typeface="Arial" charset="0"/>
              <a:buChar char="-"/>
              <a:defRPr sz="1200">
                <a:solidFill>
                  <a:schemeClr val="tx1"/>
                </a:solidFill>
                <a:latin typeface="+mn-lt"/>
                <a:ea typeface="+mn-ea"/>
              </a:defRPr>
            </a:lvl4pPr>
            <a:lvl5pPr marL="788988" indent="-209550" algn="l" rtl="0" eaLnBrk="1" fontAlgn="base" hangingPunct="1">
              <a:spcBef>
                <a:spcPct val="0"/>
              </a:spcBef>
              <a:spcAft>
                <a:spcPct val="0"/>
              </a:spcAft>
              <a:buFont typeface="Arial" charset="0"/>
              <a:buChar char="&gt;"/>
              <a:defRPr sz="1200">
                <a:solidFill>
                  <a:schemeClr val="tx1"/>
                </a:solidFill>
                <a:latin typeface="+mn-lt"/>
                <a:ea typeface="+mn-ea"/>
              </a:defRPr>
            </a:lvl5pPr>
            <a:lvl6pPr marL="1246188" indent="-209550" algn="l" rtl="0" eaLnBrk="1" fontAlgn="base" hangingPunct="1">
              <a:spcBef>
                <a:spcPct val="0"/>
              </a:spcBef>
              <a:spcAft>
                <a:spcPct val="0"/>
              </a:spcAft>
              <a:buFont typeface="Arial" charset="0"/>
              <a:buChar char="&gt;"/>
              <a:defRPr sz="1200">
                <a:solidFill>
                  <a:schemeClr val="tx1"/>
                </a:solidFill>
                <a:latin typeface="+mn-lt"/>
                <a:ea typeface="+mn-ea"/>
              </a:defRPr>
            </a:lvl6pPr>
            <a:lvl7pPr marL="1703388" indent="-209550" algn="l" rtl="0" eaLnBrk="1" fontAlgn="base" hangingPunct="1">
              <a:spcBef>
                <a:spcPct val="0"/>
              </a:spcBef>
              <a:spcAft>
                <a:spcPct val="0"/>
              </a:spcAft>
              <a:buFont typeface="Arial" charset="0"/>
              <a:buChar char="&gt;"/>
              <a:defRPr sz="1200">
                <a:solidFill>
                  <a:schemeClr val="tx1"/>
                </a:solidFill>
                <a:latin typeface="+mn-lt"/>
                <a:ea typeface="+mn-ea"/>
              </a:defRPr>
            </a:lvl7pPr>
            <a:lvl8pPr marL="2160588" indent="-209550" algn="l" rtl="0" eaLnBrk="1" fontAlgn="base" hangingPunct="1">
              <a:spcBef>
                <a:spcPct val="0"/>
              </a:spcBef>
              <a:spcAft>
                <a:spcPct val="0"/>
              </a:spcAft>
              <a:buFont typeface="Arial" charset="0"/>
              <a:buChar char="&gt;"/>
              <a:defRPr sz="1200">
                <a:solidFill>
                  <a:schemeClr val="tx1"/>
                </a:solidFill>
                <a:latin typeface="+mn-lt"/>
                <a:ea typeface="+mn-ea"/>
              </a:defRPr>
            </a:lvl8pPr>
            <a:lvl9pPr marL="2617788" indent="-209550" algn="l" rtl="0" eaLnBrk="1" fontAlgn="base" hangingPunct="1">
              <a:spcBef>
                <a:spcPct val="0"/>
              </a:spcBef>
              <a:spcAft>
                <a:spcPct val="0"/>
              </a:spcAft>
              <a:buFont typeface="Arial" charset="0"/>
              <a:buChar char="&gt;"/>
              <a:defRPr sz="1200">
                <a:solidFill>
                  <a:schemeClr val="tx1"/>
                </a:solidFill>
                <a:latin typeface="+mn-lt"/>
                <a:ea typeface="+mn-ea"/>
              </a:defRPr>
            </a:lvl9pPr>
          </a:lstStyle>
          <a:p>
            <a:r>
              <a:rPr lang="en-AU" sz="2200" b="1" kern="0" dirty="0"/>
              <a:t>2001</a:t>
            </a:r>
            <a:endParaRPr lang="en-US" sz="2200" b="1" kern="0" dirty="0">
              <a:latin typeface="Arial" charset="0"/>
              <a:ea typeface="ＭＳ Ｐゴシック" pitchFamily="34" charset="-128"/>
            </a:endParaRPr>
          </a:p>
        </p:txBody>
      </p:sp>
      <p:sp>
        <p:nvSpPr>
          <p:cNvPr id="3" name="TextBox 2"/>
          <p:cNvSpPr txBox="1"/>
          <p:nvPr/>
        </p:nvSpPr>
        <p:spPr>
          <a:xfrm>
            <a:off x="85642" y="790790"/>
            <a:ext cx="1836000" cy="338554"/>
          </a:xfrm>
          <a:prstGeom prst="rect">
            <a:avLst/>
          </a:prstGeom>
          <a:noFill/>
        </p:spPr>
        <p:txBody>
          <a:bodyPr wrap="square" lIns="0" tIns="0" rIns="0" bIns="0" rtlCol="0">
            <a:spAutoFit/>
          </a:bodyPr>
          <a:lstStyle/>
          <a:p>
            <a:pPr algn="r"/>
            <a:r>
              <a:rPr lang="en-AU" sz="2200" dirty="0"/>
              <a:t>Sydney</a:t>
            </a:r>
          </a:p>
        </p:txBody>
      </p:sp>
      <p:sp>
        <p:nvSpPr>
          <p:cNvPr id="12" name="TextBox 11"/>
          <p:cNvSpPr txBox="1"/>
          <p:nvPr/>
        </p:nvSpPr>
        <p:spPr>
          <a:xfrm>
            <a:off x="85642" y="1282109"/>
            <a:ext cx="1836000" cy="338554"/>
          </a:xfrm>
          <a:prstGeom prst="rect">
            <a:avLst/>
          </a:prstGeom>
          <a:noFill/>
        </p:spPr>
        <p:txBody>
          <a:bodyPr wrap="square" lIns="0" tIns="0" rIns="0" bIns="0" rtlCol="0">
            <a:spAutoFit/>
          </a:bodyPr>
          <a:lstStyle/>
          <a:p>
            <a:pPr algn="r"/>
            <a:r>
              <a:rPr lang="en-AU" sz="2200" dirty="0"/>
              <a:t>Regional NSW</a:t>
            </a:r>
          </a:p>
        </p:txBody>
      </p:sp>
      <p:sp>
        <p:nvSpPr>
          <p:cNvPr id="13" name="TextBox 12"/>
          <p:cNvSpPr txBox="1"/>
          <p:nvPr/>
        </p:nvSpPr>
        <p:spPr>
          <a:xfrm>
            <a:off x="85642" y="1773428"/>
            <a:ext cx="1836000" cy="338554"/>
          </a:xfrm>
          <a:prstGeom prst="rect">
            <a:avLst/>
          </a:prstGeom>
          <a:noFill/>
        </p:spPr>
        <p:txBody>
          <a:bodyPr wrap="square" lIns="0" tIns="0" rIns="0" bIns="0" rtlCol="0">
            <a:spAutoFit/>
          </a:bodyPr>
          <a:lstStyle/>
          <a:p>
            <a:pPr algn="r"/>
            <a:r>
              <a:rPr lang="en-AU" sz="2200" dirty="0"/>
              <a:t>Melbourne</a:t>
            </a:r>
          </a:p>
        </p:txBody>
      </p:sp>
      <p:sp>
        <p:nvSpPr>
          <p:cNvPr id="14" name="TextBox 13"/>
          <p:cNvSpPr txBox="1"/>
          <p:nvPr/>
        </p:nvSpPr>
        <p:spPr>
          <a:xfrm>
            <a:off x="85642" y="2756066"/>
            <a:ext cx="1836000" cy="338554"/>
          </a:xfrm>
          <a:prstGeom prst="rect">
            <a:avLst/>
          </a:prstGeom>
          <a:noFill/>
        </p:spPr>
        <p:txBody>
          <a:bodyPr wrap="square" lIns="0" tIns="0" rIns="0" bIns="0" rtlCol="0">
            <a:spAutoFit/>
          </a:bodyPr>
          <a:lstStyle/>
          <a:p>
            <a:pPr algn="r"/>
            <a:r>
              <a:rPr lang="en-AU" sz="2200" dirty="0"/>
              <a:t>Brisbane</a:t>
            </a:r>
          </a:p>
        </p:txBody>
      </p:sp>
      <p:sp>
        <p:nvSpPr>
          <p:cNvPr id="15" name="TextBox 14"/>
          <p:cNvSpPr txBox="1"/>
          <p:nvPr/>
        </p:nvSpPr>
        <p:spPr>
          <a:xfrm>
            <a:off x="85642" y="2264747"/>
            <a:ext cx="1836000" cy="338554"/>
          </a:xfrm>
          <a:prstGeom prst="rect">
            <a:avLst/>
          </a:prstGeom>
          <a:noFill/>
        </p:spPr>
        <p:txBody>
          <a:bodyPr wrap="square" lIns="0" tIns="0" rIns="0" bIns="0" rtlCol="0">
            <a:spAutoFit/>
          </a:bodyPr>
          <a:lstStyle/>
          <a:p>
            <a:pPr algn="r"/>
            <a:r>
              <a:rPr lang="en-AU" sz="2200" dirty="0"/>
              <a:t>Regional Vic</a:t>
            </a:r>
          </a:p>
        </p:txBody>
      </p:sp>
      <p:sp>
        <p:nvSpPr>
          <p:cNvPr id="16" name="TextBox 15"/>
          <p:cNvSpPr txBox="1"/>
          <p:nvPr/>
        </p:nvSpPr>
        <p:spPr>
          <a:xfrm>
            <a:off x="85642" y="3247385"/>
            <a:ext cx="1836000" cy="338554"/>
          </a:xfrm>
          <a:prstGeom prst="rect">
            <a:avLst/>
          </a:prstGeom>
          <a:noFill/>
        </p:spPr>
        <p:txBody>
          <a:bodyPr wrap="square" lIns="0" tIns="0" rIns="0" bIns="0" rtlCol="0">
            <a:spAutoFit/>
          </a:bodyPr>
          <a:lstStyle/>
          <a:p>
            <a:pPr algn="r"/>
            <a:r>
              <a:rPr lang="en-AU" sz="2200" dirty="0"/>
              <a:t>Regional Qld</a:t>
            </a:r>
          </a:p>
        </p:txBody>
      </p:sp>
      <p:sp>
        <p:nvSpPr>
          <p:cNvPr id="17" name="TextBox 16"/>
          <p:cNvSpPr txBox="1"/>
          <p:nvPr/>
        </p:nvSpPr>
        <p:spPr>
          <a:xfrm>
            <a:off x="85642" y="3738704"/>
            <a:ext cx="1836000" cy="338554"/>
          </a:xfrm>
          <a:prstGeom prst="rect">
            <a:avLst/>
          </a:prstGeom>
          <a:noFill/>
        </p:spPr>
        <p:txBody>
          <a:bodyPr wrap="square" lIns="0" tIns="0" rIns="0" bIns="0" rtlCol="0">
            <a:spAutoFit/>
          </a:bodyPr>
          <a:lstStyle/>
          <a:p>
            <a:pPr algn="r"/>
            <a:r>
              <a:rPr lang="en-AU" sz="2200" dirty="0"/>
              <a:t>Adelaide</a:t>
            </a:r>
          </a:p>
        </p:txBody>
      </p:sp>
      <p:sp>
        <p:nvSpPr>
          <p:cNvPr id="18" name="TextBox 17"/>
          <p:cNvSpPr txBox="1"/>
          <p:nvPr/>
        </p:nvSpPr>
        <p:spPr>
          <a:xfrm>
            <a:off x="85642" y="4230023"/>
            <a:ext cx="1836000" cy="338554"/>
          </a:xfrm>
          <a:prstGeom prst="rect">
            <a:avLst/>
          </a:prstGeom>
          <a:noFill/>
        </p:spPr>
        <p:txBody>
          <a:bodyPr wrap="square" lIns="0" tIns="0" rIns="0" bIns="0" rtlCol="0">
            <a:spAutoFit/>
          </a:bodyPr>
          <a:lstStyle/>
          <a:p>
            <a:pPr algn="r"/>
            <a:r>
              <a:rPr lang="en-AU" sz="2200" dirty="0"/>
              <a:t>Regional SA</a:t>
            </a:r>
          </a:p>
        </p:txBody>
      </p:sp>
      <p:sp>
        <p:nvSpPr>
          <p:cNvPr id="19" name="TextBox 18"/>
          <p:cNvSpPr txBox="1"/>
          <p:nvPr/>
        </p:nvSpPr>
        <p:spPr>
          <a:xfrm>
            <a:off x="85642" y="4721342"/>
            <a:ext cx="1836000" cy="338554"/>
          </a:xfrm>
          <a:prstGeom prst="rect">
            <a:avLst/>
          </a:prstGeom>
          <a:noFill/>
        </p:spPr>
        <p:txBody>
          <a:bodyPr wrap="square" lIns="0" tIns="0" rIns="0" bIns="0" rtlCol="0">
            <a:spAutoFit/>
          </a:bodyPr>
          <a:lstStyle/>
          <a:p>
            <a:pPr algn="r"/>
            <a:r>
              <a:rPr lang="en-AU" sz="2200" dirty="0"/>
              <a:t>Perth</a:t>
            </a:r>
          </a:p>
        </p:txBody>
      </p:sp>
      <p:sp>
        <p:nvSpPr>
          <p:cNvPr id="20" name="TextBox 19"/>
          <p:cNvSpPr txBox="1"/>
          <p:nvPr/>
        </p:nvSpPr>
        <p:spPr>
          <a:xfrm>
            <a:off x="85642" y="5212661"/>
            <a:ext cx="1836000" cy="338554"/>
          </a:xfrm>
          <a:prstGeom prst="rect">
            <a:avLst/>
          </a:prstGeom>
          <a:noFill/>
        </p:spPr>
        <p:txBody>
          <a:bodyPr wrap="square" lIns="0" tIns="0" rIns="0" bIns="0" rtlCol="0">
            <a:spAutoFit/>
          </a:bodyPr>
          <a:lstStyle/>
          <a:p>
            <a:pPr algn="r"/>
            <a:r>
              <a:rPr lang="en-AU" sz="2200" dirty="0"/>
              <a:t>Regional WA</a:t>
            </a:r>
          </a:p>
        </p:txBody>
      </p:sp>
      <p:cxnSp>
        <p:nvCxnSpPr>
          <p:cNvPr id="8" name="Straight Connector 7">
            <a:extLst>
              <a:ext uri="{FF2B5EF4-FFF2-40B4-BE49-F238E27FC236}">
                <a16:creationId xmlns:a16="http://schemas.microsoft.com/office/drawing/2014/main" id="{32D4566C-EBD9-4814-A8EE-D2290CA13EF8}"/>
              </a:ext>
            </a:extLst>
          </p:cNvPr>
          <p:cNvCxnSpPr/>
          <p:nvPr/>
        </p:nvCxnSpPr>
        <p:spPr bwMode="auto">
          <a:xfrm>
            <a:off x="2039816" y="1727217"/>
            <a:ext cx="7702062" cy="0"/>
          </a:xfrm>
          <a:prstGeom prst="line">
            <a:avLst/>
          </a:prstGeom>
          <a:solidFill>
            <a:schemeClr val="accent1"/>
          </a:solidFill>
          <a:ln w="19050" cap="flat" cmpd="sng" algn="ctr">
            <a:solidFill>
              <a:schemeClr val="tx1"/>
            </a:solidFill>
            <a:prstDash val="dash"/>
            <a:round/>
            <a:headEnd type="none" w="med" len="med"/>
            <a:tailEnd type="none" w="med" len="med"/>
          </a:ln>
          <a:effectLst/>
        </p:spPr>
      </p:cxnSp>
      <p:cxnSp>
        <p:nvCxnSpPr>
          <p:cNvPr id="22" name="Straight Connector 21">
            <a:extLst>
              <a:ext uri="{FF2B5EF4-FFF2-40B4-BE49-F238E27FC236}">
                <a16:creationId xmlns:a16="http://schemas.microsoft.com/office/drawing/2014/main" id="{C6EF42F7-EAAC-46D5-8D8B-700E6E8A672C}"/>
              </a:ext>
            </a:extLst>
          </p:cNvPr>
          <p:cNvCxnSpPr/>
          <p:nvPr/>
        </p:nvCxnSpPr>
        <p:spPr bwMode="auto">
          <a:xfrm>
            <a:off x="2039816" y="2708044"/>
            <a:ext cx="7702062" cy="0"/>
          </a:xfrm>
          <a:prstGeom prst="line">
            <a:avLst/>
          </a:prstGeom>
          <a:solidFill>
            <a:schemeClr val="accent1"/>
          </a:solidFill>
          <a:ln w="19050" cap="flat" cmpd="sng" algn="ctr">
            <a:solidFill>
              <a:schemeClr val="tx1"/>
            </a:solidFill>
            <a:prstDash val="dash"/>
            <a:round/>
            <a:headEnd type="none" w="med" len="med"/>
            <a:tailEnd type="none" w="med" len="med"/>
          </a:ln>
          <a:effectLst/>
        </p:spPr>
      </p:cxnSp>
      <p:cxnSp>
        <p:nvCxnSpPr>
          <p:cNvPr id="23" name="Straight Connector 22">
            <a:extLst>
              <a:ext uri="{FF2B5EF4-FFF2-40B4-BE49-F238E27FC236}">
                <a16:creationId xmlns:a16="http://schemas.microsoft.com/office/drawing/2014/main" id="{9724BAA0-5FDE-4F46-A332-7D2574423E40}"/>
              </a:ext>
            </a:extLst>
          </p:cNvPr>
          <p:cNvCxnSpPr/>
          <p:nvPr/>
        </p:nvCxnSpPr>
        <p:spPr bwMode="auto">
          <a:xfrm>
            <a:off x="2039816" y="3688871"/>
            <a:ext cx="7702062" cy="0"/>
          </a:xfrm>
          <a:prstGeom prst="line">
            <a:avLst/>
          </a:prstGeom>
          <a:solidFill>
            <a:schemeClr val="accent1"/>
          </a:solidFill>
          <a:ln w="19050" cap="flat" cmpd="sng" algn="ctr">
            <a:solidFill>
              <a:schemeClr val="tx1"/>
            </a:solidFill>
            <a:prstDash val="dash"/>
            <a:round/>
            <a:headEnd type="none" w="med" len="med"/>
            <a:tailEnd type="none" w="med" len="med"/>
          </a:ln>
          <a:effectLst/>
        </p:spPr>
      </p:cxnSp>
      <p:cxnSp>
        <p:nvCxnSpPr>
          <p:cNvPr id="24" name="Straight Connector 23">
            <a:extLst>
              <a:ext uri="{FF2B5EF4-FFF2-40B4-BE49-F238E27FC236}">
                <a16:creationId xmlns:a16="http://schemas.microsoft.com/office/drawing/2014/main" id="{1951FEF9-7A00-4C9F-8ABD-CF58EB3608DA}"/>
              </a:ext>
            </a:extLst>
          </p:cNvPr>
          <p:cNvCxnSpPr/>
          <p:nvPr/>
        </p:nvCxnSpPr>
        <p:spPr bwMode="auto">
          <a:xfrm>
            <a:off x="2039816" y="4669698"/>
            <a:ext cx="7702062" cy="0"/>
          </a:xfrm>
          <a:prstGeom prst="line">
            <a:avLst/>
          </a:prstGeom>
          <a:solidFill>
            <a:schemeClr val="accent1"/>
          </a:solidFill>
          <a:ln w="19050" cap="flat" cmpd="sng" algn="ctr">
            <a:solidFill>
              <a:schemeClr val="tx1"/>
            </a:solidFill>
            <a:prstDash val="dash"/>
            <a:round/>
            <a:headEnd type="none" w="med" len="med"/>
            <a:tailEnd type="none" w="med" len="med"/>
          </a:ln>
          <a:effectLst/>
        </p:spPr>
      </p:cxnSp>
      <p:sp>
        <p:nvSpPr>
          <p:cNvPr id="4" name="Rectangle 3"/>
          <p:cNvSpPr/>
          <p:nvPr/>
        </p:nvSpPr>
        <p:spPr bwMode="auto">
          <a:xfrm>
            <a:off x="1406769" y="6382139"/>
            <a:ext cx="8499231" cy="475861"/>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AU" sz="2400" b="0" i="0" u="none" strike="noStrike" cap="none" normalizeH="0" baseline="0">
              <a:ln>
                <a:noFill/>
              </a:ln>
              <a:solidFill>
                <a:schemeClr val="tx1"/>
              </a:solidFill>
              <a:effectLst/>
              <a:latin typeface="Arial" charset="0"/>
              <a:ea typeface="ＭＳ Ｐゴシック" pitchFamily="34" charset="-128"/>
            </a:endParaRPr>
          </a:p>
        </p:txBody>
      </p:sp>
      <p:pic>
        <p:nvPicPr>
          <p:cNvPr id="2" name="Picture 1"/>
          <p:cNvPicPr>
            <a:picLocks noChangeAspect="1"/>
          </p:cNvPicPr>
          <p:nvPr/>
        </p:nvPicPr>
        <p:blipFill rotWithShape="1">
          <a:blip r:embed="rId4"/>
          <a:srcRect t="18216" b="1"/>
          <a:stretch/>
        </p:blipFill>
        <p:spPr>
          <a:xfrm>
            <a:off x="1836406" y="5890820"/>
            <a:ext cx="8046000" cy="517900"/>
          </a:xfrm>
          <a:prstGeom prst="rect">
            <a:avLst/>
          </a:prstGeom>
        </p:spPr>
      </p:pic>
      <p:sp>
        <p:nvSpPr>
          <p:cNvPr id="21" name="Content Placeholder 1">
            <a:extLst>
              <a:ext uri="{FF2B5EF4-FFF2-40B4-BE49-F238E27FC236}">
                <a16:creationId xmlns:a16="http://schemas.microsoft.com/office/drawing/2014/main" id="{6004F7F8-818B-46A6-9D99-E30878BA220F}"/>
              </a:ext>
            </a:extLst>
          </p:cNvPr>
          <p:cNvSpPr txBox="1">
            <a:spLocks/>
          </p:cNvSpPr>
          <p:nvPr/>
        </p:nvSpPr>
        <p:spPr bwMode="auto">
          <a:xfrm>
            <a:off x="7214354" y="496840"/>
            <a:ext cx="738031" cy="338554"/>
          </a:xfrm>
          <a:prstGeom prst="rect">
            <a:avLst/>
          </a:prstGeom>
          <a:solidFill>
            <a:schemeClr val="bg1"/>
          </a:solidFill>
          <a:ln w="9525">
            <a:noFill/>
            <a:miter lim="800000"/>
            <a:headEnd/>
            <a:tailEnd/>
          </a:ln>
        </p:spPr>
        <p:txBody>
          <a:bodyPr vert="horz" wrap="square" lIns="0" tIns="0" rIns="0" bIns="0" numCol="1" anchor="t" anchorCtr="0" compatLnSpc="1">
            <a:prstTxWarp prst="textNoShape">
              <a:avLst/>
            </a:prstTxWarp>
            <a:spAutoFit/>
          </a:bodyPr>
          <a:lstStyle>
            <a:lvl1pPr marL="0" indent="0" algn="l" rtl="0" eaLnBrk="1" fontAlgn="base" hangingPunct="1">
              <a:spcBef>
                <a:spcPct val="0"/>
              </a:spcBef>
              <a:spcAft>
                <a:spcPct val="0"/>
              </a:spcAft>
              <a:buFont typeface="Arial" panose="020B0604020202020204" pitchFamily="34" charset="0"/>
              <a:buNone/>
              <a:defRPr sz="1800" b="0">
                <a:solidFill>
                  <a:schemeClr val="tx1"/>
                </a:solidFill>
                <a:latin typeface="+mn-lt"/>
                <a:ea typeface="+mn-ea"/>
                <a:cs typeface="+mn-cs"/>
              </a:defRPr>
            </a:lvl1pPr>
            <a:lvl2pPr marL="179388" indent="-177800" algn="l" rtl="0" eaLnBrk="1" fontAlgn="base" hangingPunct="1">
              <a:spcBef>
                <a:spcPct val="0"/>
              </a:spcBef>
              <a:spcAft>
                <a:spcPct val="0"/>
              </a:spcAft>
              <a:buSzPct val="130000"/>
              <a:buChar char="•"/>
              <a:defRPr sz="1200">
                <a:solidFill>
                  <a:schemeClr val="tx1"/>
                </a:solidFill>
                <a:latin typeface="+mn-lt"/>
                <a:ea typeface="+mn-ea"/>
              </a:defRPr>
            </a:lvl2pPr>
            <a:lvl3pPr marL="403225" indent="-222250" algn="l" rtl="0" eaLnBrk="1" fontAlgn="base" hangingPunct="1">
              <a:spcBef>
                <a:spcPct val="0"/>
              </a:spcBef>
              <a:spcAft>
                <a:spcPct val="0"/>
              </a:spcAft>
              <a:buFont typeface="Arial" charset="0"/>
              <a:buChar char="–"/>
              <a:defRPr sz="1200">
                <a:solidFill>
                  <a:schemeClr val="tx1"/>
                </a:solidFill>
                <a:latin typeface="+mn-lt"/>
                <a:ea typeface="+mn-ea"/>
              </a:defRPr>
            </a:lvl3pPr>
            <a:lvl4pPr marL="560388" indent="-142875" algn="l" rtl="0" eaLnBrk="1" fontAlgn="base" hangingPunct="1">
              <a:spcBef>
                <a:spcPct val="0"/>
              </a:spcBef>
              <a:spcAft>
                <a:spcPct val="0"/>
              </a:spcAft>
              <a:buFont typeface="Arial" charset="0"/>
              <a:buChar char="-"/>
              <a:defRPr sz="1200">
                <a:solidFill>
                  <a:schemeClr val="tx1"/>
                </a:solidFill>
                <a:latin typeface="+mn-lt"/>
                <a:ea typeface="+mn-ea"/>
              </a:defRPr>
            </a:lvl4pPr>
            <a:lvl5pPr marL="788988" indent="-209550" algn="l" rtl="0" eaLnBrk="1" fontAlgn="base" hangingPunct="1">
              <a:spcBef>
                <a:spcPct val="0"/>
              </a:spcBef>
              <a:spcAft>
                <a:spcPct val="0"/>
              </a:spcAft>
              <a:buFont typeface="Arial" charset="0"/>
              <a:buChar char="&gt;"/>
              <a:defRPr sz="1200">
                <a:solidFill>
                  <a:schemeClr val="tx1"/>
                </a:solidFill>
                <a:latin typeface="+mn-lt"/>
                <a:ea typeface="+mn-ea"/>
              </a:defRPr>
            </a:lvl5pPr>
            <a:lvl6pPr marL="1246188" indent="-209550" algn="l" rtl="0" eaLnBrk="1" fontAlgn="base" hangingPunct="1">
              <a:spcBef>
                <a:spcPct val="0"/>
              </a:spcBef>
              <a:spcAft>
                <a:spcPct val="0"/>
              </a:spcAft>
              <a:buFont typeface="Arial" charset="0"/>
              <a:buChar char="&gt;"/>
              <a:defRPr sz="1200">
                <a:solidFill>
                  <a:schemeClr val="tx1"/>
                </a:solidFill>
                <a:latin typeface="+mn-lt"/>
                <a:ea typeface="+mn-ea"/>
              </a:defRPr>
            </a:lvl6pPr>
            <a:lvl7pPr marL="1703388" indent="-209550" algn="l" rtl="0" eaLnBrk="1" fontAlgn="base" hangingPunct="1">
              <a:spcBef>
                <a:spcPct val="0"/>
              </a:spcBef>
              <a:spcAft>
                <a:spcPct val="0"/>
              </a:spcAft>
              <a:buFont typeface="Arial" charset="0"/>
              <a:buChar char="&gt;"/>
              <a:defRPr sz="1200">
                <a:solidFill>
                  <a:schemeClr val="tx1"/>
                </a:solidFill>
                <a:latin typeface="+mn-lt"/>
                <a:ea typeface="+mn-ea"/>
              </a:defRPr>
            </a:lvl7pPr>
            <a:lvl8pPr marL="2160588" indent="-209550" algn="l" rtl="0" eaLnBrk="1" fontAlgn="base" hangingPunct="1">
              <a:spcBef>
                <a:spcPct val="0"/>
              </a:spcBef>
              <a:spcAft>
                <a:spcPct val="0"/>
              </a:spcAft>
              <a:buFont typeface="Arial" charset="0"/>
              <a:buChar char="&gt;"/>
              <a:defRPr sz="1200">
                <a:solidFill>
                  <a:schemeClr val="tx1"/>
                </a:solidFill>
                <a:latin typeface="+mn-lt"/>
                <a:ea typeface="+mn-ea"/>
              </a:defRPr>
            </a:lvl8pPr>
            <a:lvl9pPr marL="2617788" indent="-209550" algn="l" rtl="0" eaLnBrk="1" fontAlgn="base" hangingPunct="1">
              <a:spcBef>
                <a:spcPct val="0"/>
              </a:spcBef>
              <a:spcAft>
                <a:spcPct val="0"/>
              </a:spcAft>
              <a:buFont typeface="Arial" charset="0"/>
              <a:buChar char="&gt;"/>
              <a:defRPr sz="1200">
                <a:solidFill>
                  <a:schemeClr val="tx1"/>
                </a:solidFill>
                <a:latin typeface="+mn-lt"/>
                <a:ea typeface="+mn-ea"/>
              </a:defRPr>
            </a:lvl9pPr>
          </a:lstStyle>
          <a:p>
            <a:r>
              <a:rPr lang="en-AU" sz="2200" b="1" kern="0" dirty="0">
                <a:solidFill>
                  <a:schemeClr val="accent6"/>
                </a:solidFill>
              </a:rPr>
              <a:t>2011</a:t>
            </a:r>
            <a:endParaRPr lang="en-US" sz="2200" b="1" kern="0" dirty="0">
              <a:solidFill>
                <a:schemeClr val="accent6"/>
              </a:solidFill>
              <a:latin typeface="Arial" charset="0"/>
              <a:ea typeface="ＭＳ Ｐゴシック" pitchFamily="34" charset="-128"/>
            </a:endParaRPr>
          </a:p>
        </p:txBody>
      </p:sp>
    </p:spTree>
    <p:extLst>
      <p:ext uri="{BB962C8B-B14F-4D97-AF65-F5344CB8AC3E}">
        <p14:creationId xmlns:p14="http://schemas.microsoft.com/office/powerpoint/2010/main" val="256041577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p:cNvGraphicFramePr/>
          <p:nvPr>
            <p:extLst>
              <p:ext uri="{D42A27DB-BD31-4B8C-83A1-F6EECF244321}">
                <p14:modId xmlns:p14="http://schemas.microsoft.com/office/powerpoint/2010/main" val="148125059"/>
              </p:ext>
            </p:extLst>
          </p:nvPr>
        </p:nvGraphicFramePr>
        <p:xfrm>
          <a:off x="0" y="0"/>
          <a:ext cx="9906000" cy="6204857"/>
        </p:xfrm>
        <a:graphic>
          <a:graphicData uri="http://schemas.openxmlformats.org/drawingml/2006/chart">
            <c:chart xmlns:c="http://schemas.openxmlformats.org/drawingml/2006/chart" xmlns:r="http://schemas.openxmlformats.org/officeDocument/2006/relationships" r:id="rId3"/>
          </a:graphicData>
        </a:graphic>
      </p:graphicFrame>
      <p:sp>
        <p:nvSpPr>
          <p:cNvPr id="8" name="TextBox 7"/>
          <p:cNvSpPr txBox="1"/>
          <p:nvPr/>
        </p:nvSpPr>
        <p:spPr>
          <a:xfrm>
            <a:off x="883995" y="6144606"/>
            <a:ext cx="1934678" cy="677108"/>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defTabSz="844077">
              <a:defRPr/>
            </a:pPr>
            <a:r>
              <a:rPr lang="en-AU" sz="2200" kern="0" dirty="0"/>
              <a:t>65+ </a:t>
            </a:r>
            <a:br>
              <a:rPr lang="en-AU" sz="2200" kern="0" dirty="0"/>
            </a:br>
            <a:r>
              <a:rPr lang="en-AU" sz="2200" kern="0" dirty="0"/>
              <a:t>(no pension)</a:t>
            </a:r>
            <a:endParaRPr lang="en-US" sz="2200" kern="0" dirty="0"/>
          </a:p>
        </p:txBody>
      </p:sp>
      <p:sp>
        <p:nvSpPr>
          <p:cNvPr id="9" name="TextBox 8"/>
          <p:cNvSpPr txBox="1"/>
          <p:nvPr/>
        </p:nvSpPr>
        <p:spPr>
          <a:xfrm>
            <a:off x="3199700" y="6144606"/>
            <a:ext cx="1931091" cy="677108"/>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defTabSz="844077">
              <a:defRPr/>
            </a:pPr>
            <a:r>
              <a:rPr lang="en-AU" sz="2200" kern="0" dirty="0"/>
              <a:t>65+ </a:t>
            </a:r>
            <a:br>
              <a:rPr lang="en-AU" sz="2200" kern="0" dirty="0"/>
            </a:br>
            <a:r>
              <a:rPr lang="en-AU" sz="2200" kern="0" dirty="0"/>
              <a:t>(pension)</a:t>
            </a:r>
            <a:endParaRPr lang="en-US" sz="2200" kern="0" dirty="0"/>
          </a:p>
        </p:txBody>
      </p:sp>
      <p:sp>
        <p:nvSpPr>
          <p:cNvPr id="12" name="TextBox 11"/>
          <p:cNvSpPr txBox="1"/>
          <p:nvPr/>
        </p:nvSpPr>
        <p:spPr>
          <a:xfrm>
            <a:off x="5511818" y="6144606"/>
            <a:ext cx="1934678" cy="677108"/>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defTabSz="844077">
              <a:defRPr/>
            </a:pPr>
            <a:r>
              <a:rPr lang="en-AU" sz="2200" kern="0" dirty="0"/>
              <a:t>18-65 </a:t>
            </a:r>
            <a:br>
              <a:rPr lang="en-AU" sz="2200" kern="0" dirty="0"/>
            </a:br>
            <a:r>
              <a:rPr lang="en-AU" sz="2200" kern="0" dirty="0"/>
              <a:t>(no welfare)</a:t>
            </a:r>
            <a:endParaRPr lang="en-US" sz="2200" kern="0" dirty="0"/>
          </a:p>
        </p:txBody>
      </p:sp>
      <p:sp>
        <p:nvSpPr>
          <p:cNvPr id="13" name="TextBox 12"/>
          <p:cNvSpPr txBox="1"/>
          <p:nvPr/>
        </p:nvSpPr>
        <p:spPr>
          <a:xfrm>
            <a:off x="7827523" y="6144606"/>
            <a:ext cx="1860761" cy="677108"/>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defTabSz="844077">
              <a:defRPr/>
            </a:pPr>
            <a:r>
              <a:rPr lang="en-AU" sz="2200" kern="0" dirty="0"/>
              <a:t>18-65 (welfare)</a:t>
            </a:r>
            <a:endParaRPr lang="en-US" sz="2200" kern="0" dirty="0"/>
          </a:p>
        </p:txBody>
      </p:sp>
      <p:sp>
        <p:nvSpPr>
          <p:cNvPr id="11" name="Rectangle 10"/>
          <p:cNvSpPr/>
          <p:nvPr/>
        </p:nvSpPr>
        <p:spPr bwMode="auto">
          <a:xfrm>
            <a:off x="1469572" y="362859"/>
            <a:ext cx="2667000" cy="1173841"/>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34" charset="-128"/>
            </a:endParaRPr>
          </a:p>
        </p:txBody>
      </p:sp>
      <p:sp>
        <p:nvSpPr>
          <p:cNvPr id="17" name="TextBox 18"/>
          <p:cNvSpPr txBox="1"/>
          <p:nvPr/>
        </p:nvSpPr>
        <p:spPr>
          <a:xfrm>
            <a:off x="2086428" y="569104"/>
            <a:ext cx="1799207" cy="296235"/>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ct val="85000"/>
              </a:lnSpc>
            </a:pPr>
            <a:r>
              <a:rPr lang="en-US" sz="2200" b="1" dirty="0">
                <a:solidFill>
                  <a:schemeClr val="accent2"/>
                </a:solidFill>
              </a:rPr>
              <a:t>Home owner</a:t>
            </a:r>
          </a:p>
        </p:txBody>
      </p:sp>
      <p:sp>
        <p:nvSpPr>
          <p:cNvPr id="18" name="TextBox 18"/>
          <p:cNvSpPr txBox="1"/>
          <p:nvPr/>
        </p:nvSpPr>
        <p:spPr>
          <a:xfrm>
            <a:off x="2086428" y="1077106"/>
            <a:ext cx="1818161" cy="296235"/>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ct val="85000"/>
              </a:lnSpc>
            </a:pPr>
            <a:r>
              <a:rPr lang="en-US" sz="2200" b="1" dirty="0">
                <a:solidFill>
                  <a:schemeClr val="tx2"/>
                </a:solidFill>
              </a:rPr>
              <a:t>Renter</a:t>
            </a:r>
          </a:p>
        </p:txBody>
      </p:sp>
      <p:sp>
        <p:nvSpPr>
          <p:cNvPr id="19" name="Rectangle 18"/>
          <p:cNvSpPr/>
          <p:nvPr/>
        </p:nvSpPr>
        <p:spPr bwMode="auto">
          <a:xfrm>
            <a:off x="1596569" y="544285"/>
            <a:ext cx="290285" cy="290285"/>
          </a:xfrm>
          <a:prstGeom prst="rect">
            <a:avLst/>
          </a:prstGeom>
          <a:solidFill>
            <a:schemeClr val="accent2"/>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34" charset="-128"/>
            </a:endParaRPr>
          </a:p>
        </p:txBody>
      </p:sp>
      <p:sp>
        <p:nvSpPr>
          <p:cNvPr id="20" name="Rectangle 19"/>
          <p:cNvSpPr/>
          <p:nvPr/>
        </p:nvSpPr>
        <p:spPr bwMode="auto">
          <a:xfrm>
            <a:off x="1596569" y="1088572"/>
            <a:ext cx="290285" cy="290285"/>
          </a:xfrm>
          <a:prstGeom prst="rect">
            <a:avLst/>
          </a:prstGeom>
          <a:solidFill>
            <a:schemeClr val="tx2"/>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34" charset="-128"/>
            </a:endParaRPr>
          </a:p>
        </p:txBody>
      </p:sp>
    </p:spTree>
    <p:extLst>
      <p:ext uri="{BB962C8B-B14F-4D97-AF65-F5344CB8AC3E}">
        <p14:creationId xmlns:p14="http://schemas.microsoft.com/office/powerpoint/2010/main" val="139942545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p:cNvGraphicFramePr/>
          <p:nvPr>
            <p:extLst/>
          </p:nvPr>
        </p:nvGraphicFramePr>
        <p:xfrm>
          <a:off x="0" y="0"/>
          <a:ext cx="9906000" cy="6204857"/>
        </p:xfrm>
        <a:graphic>
          <a:graphicData uri="http://schemas.openxmlformats.org/drawingml/2006/chart">
            <c:chart xmlns:c="http://schemas.openxmlformats.org/drawingml/2006/chart" xmlns:r="http://schemas.openxmlformats.org/officeDocument/2006/relationships" r:id="rId3"/>
          </a:graphicData>
        </a:graphic>
      </p:graphicFrame>
      <p:sp>
        <p:nvSpPr>
          <p:cNvPr id="8" name="TextBox 7"/>
          <p:cNvSpPr txBox="1"/>
          <p:nvPr/>
        </p:nvSpPr>
        <p:spPr>
          <a:xfrm>
            <a:off x="883995" y="6144606"/>
            <a:ext cx="1934678" cy="677108"/>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defTabSz="844077">
              <a:defRPr/>
            </a:pPr>
            <a:r>
              <a:rPr lang="en-AU" sz="2200" kern="0" dirty="0"/>
              <a:t>65+ </a:t>
            </a:r>
            <a:br>
              <a:rPr lang="en-AU" sz="2200" kern="0" dirty="0"/>
            </a:br>
            <a:r>
              <a:rPr lang="en-AU" sz="2200" kern="0" dirty="0"/>
              <a:t>(no pension)</a:t>
            </a:r>
            <a:endParaRPr lang="en-US" sz="2200" kern="0" dirty="0"/>
          </a:p>
        </p:txBody>
      </p:sp>
      <p:sp>
        <p:nvSpPr>
          <p:cNvPr id="9" name="TextBox 8"/>
          <p:cNvSpPr txBox="1"/>
          <p:nvPr/>
        </p:nvSpPr>
        <p:spPr>
          <a:xfrm>
            <a:off x="3199700" y="6144606"/>
            <a:ext cx="1931091" cy="677108"/>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defTabSz="844077">
              <a:defRPr/>
            </a:pPr>
            <a:r>
              <a:rPr lang="en-AU" sz="2200" kern="0" dirty="0"/>
              <a:t>65+ </a:t>
            </a:r>
            <a:br>
              <a:rPr lang="en-AU" sz="2200" kern="0" dirty="0"/>
            </a:br>
            <a:r>
              <a:rPr lang="en-AU" sz="2200" kern="0" dirty="0"/>
              <a:t>(pension)</a:t>
            </a:r>
            <a:endParaRPr lang="en-US" sz="2200" kern="0" dirty="0"/>
          </a:p>
        </p:txBody>
      </p:sp>
      <p:sp>
        <p:nvSpPr>
          <p:cNvPr id="12" name="TextBox 11"/>
          <p:cNvSpPr txBox="1"/>
          <p:nvPr/>
        </p:nvSpPr>
        <p:spPr>
          <a:xfrm>
            <a:off x="5511818" y="6144606"/>
            <a:ext cx="1934678" cy="677108"/>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defTabSz="844077">
              <a:defRPr/>
            </a:pPr>
            <a:r>
              <a:rPr lang="en-AU" sz="2200" kern="0" dirty="0"/>
              <a:t>18-65 </a:t>
            </a:r>
            <a:br>
              <a:rPr lang="en-AU" sz="2200" kern="0" dirty="0"/>
            </a:br>
            <a:r>
              <a:rPr lang="en-AU" sz="2200" kern="0" dirty="0"/>
              <a:t>(no welfare)</a:t>
            </a:r>
            <a:endParaRPr lang="en-US" sz="2200" kern="0" dirty="0"/>
          </a:p>
        </p:txBody>
      </p:sp>
      <p:sp>
        <p:nvSpPr>
          <p:cNvPr id="13" name="TextBox 12"/>
          <p:cNvSpPr txBox="1"/>
          <p:nvPr/>
        </p:nvSpPr>
        <p:spPr>
          <a:xfrm>
            <a:off x="7827523" y="6144606"/>
            <a:ext cx="1860761" cy="677108"/>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defTabSz="844077">
              <a:defRPr/>
            </a:pPr>
            <a:r>
              <a:rPr lang="en-AU" sz="2200" kern="0" dirty="0"/>
              <a:t>18-65 (welfare)</a:t>
            </a:r>
            <a:endParaRPr lang="en-US" sz="2200" kern="0" dirty="0"/>
          </a:p>
        </p:txBody>
      </p:sp>
      <p:sp>
        <p:nvSpPr>
          <p:cNvPr id="11" name="Rectangle 10"/>
          <p:cNvSpPr/>
          <p:nvPr/>
        </p:nvSpPr>
        <p:spPr bwMode="auto">
          <a:xfrm>
            <a:off x="1469572" y="362859"/>
            <a:ext cx="2667000" cy="1173841"/>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34" charset="-128"/>
            </a:endParaRPr>
          </a:p>
        </p:txBody>
      </p:sp>
      <p:sp>
        <p:nvSpPr>
          <p:cNvPr id="17" name="TextBox 18"/>
          <p:cNvSpPr txBox="1"/>
          <p:nvPr/>
        </p:nvSpPr>
        <p:spPr>
          <a:xfrm>
            <a:off x="2086428" y="569104"/>
            <a:ext cx="1799207" cy="296235"/>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ct val="85000"/>
              </a:lnSpc>
            </a:pPr>
            <a:r>
              <a:rPr lang="en-US" sz="2200" b="1" dirty="0">
                <a:solidFill>
                  <a:schemeClr val="accent2"/>
                </a:solidFill>
              </a:rPr>
              <a:t>Home owner</a:t>
            </a:r>
          </a:p>
        </p:txBody>
      </p:sp>
      <p:sp>
        <p:nvSpPr>
          <p:cNvPr id="18" name="TextBox 18"/>
          <p:cNvSpPr txBox="1"/>
          <p:nvPr/>
        </p:nvSpPr>
        <p:spPr>
          <a:xfrm>
            <a:off x="2086428" y="1077106"/>
            <a:ext cx="1818161" cy="296235"/>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ct val="85000"/>
              </a:lnSpc>
            </a:pPr>
            <a:r>
              <a:rPr lang="en-US" sz="2200" b="1" dirty="0">
                <a:solidFill>
                  <a:schemeClr val="tx2"/>
                </a:solidFill>
              </a:rPr>
              <a:t>Renter</a:t>
            </a:r>
          </a:p>
        </p:txBody>
      </p:sp>
      <p:sp>
        <p:nvSpPr>
          <p:cNvPr id="19" name="Rectangle 18"/>
          <p:cNvSpPr/>
          <p:nvPr/>
        </p:nvSpPr>
        <p:spPr bwMode="auto">
          <a:xfrm>
            <a:off x="1596569" y="544285"/>
            <a:ext cx="290285" cy="290285"/>
          </a:xfrm>
          <a:prstGeom prst="rect">
            <a:avLst/>
          </a:prstGeom>
          <a:solidFill>
            <a:schemeClr val="accent2"/>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34" charset="-128"/>
            </a:endParaRPr>
          </a:p>
        </p:txBody>
      </p:sp>
      <p:sp>
        <p:nvSpPr>
          <p:cNvPr id="20" name="Rectangle 19"/>
          <p:cNvSpPr/>
          <p:nvPr/>
        </p:nvSpPr>
        <p:spPr bwMode="auto">
          <a:xfrm>
            <a:off x="1596569" y="1088572"/>
            <a:ext cx="290285" cy="290285"/>
          </a:xfrm>
          <a:prstGeom prst="rect">
            <a:avLst/>
          </a:prstGeom>
          <a:solidFill>
            <a:schemeClr val="tx2"/>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34" charset="-128"/>
            </a:endParaRPr>
          </a:p>
        </p:txBody>
      </p:sp>
      <p:sp>
        <p:nvSpPr>
          <p:cNvPr id="14" name="TextBox 18">
            <a:extLst>
              <a:ext uri="{FF2B5EF4-FFF2-40B4-BE49-F238E27FC236}">
                <a16:creationId xmlns:a16="http://schemas.microsoft.com/office/drawing/2014/main" id="{976FFC24-1102-4E8E-859A-906264B985BB}"/>
              </a:ext>
            </a:extLst>
          </p:cNvPr>
          <p:cNvSpPr txBox="1"/>
          <p:nvPr/>
        </p:nvSpPr>
        <p:spPr>
          <a:xfrm>
            <a:off x="9587530" y="3840653"/>
            <a:ext cx="1799207" cy="296235"/>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ct val="85000"/>
              </a:lnSpc>
            </a:pPr>
            <a:r>
              <a:rPr lang="en-US" sz="2200" b="1" dirty="0"/>
              <a:t>2015-16</a:t>
            </a:r>
          </a:p>
        </p:txBody>
      </p:sp>
      <p:sp>
        <p:nvSpPr>
          <p:cNvPr id="15" name="TextBox 18">
            <a:extLst>
              <a:ext uri="{FF2B5EF4-FFF2-40B4-BE49-F238E27FC236}">
                <a16:creationId xmlns:a16="http://schemas.microsoft.com/office/drawing/2014/main" id="{7B57857F-8D36-4C6D-9872-20CE061F3224}"/>
              </a:ext>
            </a:extLst>
          </p:cNvPr>
          <p:cNvSpPr txBox="1"/>
          <p:nvPr/>
        </p:nvSpPr>
        <p:spPr>
          <a:xfrm>
            <a:off x="9587530" y="1536700"/>
            <a:ext cx="1799207" cy="296235"/>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ct val="85000"/>
              </a:lnSpc>
            </a:pPr>
            <a:r>
              <a:rPr lang="en-US" sz="2200" b="1" dirty="0"/>
              <a:t>2009-10</a:t>
            </a:r>
          </a:p>
        </p:txBody>
      </p:sp>
      <p:sp>
        <p:nvSpPr>
          <p:cNvPr id="16" name="TextBox 18">
            <a:extLst>
              <a:ext uri="{FF2B5EF4-FFF2-40B4-BE49-F238E27FC236}">
                <a16:creationId xmlns:a16="http://schemas.microsoft.com/office/drawing/2014/main" id="{AF08DD24-18C4-4D46-BD53-CBB3CAAFB702}"/>
              </a:ext>
            </a:extLst>
          </p:cNvPr>
          <p:cNvSpPr txBox="1"/>
          <p:nvPr/>
        </p:nvSpPr>
        <p:spPr>
          <a:xfrm>
            <a:off x="4842328" y="289797"/>
            <a:ext cx="3364970" cy="575542"/>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ct val="85000"/>
              </a:lnSpc>
            </a:pPr>
            <a:r>
              <a:rPr lang="en-US" sz="2200" b="1" dirty="0">
                <a:solidFill>
                  <a:srgbClr val="FF0000"/>
                </a:solidFill>
                <a:highlight>
                  <a:srgbClr val="00FF00"/>
                </a:highlight>
              </a:rPr>
              <a:t>Welfare includes DSP, unemployment, other</a:t>
            </a:r>
          </a:p>
        </p:txBody>
      </p:sp>
    </p:spTree>
    <p:extLst>
      <p:ext uri="{BB962C8B-B14F-4D97-AF65-F5344CB8AC3E}">
        <p14:creationId xmlns:p14="http://schemas.microsoft.com/office/powerpoint/2010/main" val="261718074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7FB6D801-9EED-4FEF-991E-8841B2DCFF09}"/>
              </a:ext>
            </a:extLst>
          </p:cNvPr>
          <p:cNvGraphicFramePr>
            <a:graphicFrameLocks/>
          </p:cNvGraphicFramePr>
          <p:nvPr>
            <p:extLst/>
          </p:nvPr>
        </p:nvGraphicFramePr>
        <p:xfrm>
          <a:off x="0" y="3533133"/>
          <a:ext cx="5372100" cy="3334746"/>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5" name="Content Placeholder 3">
            <a:extLst>
              <a:ext uri="{FF2B5EF4-FFF2-40B4-BE49-F238E27FC236}">
                <a16:creationId xmlns:a16="http://schemas.microsoft.com/office/drawing/2014/main" id="{6F77CDA2-3BBD-48B7-A4DA-5356464CAD15}"/>
              </a:ext>
            </a:extLst>
          </p:cNvPr>
          <p:cNvGraphicFramePr>
            <a:graphicFrameLocks/>
          </p:cNvGraphicFramePr>
          <p:nvPr>
            <p:extLst/>
          </p:nvPr>
        </p:nvGraphicFramePr>
        <p:xfrm>
          <a:off x="0" y="0"/>
          <a:ext cx="5139308" cy="3414599"/>
        </p:xfrm>
        <a:graphic>
          <a:graphicData uri="http://schemas.openxmlformats.org/drawingml/2006/chart">
            <c:chart xmlns:c="http://schemas.openxmlformats.org/drawingml/2006/chart" xmlns:r="http://schemas.openxmlformats.org/officeDocument/2006/relationships" r:id="rId4"/>
          </a:graphicData>
        </a:graphic>
      </p:graphicFrame>
      <p:sp>
        <p:nvSpPr>
          <p:cNvPr id="7" name="Content Placeholder 1">
            <a:extLst>
              <a:ext uri="{FF2B5EF4-FFF2-40B4-BE49-F238E27FC236}">
                <a16:creationId xmlns:a16="http://schemas.microsoft.com/office/drawing/2014/main" id="{05AE119A-AF60-441C-AB30-1E505204D362}"/>
              </a:ext>
            </a:extLst>
          </p:cNvPr>
          <p:cNvSpPr txBox="1">
            <a:spLocks/>
          </p:cNvSpPr>
          <p:nvPr/>
        </p:nvSpPr>
        <p:spPr bwMode="auto">
          <a:xfrm>
            <a:off x="3742606" y="1400940"/>
            <a:ext cx="792088" cy="338554"/>
          </a:xfrm>
          <a:prstGeom prst="rect">
            <a:avLst/>
          </a:prstGeom>
          <a:solidFill>
            <a:schemeClr val="bg1"/>
          </a:solidFill>
          <a:ln w="9525">
            <a:noFill/>
            <a:miter lim="800000"/>
            <a:headEnd/>
            <a:tailEnd/>
          </a:ln>
        </p:spPr>
        <p:txBody>
          <a:bodyPr vert="horz" wrap="square" lIns="0" tIns="0" rIns="0" bIns="0" numCol="1" anchor="t" anchorCtr="0" compatLnSpc="1">
            <a:prstTxWarp prst="textNoShape">
              <a:avLst/>
            </a:prstTxWarp>
            <a:spAutoFit/>
          </a:bodyPr>
          <a:lstStyle>
            <a:lvl1pPr marL="0" indent="0" algn="l" rtl="0" eaLnBrk="1" fontAlgn="base" hangingPunct="1">
              <a:spcBef>
                <a:spcPct val="0"/>
              </a:spcBef>
              <a:spcAft>
                <a:spcPct val="0"/>
              </a:spcAft>
              <a:buFont typeface="Arial" panose="020B0604020202020204" pitchFamily="34" charset="0"/>
              <a:buNone/>
              <a:defRPr sz="1800" b="0">
                <a:solidFill>
                  <a:schemeClr val="tx1"/>
                </a:solidFill>
                <a:latin typeface="+mn-lt"/>
                <a:ea typeface="+mn-ea"/>
                <a:cs typeface="+mn-cs"/>
              </a:defRPr>
            </a:lvl1pPr>
            <a:lvl2pPr marL="179388" indent="-177800" algn="l" rtl="0" eaLnBrk="1" fontAlgn="base" hangingPunct="1">
              <a:spcBef>
                <a:spcPct val="0"/>
              </a:spcBef>
              <a:spcAft>
                <a:spcPct val="0"/>
              </a:spcAft>
              <a:buSzPct val="130000"/>
              <a:buChar char="•"/>
              <a:defRPr sz="1200">
                <a:solidFill>
                  <a:schemeClr val="tx1"/>
                </a:solidFill>
                <a:latin typeface="+mn-lt"/>
                <a:ea typeface="+mn-ea"/>
              </a:defRPr>
            </a:lvl2pPr>
            <a:lvl3pPr marL="403225" indent="-222250" algn="l" rtl="0" eaLnBrk="1" fontAlgn="base" hangingPunct="1">
              <a:spcBef>
                <a:spcPct val="0"/>
              </a:spcBef>
              <a:spcAft>
                <a:spcPct val="0"/>
              </a:spcAft>
              <a:buFont typeface="Arial" charset="0"/>
              <a:buChar char="–"/>
              <a:defRPr sz="1200">
                <a:solidFill>
                  <a:schemeClr val="tx1"/>
                </a:solidFill>
                <a:latin typeface="+mn-lt"/>
                <a:ea typeface="+mn-ea"/>
              </a:defRPr>
            </a:lvl3pPr>
            <a:lvl4pPr marL="560388" indent="-142875" algn="l" rtl="0" eaLnBrk="1" fontAlgn="base" hangingPunct="1">
              <a:spcBef>
                <a:spcPct val="0"/>
              </a:spcBef>
              <a:spcAft>
                <a:spcPct val="0"/>
              </a:spcAft>
              <a:buFont typeface="Arial" charset="0"/>
              <a:buChar char="-"/>
              <a:defRPr sz="1200">
                <a:solidFill>
                  <a:schemeClr val="tx1"/>
                </a:solidFill>
                <a:latin typeface="+mn-lt"/>
                <a:ea typeface="+mn-ea"/>
              </a:defRPr>
            </a:lvl4pPr>
            <a:lvl5pPr marL="788988" indent="-209550" algn="l" rtl="0" eaLnBrk="1" fontAlgn="base" hangingPunct="1">
              <a:spcBef>
                <a:spcPct val="0"/>
              </a:spcBef>
              <a:spcAft>
                <a:spcPct val="0"/>
              </a:spcAft>
              <a:buFont typeface="Arial" charset="0"/>
              <a:buChar char="&gt;"/>
              <a:defRPr sz="1200">
                <a:solidFill>
                  <a:schemeClr val="tx1"/>
                </a:solidFill>
                <a:latin typeface="+mn-lt"/>
                <a:ea typeface="+mn-ea"/>
              </a:defRPr>
            </a:lvl5pPr>
            <a:lvl6pPr marL="1246188" indent="-209550" algn="l" rtl="0" eaLnBrk="1" fontAlgn="base" hangingPunct="1">
              <a:spcBef>
                <a:spcPct val="0"/>
              </a:spcBef>
              <a:spcAft>
                <a:spcPct val="0"/>
              </a:spcAft>
              <a:buFont typeface="Arial" charset="0"/>
              <a:buChar char="&gt;"/>
              <a:defRPr sz="1200">
                <a:solidFill>
                  <a:schemeClr val="tx1"/>
                </a:solidFill>
                <a:latin typeface="+mn-lt"/>
                <a:ea typeface="+mn-ea"/>
              </a:defRPr>
            </a:lvl6pPr>
            <a:lvl7pPr marL="1703388" indent="-209550" algn="l" rtl="0" eaLnBrk="1" fontAlgn="base" hangingPunct="1">
              <a:spcBef>
                <a:spcPct val="0"/>
              </a:spcBef>
              <a:spcAft>
                <a:spcPct val="0"/>
              </a:spcAft>
              <a:buFont typeface="Arial" charset="0"/>
              <a:buChar char="&gt;"/>
              <a:defRPr sz="1200">
                <a:solidFill>
                  <a:schemeClr val="tx1"/>
                </a:solidFill>
                <a:latin typeface="+mn-lt"/>
                <a:ea typeface="+mn-ea"/>
              </a:defRPr>
            </a:lvl7pPr>
            <a:lvl8pPr marL="2160588" indent="-209550" algn="l" rtl="0" eaLnBrk="1" fontAlgn="base" hangingPunct="1">
              <a:spcBef>
                <a:spcPct val="0"/>
              </a:spcBef>
              <a:spcAft>
                <a:spcPct val="0"/>
              </a:spcAft>
              <a:buFont typeface="Arial" charset="0"/>
              <a:buChar char="&gt;"/>
              <a:defRPr sz="1200">
                <a:solidFill>
                  <a:schemeClr val="tx1"/>
                </a:solidFill>
                <a:latin typeface="+mn-lt"/>
                <a:ea typeface="+mn-ea"/>
              </a:defRPr>
            </a:lvl8pPr>
            <a:lvl9pPr marL="2617788" indent="-209550" algn="l" rtl="0" eaLnBrk="1" fontAlgn="base" hangingPunct="1">
              <a:spcBef>
                <a:spcPct val="0"/>
              </a:spcBef>
              <a:spcAft>
                <a:spcPct val="0"/>
              </a:spcAft>
              <a:buFont typeface="Arial" charset="0"/>
              <a:buChar char="&gt;"/>
              <a:defRPr sz="1200">
                <a:solidFill>
                  <a:schemeClr val="tx1"/>
                </a:solidFill>
                <a:latin typeface="+mn-lt"/>
                <a:ea typeface="+mn-ea"/>
              </a:defRPr>
            </a:lvl9pPr>
          </a:lstStyle>
          <a:p>
            <a:r>
              <a:rPr lang="en-AU" sz="2200" b="1" kern="0" dirty="0">
                <a:solidFill>
                  <a:schemeClr val="bg2"/>
                </a:solidFill>
              </a:rPr>
              <a:t>NSW</a:t>
            </a:r>
            <a:endParaRPr lang="en-US" sz="2200" b="1" kern="0" dirty="0">
              <a:solidFill>
                <a:schemeClr val="bg2"/>
              </a:solidFill>
              <a:latin typeface="Arial" charset="0"/>
              <a:ea typeface="ＭＳ Ｐゴシック" pitchFamily="34" charset="-128"/>
            </a:endParaRPr>
          </a:p>
        </p:txBody>
      </p:sp>
      <p:sp>
        <p:nvSpPr>
          <p:cNvPr id="8" name="Content Placeholder 1">
            <a:extLst>
              <a:ext uri="{FF2B5EF4-FFF2-40B4-BE49-F238E27FC236}">
                <a16:creationId xmlns:a16="http://schemas.microsoft.com/office/drawing/2014/main" id="{61B5A809-B28A-49A8-B3FB-60880FAED300}"/>
              </a:ext>
            </a:extLst>
          </p:cNvPr>
          <p:cNvSpPr txBox="1">
            <a:spLocks/>
          </p:cNvSpPr>
          <p:nvPr/>
        </p:nvSpPr>
        <p:spPr bwMode="auto">
          <a:xfrm>
            <a:off x="2212256" y="3913597"/>
            <a:ext cx="1530350" cy="338554"/>
          </a:xfrm>
          <a:prstGeom prst="rect">
            <a:avLst/>
          </a:prstGeom>
          <a:solidFill>
            <a:schemeClr val="bg1"/>
          </a:solidFill>
          <a:ln w="9525">
            <a:noFill/>
            <a:miter lim="800000"/>
            <a:headEnd/>
            <a:tailEnd/>
          </a:ln>
        </p:spPr>
        <p:txBody>
          <a:bodyPr vert="horz" wrap="square" lIns="0" tIns="0" rIns="0" bIns="0" numCol="1" anchor="t" anchorCtr="0" compatLnSpc="1">
            <a:prstTxWarp prst="textNoShape">
              <a:avLst/>
            </a:prstTxWarp>
            <a:spAutoFit/>
          </a:bodyPr>
          <a:lstStyle>
            <a:lvl1pPr marL="0" indent="0" algn="l" rtl="0" eaLnBrk="1" fontAlgn="base" hangingPunct="1">
              <a:spcBef>
                <a:spcPct val="0"/>
              </a:spcBef>
              <a:spcAft>
                <a:spcPct val="0"/>
              </a:spcAft>
              <a:buFont typeface="Arial" panose="020B0604020202020204" pitchFamily="34" charset="0"/>
              <a:buNone/>
              <a:defRPr sz="1800" b="0">
                <a:solidFill>
                  <a:schemeClr val="tx1"/>
                </a:solidFill>
                <a:latin typeface="+mn-lt"/>
                <a:ea typeface="+mn-ea"/>
                <a:cs typeface="+mn-cs"/>
              </a:defRPr>
            </a:lvl1pPr>
            <a:lvl2pPr marL="179388" indent="-177800" algn="l" rtl="0" eaLnBrk="1" fontAlgn="base" hangingPunct="1">
              <a:spcBef>
                <a:spcPct val="0"/>
              </a:spcBef>
              <a:spcAft>
                <a:spcPct val="0"/>
              </a:spcAft>
              <a:buSzPct val="130000"/>
              <a:buChar char="•"/>
              <a:defRPr sz="1200">
                <a:solidFill>
                  <a:schemeClr val="tx1"/>
                </a:solidFill>
                <a:latin typeface="+mn-lt"/>
                <a:ea typeface="+mn-ea"/>
              </a:defRPr>
            </a:lvl2pPr>
            <a:lvl3pPr marL="403225" indent="-222250" algn="l" rtl="0" eaLnBrk="1" fontAlgn="base" hangingPunct="1">
              <a:spcBef>
                <a:spcPct val="0"/>
              </a:spcBef>
              <a:spcAft>
                <a:spcPct val="0"/>
              </a:spcAft>
              <a:buFont typeface="Arial" charset="0"/>
              <a:buChar char="–"/>
              <a:defRPr sz="1200">
                <a:solidFill>
                  <a:schemeClr val="tx1"/>
                </a:solidFill>
                <a:latin typeface="+mn-lt"/>
                <a:ea typeface="+mn-ea"/>
              </a:defRPr>
            </a:lvl3pPr>
            <a:lvl4pPr marL="560388" indent="-142875" algn="l" rtl="0" eaLnBrk="1" fontAlgn="base" hangingPunct="1">
              <a:spcBef>
                <a:spcPct val="0"/>
              </a:spcBef>
              <a:spcAft>
                <a:spcPct val="0"/>
              </a:spcAft>
              <a:buFont typeface="Arial" charset="0"/>
              <a:buChar char="-"/>
              <a:defRPr sz="1200">
                <a:solidFill>
                  <a:schemeClr val="tx1"/>
                </a:solidFill>
                <a:latin typeface="+mn-lt"/>
                <a:ea typeface="+mn-ea"/>
              </a:defRPr>
            </a:lvl4pPr>
            <a:lvl5pPr marL="788988" indent="-209550" algn="l" rtl="0" eaLnBrk="1" fontAlgn="base" hangingPunct="1">
              <a:spcBef>
                <a:spcPct val="0"/>
              </a:spcBef>
              <a:spcAft>
                <a:spcPct val="0"/>
              </a:spcAft>
              <a:buFont typeface="Arial" charset="0"/>
              <a:buChar char="&gt;"/>
              <a:defRPr sz="1200">
                <a:solidFill>
                  <a:schemeClr val="tx1"/>
                </a:solidFill>
                <a:latin typeface="+mn-lt"/>
                <a:ea typeface="+mn-ea"/>
              </a:defRPr>
            </a:lvl5pPr>
            <a:lvl6pPr marL="1246188" indent="-209550" algn="l" rtl="0" eaLnBrk="1" fontAlgn="base" hangingPunct="1">
              <a:spcBef>
                <a:spcPct val="0"/>
              </a:spcBef>
              <a:spcAft>
                <a:spcPct val="0"/>
              </a:spcAft>
              <a:buFont typeface="Arial" charset="0"/>
              <a:buChar char="&gt;"/>
              <a:defRPr sz="1200">
                <a:solidFill>
                  <a:schemeClr val="tx1"/>
                </a:solidFill>
                <a:latin typeface="+mn-lt"/>
                <a:ea typeface="+mn-ea"/>
              </a:defRPr>
            </a:lvl6pPr>
            <a:lvl7pPr marL="1703388" indent="-209550" algn="l" rtl="0" eaLnBrk="1" fontAlgn="base" hangingPunct="1">
              <a:spcBef>
                <a:spcPct val="0"/>
              </a:spcBef>
              <a:spcAft>
                <a:spcPct val="0"/>
              </a:spcAft>
              <a:buFont typeface="Arial" charset="0"/>
              <a:buChar char="&gt;"/>
              <a:defRPr sz="1200">
                <a:solidFill>
                  <a:schemeClr val="tx1"/>
                </a:solidFill>
                <a:latin typeface="+mn-lt"/>
                <a:ea typeface="+mn-ea"/>
              </a:defRPr>
            </a:lvl7pPr>
            <a:lvl8pPr marL="2160588" indent="-209550" algn="l" rtl="0" eaLnBrk="1" fontAlgn="base" hangingPunct="1">
              <a:spcBef>
                <a:spcPct val="0"/>
              </a:spcBef>
              <a:spcAft>
                <a:spcPct val="0"/>
              </a:spcAft>
              <a:buFont typeface="Arial" charset="0"/>
              <a:buChar char="&gt;"/>
              <a:defRPr sz="1200">
                <a:solidFill>
                  <a:schemeClr val="tx1"/>
                </a:solidFill>
                <a:latin typeface="+mn-lt"/>
                <a:ea typeface="+mn-ea"/>
              </a:defRPr>
            </a:lvl8pPr>
            <a:lvl9pPr marL="2617788" indent="-209550" algn="l" rtl="0" eaLnBrk="1" fontAlgn="base" hangingPunct="1">
              <a:spcBef>
                <a:spcPct val="0"/>
              </a:spcBef>
              <a:spcAft>
                <a:spcPct val="0"/>
              </a:spcAft>
              <a:buFont typeface="Arial" charset="0"/>
              <a:buChar char="&gt;"/>
              <a:defRPr sz="1200">
                <a:solidFill>
                  <a:schemeClr val="tx1"/>
                </a:solidFill>
                <a:latin typeface="+mn-lt"/>
                <a:ea typeface="+mn-ea"/>
              </a:defRPr>
            </a:lvl9pPr>
          </a:lstStyle>
          <a:p>
            <a:r>
              <a:rPr lang="en-AU" sz="2200" b="1" kern="0" dirty="0">
                <a:solidFill>
                  <a:schemeClr val="tx2"/>
                </a:solidFill>
              </a:rPr>
              <a:t>Victoria</a:t>
            </a:r>
            <a:endParaRPr lang="en-US" sz="2200" b="1" kern="0" dirty="0">
              <a:solidFill>
                <a:schemeClr val="tx2"/>
              </a:solidFill>
              <a:latin typeface="Arial" charset="0"/>
              <a:ea typeface="ＭＳ Ｐゴシック" pitchFamily="34" charset="-128"/>
            </a:endParaRPr>
          </a:p>
        </p:txBody>
      </p:sp>
      <p:graphicFrame>
        <p:nvGraphicFramePr>
          <p:cNvPr id="9" name="Content Placeholder 3">
            <a:extLst>
              <a:ext uri="{FF2B5EF4-FFF2-40B4-BE49-F238E27FC236}">
                <a16:creationId xmlns:a16="http://schemas.microsoft.com/office/drawing/2014/main" id="{91BE7F62-F347-4C40-BD92-B3B5928AB9F3}"/>
              </a:ext>
            </a:extLst>
          </p:cNvPr>
          <p:cNvGraphicFramePr>
            <a:graphicFrameLocks/>
          </p:cNvGraphicFramePr>
          <p:nvPr>
            <p:extLst>
              <p:ext uri="{D42A27DB-BD31-4B8C-83A1-F6EECF244321}">
                <p14:modId xmlns:p14="http://schemas.microsoft.com/office/powerpoint/2010/main" val="4230896423"/>
              </p:ext>
            </p:extLst>
          </p:nvPr>
        </p:nvGraphicFramePr>
        <p:xfrm>
          <a:off x="4876326" y="3568743"/>
          <a:ext cx="5029674" cy="3301957"/>
        </p:xfrm>
        <a:graphic>
          <a:graphicData uri="http://schemas.openxmlformats.org/drawingml/2006/chart">
            <c:chart xmlns:c="http://schemas.openxmlformats.org/drawingml/2006/chart" xmlns:r="http://schemas.openxmlformats.org/officeDocument/2006/relationships" r:id="rId5"/>
          </a:graphicData>
        </a:graphic>
      </p:graphicFrame>
      <p:sp>
        <p:nvSpPr>
          <p:cNvPr id="10" name="Content Placeholder 1">
            <a:extLst>
              <a:ext uri="{FF2B5EF4-FFF2-40B4-BE49-F238E27FC236}">
                <a16:creationId xmlns:a16="http://schemas.microsoft.com/office/drawing/2014/main" id="{DEC42A0E-FBF6-4864-9B07-1614ADA3B002}"/>
              </a:ext>
            </a:extLst>
          </p:cNvPr>
          <p:cNvSpPr txBox="1">
            <a:spLocks/>
          </p:cNvSpPr>
          <p:nvPr/>
        </p:nvSpPr>
        <p:spPr bwMode="auto">
          <a:xfrm>
            <a:off x="6463170" y="4082874"/>
            <a:ext cx="1478668" cy="338554"/>
          </a:xfrm>
          <a:prstGeom prst="rect">
            <a:avLst/>
          </a:prstGeom>
          <a:solidFill>
            <a:schemeClr val="bg1"/>
          </a:solidFill>
          <a:ln w="9525">
            <a:noFill/>
            <a:miter lim="800000"/>
            <a:headEnd/>
            <a:tailEnd/>
          </a:ln>
        </p:spPr>
        <p:txBody>
          <a:bodyPr vert="horz" wrap="square" lIns="0" tIns="0" rIns="0" bIns="0" numCol="1" anchor="t" anchorCtr="0" compatLnSpc="1">
            <a:prstTxWarp prst="textNoShape">
              <a:avLst/>
            </a:prstTxWarp>
            <a:spAutoFit/>
          </a:bodyPr>
          <a:lstStyle>
            <a:lvl1pPr marL="0" indent="0" algn="l" rtl="0" eaLnBrk="1" fontAlgn="base" hangingPunct="1">
              <a:spcBef>
                <a:spcPct val="0"/>
              </a:spcBef>
              <a:spcAft>
                <a:spcPct val="0"/>
              </a:spcAft>
              <a:buFont typeface="Arial" panose="020B0604020202020204" pitchFamily="34" charset="0"/>
              <a:buNone/>
              <a:defRPr sz="1800" b="0">
                <a:solidFill>
                  <a:schemeClr val="tx1"/>
                </a:solidFill>
                <a:latin typeface="+mn-lt"/>
                <a:ea typeface="+mn-ea"/>
                <a:cs typeface="+mn-cs"/>
              </a:defRPr>
            </a:lvl1pPr>
            <a:lvl2pPr marL="179388" indent="-177800" algn="l" rtl="0" eaLnBrk="1" fontAlgn="base" hangingPunct="1">
              <a:spcBef>
                <a:spcPct val="0"/>
              </a:spcBef>
              <a:spcAft>
                <a:spcPct val="0"/>
              </a:spcAft>
              <a:buSzPct val="130000"/>
              <a:buChar char="•"/>
              <a:defRPr sz="1200">
                <a:solidFill>
                  <a:schemeClr val="tx1"/>
                </a:solidFill>
                <a:latin typeface="+mn-lt"/>
                <a:ea typeface="+mn-ea"/>
              </a:defRPr>
            </a:lvl2pPr>
            <a:lvl3pPr marL="403225" indent="-222250" algn="l" rtl="0" eaLnBrk="1" fontAlgn="base" hangingPunct="1">
              <a:spcBef>
                <a:spcPct val="0"/>
              </a:spcBef>
              <a:spcAft>
                <a:spcPct val="0"/>
              </a:spcAft>
              <a:buFont typeface="Arial" charset="0"/>
              <a:buChar char="–"/>
              <a:defRPr sz="1200">
                <a:solidFill>
                  <a:schemeClr val="tx1"/>
                </a:solidFill>
                <a:latin typeface="+mn-lt"/>
                <a:ea typeface="+mn-ea"/>
              </a:defRPr>
            </a:lvl3pPr>
            <a:lvl4pPr marL="560388" indent="-142875" algn="l" rtl="0" eaLnBrk="1" fontAlgn="base" hangingPunct="1">
              <a:spcBef>
                <a:spcPct val="0"/>
              </a:spcBef>
              <a:spcAft>
                <a:spcPct val="0"/>
              </a:spcAft>
              <a:buFont typeface="Arial" charset="0"/>
              <a:buChar char="-"/>
              <a:defRPr sz="1200">
                <a:solidFill>
                  <a:schemeClr val="tx1"/>
                </a:solidFill>
                <a:latin typeface="+mn-lt"/>
                <a:ea typeface="+mn-ea"/>
              </a:defRPr>
            </a:lvl4pPr>
            <a:lvl5pPr marL="788988" indent="-209550" algn="l" rtl="0" eaLnBrk="1" fontAlgn="base" hangingPunct="1">
              <a:spcBef>
                <a:spcPct val="0"/>
              </a:spcBef>
              <a:spcAft>
                <a:spcPct val="0"/>
              </a:spcAft>
              <a:buFont typeface="Arial" charset="0"/>
              <a:buChar char="&gt;"/>
              <a:defRPr sz="1200">
                <a:solidFill>
                  <a:schemeClr val="tx1"/>
                </a:solidFill>
                <a:latin typeface="+mn-lt"/>
                <a:ea typeface="+mn-ea"/>
              </a:defRPr>
            </a:lvl5pPr>
            <a:lvl6pPr marL="1246188" indent="-209550" algn="l" rtl="0" eaLnBrk="1" fontAlgn="base" hangingPunct="1">
              <a:spcBef>
                <a:spcPct val="0"/>
              </a:spcBef>
              <a:spcAft>
                <a:spcPct val="0"/>
              </a:spcAft>
              <a:buFont typeface="Arial" charset="0"/>
              <a:buChar char="&gt;"/>
              <a:defRPr sz="1200">
                <a:solidFill>
                  <a:schemeClr val="tx1"/>
                </a:solidFill>
                <a:latin typeface="+mn-lt"/>
                <a:ea typeface="+mn-ea"/>
              </a:defRPr>
            </a:lvl6pPr>
            <a:lvl7pPr marL="1703388" indent="-209550" algn="l" rtl="0" eaLnBrk="1" fontAlgn="base" hangingPunct="1">
              <a:spcBef>
                <a:spcPct val="0"/>
              </a:spcBef>
              <a:spcAft>
                <a:spcPct val="0"/>
              </a:spcAft>
              <a:buFont typeface="Arial" charset="0"/>
              <a:buChar char="&gt;"/>
              <a:defRPr sz="1200">
                <a:solidFill>
                  <a:schemeClr val="tx1"/>
                </a:solidFill>
                <a:latin typeface="+mn-lt"/>
                <a:ea typeface="+mn-ea"/>
              </a:defRPr>
            </a:lvl7pPr>
            <a:lvl8pPr marL="2160588" indent="-209550" algn="l" rtl="0" eaLnBrk="1" fontAlgn="base" hangingPunct="1">
              <a:spcBef>
                <a:spcPct val="0"/>
              </a:spcBef>
              <a:spcAft>
                <a:spcPct val="0"/>
              </a:spcAft>
              <a:buFont typeface="Arial" charset="0"/>
              <a:buChar char="&gt;"/>
              <a:defRPr sz="1200">
                <a:solidFill>
                  <a:schemeClr val="tx1"/>
                </a:solidFill>
                <a:latin typeface="+mn-lt"/>
                <a:ea typeface="+mn-ea"/>
              </a:defRPr>
            </a:lvl8pPr>
            <a:lvl9pPr marL="2617788" indent="-209550" algn="l" rtl="0" eaLnBrk="1" fontAlgn="base" hangingPunct="1">
              <a:spcBef>
                <a:spcPct val="0"/>
              </a:spcBef>
              <a:spcAft>
                <a:spcPct val="0"/>
              </a:spcAft>
              <a:buFont typeface="Arial" charset="0"/>
              <a:buChar char="&gt;"/>
              <a:defRPr sz="1200">
                <a:solidFill>
                  <a:schemeClr val="tx1"/>
                </a:solidFill>
                <a:latin typeface="+mn-lt"/>
                <a:ea typeface="+mn-ea"/>
              </a:defRPr>
            </a:lvl9pPr>
          </a:lstStyle>
          <a:p>
            <a:r>
              <a:rPr lang="en-AU" sz="2200" b="1" kern="0" dirty="0">
                <a:solidFill>
                  <a:schemeClr val="accent2"/>
                </a:solidFill>
                <a:latin typeface="Arial" charset="0"/>
                <a:ea typeface="ＭＳ Ｐゴシック" pitchFamily="34" charset="-128"/>
              </a:rPr>
              <a:t>Australia</a:t>
            </a:r>
            <a:endParaRPr lang="en-US" sz="2200" b="1" kern="0" dirty="0">
              <a:solidFill>
                <a:schemeClr val="accent2"/>
              </a:solidFill>
              <a:latin typeface="Arial" charset="0"/>
              <a:ea typeface="ＭＳ Ｐゴシック" pitchFamily="34" charset="-128"/>
            </a:endParaRPr>
          </a:p>
        </p:txBody>
      </p:sp>
      <p:graphicFrame>
        <p:nvGraphicFramePr>
          <p:cNvPr id="11" name="Content Placeholder 3">
            <a:extLst>
              <a:ext uri="{FF2B5EF4-FFF2-40B4-BE49-F238E27FC236}">
                <a16:creationId xmlns:a16="http://schemas.microsoft.com/office/drawing/2014/main" id="{0AF75D8C-3CD7-4079-A77B-CAA3D5401E49}"/>
              </a:ext>
            </a:extLst>
          </p:cNvPr>
          <p:cNvGraphicFramePr>
            <a:graphicFrameLocks/>
          </p:cNvGraphicFramePr>
          <p:nvPr>
            <p:extLst/>
          </p:nvPr>
        </p:nvGraphicFramePr>
        <p:xfrm>
          <a:off x="4876326" y="47977"/>
          <a:ext cx="5029674" cy="3414600"/>
        </p:xfrm>
        <a:graphic>
          <a:graphicData uri="http://schemas.openxmlformats.org/drawingml/2006/chart">
            <c:chart xmlns:c="http://schemas.openxmlformats.org/drawingml/2006/chart" xmlns:r="http://schemas.openxmlformats.org/officeDocument/2006/relationships" r:id="rId6"/>
          </a:graphicData>
        </a:graphic>
      </p:graphicFrame>
      <p:sp>
        <p:nvSpPr>
          <p:cNvPr id="12" name="Content Placeholder 1">
            <a:extLst>
              <a:ext uri="{FF2B5EF4-FFF2-40B4-BE49-F238E27FC236}">
                <a16:creationId xmlns:a16="http://schemas.microsoft.com/office/drawing/2014/main" id="{4EE27BE6-B453-45D5-9EC5-88668523D498}"/>
              </a:ext>
            </a:extLst>
          </p:cNvPr>
          <p:cNvSpPr txBox="1">
            <a:spLocks/>
          </p:cNvSpPr>
          <p:nvPr/>
        </p:nvSpPr>
        <p:spPr bwMode="auto">
          <a:xfrm>
            <a:off x="7001763" y="1231663"/>
            <a:ext cx="1880151" cy="338554"/>
          </a:xfrm>
          <a:prstGeom prst="rect">
            <a:avLst/>
          </a:prstGeom>
          <a:solidFill>
            <a:schemeClr val="bg1"/>
          </a:solidFill>
          <a:ln w="9525">
            <a:noFill/>
            <a:miter lim="800000"/>
            <a:headEnd/>
            <a:tailEnd/>
          </a:ln>
        </p:spPr>
        <p:txBody>
          <a:bodyPr vert="horz" wrap="square" lIns="0" tIns="0" rIns="0" bIns="0" numCol="1" anchor="t" anchorCtr="0" compatLnSpc="1">
            <a:prstTxWarp prst="textNoShape">
              <a:avLst/>
            </a:prstTxWarp>
            <a:spAutoFit/>
          </a:bodyPr>
          <a:lstStyle>
            <a:lvl1pPr marL="0" indent="0" algn="l" rtl="0" eaLnBrk="1" fontAlgn="base" hangingPunct="1">
              <a:spcBef>
                <a:spcPct val="0"/>
              </a:spcBef>
              <a:spcAft>
                <a:spcPct val="0"/>
              </a:spcAft>
              <a:buFont typeface="Arial" panose="020B0604020202020204" pitchFamily="34" charset="0"/>
              <a:buNone/>
              <a:defRPr sz="1800" b="0">
                <a:solidFill>
                  <a:schemeClr val="tx1"/>
                </a:solidFill>
                <a:latin typeface="+mn-lt"/>
                <a:ea typeface="+mn-ea"/>
                <a:cs typeface="+mn-cs"/>
              </a:defRPr>
            </a:lvl1pPr>
            <a:lvl2pPr marL="179388" indent="-177800" algn="l" rtl="0" eaLnBrk="1" fontAlgn="base" hangingPunct="1">
              <a:spcBef>
                <a:spcPct val="0"/>
              </a:spcBef>
              <a:spcAft>
                <a:spcPct val="0"/>
              </a:spcAft>
              <a:buSzPct val="130000"/>
              <a:buChar char="•"/>
              <a:defRPr sz="1200">
                <a:solidFill>
                  <a:schemeClr val="tx1"/>
                </a:solidFill>
                <a:latin typeface="+mn-lt"/>
                <a:ea typeface="+mn-ea"/>
              </a:defRPr>
            </a:lvl2pPr>
            <a:lvl3pPr marL="403225" indent="-222250" algn="l" rtl="0" eaLnBrk="1" fontAlgn="base" hangingPunct="1">
              <a:spcBef>
                <a:spcPct val="0"/>
              </a:spcBef>
              <a:spcAft>
                <a:spcPct val="0"/>
              </a:spcAft>
              <a:buFont typeface="Arial" charset="0"/>
              <a:buChar char="–"/>
              <a:defRPr sz="1200">
                <a:solidFill>
                  <a:schemeClr val="tx1"/>
                </a:solidFill>
                <a:latin typeface="+mn-lt"/>
                <a:ea typeface="+mn-ea"/>
              </a:defRPr>
            </a:lvl3pPr>
            <a:lvl4pPr marL="560388" indent="-142875" algn="l" rtl="0" eaLnBrk="1" fontAlgn="base" hangingPunct="1">
              <a:spcBef>
                <a:spcPct val="0"/>
              </a:spcBef>
              <a:spcAft>
                <a:spcPct val="0"/>
              </a:spcAft>
              <a:buFont typeface="Arial" charset="0"/>
              <a:buChar char="-"/>
              <a:defRPr sz="1200">
                <a:solidFill>
                  <a:schemeClr val="tx1"/>
                </a:solidFill>
                <a:latin typeface="+mn-lt"/>
                <a:ea typeface="+mn-ea"/>
              </a:defRPr>
            </a:lvl4pPr>
            <a:lvl5pPr marL="788988" indent="-209550" algn="l" rtl="0" eaLnBrk="1" fontAlgn="base" hangingPunct="1">
              <a:spcBef>
                <a:spcPct val="0"/>
              </a:spcBef>
              <a:spcAft>
                <a:spcPct val="0"/>
              </a:spcAft>
              <a:buFont typeface="Arial" charset="0"/>
              <a:buChar char="&gt;"/>
              <a:defRPr sz="1200">
                <a:solidFill>
                  <a:schemeClr val="tx1"/>
                </a:solidFill>
                <a:latin typeface="+mn-lt"/>
                <a:ea typeface="+mn-ea"/>
              </a:defRPr>
            </a:lvl5pPr>
            <a:lvl6pPr marL="1246188" indent="-209550" algn="l" rtl="0" eaLnBrk="1" fontAlgn="base" hangingPunct="1">
              <a:spcBef>
                <a:spcPct val="0"/>
              </a:spcBef>
              <a:spcAft>
                <a:spcPct val="0"/>
              </a:spcAft>
              <a:buFont typeface="Arial" charset="0"/>
              <a:buChar char="&gt;"/>
              <a:defRPr sz="1200">
                <a:solidFill>
                  <a:schemeClr val="tx1"/>
                </a:solidFill>
                <a:latin typeface="+mn-lt"/>
                <a:ea typeface="+mn-ea"/>
              </a:defRPr>
            </a:lvl6pPr>
            <a:lvl7pPr marL="1703388" indent="-209550" algn="l" rtl="0" eaLnBrk="1" fontAlgn="base" hangingPunct="1">
              <a:spcBef>
                <a:spcPct val="0"/>
              </a:spcBef>
              <a:spcAft>
                <a:spcPct val="0"/>
              </a:spcAft>
              <a:buFont typeface="Arial" charset="0"/>
              <a:buChar char="&gt;"/>
              <a:defRPr sz="1200">
                <a:solidFill>
                  <a:schemeClr val="tx1"/>
                </a:solidFill>
                <a:latin typeface="+mn-lt"/>
                <a:ea typeface="+mn-ea"/>
              </a:defRPr>
            </a:lvl7pPr>
            <a:lvl8pPr marL="2160588" indent="-209550" algn="l" rtl="0" eaLnBrk="1" fontAlgn="base" hangingPunct="1">
              <a:spcBef>
                <a:spcPct val="0"/>
              </a:spcBef>
              <a:spcAft>
                <a:spcPct val="0"/>
              </a:spcAft>
              <a:buFont typeface="Arial" charset="0"/>
              <a:buChar char="&gt;"/>
              <a:defRPr sz="1200">
                <a:solidFill>
                  <a:schemeClr val="tx1"/>
                </a:solidFill>
                <a:latin typeface="+mn-lt"/>
                <a:ea typeface="+mn-ea"/>
              </a:defRPr>
            </a:lvl8pPr>
            <a:lvl9pPr marL="2617788" indent="-209550" algn="l" rtl="0" eaLnBrk="1" fontAlgn="base" hangingPunct="1">
              <a:spcBef>
                <a:spcPct val="0"/>
              </a:spcBef>
              <a:spcAft>
                <a:spcPct val="0"/>
              </a:spcAft>
              <a:buFont typeface="Arial" charset="0"/>
              <a:buChar char="&gt;"/>
              <a:defRPr sz="1200">
                <a:solidFill>
                  <a:schemeClr val="tx1"/>
                </a:solidFill>
                <a:latin typeface="+mn-lt"/>
                <a:ea typeface="+mn-ea"/>
              </a:defRPr>
            </a:lvl9pPr>
          </a:lstStyle>
          <a:p>
            <a:r>
              <a:rPr lang="en-AU" sz="2200" b="1" kern="0" dirty="0">
                <a:solidFill>
                  <a:schemeClr val="accent1"/>
                </a:solidFill>
                <a:latin typeface="Arial" charset="0"/>
                <a:ea typeface="ＭＳ Ｐゴシック" pitchFamily="34" charset="-128"/>
              </a:rPr>
              <a:t>Queensland</a:t>
            </a:r>
            <a:endParaRPr lang="en-US" sz="2200" b="1" kern="0" dirty="0">
              <a:solidFill>
                <a:schemeClr val="accent1"/>
              </a:solidFill>
              <a:latin typeface="Arial" charset="0"/>
              <a:ea typeface="ＭＳ Ｐゴシック" pitchFamily="34" charset="-128"/>
            </a:endParaRPr>
          </a:p>
        </p:txBody>
      </p:sp>
    </p:spTree>
    <p:extLst>
      <p:ext uri="{BB962C8B-B14F-4D97-AF65-F5344CB8AC3E}">
        <p14:creationId xmlns:p14="http://schemas.microsoft.com/office/powerpoint/2010/main" val="48490351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1" name="Chart 30"/>
          <p:cNvGraphicFramePr/>
          <p:nvPr>
            <p:extLst>
              <p:ext uri="{D42A27DB-BD31-4B8C-83A1-F6EECF244321}">
                <p14:modId xmlns:p14="http://schemas.microsoft.com/office/powerpoint/2010/main" val="38891567"/>
              </p:ext>
            </p:extLst>
          </p:nvPr>
        </p:nvGraphicFramePr>
        <p:xfrm>
          <a:off x="100022" y="1764987"/>
          <a:ext cx="7289053" cy="4458532"/>
        </p:xfrm>
        <a:graphic>
          <a:graphicData uri="http://schemas.openxmlformats.org/drawingml/2006/chart">
            <c:chart xmlns:c="http://schemas.openxmlformats.org/drawingml/2006/chart" xmlns:r="http://schemas.openxmlformats.org/officeDocument/2006/relationships" r:id="rId2"/>
          </a:graphicData>
        </a:graphic>
      </p:graphicFrame>
      <p:sp>
        <p:nvSpPr>
          <p:cNvPr id="4" name="TextBox 3"/>
          <p:cNvSpPr txBox="1"/>
          <p:nvPr/>
        </p:nvSpPr>
        <p:spPr>
          <a:xfrm>
            <a:off x="642938" y="6080116"/>
            <a:ext cx="8780980" cy="769441"/>
          </a:xfrm>
          <a:prstGeom prst="rect">
            <a:avLst/>
          </a:prstGeom>
          <a:noFill/>
        </p:spPr>
        <p:txBody>
          <a:bodyPr wrap="square" lIns="0" tIns="0" rIns="0" bIns="0" rtlCol="0">
            <a:spAutoFit/>
          </a:bodyPr>
          <a:lstStyle>
            <a:defPPr>
              <a:defRPr lang="en-US"/>
            </a:defPPr>
            <a:lvl1pPr>
              <a:defRPr sz="1000"/>
            </a:lvl1pPr>
          </a:lstStyle>
          <a:p>
            <a:r>
              <a:rPr lang="en-US" dirty="0"/>
              <a:t>Source: </a:t>
            </a:r>
            <a:r>
              <a:rPr lang="en-AU" dirty="0"/>
              <a:t>Grattan analysis.</a:t>
            </a:r>
            <a:endParaRPr lang="en-US" dirty="0"/>
          </a:p>
          <a:p>
            <a:r>
              <a:rPr lang="en-AU" dirty="0"/>
              <a:t>Notes: Prospective policies are evaluated on whether they would improve access to more affordable housing for the community overall, assuming no other policy changes. Assessment of measures that boost households’ purchasing power includes impact on overall house prices. Our estimates of the economic, budgetary or social impacts should not be treated with spurious precision. For many of these effects there is no common metric, and their relative importance depends on the weighting of different political values. Consequently our assessments are generally directional and aim to produce an informed discussion.</a:t>
            </a:r>
          </a:p>
        </p:txBody>
      </p:sp>
      <p:sp>
        <p:nvSpPr>
          <p:cNvPr id="7" name="Title 1"/>
          <p:cNvSpPr txBox="1">
            <a:spLocks/>
          </p:cNvSpPr>
          <p:nvPr/>
        </p:nvSpPr>
        <p:spPr bwMode="auto">
          <a:xfrm>
            <a:off x="642937" y="250567"/>
            <a:ext cx="7211278" cy="646331"/>
          </a:xfrm>
          <a:prstGeom prst="rect">
            <a:avLst/>
          </a:prstGeom>
          <a:noFill/>
          <a:ln w="9525">
            <a:noFill/>
            <a:miter lim="800000"/>
            <a:headEnd/>
            <a:tailEnd/>
          </a:ln>
        </p:spPr>
        <p:txBody>
          <a:bodyPr vert="horz" wrap="square" lIns="0" tIns="0" rIns="0" bIns="0" numCol="1" anchor="b" anchorCtr="0" compatLnSpc="1">
            <a:prstTxWarp prst="textNoShape">
              <a:avLst/>
            </a:prstTxWarp>
            <a:spAutoFit/>
          </a:bodyPr>
          <a:lstStyle>
            <a:lvl1pPr algn="l" rtl="0" eaLnBrk="1" fontAlgn="base" hangingPunct="1">
              <a:spcBef>
                <a:spcPct val="0"/>
              </a:spcBef>
              <a:spcAft>
                <a:spcPct val="0"/>
              </a:spcAft>
              <a:defRPr b="1">
                <a:solidFill>
                  <a:schemeClr val="tx1"/>
                </a:solidFill>
                <a:latin typeface="+mj-lt"/>
                <a:ea typeface="+mj-ea"/>
                <a:cs typeface="+mj-cs"/>
              </a:defRPr>
            </a:lvl1pPr>
            <a:lvl2pPr algn="l" rtl="0" eaLnBrk="1" fontAlgn="base" hangingPunct="1">
              <a:spcBef>
                <a:spcPct val="0"/>
              </a:spcBef>
              <a:spcAft>
                <a:spcPct val="0"/>
              </a:spcAft>
              <a:defRPr b="1">
                <a:solidFill>
                  <a:schemeClr val="tx1"/>
                </a:solidFill>
                <a:latin typeface="Arial" charset="0"/>
                <a:ea typeface="ＭＳ Ｐゴシック" pitchFamily="34" charset="-128"/>
              </a:defRPr>
            </a:lvl2pPr>
            <a:lvl3pPr algn="l" rtl="0" eaLnBrk="1" fontAlgn="base" hangingPunct="1">
              <a:spcBef>
                <a:spcPct val="0"/>
              </a:spcBef>
              <a:spcAft>
                <a:spcPct val="0"/>
              </a:spcAft>
              <a:defRPr b="1">
                <a:solidFill>
                  <a:schemeClr val="tx1"/>
                </a:solidFill>
                <a:latin typeface="Arial" charset="0"/>
                <a:ea typeface="ＭＳ Ｐゴシック" pitchFamily="34" charset="-128"/>
              </a:defRPr>
            </a:lvl3pPr>
            <a:lvl4pPr algn="l" rtl="0" eaLnBrk="1" fontAlgn="base" hangingPunct="1">
              <a:spcBef>
                <a:spcPct val="0"/>
              </a:spcBef>
              <a:spcAft>
                <a:spcPct val="0"/>
              </a:spcAft>
              <a:defRPr b="1">
                <a:solidFill>
                  <a:schemeClr val="tx1"/>
                </a:solidFill>
                <a:latin typeface="Arial" charset="0"/>
                <a:ea typeface="ＭＳ Ｐゴシック" pitchFamily="34" charset="-128"/>
              </a:defRPr>
            </a:lvl4pPr>
            <a:lvl5pPr algn="l" rtl="0" eaLnBrk="1" fontAlgn="base" hangingPunct="1">
              <a:spcBef>
                <a:spcPct val="0"/>
              </a:spcBef>
              <a:spcAft>
                <a:spcPct val="0"/>
              </a:spcAft>
              <a:defRPr b="1">
                <a:solidFill>
                  <a:schemeClr val="tx1"/>
                </a:solidFill>
                <a:latin typeface="Arial" charset="0"/>
                <a:ea typeface="ＭＳ Ｐゴシック" pitchFamily="34" charset="-128"/>
              </a:defRPr>
            </a:lvl5pPr>
            <a:lvl6pPr marL="457200" algn="l" rtl="0" eaLnBrk="1" fontAlgn="base" hangingPunct="1">
              <a:spcBef>
                <a:spcPct val="0"/>
              </a:spcBef>
              <a:spcAft>
                <a:spcPct val="0"/>
              </a:spcAft>
              <a:defRPr b="1">
                <a:solidFill>
                  <a:schemeClr val="tx1"/>
                </a:solidFill>
                <a:latin typeface="Arial" charset="0"/>
                <a:ea typeface="ＭＳ Ｐゴシック" pitchFamily="34" charset="-128"/>
              </a:defRPr>
            </a:lvl6pPr>
            <a:lvl7pPr marL="914400" algn="l" rtl="0" eaLnBrk="1" fontAlgn="base" hangingPunct="1">
              <a:spcBef>
                <a:spcPct val="0"/>
              </a:spcBef>
              <a:spcAft>
                <a:spcPct val="0"/>
              </a:spcAft>
              <a:defRPr b="1">
                <a:solidFill>
                  <a:schemeClr val="tx1"/>
                </a:solidFill>
                <a:latin typeface="Arial" charset="0"/>
                <a:ea typeface="ＭＳ Ｐゴシック" pitchFamily="34" charset="-128"/>
              </a:defRPr>
            </a:lvl7pPr>
            <a:lvl8pPr marL="1371600" algn="l" rtl="0" eaLnBrk="1" fontAlgn="base" hangingPunct="1">
              <a:spcBef>
                <a:spcPct val="0"/>
              </a:spcBef>
              <a:spcAft>
                <a:spcPct val="0"/>
              </a:spcAft>
              <a:defRPr b="1">
                <a:solidFill>
                  <a:schemeClr val="tx1"/>
                </a:solidFill>
                <a:latin typeface="Arial" charset="0"/>
                <a:ea typeface="ＭＳ Ｐゴシック" pitchFamily="34" charset="-128"/>
              </a:defRPr>
            </a:lvl8pPr>
            <a:lvl9pPr marL="1828800" algn="l" rtl="0" eaLnBrk="1" fontAlgn="base" hangingPunct="1">
              <a:spcBef>
                <a:spcPct val="0"/>
              </a:spcBef>
              <a:spcAft>
                <a:spcPct val="0"/>
              </a:spcAft>
              <a:defRPr b="1">
                <a:solidFill>
                  <a:schemeClr val="tx1"/>
                </a:solidFill>
                <a:latin typeface="Arial" charset="0"/>
                <a:ea typeface="ＭＳ Ｐゴシック" pitchFamily="34" charset="-128"/>
              </a:defRPr>
            </a:lvl9pPr>
          </a:lstStyle>
          <a:p>
            <a:pPr>
              <a:spcBef>
                <a:spcPts val="300"/>
              </a:spcBef>
              <a:defRPr/>
            </a:pPr>
            <a:r>
              <a:rPr lang="en-AU" sz="2100" kern="0" dirty="0"/>
              <a:t>The states should focus on boosting supply, while the Commonwealth should focus on reducing demand</a:t>
            </a:r>
          </a:p>
        </p:txBody>
      </p:sp>
      <p:sp>
        <p:nvSpPr>
          <p:cNvPr id="105" name="TextBox 104"/>
          <p:cNvSpPr txBox="1"/>
          <p:nvPr/>
        </p:nvSpPr>
        <p:spPr>
          <a:xfrm>
            <a:off x="3451357" y="1247754"/>
            <a:ext cx="4725371" cy="338552"/>
          </a:xfrm>
          <a:prstGeom prst="rect">
            <a:avLst/>
          </a:prstGeom>
          <a:noFill/>
        </p:spPr>
        <p:txBody>
          <a:bodyPr wrap="square" lIns="0" tIns="45719" rIns="0" bIns="45719"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defTabSz="914307">
              <a:defRPr/>
            </a:pPr>
            <a:r>
              <a:rPr lang="en-AU" sz="1600" b="1" kern="0" dirty="0"/>
              <a:t>Impact on housing affordability</a:t>
            </a:r>
            <a:endParaRPr lang="en-US" sz="1600" b="1" kern="0" dirty="0"/>
          </a:p>
        </p:txBody>
      </p:sp>
      <p:sp>
        <p:nvSpPr>
          <p:cNvPr id="85" name="TextBox 3"/>
          <p:cNvSpPr txBox="1"/>
          <p:nvPr/>
        </p:nvSpPr>
        <p:spPr>
          <a:xfrm>
            <a:off x="614801" y="1082385"/>
            <a:ext cx="3180461" cy="669526"/>
          </a:xfrm>
          <a:prstGeom prst="rect">
            <a:avLst/>
          </a:prstGeom>
          <a:solidFill>
            <a:schemeClr val="bg1"/>
          </a:solidFill>
          <a:ln>
            <a:solidFill>
              <a:srgbClr val="000000"/>
            </a:solidFill>
          </a:ln>
        </p:spPr>
        <p:txBody>
          <a:bodyPr wrap="none" lIns="0" tIns="0" rIns="42234" bIns="0" rtlCol="0">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defTabSz="1074031">
              <a:defRPr/>
            </a:pPr>
            <a:endParaRPr lang="en-US" sz="2000" dirty="0">
              <a:solidFill>
                <a:srgbClr val="000000"/>
              </a:solidFill>
            </a:endParaRPr>
          </a:p>
        </p:txBody>
      </p:sp>
      <p:sp>
        <p:nvSpPr>
          <p:cNvPr id="86" name="TextBox 3"/>
          <p:cNvSpPr txBox="1"/>
          <p:nvPr/>
        </p:nvSpPr>
        <p:spPr>
          <a:xfrm>
            <a:off x="1118857" y="1413227"/>
            <a:ext cx="936104" cy="215444"/>
          </a:xfrm>
          <a:prstGeom prst="rect">
            <a:avLst/>
          </a:prstGeom>
          <a:noFill/>
        </p:spPr>
        <p:txBody>
          <a:bodyPr wrap="square" lIns="0" tIns="0" rIns="42234"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defTabSz="1074031">
              <a:defRPr/>
            </a:pPr>
            <a:r>
              <a:rPr lang="en-US" sz="1400" dirty="0" err="1">
                <a:solidFill>
                  <a:srgbClr val="000000"/>
                </a:solidFill>
              </a:rPr>
              <a:t>C’wealth</a:t>
            </a:r>
            <a:endParaRPr lang="en-US" sz="1400" dirty="0">
              <a:solidFill>
                <a:srgbClr val="000000"/>
              </a:solidFill>
            </a:endParaRPr>
          </a:p>
        </p:txBody>
      </p:sp>
      <p:sp>
        <p:nvSpPr>
          <p:cNvPr id="87" name="Rectangle 86"/>
          <p:cNvSpPr/>
          <p:nvPr/>
        </p:nvSpPr>
        <p:spPr bwMode="auto">
          <a:xfrm>
            <a:off x="758817" y="1467024"/>
            <a:ext cx="314477" cy="162227"/>
          </a:xfrm>
          <a:prstGeom prst="rect">
            <a:avLst/>
          </a:prstGeom>
          <a:solidFill>
            <a:srgbClr val="A02226"/>
          </a:solidFill>
          <a:ln w="9525" cap="flat" cmpd="sng" algn="ctr">
            <a:solidFill>
              <a:schemeClr val="tx1"/>
            </a:solidFill>
            <a:prstDash val="solid"/>
            <a:round/>
            <a:headEnd type="none" w="med" len="med"/>
            <a:tailEnd type="none" w="med" len="med"/>
          </a:ln>
          <a:effectLst/>
        </p:spPr>
        <p:txBody>
          <a:bodyPr vert="horz" wrap="square" lIns="107275" tIns="53637" rIns="107275" bIns="53637" numCol="1" rtlCol="0" anchor="t" anchorCtr="0" compatLnSpc="1">
            <a:prstTxWarp prst="textNoShape">
              <a:avLst/>
            </a:prstTxWarp>
          </a:bodyPr>
          <a:lstStyle/>
          <a:p>
            <a:pPr defTabSz="1072743"/>
            <a:endParaRPr lang="en-US" sz="2000"/>
          </a:p>
        </p:txBody>
      </p:sp>
      <p:sp>
        <p:nvSpPr>
          <p:cNvPr id="88" name="TextBox 3"/>
          <p:cNvSpPr txBox="1"/>
          <p:nvPr/>
        </p:nvSpPr>
        <p:spPr>
          <a:xfrm>
            <a:off x="3351105" y="1413227"/>
            <a:ext cx="936104" cy="215444"/>
          </a:xfrm>
          <a:prstGeom prst="rect">
            <a:avLst/>
          </a:prstGeom>
          <a:noFill/>
        </p:spPr>
        <p:txBody>
          <a:bodyPr wrap="square" lIns="0" tIns="0" rIns="42234"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defTabSz="1074031">
              <a:defRPr/>
            </a:pPr>
            <a:r>
              <a:rPr lang="en-US" sz="1400" dirty="0">
                <a:solidFill>
                  <a:srgbClr val="000000"/>
                </a:solidFill>
              </a:rPr>
              <a:t>Both</a:t>
            </a:r>
          </a:p>
        </p:txBody>
      </p:sp>
      <p:sp>
        <p:nvSpPr>
          <p:cNvPr id="89" name="Rectangle 88"/>
          <p:cNvSpPr/>
          <p:nvPr/>
        </p:nvSpPr>
        <p:spPr bwMode="auto">
          <a:xfrm>
            <a:off x="1982953" y="1467024"/>
            <a:ext cx="314477" cy="162227"/>
          </a:xfrm>
          <a:prstGeom prst="rect">
            <a:avLst/>
          </a:prstGeom>
          <a:solidFill>
            <a:srgbClr val="FFC35A"/>
          </a:solidFill>
          <a:ln w="9525" cap="flat" cmpd="sng" algn="ctr">
            <a:solidFill>
              <a:schemeClr val="tx1"/>
            </a:solidFill>
            <a:prstDash val="solid"/>
            <a:round/>
            <a:headEnd type="none" w="med" len="med"/>
            <a:tailEnd type="none" w="med" len="med"/>
          </a:ln>
          <a:effectLst/>
        </p:spPr>
        <p:txBody>
          <a:bodyPr vert="horz" wrap="square" lIns="107275" tIns="53637" rIns="107275" bIns="53637" numCol="1" rtlCol="0" anchor="t" anchorCtr="0" compatLnSpc="1">
            <a:prstTxWarp prst="textNoShape">
              <a:avLst/>
            </a:prstTxWarp>
          </a:bodyPr>
          <a:lstStyle/>
          <a:p>
            <a:pPr defTabSz="1072743"/>
            <a:endParaRPr lang="en-US" sz="2000"/>
          </a:p>
        </p:txBody>
      </p:sp>
      <p:sp>
        <p:nvSpPr>
          <p:cNvPr id="90" name="TextBox 3"/>
          <p:cNvSpPr txBox="1"/>
          <p:nvPr/>
        </p:nvSpPr>
        <p:spPr>
          <a:xfrm>
            <a:off x="2342993" y="1413227"/>
            <a:ext cx="936104" cy="215444"/>
          </a:xfrm>
          <a:prstGeom prst="rect">
            <a:avLst/>
          </a:prstGeom>
          <a:noFill/>
        </p:spPr>
        <p:txBody>
          <a:bodyPr wrap="square" lIns="0" tIns="0" rIns="42234"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defTabSz="1074031">
              <a:defRPr/>
            </a:pPr>
            <a:r>
              <a:rPr lang="en-US" sz="1400" dirty="0">
                <a:solidFill>
                  <a:srgbClr val="000000"/>
                </a:solidFill>
              </a:rPr>
              <a:t>State</a:t>
            </a:r>
          </a:p>
        </p:txBody>
      </p:sp>
      <p:sp>
        <p:nvSpPr>
          <p:cNvPr id="91" name="Rectangle 90"/>
          <p:cNvSpPr/>
          <p:nvPr/>
        </p:nvSpPr>
        <p:spPr bwMode="auto">
          <a:xfrm>
            <a:off x="2964620" y="1467024"/>
            <a:ext cx="314477" cy="162227"/>
          </a:xfrm>
          <a:prstGeom prst="rect">
            <a:avLst/>
          </a:prstGeom>
          <a:solidFill>
            <a:schemeClr val="accent2"/>
          </a:solidFill>
          <a:ln w="9525" cap="flat" cmpd="sng" algn="ctr">
            <a:solidFill>
              <a:schemeClr val="tx1"/>
            </a:solidFill>
            <a:prstDash val="solid"/>
            <a:round/>
            <a:headEnd type="none" w="med" len="med"/>
            <a:tailEnd type="none" w="med" len="med"/>
          </a:ln>
          <a:effectLst/>
        </p:spPr>
        <p:txBody>
          <a:bodyPr vert="horz" wrap="square" lIns="107275" tIns="53637" rIns="107275" bIns="53637" numCol="1" rtlCol="0" anchor="t" anchorCtr="0" compatLnSpc="1">
            <a:prstTxWarp prst="textNoShape">
              <a:avLst/>
            </a:prstTxWarp>
          </a:bodyPr>
          <a:lstStyle/>
          <a:p>
            <a:pPr defTabSz="1072743"/>
            <a:endParaRPr lang="en-US" sz="2000"/>
          </a:p>
        </p:txBody>
      </p:sp>
      <p:sp>
        <p:nvSpPr>
          <p:cNvPr id="94" name="TextBox 1"/>
          <p:cNvSpPr txBox="1"/>
          <p:nvPr/>
        </p:nvSpPr>
        <p:spPr>
          <a:xfrm>
            <a:off x="4370637" y="1615408"/>
            <a:ext cx="895910" cy="246221"/>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AU" sz="1600" dirty="0"/>
              <a:t>Small</a:t>
            </a:r>
          </a:p>
        </p:txBody>
      </p:sp>
      <p:sp>
        <p:nvSpPr>
          <p:cNvPr id="95" name="TextBox 1"/>
          <p:cNvSpPr txBox="1"/>
          <p:nvPr/>
        </p:nvSpPr>
        <p:spPr>
          <a:xfrm>
            <a:off x="5002581" y="1615408"/>
            <a:ext cx="1176481" cy="246221"/>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AU" sz="1600" dirty="0"/>
              <a:t>Medium</a:t>
            </a:r>
          </a:p>
        </p:txBody>
      </p:sp>
      <p:sp>
        <p:nvSpPr>
          <p:cNvPr id="96" name="TextBox 1"/>
          <p:cNvSpPr txBox="1"/>
          <p:nvPr/>
        </p:nvSpPr>
        <p:spPr>
          <a:xfrm>
            <a:off x="5817426" y="1615408"/>
            <a:ext cx="991726" cy="246221"/>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AU" sz="1600" dirty="0"/>
              <a:t>Large</a:t>
            </a:r>
          </a:p>
        </p:txBody>
      </p:sp>
      <p:sp>
        <p:nvSpPr>
          <p:cNvPr id="97" name="TextBox 1"/>
          <p:cNvSpPr txBox="1"/>
          <p:nvPr/>
        </p:nvSpPr>
        <p:spPr>
          <a:xfrm>
            <a:off x="6482556" y="1615408"/>
            <a:ext cx="1103694" cy="246221"/>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AU" sz="1600" dirty="0"/>
              <a:t>V large</a:t>
            </a:r>
          </a:p>
        </p:txBody>
      </p:sp>
      <p:cxnSp>
        <p:nvCxnSpPr>
          <p:cNvPr id="98" name="Straight Connector 97"/>
          <p:cNvCxnSpPr/>
          <p:nvPr/>
        </p:nvCxnSpPr>
        <p:spPr bwMode="auto">
          <a:xfrm>
            <a:off x="608012" y="3532234"/>
            <a:ext cx="8648701" cy="0"/>
          </a:xfrm>
          <a:prstGeom prst="line">
            <a:avLst/>
          </a:prstGeom>
          <a:solidFill>
            <a:schemeClr val="accent1"/>
          </a:solidFill>
          <a:ln w="9525" cap="flat" cmpd="sng" algn="ctr">
            <a:solidFill>
              <a:schemeClr val="tx1"/>
            </a:solidFill>
            <a:prstDash val="dash"/>
            <a:round/>
            <a:headEnd type="none" w="med" len="med"/>
            <a:tailEnd type="none" w="med" len="med"/>
          </a:ln>
          <a:effectLst/>
        </p:spPr>
      </p:cxnSp>
      <p:cxnSp>
        <p:nvCxnSpPr>
          <p:cNvPr id="103" name="Straight Connector 102"/>
          <p:cNvCxnSpPr/>
          <p:nvPr/>
        </p:nvCxnSpPr>
        <p:spPr bwMode="auto">
          <a:xfrm>
            <a:off x="608012" y="4796548"/>
            <a:ext cx="8648701" cy="0"/>
          </a:xfrm>
          <a:prstGeom prst="line">
            <a:avLst/>
          </a:prstGeom>
          <a:solidFill>
            <a:schemeClr val="accent1"/>
          </a:solidFill>
          <a:ln w="9525" cap="flat" cmpd="sng" algn="ctr">
            <a:solidFill>
              <a:schemeClr val="tx1"/>
            </a:solidFill>
            <a:prstDash val="dash"/>
            <a:round/>
            <a:headEnd type="none" w="med" len="med"/>
            <a:tailEnd type="none" w="med" len="med"/>
          </a:ln>
          <a:effectLst/>
        </p:spPr>
      </p:cxnSp>
      <p:cxnSp>
        <p:nvCxnSpPr>
          <p:cNvPr id="108" name="Straight Connector 107"/>
          <p:cNvCxnSpPr/>
          <p:nvPr/>
        </p:nvCxnSpPr>
        <p:spPr bwMode="auto">
          <a:xfrm>
            <a:off x="608012" y="5429011"/>
            <a:ext cx="8648701" cy="0"/>
          </a:xfrm>
          <a:prstGeom prst="line">
            <a:avLst/>
          </a:prstGeom>
          <a:solidFill>
            <a:schemeClr val="accent1"/>
          </a:solidFill>
          <a:ln w="9525" cap="flat" cmpd="sng" algn="ctr">
            <a:solidFill>
              <a:schemeClr val="tx1"/>
            </a:solidFill>
            <a:prstDash val="dash"/>
            <a:round/>
            <a:headEnd type="none" w="med" len="med"/>
            <a:tailEnd type="none" w="med" len="med"/>
          </a:ln>
          <a:effectLst/>
        </p:spPr>
      </p:cxnSp>
      <p:sp>
        <p:nvSpPr>
          <p:cNvPr id="110" name="TextBox 3"/>
          <p:cNvSpPr txBox="1"/>
          <p:nvPr/>
        </p:nvSpPr>
        <p:spPr>
          <a:xfrm>
            <a:off x="686809" y="1074676"/>
            <a:ext cx="3006273" cy="307775"/>
          </a:xfrm>
          <a:prstGeom prst="rect">
            <a:avLst/>
          </a:prstGeom>
          <a:noFill/>
        </p:spPr>
        <p:txBody>
          <a:bodyPr wrap="square" lIns="36000" tIns="45719" rIns="36000" bIns="45719"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defTabSz="915497">
              <a:defRPr/>
            </a:pPr>
            <a:r>
              <a:rPr lang="en-US" sz="1400" b="1" dirty="0">
                <a:solidFill>
                  <a:srgbClr val="000000"/>
                </a:solidFill>
              </a:rPr>
              <a:t>Responsible level of government:</a:t>
            </a:r>
          </a:p>
        </p:txBody>
      </p:sp>
      <p:sp>
        <p:nvSpPr>
          <p:cNvPr id="32" name="TextBox 3"/>
          <p:cNvSpPr txBox="1"/>
          <p:nvPr/>
        </p:nvSpPr>
        <p:spPr>
          <a:xfrm>
            <a:off x="7435467" y="3896209"/>
            <a:ext cx="1427547" cy="584773"/>
          </a:xfrm>
          <a:prstGeom prst="rect">
            <a:avLst/>
          </a:prstGeom>
          <a:noFill/>
        </p:spPr>
        <p:txBody>
          <a:bodyPr wrap="square" lIns="36000" tIns="45719" rIns="36000" bIns="45719"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defTabSz="915497">
              <a:defRPr/>
            </a:pPr>
            <a:r>
              <a:rPr lang="en-US" sz="1600" b="1" dirty="0">
                <a:solidFill>
                  <a:srgbClr val="000000"/>
                </a:solidFill>
              </a:rPr>
              <a:t>Boosting supply</a:t>
            </a:r>
          </a:p>
        </p:txBody>
      </p:sp>
      <p:sp>
        <p:nvSpPr>
          <p:cNvPr id="33" name="TextBox 3"/>
          <p:cNvSpPr txBox="1"/>
          <p:nvPr/>
        </p:nvSpPr>
        <p:spPr>
          <a:xfrm>
            <a:off x="7321148" y="4848109"/>
            <a:ext cx="1656184" cy="584773"/>
          </a:xfrm>
          <a:prstGeom prst="rect">
            <a:avLst/>
          </a:prstGeom>
          <a:noFill/>
        </p:spPr>
        <p:txBody>
          <a:bodyPr wrap="square" lIns="36000" tIns="45719" rIns="36000" bIns="45719"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defTabSz="915497">
              <a:defRPr/>
            </a:pPr>
            <a:r>
              <a:rPr lang="en-US" sz="1600" b="1" dirty="0">
                <a:solidFill>
                  <a:srgbClr val="000000"/>
                </a:solidFill>
              </a:rPr>
              <a:t>Improving infrastructure</a:t>
            </a:r>
          </a:p>
        </p:txBody>
      </p:sp>
      <p:sp>
        <p:nvSpPr>
          <p:cNvPr id="34" name="TextBox 3"/>
          <p:cNvSpPr txBox="1"/>
          <p:nvPr/>
        </p:nvSpPr>
        <p:spPr>
          <a:xfrm>
            <a:off x="7435467" y="2472947"/>
            <a:ext cx="1427547" cy="584773"/>
          </a:xfrm>
          <a:prstGeom prst="rect">
            <a:avLst/>
          </a:prstGeom>
          <a:noFill/>
        </p:spPr>
        <p:txBody>
          <a:bodyPr wrap="square" lIns="36000" tIns="45719" rIns="36000" bIns="45719"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defTabSz="915497">
              <a:defRPr/>
            </a:pPr>
            <a:r>
              <a:rPr lang="en-US" sz="1600" b="1" dirty="0">
                <a:solidFill>
                  <a:srgbClr val="000000"/>
                </a:solidFill>
              </a:rPr>
              <a:t>Reducing demand</a:t>
            </a:r>
          </a:p>
        </p:txBody>
      </p:sp>
      <p:sp>
        <p:nvSpPr>
          <p:cNvPr id="38" name="TextBox 3"/>
          <p:cNvSpPr txBox="1"/>
          <p:nvPr/>
        </p:nvSpPr>
        <p:spPr>
          <a:xfrm>
            <a:off x="7320252" y="5460144"/>
            <a:ext cx="1657977" cy="584773"/>
          </a:xfrm>
          <a:prstGeom prst="rect">
            <a:avLst/>
          </a:prstGeom>
          <a:noFill/>
        </p:spPr>
        <p:txBody>
          <a:bodyPr wrap="square" lIns="36000" tIns="45719" rIns="36000" bIns="45719"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defTabSz="915497">
              <a:defRPr/>
            </a:pPr>
            <a:r>
              <a:rPr lang="en-US" sz="1600" b="1" dirty="0">
                <a:solidFill>
                  <a:srgbClr val="000000"/>
                </a:solidFill>
              </a:rPr>
              <a:t>Make renting more attractive</a:t>
            </a:r>
          </a:p>
        </p:txBody>
      </p:sp>
      <p:sp>
        <p:nvSpPr>
          <p:cNvPr id="39" name="Right Brace 38"/>
          <p:cNvSpPr/>
          <p:nvPr/>
        </p:nvSpPr>
        <p:spPr bwMode="auto">
          <a:xfrm>
            <a:off x="7154329" y="1998464"/>
            <a:ext cx="177230" cy="1512000"/>
          </a:xfrm>
          <a:prstGeom prst="rightBrace">
            <a:avLst>
              <a:gd name="adj1" fmla="val 55791"/>
              <a:gd name="adj2" fmla="val 50000"/>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a typeface="ＭＳ Ｐゴシック" pitchFamily="34" charset="-128"/>
            </a:endParaRPr>
          </a:p>
        </p:txBody>
      </p:sp>
      <p:sp>
        <p:nvSpPr>
          <p:cNvPr id="40" name="Rectangular Callout 39"/>
          <p:cNvSpPr/>
          <p:nvPr/>
        </p:nvSpPr>
        <p:spPr bwMode="auto">
          <a:xfrm>
            <a:off x="7513053" y="1034398"/>
            <a:ext cx="1739017" cy="1385286"/>
          </a:xfrm>
          <a:prstGeom prst="wedgeRectCallout">
            <a:avLst>
              <a:gd name="adj1" fmla="val -59912"/>
              <a:gd name="adj2" fmla="val 42575"/>
            </a:avLst>
          </a:prstGeom>
          <a:solidFill>
            <a:schemeClr val="accent4"/>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effectLst/>
                <a:latin typeface="Arial" charset="0"/>
                <a:ea typeface="ＭＳ Ｐゴシック" pitchFamily="34" charset="-128"/>
              </a:rPr>
              <a:t>Only includes policies</a:t>
            </a:r>
            <a:r>
              <a:rPr kumimoji="0" lang="en-US" sz="1400" b="0" i="0" u="none" strike="noStrike" cap="none" normalizeH="0" dirty="0">
                <a:ln>
                  <a:noFill/>
                </a:ln>
                <a:effectLst/>
                <a:latin typeface="Arial" charset="0"/>
                <a:ea typeface="ＭＳ Ｐゴシック" pitchFamily="34" charset="-128"/>
              </a:rPr>
              <a:t> that would materially improve affordability </a:t>
            </a:r>
            <a:r>
              <a:rPr kumimoji="0" lang="en-US" sz="1400" b="0" u="sng" strike="noStrike" cap="none" normalizeH="0" dirty="0">
                <a:ln>
                  <a:noFill/>
                </a:ln>
                <a:effectLst/>
                <a:latin typeface="Arial" charset="0"/>
                <a:ea typeface="ＭＳ Ｐゴシック" pitchFamily="34" charset="-128"/>
              </a:rPr>
              <a:t>and</a:t>
            </a:r>
            <a:r>
              <a:rPr kumimoji="0" lang="en-US" sz="1400" b="0" strike="noStrike" cap="none" normalizeH="0" dirty="0">
                <a:ln>
                  <a:noFill/>
                </a:ln>
                <a:effectLst/>
                <a:latin typeface="Arial" charset="0"/>
                <a:ea typeface="ＭＳ Ｐゴシック" pitchFamily="34" charset="-128"/>
              </a:rPr>
              <a:t> avoid negative collateral impacts</a:t>
            </a:r>
            <a:r>
              <a:rPr kumimoji="0" lang="en-US" sz="1400" b="0" i="0" u="none" strike="noStrike" cap="none" normalizeH="0" baseline="0" dirty="0">
                <a:ln>
                  <a:noFill/>
                </a:ln>
                <a:effectLst/>
                <a:latin typeface="Arial" charset="0"/>
                <a:ea typeface="ＭＳ Ｐゴシック" pitchFamily="34" charset="-128"/>
              </a:rPr>
              <a:t> </a:t>
            </a:r>
          </a:p>
        </p:txBody>
      </p:sp>
      <p:sp>
        <p:nvSpPr>
          <p:cNvPr id="41" name="Right Brace 40"/>
          <p:cNvSpPr/>
          <p:nvPr/>
        </p:nvSpPr>
        <p:spPr bwMode="auto">
          <a:xfrm>
            <a:off x="7154329" y="4871174"/>
            <a:ext cx="177230" cy="504000"/>
          </a:xfrm>
          <a:prstGeom prst="rightBrace">
            <a:avLst>
              <a:gd name="adj1" fmla="val 55791"/>
              <a:gd name="adj2" fmla="val 50000"/>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a typeface="ＭＳ Ｐゴシック" pitchFamily="34" charset="-128"/>
            </a:endParaRPr>
          </a:p>
        </p:txBody>
      </p:sp>
      <p:sp>
        <p:nvSpPr>
          <p:cNvPr id="42" name="Right Brace 41"/>
          <p:cNvSpPr/>
          <p:nvPr/>
        </p:nvSpPr>
        <p:spPr bwMode="auto">
          <a:xfrm>
            <a:off x="7154329" y="3622993"/>
            <a:ext cx="177230" cy="1152000"/>
          </a:xfrm>
          <a:prstGeom prst="rightBrace">
            <a:avLst>
              <a:gd name="adj1" fmla="val 55791"/>
              <a:gd name="adj2" fmla="val 50000"/>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a typeface="ＭＳ Ｐゴシック" pitchFamily="34" charset="-128"/>
            </a:endParaRPr>
          </a:p>
        </p:txBody>
      </p:sp>
      <p:sp>
        <p:nvSpPr>
          <p:cNvPr id="43" name="Right Brace 42"/>
          <p:cNvSpPr/>
          <p:nvPr/>
        </p:nvSpPr>
        <p:spPr bwMode="auto">
          <a:xfrm>
            <a:off x="7154329" y="5480656"/>
            <a:ext cx="177230" cy="504000"/>
          </a:xfrm>
          <a:prstGeom prst="rightBrace">
            <a:avLst>
              <a:gd name="adj1" fmla="val 55791"/>
              <a:gd name="adj2" fmla="val 50000"/>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a typeface="ＭＳ Ｐゴシック" pitchFamily="34" charset="-128"/>
            </a:endParaRPr>
          </a:p>
        </p:txBody>
      </p:sp>
    </p:spTree>
    <p:extLst>
      <p:ext uri="{BB962C8B-B14F-4D97-AF65-F5344CB8AC3E}">
        <p14:creationId xmlns:p14="http://schemas.microsoft.com/office/powerpoint/2010/main" val="18483715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 name="Content Placeholder 3"/>
          <p:cNvGraphicFramePr>
            <a:graphicFrameLocks/>
          </p:cNvGraphicFramePr>
          <p:nvPr>
            <p:extLst>
              <p:ext uri="{D42A27DB-BD31-4B8C-83A1-F6EECF244321}">
                <p14:modId xmlns:p14="http://schemas.microsoft.com/office/powerpoint/2010/main" val="1857644592"/>
              </p:ext>
            </p:extLst>
          </p:nvPr>
        </p:nvGraphicFramePr>
        <p:xfrm>
          <a:off x="0" y="0"/>
          <a:ext cx="7977336" cy="6297893"/>
        </p:xfrm>
        <a:graphic>
          <a:graphicData uri="http://schemas.openxmlformats.org/drawingml/2006/chart">
            <c:chart xmlns:c="http://schemas.openxmlformats.org/drawingml/2006/chart" xmlns:r="http://schemas.openxmlformats.org/officeDocument/2006/relationships" r:id="rId3"/>
          </a:graphicData>
        </a:graphic>
      </p:graphicFrame>
      <p:sp>
        <p:nvSpPr>
          <p:cNvPr id="14" name="TextBox 18"/>
          <p:cNvSpPr txBox="1"/>
          <p:nvPr/>
        </p:nvSpPr>
        <p:spPr>
          <a:xfrm>
            <a:off x="7766309" y="2734763"/>
            <a:ext cx="2016224" cy="676339"/>
          </a:xfrm>
          <a:prstGeom prst="rect">
            <a:avLst/>
          </a:prstGeom>
          <a:solidFill>
            <a:schemeClr val="bg1"/>
          </a:solid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ct val="85000"/>
              </a:lnSpc>
            </a:pPr>
            <a:r>
              <a:rPr lang="en-US" sz="2200" b="1" dirty="0">
                <a:solidFill>
                  <a:schemeClr val="bg2"/>
                </a:solidFill>
              </a:rPr>
              <a:t>Detached house</a:t>
            </a:r>
          </a:p>
        </p:txBody>
      </p:sp>
      <p:sp>
        <p:nvSpPr>
          <p:cNvPr id="16" name="TextBox 18"/>
          <p:cNvSpPr txBox="1"/>
          <p:nvPr/>
        </p:nvSpPr>
        <p:spPr>
          <a:xfrm>
            <a:off x="7760195" y="1795896"/>
            <a:ext cx="1940761" cy="676339"/>
          </a:xfrm>
          <a:prstGeom prst="rect">
            <a:avLst/>
          </a:prstGeom>
          <a:solidFill>
            <a:schemeClr val="bg1"/>
          </a:solid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ct val="85000"/>
              </a:lnSpc>
            </a:pPr>
            <a:r>
              <a:rPr lang="en-US" sz="2200" b="1" dirty="0">
                <a:solidFill>
                  <a:schemeClr val="tx2"/>
                </a:solidFill>
              </a:rPr>
              <a:t>Semi-detached</a:t>
            </a:r>
          </a:p>
        </p:txBody>
      </p:sp>
      <p:sp>
        <p:nvSpPr>
          <p:cNvPr id="9" name="TextBox 18">
            <a:extLst>
              <a:ext uri="{FF2B5EF4-FFF2-40B4-BE49-F238E27FC236}">
                <a16:creationId xmlns:a16="http://schemas.microsoft.com/office/drawing/2014/main" id="{1C6ACDBC-20A8-40B3-8E2A-0EC11C99D16E}"/>
              </a:ext>
            </a:extLst>
          </p:cNvPr>
          <p:cNvSpPr txBox="1"/>
          <p:nvPr/>
        </p:nvSpPr>
        <p:spPr>
          <a:xfrm>
            <a:off x="7761312" y="1134934"/>
            <a:ext cx="2380598" cy="388568"/>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ct val="85000"/>
              </a:lnSpc>
            </a:pPr>
            <a:r>
              <a:rPr lang="en-US" sz="2200" b="1" dirty="0">
                <a:solidFill>
                  <a:schemeClr val="accent1"/>
                </a:solidFill>
              </a:rPr>
              <a:t>Up to 3 </a:t>
            </a:r>
            <a:r>
              <a:rPr lang="en-US" sz="2200" b="1" dirty="0" err="1">
                <a:solidFill>
                  <a:schemeClr val="accent1"/>
                </a:solidFill>
              </a:rPr>
              <a:t>storeys</a:t>
            </a:r>
            <a:endParaRPr lang="en-US" sz="2200" b="1" dirty="0">
              <a:solidFill>
                <a:schemeClr val="accent1"/>
              </a:solidFill>
            </a:endParaRPr>
          </a:p>
        </p:txBody>
      </p:sp>
      <p:sp>
        <p:nvSpPr>
          <p:cNvPr id="10" name="TextBox 18">
            <a:extLst>
              <a:ext uri="{FF2B5EF4-FFF2-40B4-BE49-F238E27FC236}">
                <a16:creationId xmlns:a16="http://schemas.microsoft.com/office/drawing/2014/main" id="{0BF9DEC7-7340-4879-8A05-11F91B07FCF2}"/>
              </a:ext>
            </a:extLst>
          </p:cNvPr>
          <p:cNvSpPr txBox="1"/>
          <p:nvPr/>
        </p:nvSpPr>
        <p:spPr>
          <a:xfrm>
            <a:off x="7761312" y="333412"/>
            <a:ext cx="2144688" cy="676339"/>
          </a:xfrm>
          <a:prstGeom prst="rect">
            <a:avLst/>
          </a:prstGeom>
          <a:solidFill>
            <a:schemeClr val="bg1"/>
          </a:solid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ct val="85000"/>
              </a:lnSpc>
            </a:pPr>
            <a:r>
              <a:rPr lang="en-US" sz="2200" b="1" dirty="0">
                <a:solidFill>
                  <a:schemeClr val="accent2"/>
                </a:solidFill>
              </a:rPr>
              <a:t>4 storeys and </a:t>
            </a:r>
          </a:p>
          <a:p>
            <a:pPr>
              <a:lnSpc>
                <a:spcPct val="85000"/>
              </a:lnSpc>
            </a:pPr>
            <a:r>
              <a:rPr lang="en-US" sz="2200" b="1" dirty="0">
                <a:solidFill>
                  <a:schemeClr val="accent2"/>
                </a:solidFill>
              </a:rPr>
              <a:t>above</a:t>
            </a:r>
          </a:p>
        </p:txBody>
      </p:sp>
      <p:sp>
        <p:nvSpPr>
          <p:cNvPr id="13" name="TextBox 3">
            <a:extLst>
              <a:ext uri="{FF2B5EF4-FFF2-40B4-BE49-F238E27FC236}">
                <a16:creationId xmlns:a16="http://schemas.microsoft.com/office/drawing/2014/main" id="{FAD38A5D-9C05-444B-9CE9-BEB275D91BE8}"/>
              </a:ext>
            </a:extLst>
          </p:cNvPr>
          <p:cNvSpPr txBox="1"/>
          <p:nvPr/>
        </p:nvSpPr>
        <p:spPr>
          <a:xfrm>
            <a:off x="1424608" y="6353579"/>
            <a:ext cx="2520280" cy="430885"/>
          </a:xfrm>
          <a:prstGeom prst="rect">
            <a:avLst/>
          </a:prstGeom>
          <a:noFill/>
        </p:spPr>
        <p:txBody>
          <a:bodyPr wrap="square" lIns="0" tIns="45719" rIns="0" bIns="45719"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AU" sz="2200" b="1" dirty="0"/>
              <a:t>Melbourne</a:t>
            </a:r>
            <a:endParaRPr lang="en-US" sz="2200" b="1" dirty="0">
              <a:cs typeface="Arial"/>
            </a:endParaRPr>
          </a:p>
        </p:txBody>
      </p:sp>
      <p:sp>
        <p:nvSpPr>
          <p:cNvPr id="26" name="TextBox 3">
            <a:extLst>
              <a:ext uri="{FF2B5EF4-FFF2-40B4-BE49-F238E27FC236}">
                <a16:creationId xmlns:a16="http://schemas.microsoft.com/office/drawing/2014/main" id="{6357ACA5-D86F-4369-835D-BFF099FE646A}"/>
              </a:ext>
            </a:extLst>
          </p:cNvPr>
          <p:cNvSpPr txBox="1"/>
          <p:nvPr/>
        </p:nvSpPr>
        <p:spPr>
          <a:xfrm>
            <a:off x="5028017" y="6365458"/>
            <a:ext cx="2733295" cy="430885"/>
          </a:xfrm>
          <a:prstGeom prst="rect">
            <a:avLst/>
          </a:prstGeom>
          <a:noFill/>
        </p:spPr>
        <p:txBody>
          <a:bodyPr wrap="square" lIns="0" tIns="45719" rIns="0" bIns="45719"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AU" sz="2200" b="1" dirty="0"/>
              <a:t>Sydney</a:t>
            </a:r>
            <a:endParaRPr lang="en-US" sz="2200" b="1" dirty="0">
              <a:cs typeface="Arial"/>
            </a:endParaRPr>
          </a:p>
        </p:txBody>
      </p:sp>
    </p:spTree>
    <p:extLst>
      <p:ext uri="{BB962C8B-B14F-4D97-AF65-F5344CB8AC3E}">
        <p14:creationId xmlns:p14="http://schemas.microsoft.com/office/powerpoint/2010/main" val="427694250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hart 7"/>
          <p:cNvGraphicFramePr/>
          <p:nvPr>
            <p:extLst>
              <p:ext uri="{D42A27DB-BD31-4B8C-83A1-F6EECF244321}">
                <p14:modId xmlns:p14="http://schemas.microsoft.com/office/powerpoint/2010/main" val="1932551265"/>
              </p:ext>
            </p:extLst>
          </p:nvPr>
        </p:nvGraphicFramePr>
        <p:xfrm>
          <a:off x="0" y="0"/>
          <a:ext cx="9905999" cy="5692587"/>
        </p:xfrm>
        <a:graphic>
          <a:graphicData uri="http://schemas.openxmlformats.org/drawingml/2006/chart">
            <c:chart xmlns:c="http://schemas.openxmlformats.org/drawingml/2006/chart" xmlns:r="http://schemas.openxmlformats.org/officeDocument/2006/relationships" r:id="rId3"/>
          </a:graphicData>
        </a:graphic>
      </p:graphicFrame>
      <p:sp>
        <p:nvSpPr>
          <p:cNvPr id="10" name="TextBox 9"/>
          <p:cNvSpPr txBox="1"/>
          <p:nvPr/>
        </p:nvSpPr>
        <p:spPr>
          <a:xfrm>
            <a:off x="2954133" y="6373797"/>
            <a:ext cx="4563477" cy="338554"/>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AU" sz="2200" b="1" dirty="0"/>
              <a:t>Household net wealth</a:t>
            </a:r>
          </a:p>
        </p:txBody>
      </p:sp>
      <p:sp>
        <p:nvSpPr>
          <p:cNvPr id="11" name="TextBox 10"/>
          <p:cNvSpPr txBox="1"/>
          <p:nvPr/>
        </p:nvSpPr>
        <p:spPr>
          <a:xfrm>
            <a:off x="672354" y="5668574"/>
            <a:ext cx="1105646" cy="337774"/>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200" dirty="0"/>
              <a:t>&lt;$100k</a:t>
            </a:r>
          </a:p>
        </p:txBody>
      </p:sp>
      <p:sp>
        <p:nvSpPr>
          <p:cNvPr id="12" name="TextBox 11"/>
          <p:cNvSpPr txBox="1"/>
          <p:nvPr/>
        </p:nvSpPr>
        <p:spPr>
          <a:xfrm>
            <a:off x="1906341" y="5668573"/>
            <a:ext cx="977306" cy="677108"/>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200" dirty="0"/>
              <a:t>$100k -</a:t>
            </a:r>
          </a:p>
          <a:p>
            <a:pPr algn="ctr"/>
            <a:r>
              <a:rPr lang="en-US" sz="2200" dirty="0"/>
              <a:t>$200k</a:t>
            </a:r>
          </a:p>
        </p:txBody>
      </p:sp>
      <p:sp>
        <p:nvSpPr>
          <p:cNvPr id="13" name="TextBox 12"/>
          <p:cNvSpPr txBox="1"/>
          <p:nvPr/>
        </p:nvSpPr>
        <p:spPr>
          <a:xfrm>
            <a:off x="3043757" y="5668573"/>
            <a:ext cx="977441" cy="677108"/>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200" dirty="0"/>
              <a:t>$200k -</a:t>
            </a:r>
          </a:p>
          <a:p>
            <a:pPr algn="ctr"/>
            <a:r>
              <a:rPr lang="en-US" sz="2200" dirty="0"/>
              <a:t>$300k</a:t>
            </a:r>
          </a:p>
        </p:txBody>
      </p:sp>
      <p:sp>
        <p:nvSpPr>
          <p:cNvPr id="14" name="TextBox 13"/>
          <p:cNvSpPr txBox="1"/>
          <p:nvPr/>
        </p:nvSpPr>
        <p:spPr>
          <a:xfrm>
            <a:off x="4181296" y="5668573"/>
            <a:ext cx="977308" cy="677108"/>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200" dirty="0"/>
              <a:t>$300k -</a:t>
            </a:r>
          </a:p>
          <a:p>
            <a:pPr algn="ctr"/>
            <a:r>
              <a:rPr lang="en-US" sz="2200" dirty="0"/>
              <a:t>$500k</a:t>
            </a:r>
          </a:p>
        </p:txBody>
      </p:sp>
      <p:sp>
        <p:nvSpPr>
          <p:cNvPr id="15" name="TextBox 14"/>
          <p:cNvSpPr txBox="1"/>
          <p:nvPr/>
        </p:nvSpPr>
        <p:spPr>
          <a:xfrm>
            <a:off x="5318714" y="5668573"/>
            <a:ext cx="977308" cy="677108"/>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200" dirty="0"/>
              <a:t>$500k -</a:t>
            </a:r>
          </a:p>
          <a:p>
            <a:pPr algn="ctr"/>
            <a:r>
              <a:rPr lang="en-US" sz="2200" dirty="0"/>
              <a:t>$750k</a:t>
            </a:r>
          </a:p>
        </p:txBody>
      </p:sp>
      <p:sp>
        <p:nvSpPr>
          <p:cNvPr id="16" name="TextBox 15"/>
          <p:cNvSpPr txBox="1"/>
          <p:nvPr/>
        </p:nvSpPr>
        <p:spPr>
          <a:xfrm>
            <a:off x="6486014" y="5668573"/>
            <a:ext cx="891569" cy="677108"/>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200" dirty="0"/>
              <a:t>$750 -</a:t>
            </a:r>
          </a:p>
          <a:p>
            <a:pPr algn="ctr"/>
            <a:r>
              <a:rPr lang="en-US" sz="2200" dirty="0"/>
              <a:t>$1m</a:t>
            </a:r>
          </a:p>
        </p:txBody>
      </p:sp>
      <p:sp>
        <p:nvSpPr>
          <p:cNvPr id="17" name="TextBox 16"/>
          <p:cNvSpPr txBox="1"/>
          <p:nvPr/>
        </p:nvSpPr>
        <p:spPr>
          <a:xfrm>
            <a:off x="7623553" y="5668573"/>
            <a:ext cx="891569" cy="677108"/>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200" dirty="0"/>
              <a:t>$1m - $2m</a:t>
            </a:r>
          </a:p>
        </p:txBody>
      </p:sp>
      <p:sp>
        <p:nvSpPr>
          <p:cNvPr id="18" name="TextBox 17"/>
          <p:cNvSpPr txBox="1"/>
          <p:nvPr/>
        </p:nvSpPr>
        <p:spPr>
          <a:xfrm>
            <a:off x="8761094" y="5668574"/>
            <a:ext cx="891569" cy="338554"/>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200" dirty="0"/>
              <a:t>$2m+</a:t>
            </a:r>
          </a:p>
        </p:txBody>
      </p:sp>
      <p:sp>
        <p:nvSpPr>
          <p:cNvPr id="20" name="Rectangular Callout 19"/>
          <p:cNvSpPr/>
          <p:nvPr/>
        </p:nvSpPr>
        <p:spPr bwMode="auto">
          <a:xfrm>
            <a:off x="6114615" y="3189106"/>
            <a:ext cx="2596091" cy="1726538"/>
          </a:xfrm>
          <a:prstGeom prst="wedgeRectCallout">
            <a:avLst>
              <a:gd name="adj1" fmla="val -83004"/>
              <a:gd name="adj2" fmla="val -54118"/>
            </a:avLst>
          </a:prstGeom>
          <a:solidFill>
            <a:schemeClr val="accent4"/>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34" charset="-128"/>
            </a:endParaRPr>
          </a:p>
        </p:txBody>
      </p:sp>
      <p:sp>
        <p:nvSpPr>
          <p:cNvPr id="21" name="TextBox 20"/>
          <p:cNvSpPr txBox="1"/>
          <p:nvPr/>
        </p:nvSpPr>
        <p:spPr>
          <a:xfrm>
            <a:off x="6211414" y="3190497"/>
            <a:ext cx="2529174" cy="1692771"/>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2200" dirty="0"/>
              <a:t>Half of all Age Pension payments go </a:t>
            </a:r>
            <a:r>
              <a:rPr lang="en-US" sz="2200"/>
              <a:t>to h/holds </a:t>
            </a:r>
            <a:r>
              <a:rPr lang="en-US" sz="2200" dirty="0"/>
              <a:t>with more than $500k in net wealth</a:t>
            </a:r>
          </a:p>
        </p:txBody>
      </p:sp>
      <p:sp>
        <p:nvSpPr>
          <p:cNvPr id="3" name="Title 1"/>
          <p:cNvSpPr txBox="1">
            <a:spLocks/>
          </p:cNvSpPr>
          <p:nvPr/>
        </p:nvSpPr>
        <p:spPr>
          <a:xfrm>
            <a:off x="545197" y="157603"/>
            <a:ext cx="7142273" cy="664234"/>
          </a:xfrm>
          <a:prstGeom prst="rect">
            <a:avLst/>
          </a:prstGeom>
        </p:spPr>
        <p:txBody>
          <a:bodyPr/>
          <a:lstStyle>
            <a:lvl1pPr algn="l" rtl="0" eaLnBrk="1" fontAlgn="base" hangingPunct="1">
              <a:spcBef>
                <a:spcPct val="0"/>
              </a:spcBef>
              <a:spcAft>
                <a:spcPct val="0"/>
              </a:spcAft>
              <a:defRPr b="1">
                <a:solidFill>
                  <a:schemeClr val="tx1"/>
                </a:solidFill>
                <a:latin typeface="+mj-lt"/>
                <a:ea typeface="+mj-ea"/>
                <a:cs typeface="+mj-cs"/>
              </a:defRPr>
            </a:lvl1pPr>
            <a:lvl2pPr algn="l" rtl="0" eaLnBrk="1" fontAlgn="base" hangingPunct="1">
              <a:spcBef>
                <a:spcPct val="0"/>
              </a:spcBef>
              <a:spcAft>
                <a:spcPct val="0"/>
              </a:spcAft>
              <a:defRPr b="1">
                <a:solidFill>
                  <a:schemeClr val="tx1"/>
                </a:solidFill>
                <a:latin typeface="Arial" charset="0"/>
                <a:ea typeface="ＭＳ Ｐゴシック" pitchFamily="34" charset="-128"/>
              </a:defRPr>
            </a:lvl2pPr>
            <a:lvl3pPr algn="l" rtl="0" eaLnBrk="1" fontAlgn="base" hangingPunct="1">
              <a:spcBef>
                <a:spcPct val="0"/>
              </a:spcBef>
              <a:spcAft>
                <a:spcPct val="0"/>
              </a:spcAft>
              <a:defRPr b="1">
                <a:solidFill>
                  <a:schemeClr val="tx1"/>
                </a:solidFill>
                <a:latin typeface="Arial" charset="0"/>
                <a:ea typeface="ＭＳ Ｐゴシック" pitchFamily="34" charset="-128"/>
              </a:defRPr>
            </a:lvl3pPr>
            <a:lvl4pPr algn="l" rtl="0" eaLnBrk="1" fontAlgn="base" hangingPunct="1">
              <a:spcBef>
                <a:spcPct val="0"/>
              </a:spcBef>
              <a:spcAft>
                <a:spcPct val="0"/>
              </a:spcAft>
              <a:defRPr b="1">
                <a:solidFill>
                  <a:schemeClr val="tx1"/>
                </a:solidFill>
                <a:latin typeface="Arial" charset="0"/>
                <a:ea typeface="ＭＳ Ｐゴシック" pitchFamily="34" charset="-128"/>
              </a:defRPr>
            </a:lvl4pPr>
            <a:lvl5pPr algn="l" rtl="0" eaLnBrk="1" fontAlgn="base" hangingPunct="1">
              <a:spcBef>
                <a:spcPct val="0"/>
              </a:spcBef>
              <a:spcAft>
                <a:spcPct val="0"/>
              </a:spcAft>
              <a:defRPr b="1">
                <a:solidFill>
                  <a:schemeClr val="tx1"/>
                </a:solidFill>
                <a:latin typeface="Arial" charset="0"/>
                <a:ea typeface="ＭＳ Ｐゴシック" pitchFamily="34" charset="-128"/>
              </a:defRPr>
            </a:lvl5pPr>
            <a:lvl6pPr marL="457200" algn="l" rtl="0" eaLnBrk="1" fontAlgn="base" hangingPunct="1">
              <a:spcBef>
                <a:spcPct val="0"/>
              </a:spcBef>
              <a:spcAft>
                <a:spcPct val="0"/>
              </a:spcAft>
              <a:defRPr b="1">
                <a:solidFill>
                  <a:schemeClr val="tx1"/>
                </a:solidFill>
                <a:latin typeface="Arial" charset="0"/>
                <a:ea typeface="ＭＳ Ｐゴシック" pitchFamily="34" charset="-128"/>
              </a:defRPr>
            </a:lvl6pPr>
            <a:lvl7pPr marL="914400" algn="l" rtl="0" eaLnBrk="1" fontAlgn="base" hangingPunct="1">
              <a:spcBef>
                <a:spcPct val="0"/>
              </a:spcBef>
              <a:spcAft>
                <a:spcPct val="0"/>
              </a:spcAft>
              <a:defRPr b="1">
                <a:solidFill>
                  <a:schemeClr val="tx1"/>
                </a:solidFill>
                <a:latin typeface="Arial" charset="0"/>
                <a:ea typeface="ＭＳ Ｐゴシック" pitchFamily="34" charset="-128"/>
              </a:defRPr>
            </a:lvl7pPr>
            <a:lvl8pPr marL="1371600" algn="l" rtl="0" eaLnBrk="1" fontAlgn="base" hangingPunct="1">
              <a:spcBef>
                <a:spcPct val="0"/>
              </a:spcBef>
              <a:spcAft>
                <a:spcPct val="0"/>
              </a:spcAft>
              <a:defRPr b="1">
                <a:solidFill>
                  <a:schemeClr val="tx1"/>
                </a:solidFill>
                <a:latin typeface="Arial" charset="0"/>
                <a:ea typeface="ＭＳ Ｐゴシック" pitchFamily="34" charset="-128"/>
              </a:defRPr>
            </a:lvl8pPr>
            <a:lvl9pPr marL="1828800" algn="l" rtl="0" eaLnBrk="1" fontAlgn="base" hangingPunct="1">
              <a:spcBef>
                <a:spcPct val="0"/>
              </a:spcBef>
              <a:spcAft>
                <a:spcPct val="0"/>
              </a:spcAft>
              <a:defRPr b="1">
                <a:solidFill>
                  <a:schemeClr val="tx1"/>
                </a:solidFill>
                <a:latin typeface="Arial" charset="0"/>
                <a:ea typeface="ＭＳ Ｐゴシック" pitchFamily="34" charset="-128"/>
              </a:defRPr>
            </a:lvl9pPr>
          </a:lstStyle>
          <a:p>
            <a:endParaRPr lang="en-AU" kern="0" dirty="0"/>
          </a:p>
        </p:txBody>
      </p:sp>
    </p:spTree>
    <p:extLst>
      <p:ext uri="{BB962C8B-B14F-4D97-AF65-F5344CB8AC3E}">
        <p14:creationId xmlns:p14="http://schemas.microsoft.com/office/powerpoint/2010/main" val="303874853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7BDE8AC-9F97-46F3-A685-668FAF05027D}"/>
              </a:ext>
            </a:extLst>
          </p:cNvPr>
          <p:cNvSpPr txBox="1"/>
          <p:nvPr/>
        </p:nvSpPr>
        <p:spPr>
          <a:xfrm>
            <a:off x="694481" y="567159"/>
            <a:ext cx="6817488" cy="338554"/>
          </a:xfrm>
          <a:prstGeom prst="rect">
            <a:avLst/>
          </a:prstGeom>
          <a:noFill/>
        </p:spPr>
        <p:txBody>
          <a:bodyPr wrap="square" lIns="0" tIns="0" rIns="0" bIns="0" rtlCol="0">
            <a:spAutoFit/>
          </a:bodyPr>
          <a:lstStyle/>
          <a:p>
            <a:r>
              <a:rPr lang="en-AU" sz="2200" b="1" dirty="0"/>
              <a:t>Extras </a:t>
            </a:r>
          </a:p>
        </p:txBody>
      </p:sp>
    </p:spTree>
    <p:extLst>
      <p:ext uri="{BB962C8B-B14F-4D97-AF65-F5344CB8AC3E}">
        <p14:creationId xmlns:p14="http://schemas.microsoft.com/office/powerpoint/2010/main" val="215010114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8"/>
          <p:cNvSpPr txBox="1"/>
          <p:nvPr/>
        </p:nvSpPr>
        <p:spPr>
          <a:xfrm>
            <a:off x="804230" y="6493932"/>
            <a:ext cx="8945697" cy="338554"/>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200" b="1" dirty="0"/>
              <a:t>Dwelling price decile</a:t>
            </a:r>
          </a:p>
        </p:txBody>
      </p:sp>
      <p:graphicFrame>
        <p:nvGraphicFramePr>
          <p:cNvPr id="17" name="Content Placeholder 3">
            <a:extLst>
              <a:ext uri="{FF2B5EF4-FFF2-40B4-BE49-F238E27FC236}">
                <a16:creationId xmlns:a16="http://schemas.microsoft.com/office/drawing/2014/main" id="{8C391EDB-8BAE-486A-A6EB-337EF5EB5ED6}"/>
              </a:ext>
            </a:extLst>
          </p:cNvPr>
          <p:cNvGraphicFramePr>
            <a:graphicFrameLocks/>
          </p:cNvGraphicFramePr>
          <p:nvPr>
            <p:extLst/>
          </p:nvPr>
        </p:nvGraphicFramePr>
        <p:xfrm>
          <a:off x="0" y="0"/>
          <a:ext cx="9906000" cy="6493931"/>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5911588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hart 5"/>
          <p:cNvGraphicFramePr>
            <a:graphicFrameLocks noChangeAspect="1"/>
          </p:cNvGraphicFramePr>
          <p:nvPr>
            <p:extLst>
              <p:ext uri="{D42A27DB-BD31-4B8C-83A1-F6EECF244321}">
                <p14:modId xmlns:p14="http://schemas.microsoft.com/office/powerpoint/2010/main" val="3363243189"/>
              </p:ext>
            </p:extLst>
          </p:nvPr>
        </p:nvGraphicFramePr>
        <p:xfrm>
          <a:off x="0" y="0"/>
          <a:ext cx="9905999" cy="6858000"/>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Box 1"/>
          <p:cNvSpPr txBox="1"/>
          <p:nvPr/>
        </p:nvSpPr>
        <p:spPr>
          <a:xfrm>
            <a:off x="2322182" y="271463"/>
            <a:ext cx="627626" cy="338554"/>
          </a:xfrm>
          <a:prstGeom prst="rect">
            <a:avLst/>
          </a:prstGeom>
          <a:noFill/>
        </p:spPr>
        <p:txBody>
          <a:bodyPr wrap="non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AU" sz="2200" b="1" dirty="0">
                <a:solidFill>
                  <a:schemeClr val="tx2"/>
                </a:solidFill>
              </a:rPr>
              <a:t>2014</a:t>
            </a:r>
          </a:p>
        </p:txBody>
      </p:sp>
      <p:sp>
        <p:nvSpPr>
          <p:cNvPr id="9" name="TextBox 1"/>
          <p:cNvSpPr txBox="1"/>
          <p:nvPr/>
        </p:nvSpPr>
        <p:spPr>
          <a:xfrm>
            <a:off x="675083" y="1002863"/>
            <a:ext cx="1080120" cy="338554"/>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l"/>
            <a:r>
              <a:rPr lang="en-AU" sz="2200" b="1" dirty="0">
                <a:solidFill>
                  <a:schemeClr val="accent2"/>
                </a:solidFill>
              </a:rPr>
              <a:t>2006</a:t>
            </a:r>
          </a:p>
        </p:txBody>
      </p:sp>
    </p:spTree>
    <p:extLst>
      <p:ext uri="{BB962C8B-B14F-4D97-AF65-F5344CB8AC3E}">
        <p14:creationId xmlns:p14="http://schemas.microsoft.com/office/powerpoint/2010/main" val="172263314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ontent Placeholder 3">
            <a:extLst/>
          </p:cNvPr>
          <p:cNvGraphicFramePr>
            <a:graphicFrameLocks/>
          </p:cNvGraphicFramePr>
          <p:nvPr>
            <p:extLst>
              <p:ext uri="{D42A27DB-BD31-4B8C-83A1-F6EECF244321}">
                <p14:modId xmlns:p14="http://schemas.microsoft.com/office/powerpoint/2010/main" val="3763628739"/>
              </p:ext>
            </p:extLst>
          </p:nvPr>
        </p:nvGraphicFramePr>
        <p:xfrm>
          <a:off x="0" y="361802"/>
          <a:ext cx="9906000" cy="6202584"/>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404240166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a:extLst>
              <a:ext uri="{FF2B5EF4-FFF2-40B4-BE49-F238E27FC236}">
                <a16:creationId xmlns:a16="http://schemas.microsoft.com/office/drawing/2014/main" id="{0D843D4D-515B-469F-98E3-37A7DF98AAD1}"/>
              </a:ext>
            </a:extLst>
          </p:cNvPr>
          <p:cNvGraphicFramePr/>
          <p:nvPr>
            <p:extLst>
              <p:ext uri="{D42A27DB-BD31-4B8C-83A1-F6EECF244321}">
                <p14:modId xmlns:p14="http://schemas.microsoft.com/office/powerpoint/2010/main" val="1608689256"/>
              </p:ext>
            </p:extLst>
          </p:nvPr>
        </p:nvGraphicFramePr>
        <p:xfrm>
          <a:off x="1" y="0"/>
          <a:ext cx="9906000" cy="6858000"/>
        </p:xfrm>
        <a:graphic>
          <a:graphicData uri="http://schemas.openxmlformats.org/drawingml/2006/chart">
            <c:chart xmlns:c="http://schemas.openxmlformats.org/drawingml/2006/chart" xmlns:r="http://schemas.openxmlformats.org/officeDocument/2006/relationships" r:id="rId3"/>
          </a:graphicData>
        </a:graphic>
      </p:graphicFrame>
      <p:grpSp>
        <p:nvGrpSpPr>
          <p:cNvPr id="12" name="Group 11"/>
          <p:cNvGrpSpPr/>
          <p:nvPr/>
        </p:nvGrpSpPr>
        <p:grpSpPr>
          <a:xfrm>
            <a:off x="883785" y="428252"/>
            <a:ext cx="2044570" cy="2731741"/>
            <a:chOff x="-3978965" y="2238251"/>
            <a:chExt cx="2044570" cy="2731741"/>
          </a:xfrm>
        </p:grpSpPr>
        <p:sp>
          <p:nvSpPr>
            <p:cNvPr id="13" name="Rectangle 12">
              <a:extLst/>
            </p:cNvPr>
            <p:cNvSpPr/>
            <p:nvPr/>
          </p:nvSpPr>
          <p:spPr bwMode="auto">
            <a:xfrm>
              <a:off x="-3978965" y="2238251"/>
              <a:ext cx="2044570" cy="2731741"/>
            </a:xfrm>
            <a:prstGeom prst="rect">
              <a:avLst/>
            </a:prstGeom>
            <a:solidFill>
              <a:schemeClr val="bg1"/>
            </a:solidFill>
            <a:ln w="9525" cap="flat" cmpd="sng" algn="ctr">
              <a:noFill/>
              <a:prstDash val="solid"/>
              <a:round/>
              <a:headEnd type="none" w="med" len="med"/>
              <a:tailEnd type="none" w="med" len="med"/>
            </a:ln>
            <a:effectLst/>
          </p:spPr>
          <p:txBody>
            <a:bodyPr vert="horz" wrap="square" lIns="99060" tIns="49530" rIns="99060" bIns="49530" numCol="1" rtlCol="0" anchor="t" anchorCtr="0" compatLnSpc="1">
              <a:prstTxWarp prst="textNoShape">
                <a:avLst/>
              </a:prstTxWarp>
            </a:bodyPr>
            <a:lstStyle/>
            <a:p>
              <a:pPr defTabSz="990570"/>
              <a:endParaRPr lang="en-US" sz="2200" dirty="0"/>
            </a:p>
          </p:txBody>
        </p:sp>
        <p:sp>
          <p:nvSpPr>
            <p:cNvPr id="14" name="TextBox 1">
              <a:extLst/>
            </p:cNvPr>
            <p:cNvSpPr txBox="1"/>
            <p:nvPr/>
          </p:nvSpPr>
          <p:spPr>
            <a:xfrm>
              <a:off x="-3465679" y="2756451"/>
              <a:ext cx="1531284" cy="2103140"/>
            </a:xfrm>
            <a:prstGeom prst="rect">
              <a:avLst/>
            </a:prstGeom>
            <a:solidFill>
              <a:schemeClr val="bg1"/>
            </a:solid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spcBef>
                  <a:spcPts val="800"/>
                </a:spcBef>
              </a:pPr>
              <a:r>
                <a:rPr lang="en-AU" sz="2200" dirty="0"/>
                <a:t>Outer</a:t>
              </a:r>
            </a:p>
            <a:p>
              <a:pPr>
                <a:spcBef>
                  <a:spcPts val="800"/>
                </a:spcBef>
              </a:pPr>
              <a:r>
                <a:rPr lang="en-AU" sz="2200" dirty="0"/>
                <a:t>Middle</a:t>
              </a:r>
            </a:p>
            <a:p>
              <a:pPr>
                <a:spcBef>
                  <a:spcPts val="800"/>
                </a:spcBef>
              </a:pPr>
              <a:r>
                <a:rPr lang="en-AU" sz="2200" dirty="0"/>
                <a:t>Inner</a:t>
              </a:r>
            </a:p>
            <a:p>
              <a:pPr>
                <a:spcBef>
                  <a:spcPts val="800"/>
                </a:spcBef>
              </a:pPr>
              <a:r>
                <a:rPr lang="en-AU" sz="2200" dirty="0"/>
                <a:t>City fringe</a:t>
              </a:r>
            </a:p>
            <a:p>
              <a:pPr>
                <a:spcBef>
                  <a:spcPts val="800"/>
                </a:spcBef>
              </a:pPr>
              <a:r>
                <a:rPr lang="en-AU" sz="2200" dirty="0"/>
                <a:t>Central city</a:t>
              </a:r>
            </a:p>
          </p:txBody>
        </p:sp>
        <p:sp>
          <p:nvSpPr>
            <p:cNvPr id="15" name="Rectangle 14">
              <a:extLst/>
            </p:cNvPr>
            <p:cNvSpPr/>
            <p:nvPr/>
          </p:nvSpPr>
          <p:spPr bwMode="auto">
            <a:xfrm>
              <a:off x="-3899938" y="3210668"/>
              <a:ext cx="324000" cy="288000"/>
            </a:xfrm>
            <a:prstGeom prst="rect">
              <a:avLst/>
            </a:prstGeom>
            <a:solidFill>
              <a:schemeClr val="accent2"/>
            </a:solidFill>
            <a:ln w="9525" cap="flat" cmpd="sng" algn="ctr">
              <a:solidFill>
                <a:schemeClr val="tx1"/>
              </a:solidFill>
              <a:prstDash val="solid"/>
              <a:round/>
              <a:headEnd type="none" w="med" len="med"/>
              <a:tailEnd type="none" w="med" len="med"/>
            </a:ln>
            <a:effectLst/>
          </p:spPr>
          <p:txBody>
            <a:bodyPr vert="horz" wrap="square" lIns="99060" tIns="49530" rIns="99060" bIns="49530" numCol="1" rtlCol="0" anchor="t" anchorCtr="0" compatLnSpc="1">
              <a:prstTxWarp prst="textNoShape">
                <a:avLst/>
              </a:prstTxWarp>
            </a:bodyPr>
            <a:lstStyle/>
            <a:p>
              <a:pPr defTabSz="990570"/>
              <a:endParaRPr lang="en-US" sz="2200"/>
            </a:p>
          </p:txBody>
        </p:sp>
        <p:sp>
          <p:nvSpPr>
            <p:cNvPr id="16" name="Rectangle 15">
              <a:extLst/>
            </p:cNvPr>
            <p:cNvSpPr/>
            <p:nvPr/>
          </p:nvSpPr>
          <p:spPr bwMode="auto">
            <a:xfrm>
              <a:off x="-3899938" y="3645554"/>
              <a:ext cx="324000" cy="28800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9060" tIns="49530" rIns="99060" bIns="49530" numCol="1" rtlCol="0" anchor="t" anchorCtr="0" compatLnSpc="1">
              <a:prstTxWarp prst="textNoShape">
                <a:avLst/>
              </a:prstTxWarp>
            </a:bodyPr>
            <a:lstStyle/>
            <a:p>
              <a:pPr defTabSz="990570"/>
              <a:endParaRPr lang="en-US" sz="2200"/>
            </a:p>
          </p:txBody>
        </p:sp>
        <p:sp>
          <p:nvSpPr>
            <p:cNvPr id="17" name="Rectangle 16">
              <a:extLst/>
            </p:cNvPr>
            <p:cNvSpPr/>
            <p:nvPr/>
          </p:nvSpPr>
          <p:spPr bwMode="auto">
            <a:xfrm>
              <a:off x="-3899938" y="4080441"/>
              <a:ext cx="324000" cy="288000"/>
            </a:xfrm>
            <a:prstGeom prst="rect">
              <a:avLst/>
            </a:prstGeom>
            <a:solidFill>
              <a:schemeClr val="tx2"/>
            </a:solidFill>
            <a:ln w="9525" cap="flat" cmpd="sng" algn="ctr">
              <a:solidFill>
                <a:schemeClr val="tx1"/>
              </a:solidFill>
              <a:prstDash val="solid"/>
              <a:round/>
              <a:headEnd type="none" w="med" len="med"/>
              <a:tailEnd type="none" w="med" len="med"/>
            </a:ln>
            <a:effectLst/>
          </p:spPr>
          <p:txBody>
            <a:bodyPr vert="horz" wrap="square" lIns="99060" tIns="49530" rIns="99060" bIns="49530" numCol="1" rtlCol="0" anchor="t" anchorCtr="0" compatLnSpc="1">
              <a:prstTxWarp prst="textNoShape">
                <a:avLst/>
              </a:prstTxWarp>
            </a:bodyPr>
            <a:lstStyle/>
            <a:p>
              <a:pPr defTabSz="990570"/>
              <a:endParaRPr lang="en-US" sz="2200"/>
            </a:p>
          </p:txBody>
        </p:sp>
        <p:sp>
          <p:nvSpPr>
            <p:cNvPr id="18" name="Rectangle 17">
              <a:extLst/>
            </p:cNvPr>
            <p:cNvSpPr/>
            <p:nvPr/>
          </p:nvSpPr>
          <p:spPr bwMode="auto">
            <a:xfrm>
              <a:off x="-3899938" y="4515328"/>
              <a:ext cx="324000" cy="288000"/>
            </a:xfrm>
            <a:prstGeom prst="rect">
              <a:avLst/>
            </a:prstGeom>
            <a:solidFill>
              <a:schemeClr val="bg2"/>
            </a:solidFill>
            <a:ln w="9525" cap="flat" cmpd="sng" algn="ctr">
              <a:solidFill>
                <a:schemeClr val="tx1"/>
              </a:solidFill>
              <a:prstDash val="solid"/>
              <a:round/>
              <a:headEnd type="none" w="med" len="med"/>
              <a:tailEnd type="none" w="med" len="med"/>
            </a:ln>
            <a:effectLst/>
          </p:spPr>
          <p:txBody>
            <a:bodyPr vert="horz" wrap="square" lIns="99060" tIns="49530" rIns="99060" bIns="49530" numCol="1" rtlCol="0" anchor="t" anchorCtr="0" compatLnSpc="1">
              <a:prstTxWarp prst="textNoShape">
                <a:avLst/>
              </a:prstTxWarp>
            </a:bodyPr>
            <a:lstStyle/>
            <a:p>
              <a:pPr defTabSz="990570"/>
              <a:endParaRPr lang="en-US" sz="2200"/>
            </a:p>
          </p:txBody>
        </p:sp>
        <p:sp>
          <p:nvSpPr>
            <p:cNvPr id="19" name="Rectangle 18">
              <a:extLst/>
            </p:cNvPr>
            <p:cNvSpPr/>
            <p:nvPr/>
          </p:nvSpPr>
          <p:spPr bwMode="auto">
            <a:xfrm>
              <a:off x="-3899938" y="2775782"/>
              <a:ext cx="324000" cy="288000"/>
            </a:xfrm>
            <a:prstGeom prst="rect">
              <a:avLst/>
            </a:prstGeom>
            <a:solidFill>
              <a:schemeClr val="accent3"/>
            </a:solidFill>
            <a:ln w="9525" cap="flat" cmpd="sng" algn="ctr">
              <a:solidFill>
                <a:schemeClr val="tx1"/>
              </a:solidFill>
              <a:prstDash val="solid"/>
              <a:round/>
              <a:headEnd type="none" w="med" len="med"/>
              <a:tailEnd type="none" w="med" len="med"/>
            </a:ln>
            <a:effectLst/>
          </p:spPr>
          <p:txBody>
            <a:bodyPr vert="horz" wrap="square" lIns="99060" tIns="49530" rIns="99060" bIns="49530" numCol="1" rtlCol="0" anchor="t" anchorCtr="0" compatLnSpc="1">
              <a:prstTxWarp prst="textNoShape">
                <a:avLst/>
              </a:prstTxWarp>
            </a:bodyPr>
            <a:lstStyle/>
            <a:p>
              <a:pPr defTabSz="990570"/>
              <a:endParaRPr lang="en-US" sz="2200" dirty="0"/>
            </a:p>
          </p:txBody>
        </p:sp>
        <p:sp>
          <p:nvSpPr>
            <p:cNvPr id="20" name="TextBox 1">
              <a:extLst/>
            </p:cNvPr>
            <p:cNvSpPr txBox="1"/>
            <p:nvPr/>
          </p:nvSpPr>
          <p:spPr>
            <a:xfrm>
              <a:off x="-3924002" y="2238251"/>
              <a:ext cx="1989607" cy="338554"/>
            </a:xfrm>
            <a:prstGeom prst="rect">
              <a:avLst/>
            </a:prstGeom>
            <a:solidFill>
              <a:schemeClr val="bg1"/>
            </a:solid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spcBef>
                  <a:spcPts val="0"/>
                </a:spcBef>
              </a:pPr>
              <a:r>
                <a:rPr lang="en-AU" sz="2200" dirty="0"/>
                <a:t>City region</a:t>
              </a:r>
            </a:p>
          </p:txBody>
        </p:sp>
      </p:grpSp>
    </p:spTree>
    <p:extLst>
      <p:ext uri="{BB962C8B-B14F-4D97-AF65-F5344CB8AC3E}">
        <p14:creationId xmlns:p14="http://schemas.microsoft.com/office/powerpoint/2010/main" val="114264952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alpha val="94000"/>
          </a:schemeClr>
        </a:solidFill>
        <a:effectLst/>
      </p:bgPr>
    </p:bg>
    <p:spTree>
      <p:nvGrpSpPr>
        <p:cNvPr id="1" name=""/>
        <p:cNvGrpSpPr/>
        <p:nvPr/>
      </p:nvGrpSpPr>
      <p:grpSpPr>
        <a:xfrm>
          <a:off x="0" y="0"/>
          <a:ext cx="0" cy="0"/>
          <a:chOff x="0" y="0"/>
          <a:chExt cx="0" cy="0"/>
        </a:xfrm>
      </p:grpSpPr>
      <p:graphicFrame>
        <p:nvGraphicFramePr>
          <p:cNvPr id="4" name="Chart 3">
            <a:extLst>
              <a:ext uri="{FF2B5EF4-FFF2-40B4-BE49-F238E27FC236}">
                <a16:creationId xmlns:a16="http://schemas.microsoft.com/office/drawing/2014/main" id="{0D843D4D-515B-469F-98E3-37A7DF98AAD1}"/>
              </a:ext>
            </a:extLst>
          </p:cNvPr>
          <p:cNvGraphicFramePr/>
          <p:nvPr>
            <p:extLst>
              <p:ext uri="{D42A27DB-BD31-4B8C-83A1-F6EECF244321}">
                <p14:modId xmlns:p14="http://schemas.microsoft.com/office/powerpoint/2010/main" val="4080910907"/>
              </p:ext>
            </p:extLst>
          </p:nvPr>
        </p:nvGraphicFramePr>
        <p:xfrm>
          <a:off x="1" y="0"/>
          <a:ext cx="9906000" cy="6858000"/>
        </p:xfrm>
        <a:graphic>
          <a:graphicData uri="http://schemas.openxmlformats.org/drawingml/2006/chart">
            <c:chart xmlns:c="http://schemas.openxmlformats.org/drawingml/2006/chart" xmlns:r="http://schemas.openxmlformats.org/officeDocument/2006/relationships" r:id="rId3"/>
          </a:graphicData>
        </a:graphic>
      </p:graphicFrame>
      <p:grpSp>
        <p:nvGrpSpPr>
          <p:cNvPr id="21" name="Group 20"/>
          <p:cNvGrpSpPr/>
          <p:nvPr/>
        </p:nvGrpSpPr>
        <p:grpSpPr>
          <a:xfrm>
            <a:off x="838497" y="614862"/>
            <a:ext cx="1467527" cy="2918351"/>
            <a:chOff x="-3978965" y="2051641"/>
            <a:chExt cx="1467527" cy="2918351"/>
          </a:xfrm>
        </p:grpSpPr>
        <p:sp>
          <p:nvSpPr>
            <p:cNvPr id="22" name="Rectangle 21">
              <a:extLst/>
            </p:cNvPr>
            <p:cNvSpPr/>
            <p:nvPr/>
          </p:nvSpPr>
          <p:spPr bwMode="auto">
            <a:xfrm>
              <a:off x="-3978965" y="2090057"/>
              <a:ext cx="1328735" cy="2879935"/>
            </a:xfrm>
            <a:prstGeom prst="rect">
              <a:avLst/>
            </a:prstGeom>
            <a:solidFill>
              <a:schemeClr val="bg1"/>
            </a:solidFill>
            <a:ln w="9525" cap="flat" cmpd="sng" algn="ctr">
              <a:noFill/>
              <a:prstDash val="solid"/>
              <a:round/>
              <a:headEnd type="none" w="med" len="med"/>
              <a:tailEnd type="none" w="med" len="med"/>
            </a:ln>
            <a:effectLst/>
          </p:spPr>
          <p:txBody>
            <a:bodyPr vert="horz" wrap="square" lIns="99060" tIns="49530" rIns="99060" bIns="49530" numCol="1" rtlCol="0" anchor="t" anchorCtr="0" compatLnSpc="1">
              <a:prstTxWarp prst="textNoShape">
                <a:avLst/>
              </a:prstTxWarp>
            </a:bodyPr>
            <a:lstStyle/>
            <a:p>
              <a:pPr defTabSz="990570"/>
              <a:endParaRPr lang="en-US" sz="2200" dirty="0"/>
            </a:p>
          </p:txBody>
        </p:sp>
        <p:sp>
          <p:nvSpPr>
            <p:cNvPr id="23" name="TextBox 1">
              <a:extLst/>
            </p:cNvPr>
            <p:cNvSpPr txBox="1"/>
            <p:nvPr/>
          </p:nvSpPr>
          <p:spPr>
            <a:xfrm>
              <a:off x="-3465679" y="2756451"/>
              <a:ext cx="815449" cy="2103138"/>
            </a:xfrm>
            <a:prstGeom prst="rect">
              <a:avLst/>
            </a:prstGeom>
            <a:solidFill>
              <a:schemeClr val="bg1"/>
            </a:solid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spcBef>
                  <a:spcPts val="800"/>
                </a:spcBef>
              </a:pPr>
              <a:r>
                <a:rPr lang="en-AU" sz="2200" dirty="0"/>
                <a:t>2-3</a:t>
              </a:r>
            </a:p>
            <a:p>
              <a:pPr>
                <a:spcBef>
                  <a:spcPts val="800"/>
                </a:spcBef>
              </a:pPr>
              <a:r>
                <a:rPr lang="en-AU" sz="2200" dirty="0"/>
                <a:t>4-9</a:t>
              </a:r>
            </a:p>
            <a:p>
              <a:pPr>
                <a:spcBef>
                  <a:spcPts val="800"/>
                </a:spcBef>
              </a:pPr>
              <a:r>
                <a:rPr lang="en-AU" sz="2200" dirty="0"/>
                <a:t>10-19</a:t>
              </a:r>
            </a:p>
            <a:p>
              <a:pPr>
                <a:spcBef>
                  <a:spcPts val="800"/>
                </a:spcBef>
              </a:pPr>
              <a:r>
                <a:rPr lang="en-AU" sz="2200" dirty="0"/>
                <a:t>20-39</a:t>
              </a:r>
            </a:p>
            <a:p>
              <a:pPr>
                <a:spcBef>
                  <a:spcPts val="800"/>
                </a:spcBef>
              </a:pPr>
              <a:r>
                <a:rPr lang="en-AU" sz="2200" dirty="0"/>
                <a:t>40+</a:t>
              </a:r>
            </a:p>
          </p:txBody>
        </p:sp>
        <p:sp>
          <p:nvSpPr>
            <p:cNvPr id="24" name="Rectangle 23">
              <a:extLst/>
            </p:cNvPr>
            <p:cNvSpPr/>
            <p:nvPr/>
          </p:nvSpPr>
          <p:spPr bwMode="auto">
            <a:xfrm>
              <a:off x="-3899938" y="3210668"/>
              <a:ext cx="324000" cy="288000"/>
            </a:xfrm>
            <a:prstGeom prst="rect">
              <a:avLst/>
            </a:prstGeom>
            <a:solidFill>
              <a:schemeClr val="accent2"/>
            </a:solidFill>
            <a:ln w="9525" cap="flat" cmpd="sng" algn="ctr">
              <a:solidFill>
                <a:schemeClr val="tx1"/>
              </a:solidFill>
              <a:prstDash val="solid"/>
              <a:round/>
              <a:headEnd type="none" w="med" len="med"/>
              <a:tailEnd type="none" w="med" len="med"/>
            </a:ln>
            <a:effectLst/>
          </p:spPr>
          <p:txBody>
            <a:bodyPr vert="horz" wrap="square" lIns="99060" tIns="49530" rIns="99060" bIns="49530" numCol="1" rtlCol="0" anchor="t" anchorCtr="0" compatLnSpc="1">
              <a:prstTxWarp prst="textNoShape">
                <a:avLst/>
              </a:prstTxWarp>
            </a:bodyPr>
            <a:lstStyle/>
            <a:p>
              <a:pPr defTabSz="990570"/>
              <a:endParaRPr lang="en-US" sz="2200"/>
            </a:p>
          </p:txBody>
        </p:sp>
        <p:sp>
          <p:nvSpPr>
            <p:cNvPr id="25" name="Rectangle 24">
              <a:extLst/>
            </p:cNvPr>
            <p:cNvSpPr/>
            <p:nvPr/>
          </p:nvSpPr>
          <p:spPr bwMode="auto">
            <a:xfrm>
              <a:off x="-3899938" y="3645554"/>
              <a:ext cx="324000" cy="28800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9060" tIns="49530" rIns="99060" bIns="49530" numCol="1" rtlCol="0" anchor="t" anchorCtr="0" compatLnSpc="1">
              <a:prstTxWarp prst="textNoShape">
                <a:avLst/>
              </a:prstTxWarp>
            </a:bodyPr>
            <a:lstStyle/>
            <a:p>
              <a:pPr defTabSz="990570"/>
              <a:endParaRPr lang="en-US" sz="2200"/>
            </a:p>
          </p:txBody>
        </p:sp>
        <p:sp>
          <p:nvSpPr>
            <p:cNvPr id="26" name="Rectangle 25">
              <a:extLst/>
            </p:cNvPr>
            <p:cNvSpPr/>
            <p:nvPr/>
          </p:nvSpPr>
          <p:spPr bwMode="auto">
            <a:xfrm>
              <a:off x="-3899938" y="4080441"/>
              <a:ext cx="324000" cy="288000"/>
            </a:xfrm>
            <a:prstGeom prst="rect">
              <a:avLst/>
            </a:prstGeom>
            <a:solidFill>
              <a:schemeClr val="tx2"/>
            </a:solidFill>
            <a:ln w="9525" cap="flat" cmpd="sng" algn="ctr">
              <a:solidFill>
                <a:schemeClr val="tx1"/>
              </a:solidFill>
              <a:prstDash val="solid"/>
              <a:round/>
              <a:headEnd type="none" w="med" len="med"/>
              <a:tailEnd type="none" w="med" len="med"/>
            </a:ln>
            <a:effectLst/>
          </p:spPr>
          <p:txBody>
            <a:bodyPr vert="horz" wrap="square" lIns="99060" tIns="49530" rIns="99060" bIns="49530" numCol="1" rtlCol="0" anchor="t" anchorCtr="0" compatLnSpc="1">
              <a:prstTxWarp prst="textNoShape">
                <a:avLst/>
              </a:prstTxWarp>
            </a:bodyPr>
            <a:lstStyle/>
            <a:p>
              <a:pPr defTabSz="990570"/>
              <a:endParaRPr lang="en-US" sz="2200"/>
            </a:p>
          </p:txBody>
        </p:sp>
        <p:sp>
          <p:nvSpPr>
            <p:cNvPr id="27" name="Rectangle 26">
              <a:extLst/>
            </p:cNvPr>
            <p:cNvSpPr/>
            <p:nvPr/>
          </p:nvSpPr>
          <p:spPr bwMode="auto">
            <a:xfrm>
              <a:off x="-3899938" y="4515328"/>
              <a:ext cx="324000" cy="288000"/>
            </a:xfrm>
            <a:prstGeom prst="rect">
              <a:avLst/>
            </a:prstGeom>
            <a:solidFill>
              <a:schemeClr val="bg2"/>
            </a:solidFill>
            <a:ln w="9525" cap="flat" cmpd="sng" algn="ctr">
              <a:solidFill>
                <a:schemeClr val="tx1"/>
              </a:solidFill>
              <a:prstDash val="solid"/>
              <a:round/>
              <a:headEnd type="none" w="med" len="med"/>
              <a:tailEnd type="none" w="med" len="med"/>
            </a:ln>
            <a:effectLst/>
          </p:spPr>
          <p:txBody>
            <a:bodyPr vert="horz" wrap="square" lIns="99060" tIns="49530" rIns="99060" bIns="49530" numCol="1" rtlCol="0" anchor="t" anchorCtr="0" compatLnSpc="1">
              <a:prstTxWarp prst="textNoShape">
                <a:avLst/>
              </a:prstTxWarp>
            </a:bodyPr>
            <a:lstStyle/>
            <a:p>
              <a:pPr defTabSz="990570"/>
              <a:endParaRPr lang="en-US" sz="2200"/>
            </a:p>
          </p:txBody>
        </p:sp>
        <p:sp>
          <p:nvSpPr>
            <p:cNvPr id="28" name="Rectangle 27">
              <a:extLst/>
            </p:cNvPr>
            <p:cNvSpPr/>
            <p:nvPr/>
          </p:nvSpPr>
          <p:spPr bwMode="auto">
            <a:xfrm>
              <a:off x="-3899938" y="2775782"/>
              <a:ext cx="324000" cy="288000"/>
            </a:xfrm>
            <a:prstGeom prst="rect">
              <a:avLst/>
            </a:prstGeom>
            <a:solidFill>
              <a:schemeClr val="accent3"/>
            </a:solidFill>
            <a:ln w="9525" cap="flat" cmpd="sng" algn="ctr">
              <a:solidFill>
                <a:schemeClr val="tx1"/>
              </a:solidFill>
              <a:prstDash val="solid"/>
              <a:round/>
              <a:headEnd type="none" w="med" len="med"/>
              <a:tailEnd type="none" w="med" len="med"/>
            </a:ln>
            <a:effectLst/>
          </p:spPr>
          <p:txBody>
            <a:bodyPr vert="horz" wrap="square" lIns="99060" tIns="49530" rIns="99060" bIns="49530" numCol="1" rtlCol="0" anchor="t" anchorCtr="0" compatLnSpc="1">
              <a:prstTxWarp prst="textNoShape">
                <a:avLst/>
              </a:prstTxWarp>
            </a:bodyPr>
            <a:lstStyle/>
            <a:p>
              <a:pPr defTabSz="990570"/>
              <a:endParaRPr lang="en-US" sz="2200" dirty="0"/>
            </a:p>
          </p:txBody>
        </p:sp>
        <p:sp>
          <p:nvSpPr>
            <p:cNvPr id="29" name="TextBox 1">
              <a:extLst/>
            </p:cNvPr>
            <p:cNvSpPr txBox="1"/>
            <p:nvPr/>
          </p:nvSpPr>
          <p:spPr>
            <a:xfrm>
              <a:off x="-3924002" y="2051641"/>
              <a:ext cx="1412564" cy="677108"/>
            </a:xfrm>
            <a:prstGeom prst="rect">
              <a:avLst/>
            </a:prstGeom>
            <a:solidFill>
              <a:schemeClr val="bg1"/>
            </a:solid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spcBef>
                  <a:spcPts val="0"/>
                </a:spcBef>
              </a:pPr>
              <a:r>
                <a:rPr lang="en-AU" sz="2200" dirty="0"/>
                <a:t>Number of storeys</a:t>
              </a:r>
            </a:p>
          </p:txBody>
        </p:sp>
      </p:grpSp>
    </p:spTree>
    <p:extLst>
      <p:ext uri="{BB962C8B-B14F-4D97-AF65-F5344CB8AC3E}">
        <p14:creationId xmlns:p14="http://schemas.microsoft.com/office/powerpoint/2010/main" val="118180893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p:cNvGraphicFramePr/>
          <p:nvPr>
            <p:extLst>
              <p:ext uri="{D42A27DB-BD31-4B8C-83A1-F6EECF244321}">
                <p14:modId xmlns:p14="http://schemas.microsoft.com/office/powerpoint/2010/main" val="1205330425"/>
              </p:ext>
            </p:extLst>
          </p:nvPr>
        </p:nvGraphicFramePr>
        <p:xfrm>
          <a:off x="0" y="0"/>
          <a:ext cx="9906000" cy="6204857"/>
        </p:xfrm>
        <a:graphic>
          <a:graphicData uri="http://schemas.openxmlformats.org/drawingml/2006/chart">
            <c:chart xmlns:c="http://schemas.openxmlformats.org/drawingml/2006/chart" xmlns:r="http://schemas.openxmlformats.org/officeDocument/2006/relationships" r:id="rId3"/>
          </a:graphicData>
        </a:graphic>
      </p:graphicFrame>
      <p:sp>
        <p:nvSpPr>
          <p:cNvPr id="8" name="TextBox 7"/>
          <p:cNvSpPr txBox="1"/>
          <p:nvPr/>
        </p:nvSpPr>
        <p:spPr>
          <a:xfrm>
            <a:off x="883995" y="6144606"/>
            <a:ext cx="1934678" cy="677108"/>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defTabSz="844077">
              <a:defRPr/>
            </a:pPr>
            <a:r>
              <a:rPr lang="en-AU" sz="2200" kern="0" dirty="0"/>
              <a:t>65+ </a:t>
            </a:r>
            <a:br>
              <a:rPr lang="en-AU" sz="2200" kern="0" dirty="0"/>
            </a:br>
            <a:r>
              <a:rPr lang="en-AU" sz="2200" kern="0" dirty="0"/>
              <a:t>(no pension)</a:t>
            </a:r>
            <a:endParaRPr lang="en-US" sz="2200" kern="0" dirty="0"/>
          </a:p>
        </p:txBody>
      </p:sp>
      <p:sp>
        <p:nvSpPr>
          <p:cNvPr id="9" name="TextBox 8"/>
          <p:cNvSpPr txBox="1"/>
          <p:nvPr/>
        </p:nvSpPr>
        <p:spPr>
          <a:xfrm>
            <a:off x="3199700" y="6144606"/>
            <a:ext cx="1931091" cy="677108"/>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defTabSz="844077">
              <a:defRPr/>
            </a:pPr>
            <a:r>
              <a:rPr lang="en-AU" sz="2200" kern="0" dirty="0"/>
              <a:t>65+ </a:t>
            </a:r>
            <a:br>
              <a:rPr lang="en-AU" sz="2200" kern="0" dirty="0"/>
            </a:br>
            <a:r>
              <a:rPr lang="en-AU" sz="2200" kern="0" dirty="0"/>
              <a:t>(pension)</a:t>
            </a:r>
            <a:endParaRPr lang="en-US" sz="2200" kern="0" dirty="0"/>
          </a:p>
        </p:txBody>
      </p:sp>
      <p:sp>
        <p:nvSpPr>
          <p:cNvPr id="12" name="TextBox 11"/>
          <p:cNvSpPr txBox="1"/>
          <p:nvPr/>
        </p:nvSpPr>
        <p:spPr>
          <a:xfrm>
            <a:off x="5511818" y="6144606"/>
            <a:ext cx="1934678" cy="677108"/>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defTabSz="844077">
              <a:defRPr/>
            </a:pPr>
            <a:r>
              <a:rPr lang="en-AU" sz="2200" kern="0" dirty="0"/>
              <a:t>18-65 </a:t>
            </a:r>
            <a:br>
              <a:rPr lang="en-AU" sz="2200" kern="0" dirty="0"/>
            </a:br>
            <a:r>
              <a:rPr lang="en-AU" sz="2200" kern="0" dirty="0"/>
              <a:t>(no welfare)</a:t>
            </a:r>
            <a:endParaRPr lang="en-US" sz="2200" kern="0" dirty="0"/>
          </a:p>
        </p:txBody>
      </p:sp>
      <p:sp>
        <p:nvSpPr>
          <p:cNvPr id="13" name="TextBox 12"/>
          <p:cNvSpPr txBox="1"/>
          <p:nvPr/>
        </p:nvSpPr>
        <p:spPr>
          <a:xfrm>
            <a:off x="7827523" y="6144606"/>
            <a:ext cx="1860761" cy="677108"/>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defTabSz="844077">
              <a:defRPr/>
            </a:pPr>
            <a:r>
              <a:rPr lang="en-AU" sz="2200" kern="0" dirty="0"/>
              <a:t>18-65 (welfare)</a:t>
            </a:r>
            <a:endParaRPr lang="en-US" sz="2200" kern="0" dirty="0"/>
          </a:p>
        </p:txBody>
      </p:sp>
      <p:sp>
        <p:nvSpPr>
          <p:cNvPr id="11" name="Rectangle 10"/>
          <p:cNvSpPr/>
          <p:nvPr/>
        </p:nvSpPr>
        <p:spPr bwMode="auto">
          <a:xfrm>
            <a:off x="1469572" y="362859"/>
            <a:ext cx="2667000" cy="1173841"/>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34" charset="-128"/>
            </a:endParaRPr>
          </a:p>
        </p:txBody>
      </p:sp>
      <p:sp>
        <p:nvSpPr>
          <p:cNvPr id="17" name="TextBox 18"/>
          <p:cNvSpPr txBox="1"/>
          <p:nvPr/>
        </p:nvSpPr>
        <p:spPr>
          <a:xfrm>
            <a:off x="2086428" y="569104"/>
            <a:ext cx="1799207" cy="296235"/>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ct val="85000"/>
              </a:lnSpc>
            </a:pPr>
            <a:r>
              <a:rPr lang="en-US" sz="2200" b="1" dirty="0">
                <a:solidFill>
                  <a:schemeClr val="accent2"/>
                </a:solidFill>
              </a:rPr>
              <a:t>Home owner</a:t>
            </a:r>
          </a:p>
        </p:txBody>
      </p:sp>
      <p:sp>
        <p:nvSpPr>
          <p:cNvPr id="18" name="TextBox 18"/>
          <p:cNvSpPr txBox="1"/>
          <p:nvPr/>
        </p:nvSpPr>
        <p:spPr>
          <a:xfrm>
            <a:off x="2086428" y="1077106"/>
            <a:ext cx="1818161" cy="296235"/>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ct val="85000"/>
              </a:lnSpc>
            </a:pPr>
            <a:r>
              <a:rPr lang="en-US" sz="2200" b="1" dirty="0">
                <a:solidFill>
                  <a:schemeClr val="tx2"/>
                </a:solidFill>
              </a:rPr>
              <a:t>Renter</a:t>
            </a:r>
          </a:p>
        </p:txBody>
      </p:sp>
      <p:sp>
        <p:nvSpPr>
          <p:cNvPr id="19" name="Rectangle 18"/>
          <p:cNvSpPr/>
          <p:nvPr/>
        </p:nvSpPr>
        <p:spPr bwMode="auto">
          <a:xfrm>
            <a:off x="1596569" y="544285"/>
            <a:ext cx="290285" cy="290285"/>
          </a:xfrm>
          <a:prstGeom prst="rect">
            <a:avLst/>
          </a:prstGeom>
          <a:solidFill>
            <a:schemeClr val="accent2"/>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34" charset="-128"/>
            </a:endParaRPr>
          </a:p>
        </p:txBody>
      </p:sp>
      <p:sp>
        <p:nvSpPr>
          <p:cNvPr id="20" name="Rectangle 19"/>
          <p:cNvSpPr/>
          <p:nvPr/>
        </p:nvSpPr>
        <p:spPr bwMode="auto">
          <a:xfrm>
            <a:off x="1596569" y="1088572"/>
            <a:ext cx="290285" cy="290285"/>
          </a:xfrm>
          <a:prstGeom prst="rect">
            <a:avLst/>
          </a:prstGeom>
          <a:solidFill>
            <a:schemeClr val="tx2"/>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34" charset="-128"/>
            </a:endParaRPr>
          </a:p>
        </p:txBody>
      </p:sp>
      <p:sp>
        <p:nvSpPr>
          <p:cNvPr id="14" name="TextBox 18">
            <a:extLst>
              <a:ext uri="{FF2B5EF4-FFF2-40B4-BE49-F238E27FC236}">
                <a16:creationId xmlns:a16="http://schemas.microsoft.com/office/drawing/2014/main" id="{E4FC20E1-A81F-4DC1-A924-75FF86AB9452}"/>
              </a:ext>
            </a:extLst>
          </p:cNvPr>
          <p:cNvSpPr txBox="1"/>
          <p:nvPr/>
        </p:nvSpPr>
        <p:spPr>
          <a:xfrm>
            <a:off x="4842328" y="289797"/>
            <a:ext cx="1799207" cy="287771"/>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ct val="85000"/>
              </a:lnSpc>
            </a:pPr>
            <a:r>
              <a:rPr lang="en-US" sz="2200" b="1" dirty="0">
                <a:highlight>
                  <a:srgbClr val="FFFF00"/>
                </a:highlight>
              </a:rPr>
              <a:t>2015-16 HES</a:t>
            </a:r>
          </a:p>
        </p:txBody>
      </p:sp>
    </p:spTree>
    <p:extLst>
      <p:ext uri="{BB962C8B-B14F-4D97-AF65-F5344CB8AC3E}">
        <p14:creationId xmlns:p14="http://schemas.microsoft.com/office/powerpoint/2010/main" val="268885125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p:cNvGraphicFramePr/>
          <p:nvPr>
            <p:extLst/>
          </p:nvPr>
        </p:nvGraphicFramePr>
        <p:xfrm>
          <a:off x="0" y="0"/>
          <a:ext cx="9906000" cy="6204857"/>
        </p:xfrm>
        <a:graphic>
          <a:graphicData uri="http://schemas.openxmlformats.org/drawingml/2006/chart">
            <c:chart xmlns:c="http://schemas.openxmlformats.org/drawingml/2006/chart" xmlns:r="http://schemas.openxmlformats.org/officeDocument/2006/relationships" r:id="rId3"/>
          </a:graphicData>
        </a:graphic>
      </p:graphicFrame>
      <p:sp>
        <p:nvSpPr>
          <p:cNvPr id="8" name="TextBox 7"/>
          <p:cNvSpPr txBox="1"/>
          <p:nvPr/>
        </p:nvSpPr>
        <p:spPr>
          <a:xfrm>
            <a:off x="883995" y="6144606"/>
            <a:ext cx="1934678" cy="677108"/>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defTabSz="844077">
              <a:defRPr/>
            </a:pPr>
            <a:r>
              <a:rPr lang="en-AU" sz="2200" kern="0" dirty="0"/>
              <a:t>65+ </a:t>
            </a:r>
            <a:br>
              <a:rPr lang="en-AU" sz="2200" kern="0" dirty="0"/>
            </a:br>
            <a:r>
              <a:rPr lang="en-AU" sz="2200" kern="0" dirty="0"/>
              <a:t>(no pension)</a:t>
            </a:r>
            <a:endParaRPr lang="en-US" sz="2200" kern="0" dirty="0"/>
          </a:p>
        </p:txBody>
      </p:sp>
      <p:sp>
        <p:nvSpPr>
          <p:cNvPr id="9" name="TextBox 8"/>
          <p:cNvSpPr txBox="1"/>
          <p:nvPr/>
        </p:nvSpPr>
        <p:spPr>
          <a:xfrm>
            <a:off x="3199700" y="6144606"/>
            <a:ext cx="1931091" cy="677108"/>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defTabSz="844077">
              <a:defRPr/>
            </a:pPr>
            <a:r>
              <a:rPr lang="en-AU" sz="2200" kern="0" dirty="0"/>
              <a:t>65+ </a:t>
            </a:r>
            <a:br>
              <a:rPr lang="en-AU" sz="2200" kern="0" dirty="0"/>
            </a:br>
            <a:r>
              <a:rPr lang="en-AU" sz="2200" kern="0" dirty="0"/>
              <a:t>(pension)</a:t>
            </a:r>
            <a:endParaRPr lang="en-US" sz="2200" kern="0" dirty="0"/>
          </a:p>
        </p:txBody>
      </p:sp>
      <p:sp>
        <p:nvSpPr>
          <p:cNvPr id="12" name="TextBox 11"/>
          <p:cNvSpPr txBox="1"/>
          <p:nvPr/>
        </p:nvSpPr>
        <p:spPr>
          <a:xfrm>
            <a:off x="5511818" y="6144606"/>
            <a:ext cx="1934678" cy="677108"/>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defTabSz="844077">
              <a:defRPr/>
            </a:pPr>
            <a:r>
              <a:rPr lang="en-AU" sz="2200" kern="0" dirty="0"/>
              <a:t>18-65 </a:t>
            </a:r>
            <a:br>
              <a:rPr lang="en-AU" sz="2200" kern="0" dirty="0"/>
            </a:br>
            <a:r>
              <a:rPr lang="en-AU" sz="2200" kern="0" dirty="0"/>
              <a:t>(no welfare)</a:t>
            </a:r>
            <a:endParaRPr lang="en-US" sz="2200" kern="0" dirty="0"/>
          </a:p>
        </p:txBody>
      </p:sp>
      <p:sp>
        <p:nvSpPr>
          <p:cNvPr id="13" name="TextBox 12"/>
          <p:cNvSpPr txBox="1"/>
          <p:nvPr/>
        </p:nvSpPr>
        <p:spPr>
          <a:xfrm>
            <a:off x="7827523" y="6144606"/>
            <a:ext cx="1860761" cy="677108"/>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defTabSz="844077">
              <a:defRPr/>
            </a:pPr>
            <a:r>
              <a:rPr lang="en-AU" sz="2200" kern="0" dirty="0"/>
              <a:t>18-65 (welfare)</a:t>
            </a:r>
            <a:endParaRPr lang="en-US" sz="2200" kern="0" dirty="0"/>
          </a:p>
        </p:txBody>
      </p:sp>
      <p:sp>
        <p:nvSpPr>
          <p:cNvPr id="11" name="Rectangle 10"/>
          <p:cNvSpPr/>
          <p:nvPr/>
        </p:nvSpPr>
        <p:spPr bwMode="auto">
          <a:xfrm>
            <a:off x="1469572" y="362859"/>
            <a:ext cx="2667000" cy="1173841"/>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34" charset="-128"/>
            </a:endParaRPr>
          </a:p>
        </p:txBody>
      </p:sp>
      <p:sp>
        <p:nvSpPr>
          <p:cNvPr id="17" name="TextBox 18"/>
          <p:cNvSpPr txBox="1"/>
          <p:nvPr/>
        </p:nvSpPr>
        <p:spPr>
          <a:xfrm>
            <a:off x="2086428" y="569104"/>
            <a:ext cx="1799207" cy="296235"/>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ct val="85000"/>
              </a:lnSpc>
            </a:pPr>
            <a:r>
              <a:rPr lang="en-US" sz="2200" b="1" dirty="0">
                <a:solidFill>
                  <a:schemeClr val="accent2"/>
                </a:solidFill>
              </a:rPr>
              <a:t>Home owner</a:t>
            </a:r>
          </a:p>
        </p:txBody>
      </p:sp>
      <p:sp>
        <p:nvSpPr>
          <p:cNvPr id="18" name="TextBox 18"/>
          <p:cNvSpPr txBox="1"/>
          <p:nvPr/>
        </p:nvSpPr>
        <p:spPr>
          <a:xfrm>
            <a:off x="2086428" y="1077106"/>
            <a:ext cx="1818161" cy="296235"/>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ct val="85000"/>
              </a:lnSpc>
            </a:pPr>
            <a:r>
              <a:rPr lang="en-US" sz="2200" b="1" dirty="0">
                <a:solidFill>
                  <a:schemeClr val="tx2"/>
                </a:solidFill>
              </a:rPr>
              <a:t>Renter</a:t>
            </a:r>
          </a:p>
        </p:txBody>
      </p:sp>
      <p:sp>
        <p:nvSpPr>
          <p:cNvPr id="19" name="Rectangle 18"/>
          <p:cNvSpPr/>
          <p:nvPr/>
        </p:nvSpPr>
        <p:spPr bwMode="auto">
          <a:xfrm>
            <a:off x="1596569" y="544285"/>
            <a:ext cx="290285" cy="290285"/>
          </a:xfrm>
          <a:prstGeom prst="rect">
            <a:avLst/>
          </a:prstGeom>
          <a:solidFill>
            <a:schemeClr val="accent2"/>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34" charset="-128"/>
            </a:endParaRPr>
          </a:p>
        </p:txBody>
      </p:sp>
      <p:sp>
        <p:nvSpPr>
          <p:cNvPr id="20" name="Rectangle 19"/>
          <p:cNvSpPr/>
          <p:nvPr/>
        </p:nvSpPr>
        <p:spPr bwMode="auto">
          <a:xfrm>
            <a:off x="1596569" y="1088572"/>
            <a:ext cx="290285" cy="290285"/>
          </a:xfrm>
          <a:prstGeom prst="rect">
            <a:avLst/>
          </a:prstGeom>
          <a:solidFill>
            <a:schemeClr val="tx2"/>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34" charset="-128"/>
            </a:endParaRPr>
          </a:p>
        </p:txBody>
      </p:sp>
      <p:sp>
        <p:nvSpPr>
          <p:cNvPr id="14" name="TextBox 18">
            <a:extLst>
              <a:ext uri="{FF2B5EF4-FFF2-40B4-BE49-F238E27FC236}">
                <a16:creationId xmlns:a16="http://schemas.microsoft.com/office/drawing/2014/main" id="{E4FC20E1-A81F-4DC1-A924-75FF86AB9452}"/>
              </a:ext>
            </a:extLst>
          </p:cNvPr>
          <p:cNvSpPr txBox="1"/>
          <p:nvPr/>
        </p:nvSpPr>
        <p:spPr>
          <a:xfrm>
            <a:off x="4842328" y="289797"/>
            <a:ext cx="1799207" cy="287771"/>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ct val="85000"/>
              </a:lnSpc>
            </a:pPr>
            <a:r>
              <a:rPr lang="en-US" sz="2200" b="1" dirty="0">
                <a:solidFill>
                  <a:srgbClr val="FF0000"/>
                </a:solidFill>
                <a:highlight>
                  <a:srgbClr val="00FF00"/>
                </a:highlight>
              </a:rPr>
              <a:t>2009-10 HES</a:t>
            </a:r>
          </a:p>
        </p:txBody>
      </p:sp>
    </p:spTree>
    <p:extLst>
      <p:ext uri="{BB962C8B-B14F-4D97-AF65-F5344CB8AC3E}">
        <p14:creationId xmlns:p14="http://schemas.microsoft.com/office/powerpoint/2010/main" val="385488724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Chart 10"/>
          <p:cNvGraphicFramePr>
            <a:graphicFrameLocks/>
          </p:cNvGraphicFramePr>
          <p:nvPr>
            <p:extLst>
              <p:ext uri="{D42A27DB-BD31-4B8C-83A1-F6EECF244321}">
                <p14:modId xmlns:p14="http://schemas.microsoft.com/office/powerpoint/2010/main" val="3532563712"/>
              </p:ext>
            </p:extLst>
          </p:nvPr>
        </p:nvGraphicFramePr>
        <p:xfrm>
          <a:off x="1406769" y="1"/>
          <a:ext cx="8493637" cy="6857999"/>
        </p:xfrm>
        <a:graphic>
          <a:graphicData uri="http://schemas.openxmlformats.org/drawingml/2006/chart">
            <c:chart xmlns:c="http://schemas.openxmlformats.org/drawingml/2006/chart" xmlns:r="http://schemas.openxmlformats.org/officeDocument/2006/relationships" r:id="rId3"/>
          </a:graphicData>
        </a:graphic>
      </p:graphicFrame>
      <p:sp>
        <p:nvSpPr>
          <p:cNvPr id="9" name="Content Placeholder 1"/>
          <p:cNvSpPr txBox="1">
            <a:spLocks/>
          </p:cNvSpPr>
          <p:nvPr/>
        </p:nvSpPr>
        <p:spPr bwMode="auto">
          <a:xfrm>
            <a:off x="8847377" y="491255"/>
            <a:ext cx="738031" cy="338554"/>
          </a:xfrm>
          <a:prstGeom prst="rect">
            <a:avLst/>
          </a:prstGeom>
          <a:solidFill>
            <a:schemeClr val="bg1"/>
          </a:solidFill>
          <a:ln w="9525">
            <a:noFill/>
            <a:miter lim="800000"/>
            <a:headEnd/>
            <a:tailEnd/>
          </a:ln>
        </p:spPr>
        <p:txBody>
          <a:bodyPr vert="horz" wrap="square" lIns="0" tIns="0" rIns="0" bIns="0" numCol="1" anchor="t" anchorCtr="0" compatLnSpc="1">
            <a:prstTxWarp prst="textNoShape">
              <a:avLst/>
            </a:prstTxWarp>
            <a:spAutoFit/>
          </a:bodyPr>
          <a:lstStyle>
            <a:lvl1pPr marL="0" indent="0" algn="l" rtl="0" eaLnBrk="1" fontAlgn="base" hangingPunct="1">
              <a:spcBef>
                <a:spcPct val="0"/>
              </a:spcBef>
              <a:spcAft>
                <a:spcPct val="0"/>
              </a:spcAft>
              <a:buFont typeface="Arial" panose="020B0604020202020204" pitchFamily="34" charset="0"/>
              <a:buNone/>
              <a:defRPr sz="1800" b="0">
                <a:solidFill>
                  <a:schemeClr val="tx1"/>
                </a:solidFill>
                <a:latin typeface="+mn-lt"/>
                <a:ea typeface="+mn-ea"/>
                <a:cs typeface="+mn-cs"/>
              </a:defRPr>
            </a:lvl1pPr>
            <a:lvl2pPr marL="179388" indent="-177800" algn="l" rtl="0" eaLnBrk="1" fontAlgn="base" hangingPunct="1">
              <a:spcBef>
                <a:spcPct val="0"/>
              </a:spcBef>
              <a:spcAft>
                <a:spcPct val="0"/>
              </a:spcAft>
              <a:buSzPct val="130000"/>
              <a:buChar char="•"/>
              <a:defRPr sz="1200">
                <a:solidFill>
                  <a:schemeClr val="tx1"/>
                </a:solidFill>
                <a:latin typeface="+mn-lt"/>
                <a:ea typeface="+mn-ea"/>
              </a:defRPr>
            </a:lvl2pPr>
            <a:lvl3pPr marL="403225" indent="-222250" algn="l" rtl="0" eaLnBrk="1" fontAlgn="base" hangingPunct="1">
              <a:spcBef>
                <a:spcPct val="0"/>
              </a:spcBef>
              <a:spcAft>
                <a:spcPct val="0"/>
              </a:spcAft>
              <a:buFont typeface="Arial" charset="0"/>
              <a:buChar char="–"/>
              <a:defRPr sz="1200">
                <a:solidFill>
                  <a:schemeClr val="tx1"/>
                </a:solidFill>
                <a:latin typeface="+mn-lt"/>
                <a:ea typeface="+mn-ea"/>
              </a:defRPr>
            </a:lvl3pPr>
            <a:lvl4pPr marL="560388" indent="-142875" algn="l" rtl="0" eaLnBrk="1" fontAlgn="base" hangingPunct="1">
              <a:spcBef>
                <a:spcPct val="0"/>
              </a:spcBef>
              <a:spcAft>
                <a:spcPct val="0"/>
              </a:spcAft>
              <a:buFont typeface="Arial" charset="0"/>
              <a:buChar char="-"/>
              <a:defRPr sz="1200">
                <a:solidFill>
                  <a:schemeClr val="tx1"/>
                </a:solidFill>
                <a:latin typeface="+mn-lt"/>
                <a:ea typeface="+mn-ea"/>
              </a:defRPr>
            </a:lvl4pPr>
            <a:lvl5pPr marL="788988" indent="-209550" algn="l" rtl="0" eaLnBrk="1" fontAlgn="base" hangingPunct="1">
              <a:spcBef>
                <a:spcPct val="0"/>
              </a:spcBef>
              <a:spcAft>
                <a:spcPct val="0"/>
              </a:spcAft>
              <a:buFont typeface="Arial" charset="0"/>
              <a:buChar char="&gt;"/>
              <a:defRPr sz="1200">
                <a:solidFill>
                  <a:schemeClr val="tx1"/>
                </a:solidFill>
                <a:latin typeface="+mn-lt"/>
                <a:ea typeface="+mn-ea"/>
              </a:defRPr>
            </a:lvl5pPr>
            <a:lvl6pPr marL="1246188" indent="-209550" algn="l" rtl="0" eaLnBrk="1" fontAlgn="base" hangingPunct="1">
              <a:spcBef>
                <a:spcPct val="0"/>
              </a:spcBef>
              <a:spcAft>
                <a:spcPct val="0"/>
              </a:spcAft>
              <a:buFont typeface="Arial" charset="0"/>
              <a:buChar char="&gt;"/>
              <a:defRPr sz="1200">
                <a:solidFill>
                  <a:schemeClr val="tx1"/>
                </a:solidFill>
                <a:latin typeface="+mn-lt"/>
                <a:ea typeface="+mn-ea"/>
              </a:defRPr>
            </a:lvl6pPr>
            <a:lvl7pPr marL="1703388" indent="-209550" algn="l" rtl="0" eaLnBrk="1" fontAlgn="base" hangingPunct="1">
              <a:spcBef>
                <a:spcPct val="0"/>
              </a:spcBef>
              <a:spcAft>
                <a:spcPct val="0"/>
              </a:spcAft>
              <a:buFont typeface="Arial" charset="0"/>
              <a:buChar char="&gt;"/>
              <a:defRPr sz="1200">
                <a:solidFill>
                  <a:schemeClr val="tx1"/>
                </a:solidFill>
                <a:latin typeface="+mn-lt"/>
                <a:ea typeface="+mn-ea"/>
              </a:defRPr>
            </a:lvl7pPr>
            <a:lvl8pPr marL="2160588" indent="-209550" algn="l" rtl="0" eaLnBrk="1" fontAlgn="base" hangingPunct="1">
              <a:spcBef>
                <a:spcPct val="0"/>
              </a:spcBef>
              <a:spcAft>
                <a:spcPct val="0"/>
              </a:spcAft>
              <a:buFont typeface="Arial" charset="0"/>
              <a:buChar char="&gt;"/>
              <a:defRPr sz="1200">
                <a:solidFill>
                  <a:schemeClr val="tx1"/>
                </a:solidFill>
                <a:latin typeface="+mn-lt"/>
                <a:ea typeface="+mn-ea"/>
              </a:defRPr>
            </a:lvl8pPr>
            <a:lvl9pPr marL="2617788" indent="-209550" algn="l" rtl="0" eaLnBrk="1" fontAlgn="base" hangingPunct="1">
              <a:spcBef>
                <a:spcPct val="0"/>
              </a:spcBef>
              <a:spcAft>
                <a:spcPct val="0"/>
              </a:spcAft>
              <a:buFont typeface="Arial" charset="0"/>
              <a:buChar char="&gt;"/>
              <a:defRPr sz="1200">
                <a:solidFill>
                  <a:schemeClr val="tx1"/>
                </a:solidFill>
                <a:latin typeface="+mn-lt"/>
                <a:ea typeface="+mn-ea"/>
              </a:defRPr>
            </a:lvl9pPr>
          </a:lstStyle>
          <a:p>
            <a:r>
              <a:rPr lang="en-AU" sz="2200" b="1" kern="0" dirty="0">
                <a:solidFill>
                  <a:schemeClr val="tx2"/>
                </a:solidFill>
              </a:rPr>
              <a:t>2016</a:t>
            </a:r>
            <a:endParaRPr lang="en-US" sz="2200" b="1" kern="0" dirty="0">
              <a:solidFill>
                <a:schemeClr val="tx2"/>
              </a:solidFill>
              <a:latin typeface="Arial" charset="0"/>
              <a:ea typeface="ＭＳ Ｐゴシック" pitchFamily="34" charset="-128"/>
            </a:endParaRPr>
          </a:p>
        </p:txBody>
      </p:sp>
      <p:sp>
        <p:nvSpPr>
          <p:cNvPr id="10" name="Content Placeholder 1"/>
          <p:cNvSpPr txBox="1">
            <a:spLocks/>
          </p:cNvSpPr>
          <p:nvPr/>
        </p:nvSpPr>
        <p:spPr bwMode="auto">
          <a:xfrm>
            <a:off x="5586926" y="462845"/>
            <a:ext cx="732436" cy="338554"/>
          </a:xfrm>
          <a:prstGeom prst="rect">
            <a:avLst/>
          </a:prstGeom>
          <a:solidFill>
            <a:schemeClr val="bg1"/>
          </a:solidFill>
          <a:ln w="9525">
            <a:noFill/>
            <a:miter lim="800000"/>
            <a:headEnd/>
            <a:tailEnd/>
          </a:ln>
        </p:spPr>
        <p:txBody>
          <a:bodyPr vert="horz" wrap="square" lIns="0" tIns="0" rIns="0" bIns="0" numCol="1" anchor="t" anchorCtr="0" compatLnSpc="1">
            <a:prstTxWarp prst="textNoShape">
              <a:avLst/>
            </a:prstTxWarp>
            <a:spAutoFit/>
          </a:bodyPr>
          <a:lstStyle>
            <a:lvl1pPr marL="0" indent="0" algn="l" rtl="0" eaLnBrk="1" fontAlgn="base" hangingPunct="1">
              <a:spcBef>
                <a:spcPct val="0"/>
              </a:spcBef>
              <a:spcAft>
                <a:spcPct val="0"/>
              </a:spcAft>
              <a:buFont typeface="Arial" panose="020B0604020202020204" pitchFamily="34" charset="0"/>
              <a:buNone/>
              <a:defRPr sz="1800" b="0">
                <a:solidFill>
                  <a:schemeClr val="tx1"/>
                </a:solidFill>
                <a:latin typeface="+mn-lt"/>
                <a:ea typeface="+mn-ea"/>
                <a:cs typeface="+mn-cs"/>
              </a:defRPr>
            </a:lvl1pPr>
            <a:lvl2pPr marL="179388" indent="-177800" algn="l" rtl="0" eaLnBrk="1" fontAlgn="base" hangingPunct="1">
              <a:spcBef>
                <a:spcPct val="0"/>
              </a:spcBef>
              <a:spcAft>
                <a:spcPct val="0"/>
              </a:spcAft>
              <a:buSzPct val="130000"/>
              <a:buChar char="•"/>
              <a:defRPr sz="1200">
                <a:solidFill>
                  <a:schemeClr val="tx1"/>
                </a:solidFill>
                <a:latin typeface="+mn-lt"/>
                <a:ea typeface="+mn-ea"/>
              </a:defRPr>
            </a:lvl2pPr>
            <a:lvl3pPr marL="403225" indent="-222250" algn="l" rtl="0" eaLnBrk="1" fontAlgn="base" hangingPunct="1">
              <a:spcBef>
                <a:spcPct val="0"/>
              </a:spcBef>
              <a:spcAft>
                <a:spcPct val="0"/>
              </a:spcAft>
              <a:buFont typeface="Arial" charset="0"/>
              <a:buChar char="–"/>
              <a:defRPr sz="1200">
                <a:solidFill>
                  <a:schemeClr val="tx1"/>
                </a:solidFill>
                <a:latin typeface="+mn-lt"/>
                <a:ea typeface="+mn-ea"/>
              </a:defRPr>
            </a:lvl3pPr>
            <a:lvl4pPr marL="560388" indent="-142875" algn="l" rtl="0" eaLnBrk="1" fontAlgn="base" hangingPunct="1">
              <a:spcBef>
                <a:spcPct val="0"/>
              </a:spcBef>
              <a:spcAft>
                <a:spcPct val="0"/>
              </a:spcAft>
              <a:buFont typeface="Arial" charset="0"/>
              <a:buChar char="-"/>
              <a:defRPr sz="1200">
                <a:solidFill>
                  <a:schemeClr val="tx1"/>
                </a:solidFill>
                <a:latin typeface="+mn-lt"/>
                <a:ea typeface="+mn-ea"/>
              </a:defRPr>
            </a:lvl4pPr>
            <a:lvl5pPr marL="788988" indent="-209550" algn="l" rtl="0" eaLnBrk="1" fontAlgn="base" hangingPunct="1">
              <a:spcBef>
                <a:spcPct val="0"/>
              </a:spcBef>
              <a:spcAft>
                <a:spcPct val="0"/>
              </a:spcAft>
              <a:buFont typeface="Arial" charset="0"/>
              <a:buChar char="&gt;"/>
              <a:defRPr sz="1200">
                <a:solidFill>
                  <a:schemeClr val="tx1"/>
                </a:solidFill>
                <a:latin typeface="+mn-lt"/>
                <a:ea typeface="+mn-ea"/>
              </a:defRPr>
            </a:lvl5pPr>
            <a:lvl6pPr marL="1246188" indent="-209550" algn="l" rtl="0" eaLnBrk="1" fontAlgn="base" hangingPunct="1">
              <a:spcBef>
                <a:spcPct val="0"/>
              </a:spcBef>
              <a:spcAft>
                <a:spcPct val="0"/>
              </a:spcAft>
              <a:buFont typeface="Arial" charset="0"/>
              <a:buChar char="&gt;"/>
              <a:defRPr sz="1200">
                <a:solidFill>
                  <a:schemeClr val="tx1"/>
                </a:solidFill>
                <a:latin typeface="+mn-lt"/>
                <a:ea typeface="+mn-ea"/>
              </a:defRPr>
            </a:lvl6pPr>
            <a:lvl7pPr marL="1703388" indent="-209550" algn="l" rtl="0" eaLnBrk="1" fontAlgn="base" hangingPunct="1">
              <a:spcBef>
                <a:spcPct val="0"/>
              </a:spcBef>
              <a:spcAft>
                <a:spcPct val="0"/>
              </a:spcAft>
              <a:buFont typeface="Arial" charset="0"/>
              <a:buChar char="&gt;"/>
              <a:defRPr sz="1200">
                <a:solidFill>
                  <a:schemeClr val="tx1"/>
                </a:solidFill>
                <a:latin typeface="+mn-lt"/>
                <a:ea typeface="+mn-ea"/>
              </a:defRPr>
            </a:lvl7pPr>
            <a:lvl8pPr marL="2160588" indent="-209550" algn="l" rtl="0" eaLnBrk="1" fontAlgn="base" hangingPunct="1">
              <a:spcBef>
                <a:spcPct val="0"/>
              </a:spcBef>
              <a:spcAft>
                <a:spcPct val="0"/>
              </a:spcAft>
              <a:buFont typeface="Arial" charset="0"/>
              <a:buChar char="&gt;"/>
              <a:defRPr sz="1200">
                <a:solidFill>
                  <a:schemeClr val="tx1"/>
                </a:solidFill>
                <a:latin typeface="+mn-lt"/>
                <a:ea typeface="+mn-ea"/>
              </a:defRPr>
            </a:lvl8pPr>
            <a:lvl9pPr marL="2617788" indent="-209550" algn="l" rtl="0" eaLnBrk="1" fontAlgn="base" hangingPunct="1">
              <a:spcBef>
                <a:spcPct val="0"/>
              </a:spcBef>
              <a:spcAft>
                <a:spcPct val="0"/>
              </a:spcAft>
              <a:buFont typeface="Arial" charset="0"/>
              <a:buChar char="&gt;"/>
              <a:defRPr sz="1200">
                <a:solidFill>
                  <a:schemeClr val="tx1"/>
                </a:solidFill>
                <a:latin typeface="+mn-lt"/>
                <a:ea typeface="+mn-ea"/>
              </a:defRPr>
            </a:lvl9pPr>
          </a:lstStyle>
          <a:p>
            <a:r>
              <a:rPr lang="en-AU" sz="2200" b="1" kern="0" dirty="0">
                <a:solidFill>
                  <a:schemeClr val="accent1"/>
                </a:solidFill>
              </a:rPr>
              <a:t>2001</a:t>
            </a:r>
            <a:endParaRPr lang="en-US" sz="2200" b="1" kern="0" dirty="0">
              <a:solidFill>
                <a:schemeClr val="accent1"/>
              </a:solidFill>
              <a:latin typeface="Arial" charset="0"/>
              <a:ea typeface="ＭＳ Ｐゴシック" pitchFamily="34" charset="-128"/>
            </a:endParaRPr>
          </a:p>
        </p:txBody>
      </p:sp>
      <p:sp>
        <p:nvSpPr>
          <p:cNvPr id="3" name="TextBox 2"/>
          <p:cNvSpPr txBox="1"/>
          <p:nvPr/>
        </p:nvSpPr>
        <p:spPr>
          <a:xfrm>
            <a:off x="85642" y="802513"/>
            <a:ext cx="1836000" cy="338554"/>
          </a:xfrm>
          <a:prstGeom prst="rect">
            <a:avLst/>
          </a:prstGeom>
          <a:noFill/>
        </p:spPr>
        <p:txBody>
          <a:bodyPr wrap="square" lIns="0" tIns="0" rIns="0" bIns="0" rtlCol="0">
            <a:spAutoFit/>
          </a:bodyPr>
          <a:lstStyle/>
          <a:p>
            <a:pPr algn="r"/>
            <a:r>
              <a:rPr lang="en-AU" sz="2200" dirty="0"/>
              <a:t>Sydney</a:t>
            </a:r>
          </a:p>
        </p:txBody>
      </p:sp>
      <p:sp>
        <p:nvSpPr>
          <p:cNvPr id="12" name="TextBox 11"/>
          <p:cNvSpPr txBox="1"/>
          <p:nvPr/>
        </p:nvSpPr>
        <p:spPr>
          <a:xfrm>
            <a:off x="85642" y="1293832"/>
            <a:ext cx="1836000" cy="338554"/>
          </a:xfrm>
          <a:prstGeom prst="rect">
            <a:avLst/>
          </a:prstGeom>
          <a:noFill/>
        </p:spPr>
        <p:txBody>
          <a:bodyPr wrap="square" lIns="0" tIns="0" rIns="0" bIns="0" rtlCol="0">
            <a:spAutoFit/>
          </a:bodyPr>
          <a:lstStyle/>
          <a:p>
            <a:pPr algn="r"/>
            <a:r>
              <a:rPr lang="en-AU" sz="2200" dirty="0"/>
              <a:t>Regional NSW</a:t>
            </a:r>
          </a:p>
        </p:txBody>
      </p:sp>
      <p:sp>
        <p:nvSpPr>
          <p:cNvPr id="13" name="TextBox 12"/>
          <p:cNvSpPr txBox="1"/>
          <p:nvPr/>
        </p:nvSpPr>
        <p:spPr>
          <a:xfrm>
            <a:off x="85642" y="1785151"/>
            <a:ext cx="1836000" cy="338554"/>
          </a:xfrm>
          <a:prstGeom prst="rect">
            <a:avLst/>
          </a:prstGeom>
          <a:noFill/>
        </p:spPr>
        <p:txBody>
          <a:bodyPr wrap="square" lIns="0" tIns="0" rIns="0" bIns="0" rtlCol="0">
            <a:spAutoFit/>
          </a:bodyPr>
          <a:lstStyle/>
          <a:p>
            <a:pPr algn="r"/>
            <a:r>
              <a:rPr lang="en-AU" sz="2200" dirty="0"/>
              <a:t>Melbourne</a:t>
            </a:r>
          </a:p>
        </p:txBody>
      </p:sp>
      <p:sp>
        <p:nvSpPr>
          <p:cNvPr id="14" name="TextBox 13"/>
          <p:cNvSpPr txBox="1"/>
          <p:nvPr/>
        </p:nvSpPr>
        <p:spPr>
          <a:xfrm>
            <a:off x="85642" y="2767789"/>
            <a:ext cx="1836000" cy="338554"/>
          </a:xfrm>
          <a:prstGeom prst="rect">
            <a:avLst/>
          </a:prstGeom>
          <a:noFill/>
        </p:spPr>
        <p:txBody>
          <a:bodyPr wrap="square" lIns="0" tIns="0" rIns="0" bIns="0" rtlCol="0">
            <a:spAutoFit/>
          </a:bodyPr>
          <a:lstStyle/>
          <a:p>
            <a:pPr algn="r"/>
            <a:r>
              <a:rPr lang="en-AU" sz="2200" dirty="0"/>
              <a:t>Brisbane</a:t>
            </a:r>
          </a:p>
        </p:txBody>
      </p:sp>
      <p:sp>
        <p:nvSpPr>
          <p:cNvPr id="15" name="TextBox 14"/>
          <p:cNvSpPr txBox="1"/>
          <p:nvPr/>
        </p:nvSpPr>
        <p:spPr>
          <a:xfrm>
            <a:off x="85642" y="2276470"/>
            <a:ext cx="1836000" cy="338554"/>
          </a:xfrm>
          <a:prstGeom prst="rect">
            <a:avLst/>
          </a:prstGeom>
          <a:noFill/>
        </p:spPr>
        <p:txBody>
          <a:bodyPr wrap="square" lIns="0" tIns="0" rIns="0" bIns="0" rtlCol="0">
            <a:spAutoFit/>
          </a:bodyPr>
          <a:lstStyle/>
          <a:p>
            <a:pPr algn="r"/>
            <a:r>
              <a:rPr lang="en-AU" sz="2200" dirty="0"/>
              <a:t>Regional Vic</a:t>
            </a:r>
          </a:p>
        </p:txBody>
      </p:sp>
      <p:sp>
        <p:nvSpPr>
          <p:cNvPr id="16" name="TextBox 15"/>
          <p:cNvSpPr txBox="1"/>
          <p:nvPr/>
        </p:nvSpPr>
        <p:spPr>
          <a:xfrm>
            <a:off x="85642" y="3259108"/>
            <a:ext cx="1836000" cy="338554"/>
          </a:xfrm>
          <a:prstGeom prst="rect">
            <a:avLst/>
          </a:prstGeom>
          <a:noFill/>
        </p:spPr>
        <p:txBody>
          <a:bodyPr wrap="square" lIns="0" tIns="0" rIns="0" bIns="0" rtlCol="0">
            <a:spAutoFit/>
          </a:bodyPr>
          <a:lstStyle/>
          <a:p>
            <a:pPr algn="r"/>
            <a:r>
              <a:rPr lang="en-AU" sz="2200" dirty="0"/>
              <a:t>Regional Qld</a:t>
            </a:r>
          </a:p>
        </p:txBody>
      </p:sp>
      <p:sp>
        <p:nvSpPr>
          <p:cNvPr id="17" name="TextBox 16"/>
          <p:cNvSpPr txBox="1"/>
          <p:nvPr/>
        </p:nvSpPr>
        <p:spPr>
          <a:xfrm>
            <a:off x="85642" y="3750427"/>
            <a:ext cx="1836000" cy="338554"/>
          </a:xfrm>
          <a:prstGeom prst="rect">
            <a:avLst/>
          </a:prstGeom>
          <a:noFill/>
        </p:spPr>
        <p:txBody>
          <a:bodyPr wrap="square" lIns="0" tIns="0" rIns="0" bIns="0" rtlCol="0">
            <a:spAutoFit/>
          </a:bodyPr>
          <a:lstStyle/>
          <a:p>
            <a:pPr algn="r"/>
            <a:r>
              <a:rPr lang="en-AU" sz="2200" dirty="0"/>
              <a:t>Adelaide</a:t>
            </a:r>
          </a:p>
        </p:txBody>
      </p:sp>
      <p:sp>
        <p:nvSpPr>
          <p:cNvPr id="18" name="TextBox 17"/>
          <p:cNvSpPr txBox="1"/>
          <p:nvPr/>
        </p:nvSpPr>
        <p:spPr>
          <a:xfrm>
            <a:off x="85642" y="4241746"/>
            <a:ext cx="1836000" cy="338554"/>
          </a:xfrm>
          <a:prstGeom prst="rect">
            <a:avLst/>
          </a:prstGeom>
          <a:noFill/>
        </p:spPr>
        <p:txBody>
          <a:bodyPr wrap="square" lIns="0" tIns="0" rIns="0" bIns="0" rtlCol="0">
            <a:spAutoFit/>
          </a:bodyPr>
          <a:lstStyle/>
          <a:p>
            <a:pPr algn="r"/>
            <a:r>
              <a:rPr lang="en-AU" sz="2200" dirty="0"/>
              <a:t>Regional SA</a:t>
            </a:r>
          </a:p>
        </p:txBody>
      </p:sp>
      <p:sp>
        <p:nvSpPr>
          <p:cNvPr id="19" name="TextBox 18"/>
          <p:cNvSpPr txBox="1"/>
          <p:nvPr/>
        </p:nvSpPr>
        <p:spPr>
          <a:xfrm>
            <a:off x="85642" y="4733065"/>
            <a:ext cx="1836000" cy="338554"/>
          </a:xfrm>
          <a:prstGeom prst="rect">
            <a:avLst/>
          </a:prstGeom>
          <a:noFill/>
        </p:spPr>
        <p:txBody>
          <a:bodyPr wrap="square" lIns="0" tIns="0" rIns="0" bIns="0" rtlCol="0">
            <a:spAutoFit/>
          </a:bodyPr>
          <a:lstStyle/>
          <a:p>
            <a:pPr algn="r"/>
            <a:r>
              <a:rPr lang="en-AU" sz="2200" dirty="0"/>
              <a:t>Perth</a:t>
            </a:r>
          </a:p>
        </p:txBody>
      </p:sp>
      <p:sp>
        <p:nvSpPr>
          <p:cNvPr id="20" name="TextBox 19"/>
          <p:cNvSpPr txBox="1"/>
          <p:nvPr/>
        </p:nvSpPr>
        <p:spPr>
          <a:xfrm>
            <a:off x="85642" y="5224384"/>
            <a:ext cx="1836000" cy="338554"/>
          </a:xfrm>
          <a:prstGeom prst="rect">
            <a:avLst/>
          </a:prstGeom>
          <a:noFill/>
        </p:spPr>
        <p:txBody>
          <a:bodyPr wrap="square" lIns="0" tIns="0" rIns="0" bIns="0" rtlCol="0">
            <a:spAutoFit/>
          </a:bodyPr>
          <a:lstStyle/>
          <a:p>
            <a:pPr algn="r"/>
            <a:r>
              <a:rPr lang="en-AU" sz="2200" dirty="0"/>
              <a:t>Regional WA</a:t>
            </a:r>
          </a:p>
        </p:txBody>
      </p:sp>
      <p:sp>
        <p:nvSpPr>
          <p:cNvPr id="21" name="TextBox 20"/>
          <p:cNvSpPr txBox="1"/>
          <p:nvPr/>
        </p:nvSpPr>
        <p:spPr>
          <a:xfrm>
            <a:off x="85642" y="5715707"/>
            <a:ext cx="1836000" cy="338554"/>
          </a:xfrm>
          <a:prstGeom prst="rect">
            <a:avLst/>
          </a:prstGeom>
          <a:noFill/>
        </p:spPr>
        <p:txBody>
          <a:bodyPr wrap="square" lIns="0" tIns="0" rIns="0" bIns="0" rtlCol="0">
            <a:spAutoFit/>
          </a:bodyPr>
          <a:lstStyle/>
          <a:p>
            <a:pPr algn="r"/>
            <a:r>
              <a:rPr lang="en-AU" sz="2200" dirty="0"/>
              <a:t>Australia</a:t>
            </a:r>
          </a:p>
        </p:txBody>
      </p:sp>
    </p:spTree>
    <p:extLst>
      <p:ext uri="{BB962C8B-B14F-4D97-AF65-F5344CB8AC3E}">
        <p14:creationId xmlns:p14="http://schemas.microsoft.com/office/powerpoint/2010/main" val="383317920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754" y="178911"/>
            <a:ext cx="7166558" cy="738664"/>
          </a:xfrm>
        </p:spPr>
        <p:txBody>
          <a:bodyPr/>
          <a:lstStyle/>
          <a:p>
            <a:r>
              <a:rPr lang="en-AU" dirty="0"/>
              <a:t>Australia has strict rules on foreign investment in residential real estate</a:t>
            </a:r>
          </a:p>
        </p:txBody>
      </p:sp>
      <p:graphicFrame>
        <p:nvGraphicFramePr>
          <p:cNvPr id="3" name="Table 2"/>
          <p:cNvGraphicFramePr>
            <a:graphicFrameLocks noGrp="1"/>
          </p:cNvGraphicFramePr>
          <p:nvPr>
            <p:extLst/>
          </p:nvPr>
        </p:nvGraphicFramePr>
        <p:xfrm>
          <a:off x="1064568" y="1340768"/>
          <a:ext cx="8280920" cy="5152644"/>
        </p:xfrm>
        <a:graphic>
          <a:graphicData uri="http://schemas.openxmlformats.org/drawingml/2006/table">
            <a:tbl>
              <a:tblPr firstRow="1" firstCol="1" bandRow="1">
                <a:tableStyleId>{5C22544A-7EE6-4342-B048-85BDC9FD1C3A}</a:tableStyleId>
              </a:tblPr>
              <a:tblGrid>
                <a:gridCol w="1065445">
                  <a:extLst>
                    <a:ext uri="{9D8B030D-6E8A-4147-A177-3AD203B41FA5}">
                      <a16:colId xmlns:a16="http://schemas.microsoft.com/office/drawing/2014/main" val="1091319193"/>
                    </a:ext>
                  </a:extLst>
                </a:gridCol>
                <a:gridCol w="1636617">
                  <a:extLst>
                    <a:ext uri="{9D8B030D-6E8A-4147-A177-3AD203B41FA5}">
                      <a16:colId xmlns:a16="http://schemas.microsoft.com/office/drawing/2014/main" val="738054600"/>
                    </a:ext>
                  </a:extLst>
                </a:gridCol>
                <a:gridCol w="1123479">
                  <a:extLst>
                    <a:ext uri="{9D8B030D-6E8A-4147-A177-3AD203B41FA5}">
                      <a16:colId xmlns:a16="http://schemas.microsoft.com/office/drawing/2014/main" val="1606931263"/>
                    </a:ext>
                  </a:extLst>
                </a:gridCol>
                <a:gridCol w="1283561">
                  <a:extLst>
                    <a:ext uri="{9D8B030D-6E8A-4147-A177-3AD203B41FA5}">
                      <a16:colId xmlns:a16="http://schemas.microsoft.com/office/drawing/2014/main" val="364058676"/>
                    </a:ext>
                  </a:extLst>
                </a:gridCol>
                <a:gridCol w="1061672">
                  <a:extLst>
                    <a:ext uri="{9D8B030D-6E8A-4147-A177-3AD203B41FA5}">
                      <a16:colId xmlns:a16="http://schemas.microsoft.com/office/drawing/2014/main" val="2426382590"/>
                    </a:ext>
                  </a:extLst>
                </a:gridCol>
                <a:gridCol w="2110146">
                  <a:extLst>
                    <a:ext uri="{9D8B030D-6E8A-4147-A177-3AD203B41FA5}">
                      <a16:colId xmlns:a16="http://schemas.microsoft.com/office/drawing/2014/main" val="3435719307"/>
                    </a:ext>
                  </a:extLst>
                </a:gridCol>
              </a:tblGrid>
              <a:tr h="540060">
                <a:tc>
                  <a:txBody>
                    <a:bodyPr/>
                    <a:lstStyle/>
                    <a:p>
                      <a:pPr>
                        <a:lnSpc>
                          <a:spcPct val="115000"/>
                        </a:lnSpc>
                        <a:spcAft>
                          <a:spcPts val="0"/>
                        </a:spcAft>
                      </a:pPr>
                      <a:endParaRPr lang="en-AU" sz="105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7840" marR="6784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nSpc>
                          <a:spcPct val="115000"/>
                        </a:lnSpc>
                        <a:spcAft>
                          <a:spcPts val="0"/>
                        </a:spcAft>
                      </a:pPr>
                      <a:r>
                        <a:rPr lang="en-AU" sz="1050" dirty="0">
                          <a:solidFill>
                            <a:schemeClr val="tx1"/>
                          </a:solidFill>
                          <a:effectLst/>
                        </a:rPr>
                        <a:t>Can buy new or established properties?</a:t>
                      </a:r>
                      <a:endParaRPr lang="en-AU" sz="105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7840" marR="6784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nSpc>
                          <a:spcPct val="115000"/>
                        </a:lnSpc>
                        <a:spcAft>
                          <a:spcPts val="0"/>
                        </a:spcAft>
                      </a:pPr>
                      <a:r>
                        <a:rPr lang="en-AU" sz="1050" dirty="0">
                          <a:solidFill>
                            <a:schemeClr val="tx1"/>
                          </a:solidFill>
                          <a:effectLst/>
                        </a:rPr>
                        <a:t>Additional taxes?</a:t>
                      </a:r>
                      <a:endParaRPr lang="en-AU" sz="105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7840" marR="6784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nSpc>
                          <a:spcPct val="115000"/>
                        </a:lnSpc>
                        <a:spcAft>
                          <a:spcPts val="0"/>
                        </a:spcAft>
                      </a:pPr>
                      <a:r>
                        <a:rPr lang="en-AU" sz="1050" dirty="0">
                          <a:solidFill>
                            <a:schemeClr val="tx1"/>
                          </a:solidFill>
                          <a:effectLst/>
                        </a:rPr>
                        <a:t>Government approval required?</a:t>
                      </a:r>
                      <a:endParaRPr lang="en-AU" sz="105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7840" marR="6784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nSpc>
                          <a:spcPct val="115000"/>
                        </a:lnSpc>
                        <a:spcAft>
                          <a:spcPts val="0"/>
                        </a:spcAft>
                      </a:pPr>
                      <a:r>
                        <a:rPr lang="en-AU" sz="1050" dirty="0">
                          <a:solidFill>
                            <a:schemeClr val="tx1"/>
                          </a:solidFill>
                          <a:effectLst/>
                        </a:rPr>
                        <a:t>Tax on empty dwellings?</a:t>
                      </a:r>
                      <a:endParaRPr lang="en-AU" sz="105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7840" marR="6784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nSpc>
                          <a:spcPct val="115000"/>
                        </a:lnSpc>
                        <a:spcAft>
                          <a:spcPts val="0"/>
                        </a:spcAft>
                      </a:pPr>
                      <a:r>
                        <a:rPr lang="en-AU" sz="1050" dirty="0">
                          <a:solidFill>
                            <a:schemeClr val="tx1"/>
                          </a:solidFill>
                          <a:effectLst/>
                        </a:rPr>
                        <a:t>Other</a:t>
                      </a:r>
                      <a:endParaRPr lang="en-AU" sz="105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7840" marR="6784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54977886"/>
                  </a:ext>
                </a:extLst>
              </a:tr>
              <a:tr h="360040">
                <a:tc>
                  <a:txBody>
                    <a:bodyPr/>
                    <a:lstStyle/>
                    <a:p>
                      <a:pPr>
                        <a:lnSpc>
                          <a:spcPct val="115000"/>
                        </a:lnSpc>
                        <a:spcAft>
                          <a:spcPts val="0"/>
                        </a:spcAft>
                      </a:pPr>
                      <a:r>
                        <a:rPr lang="en-AU" sz="1050" b="1"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Switzerland</a:t>
                      </a:r>
                      <a:endParaRPr lang="en-AU" sz="105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nSpc>
                          <a:spcPct val="115000"/>
                        </a:lnSpc>
                        <a:spcAft>
                          <a:spcPts val="0"/>
                        </a:spcAft>
                      </a:pPr>
                      <a:r>
                        <a:rPr lang="en-AU" sz="1050" dirty="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rPr>
                        <a:t>Both. One holiday home may be purchased in</a:t>
                      </a:r>
                      <a:endParaRPr lang="en-AU" sz="105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2"/>
                    </a:solidFill>
                  </a:tcPr>
                </a:tc>
                <a:tc>
                  <a:txBody>
                    <a:bodyPr/>
                    <a:lstStyle/>
                    <a:p>
                      <a:pPr>
                        <a:lnSpc>
                          <a:spcPct val="115000"/>
                        </a:lnSpc>
                        <a:spcAft>
                          <a:spcPts val="0"/>
                        </a:spcAft>
                      </a:pPr>
                      <a:r>
                        <a:rPr lang="en-AU" sz="1050"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No</a:t>
                      </a:r>
                      <a:endParaRPr lang="en-AU" sz="105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4"/>
                    </a:solidFill>
                  </a:tcPr>
                </a:tc>
                <a:tc>
                  <a:txBody>
                    <a:bodyPr/>
                    <a:lstStyle/>
                    <a:p>
                      <a:pPr>
                        <a:lnSpc>
                          <a:spcPct val="115000"/>
                        </a:lnSpc>
                        <a:spcAft>
                          <a:spcPts val="0"/>
                        </a:spcAft>
                      </a:pPr>
                      <a:r>
                        <a:rPr lang="en-AU" sz="1050" dirty="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rPr>
                        <a:t>Yes</a:t>
                      </a:r>
                      <a:endParaRPr lang="en-AU" sz="105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2"/>
                    </a:solidFill>
                  </a:tcPr>
                </a:tc>
                <a:tc>
                  <a:txBody>
                    <a:bodyPr/>
                    <a:lstStyle/>
                    <a:p>
                      <a:pPr>
                        <a:lnSpc>
                          <a:spcPct val="115000"/>
                        </a:lnSpc>
                        <a:spcAft>
                          <a:spcPts val="0"/>
                        </a:spcAft>
                      </a:pPr>
                      <a:r>
                        <a:rPr lang="en-AU" sz="1050"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No</a:t>
                      </a:r>
                      <a:endParaRPr lang="en-AU" sz="105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4"/>
                    </a:solidFill>
                  </a:tcPr>
                </a:tc>
                <a:tc>
                  <a:txBody>
                    <a:bodyPr/>
                    <a:lstStyle/>
                    <a:p>
                      <a:pPr>
                        <a:lnSpc>
                          <a:spcPct val="115000"/>
                        </a:lnSpc>
                        <a:spcAft>
                          <a:spcPts val="0"/>
                        </a:spcAft>
                      </a:pPr>
                      <a:r>
                        <a:rPr lang="en-AU" sz="1050" dirty="0">
                          <a:solidFill>
                            <a:schemeClr val="bg1"/>
                          </a:solidFill>
                          <a:effectLst/>
                          <a:latin typeface="Arial" panose="020B0604020202020204" pitchFamily="34" charset="0"/>
                          <a:ea typeface="Calibri" panose="020F0502020204030204" pitchFamily="34" charset="0"/>
                          <a:cs typeface="Times New Roman" panose="02020603050405020304" pitchFamily="18" charset="0"/>
                        </a:rPr>
                        <a:t>Restrictions on renting out and selling in some Cantons</a:t>
                      </a:r>
                      <a:endParaRPr lang="en-AU" sz="105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834629653"/>
                  </a:ext>
                </a:extLst>
              </a:tr>
              <a:tr h="540060">
                <a:tc>
                  <a:txBody>
                    <a:bodyPr/>
                    <a:lstStyle/>
                    <a:p>
                      <a:pPr>
                        <a:lnSpc>
                          <a:spcPct val="115000"/>
                        </a:lnSpc>
                        <a:spcAft>
                          <a:spcPts val="0"/>
                        </a:spcAft>
                      </a:pPr>
                      <a:r>
                        <a:rPr lang="en-AU" sz="1050" b="1"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Australia</a:t>
                      </a:r>
                      <a:endParaRPr lang="en-AU" sz="105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nSpc>
                          <a:spcPct val="115000"/>
                        </a:lnSpc>
                        <a:spcAft>
                          <a:spcPts val="0"/>
                        </a:spcAft>
                      </a:pPr>
                      <a:r>
                        <a:rPr lang="en-AU" sz="1050" dirty="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rPr>
                        <a:t>Only new </a:t>
                      </a:r>
                      <a:endParaRPr lang="en-AU" sz="105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tx2"/>
                    </a:solidFill>
                  </a:tcPr>
                </a:tc>
                <a:tc>
                  <a:txBody>
                    <a:bodyPr/>
                    <a:lstStyle/>
                    <a:p>
                      <a:pPr>
                        <a:lnSpc>
                          <a:spcPct val="115000"/>
                        </a:lnSpc>
                        <a:spcAft>
                          <a:spcPts val="0"/>
                        </a:spcAft>
                      </a:pPr>
                      <a:r>
                        <a:rPr lang="en-AU" sz="1050" dirty="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rPr>
                        <a:t>Some states (stamp duty &amp; land tax)</a:t>
                      </a:r>
                      <a:endParaRPr lang="en-AU" sz="105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tx2"/>
                    </a:solidFill>
                  </a:tcPr>
                </a:tc>
                <a:tc>
                  <a:txBody>
                    <a:bodyPr/>
                    <a:lstStyle/>
                    <a:p>
                      <a:pPr>
                        <a:lnSpc>
                          <a:spcPct val="115000"/>
                        </a:lnSpc>
                        <a:spcAft>
                          <a:spcPts val="0"/>
                        </a:spcAft>
                      </a:pPr>
                      <a:r>
                        <a:rPr lang="en-AU" sz="1050" dirty="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rPr>
                        <a:t>Yes (+ fee)</a:t>
                      </a:r>
                      <a:endParaRPr lang="en-AU" sz="105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tx2"/>
                    </a:solidFill>
                  </a:tcPr>
                </a:tc>
                <a:tc>
                  <a:txBody>
                    <a:bodyPr/>
                    <a:lstStyle/>
                    <a:p>
                      <a:pPr>
                        <a:lnSpc>
                          <a:spcPct val="115000"/>
                        </a:lnSpc>
                        <a:spcAft>
                          <a:spcPts val="0"/>
                        </a:spcAft>
                      </a:pPr>
                      <a:r>
                        <a:rPr lang="en-AU" sz="1050" dirty="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rPr>
                        <a:t>Yes </a:t>
                      </a:r>
                      <a:endParaRPr lang="en-AU" sz="105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tx2"/>
                    </a:solidFill>
                  </a:tcPr>
                </a:tc>
                <a:tc>
                  <a:txBody>
                    <a:bodyPr/>
                    <a:lstStyle/>
                    <a:p>
                      <a:pPr>
                        <a:lnSpc>
                          <a:spcPct val="115000"/>
                        </a:lnSpc>
                        <a:spcAft>
                          <a:spcPts val="0"/>
                        </a:spcAft>
                      </a:pPr>
                      <a:r>
                        <a:rPr lang="en-AU" sz="1050"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Withholding tax upon sale</a:t>
                      </a:r>
                      <a:endParaRPr lang="en-AU" sz="105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1520586958"/>
                  </a:ext>
                </a:extLst>
              </a:tr>
              <a:tr h="360040">
                <a:tc>
                  <a:txBody>
                    <a:bodyPr/>
                    <a:lstStyle/>
                    <a:p>
                      <a:pPr>
                        <a:lnSpc>
                          <a:spcPct val="115000"/>
                        </a:lnSpc>
                        <a:spcAft>
                          <a:spcPts val="0"/>
                        </a:spcAft>
                      </a:pPr>
                      <a:r>
                        <a:rPr lang="en-AU" sz="1050" b="1"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Singapore</a:t>
                      </a:r>
                      <a:endParaRPr lang="en-AU" sz="105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nSpc>
                          <a:spcPct val="115000"/>
                        </a:lnSpc>
                        <a:spcAft>
                          <a:spcPts val="0"/>
                        </a:spcAft>
                      </a:pPr>
                      <a:r>
                        <a:rPr lang="en-AU" sz="1050" dirty="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rPr>
                        <a:t>Apartments only</a:t>
                      </a:r>
                      <a:endParaRPr lang="en-AU" sz="105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1"/>
                    </a:solidFill>
                  </a:tcPr>
                </a:tc>
                <a:tc>
                  <a:txBody>
                    <a:bodyPr/>
                    <a:lstStyle/>
                    <a:p>
                      <a:pPr>
                        <a:lnSpc>
                          <a:spcPct val="115000"/>
                        </a:lnSpc>
                        <a:spcAft>
                          <a:spcPts val="0"/>
                        </a:spcAft>
                      </a:pPr>
                      <a:r>
                        <a:rPr lang="en-AU" sz="1050" dirty="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rPr>
                        <a:t>Higher stamp duty</a:t>
                      </a:r>
                      <a:endParaRPr lang="en-AU" sz="105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tx2"/>
                    </a:solidFill>
                  </a:tcPr>
                </a:tc>
                <a:tc>
                  <a:txBody>
                    <a:bodyPr/>
                    <a:lstStyle/>
                    <a:p>
                      <a:pPr>
                        <a:lnSpc>
                          <a:spcPct val="115000"/>
                        </a:lnSpc>
                        <a:spcAft>
                          <a:spcPts val="0"/>
                        </a:spcAft>
                      </a:pPr>
                      <a:r>
                        <a:rPr lang="en-AU" sz="1050" dirty="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rPr>
                        <a:t>Sometimes </a:t>
                      </a:r>
                      <a:endParaRPr lang="en-AU" sz="105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1"/>
                    </a:solidFill>
                  </a:tcPr>
                </a:tc>
                <a:tc>
                  <a:txBody>
                    <a:bodyPr/>
                    <a:lstStyle/>
                    <a:p>
                      <a:pPr>
                        <a:lnSpc>
                          <a:spcPct val="115000"/>
                        </a:lnSpc>
                        <a:spcAft>
                          <a:spcPts val="0"/>
                        </a:spcAft>
                      </a:pPr>
                      <a:r>
                        <a:rPr lang="en-AU" sz="1050" dirty="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rPr>
                        <a:t> Yes</a:t>
                      </a:r>
                      <a:endParaRPr lang="en-AU" sz="105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tx2"/>
                    </a:solidFill>
                  </a:tcPr>
                </a:tc>
                <a:tc>
                  <a:txBody>
                    <a:bodyPr/>
                    <a:lstStyle/>
                    <a:p>
                      <a:pPr>
                        <a:lnSpc>
                          <a:spcPct val="115000"/>
                        </a:lnSpc>
                        <a:spcAft>
                          <a:spcPts val="0"/>
                        </a:spcAft>
                      </a:pPr>
                      <a:r>
                        <a:rPr lang="en-AU" sz="1050"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 </a:t>
                      </a:r>
                      <a:endParaRPr lang="en-AU" sz="105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43828322"/>
                  </a:ext>
                </a:extLst>
              </a:tr>
              <a:tr h="360040">
                <a:tc>
                  <a:txBody>
                    <a:bodyPr/>
                    <a:lstStyle/>
                    <a:p>
                      <a:pPr>
                        <a:lnSpc>
                          <a:spcPct val="115000"/>
                        </a:lnSpc>
                        <a:spcAft>
                          <a:spcPts val="0"/>
                        </a:spcAft>
                      </a:pPr>
                      <a:r>
                        <a:rPr lang="en-AU" sz="1050" b="1"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Denmark</a:t>
                      </a:r>
                      <a:endParaRPr lang="en-AU" sz="105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nSpc>
                          <a:spcPct val="115000"/>
                        </a:lnSpc>
                        <a:spcAft>
                          <a:spcPts val="0"/>
                        </a:spcAft>
                      </a:pPr>
                      <a:r>
                        <a:rPr lang="en-AU" sz="1050"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Both</a:t>
                      </a:r>
                      <a:endParaRPr lang="en-AU" sz="105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4"/>
                    </a:solidFill>
                  </a:tcPr>
                </a:tc>
                <a:tc>
                  <a:txBody>
                    <a:bodyPr/>
                    <a:lstStyle/>
                    <a:p>
                      <a:pPr>
                        <a:lnSpc>
                          <a:spcPct val="115000"/>
                        </a:lnSpc>
                        <a:spcAft>
                          <a:spcPts val="0"/>
                        </a:spcAft>
                      </a:pPr>
                      <a:r>
                        <a:rPr lang="en-AU" sz="1050"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No</a:t>
                      </a:r>
                      <a:endParaRPr lang="en-AU" sz="105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4"/>
                    </a:solidFill>
                  </a:tcPr>
                </a:tc>
                <a:tc>
                  <a:txBody>
                    <a:bodyPr/>
                    <a:lstStyle/>
                    <a:p>
                      <a:pPr>
                        <a:lnSpc>
                          <a:spcPct val="115000"/>
                        </a:lnSpc>
                        <a:spcAft>
                          <a:spcPts val="0"/>
                        </a:spcAft>
                      </a:pPr>
                      <a:r>
                        <a:rPr lang="en-AU" sz="1050" dirty="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rPr>
                        <a:t>Yes</a:t>
                      </a:r>
                      <a:endParaRPr lang="en-AU" sz="105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tx2"/>
                    </a:solidFill>
                  </a:tcPr>
                </a:tc>
                <a:tc>
                  <a:txBody>
                    <a:bodyPr/>
                    <a:lstStyle/>
                    <a:p>
                      <a:pPr>
                        <a:lnSpc>
                          <a:spcPct val="115000"/>
                        </a:lnSpc>
                        <a:spcAft>
                          <a:spcPts val="0"/>
                        </a:spcAft>
                      </a:pPr>
                      <a:r>
                        <a:rPr lang="en-AU" sz="1050"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No</a:t>
                      </a:r>
                      <a:endParaRPr lang="en-AU" sz="105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4"/>
                    </a:solidFill>
                  </a:tcPr>
                </a:tc>
                <a:tc>
                  <a:txBody>
                    <a:bodyPr/>
                    <a:lstStyle/>
                    <a:p>
                      <a:pPr>
                        <a:lnSpc>
                          <a:spcPct val="115000"/>
                        </a:lnSpc>
                        <a:spcAft>
                          <a:spcPts val="0"/>
                        </a:spcAft>
                      </a:pPr>
                      <a:r>
                        <a:rPr lang="en-AU" sz="1050" dirty="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rPr>
                        <a:t>Further restrictions in holiday areas</a:t>
                      </a:r>
                      <a:endParaRPr lang="en-AU" sz="105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tx2"/>
                    </a:solidFill>
                  </a:tcPr>
                </a:tc>
                <a:extLst>
                  <a:ext uri="{0D108BD9-81ED-4DB2-BD59-A6C34878D82A}">
                    <a16:rowId xmlns:a16="http://schemas.microsoft.com/office/drawing/2014/main" val="3638581264"/>
                  </a:ext>
                </a:extLst>
              </a:tr>
              <a:tr h="540060">
                <a:tc>
                  <a:txBody>
                    <a:bodyPr/>
                    <a:lstStyle/>
                    <a:p>
                      <a:pPr>
                        <a:lnSpc>
                          <a:spcPct val="115000"/>
                        </a:lnSpc>
                        <a:spcAft>
                          <a:spcPts val="0"/>
                        </a:spcAft>
                      </a:pPr>
                      <a:r>
                        <a:rPr lang="en-AU" sz="1050" b="1"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Hong Kong</a:t>
                      </a:r>
                      <a:endParaRPr lang="en-AU" sz="105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nSpc>
                          <a:spcPct val="115000"/>
                        </a:lnSpc>
                        <a:spcAft>
                          <a:spcPts val="0"/>
                        </a:spcAft>
                      </a:pPr>
                      <a:r>
                        <a:rPr lang="en-AU" sz="1050"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Both</a:t>
                      </a:r>
                      <a:endParaRPr lang="en-AU" sz="105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4"/>
                    </a:solidFill>
                  </a:tcPr>
                </a:tc>
                <a:tc>
                  <a:txBody>
                    <a:bodyPr/>
                    <a:lstStyle/>
                    <a:p>
                      <a:pPr>
                        <a:lnSpc>
                          <a:spcPct val="115000"/>
                        </a:lnSpc>
                        <a:spcAft>
                          <a:spcPts val="0"/>
                        </a:spcAft>
                      </a:pPr>
                      <a:r>
                        <a:rPr lang="en-AU" sz="1050" dirty="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rPr>
                        <a:t>Higher stamp duty for foreign buyers </a:t>
                      </a:r>
                      <a:endParaRPr lang="en-AU" sz="105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tx2"/>
                    </a:solidFill>
                  </a:tcPr>
                </a:tc>
                <a:tc>
                  <a:txBody>
                    <a:bodyPr/>
                    <a:lstStyle/>
                    <a:p>
                      <a:pPr>
                        <a:lnSpc>
                          <a:spcPct val="115000"/>
                        </a:lnSpc>
                        <a:spcAft>
                          <a:spcPts val="0"/>
                        </a:spcAft>
                      </a:pPr>
                      <a:r>
                        <a:rPr lang="en-AU" sz="1050"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No</a:t>
                      </a:r>
                      <a:endParaRPr lang="en-AU" sz="105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4"/>
                    </a:solidFill>
                  </a:tcPr>
                </a:tc>
                <a:tc>
                  <a:txBody>
                    <a:bodyPr/>
                    <a:lstStyle/>
                    <a:p>
                      <a:pPr>
                        <a:lnSpc>
                          <a:spcPct val="115000"/>
                        </a:lnSpc>
                        <a:spcAft>
                          <a:spcPts val="0"/>
                        </a:spcAft>
                      </a:pPr>
                      <a:r>
                        <a:rPr lang="en-AU" sz="1050"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No</a:t>
                      </a:r>
                      <a:endParaRPr lang="en-AU" sz="105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4"/>
                    </a:solidFill>
                  </a:tcPr>
                </a:tc>
                <a:tc>
                  <a:txBody>
                    <a:bodyPr/>
                    <a:lstStyle/>
                    <a:p>
                      <a:pPr>
                        <a:lnSpc>
                          <a:spcPct val="115000"/>
                        </a:lnSpc>
                        <a:spcAft>
                          <a:spcPts val="0"/>
                        </a:spcAft>
                      </a:pPr>
                      <a:r>
                        <a:rPr lang="en-AU" sz="1050"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All land is leasehold. Additional stamp duty if property sold within 2-3 years  </a:t>
                      </a:r>
                      <a:endParaRPr lang="en-AU" sz="105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2708724045"/>
                  </a:ext>
                </a:extLst>
              </a:tr>
              <a:tr h="360040">
                <a:tc>
                  <a:txBody>
                    <a:bodyPr/>
                    <a:lstStyle/>
                    <a:p>
                      <a:pPr>
                        <a:lnSpc>
                          <a:spcPct val="115000"/>
                        </a:lnSpc>
                        <a:spcAft>
                          <a:spcPts val="0"/>
                        </a:spcAft>
                      </a:pPr>
                      <a:r>
                        <a:rPr lang="en-AU" sz="1050" b="1"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Canada</a:t>
                      </a:r>
                      <a:endParaRPr lang="en-AU" sz="105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nSpc>
                          <a:spcPct val="115000"/>
                        </a:lnSpc>
                        <a:spcAft>
                          <a:spcPts val="0"/>
                        </a:spcAft>
                      </a:pPr>
                      <a:r>
                        <a:rPr lang="en-AU" sz="1050"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Both </a:t>
                      </a:r>
                      <a:endParaRPr lang="en-AU" sz="105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4"/>
                    </a:solidFill>
                  </a:tcPr>
                </a:tc>
                <a:tc>
                  <a:txBody>
                    <a:bodyPr/>
                    <a:lstStyle/>
                    <a:p>
                      <a:pPr>
                        <a:lnSpc>
                          <a:spcPct val="115000"/>
                        </a:lnSpc>
                        <a:spcAft>
                          <a:spcPts val="0"/>
                        </a:spcAft>
                      </a:pPr>
                      <a:r>
                        <a:rPr lang="en-AU" sz="1050" dirty="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rPr>
                        <a:t>Vancouver and Toronto only</a:t>
                      </a:r>
                      <a:endParaRPr lang="en-AU" sz="105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2"/>
                    </a:solidFill>
                  </a:tcPr>
                </a:tc>
                <a:tc>
                  <a:txBody>
                    <a:bodyPr/>
                    <a:lstStyle/>
                    <a:p>
                      <a:pPr>
                        <a:lnSpc>
                          <a:spcPct val="115000"/>
                        </a:lnSpc>
                        <a:spcAft>
                          <a:spcPts val="0"/>
                        </a:spcAft>
                      </a:pPr>
                      <a:r>
                        <a:rPr lang="en-AU" sz="1050" dirty="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rPr>
                        <a:t>Yes</a:t>
                      </a:r>
                      <a:endParaRPr lang="en-AU" sz="105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tx2"/>
                    </a:solidFill>
                  </a:tcPr>
                </a:tc>
                <a:tc>
                  <a:txBody>
                    <a:bodyPr/>
                    <a:lstStyle/>
                    <a:p>
                      <a:pPr>
                        <a:lnSpc>
                          <a:spcPct val="115000"/>
                        </a:lnSpc>
                        <a:spcAft>
                          <a:spcPts val="0"/>
                        </a:spcAft>
                      </a:pPr>
                      <a:r>
                        <a:rPr lang="en-AU" sz="1050" dirty="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rPr>
                        <a:t>Vancouver only</a:t>
                      </a:r>
                      <a:endParaRPr lang="en-AU" sz="105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tx2"/>
                    </a:solidFill>
                  </a:tcPr>
                </a:tc>
                <a:tc>
                  <a:txBody>
                    <a:bodyPr/>
                    <a:lstStyle/>
                    <a:p>
                      <a:pPr>
                        <a:lnSpc>
                          <a:spcPct val="115000"/>
                        </a:lnSpc>
                        <a:spcAft>
                          <a:spcPts val="0"/>
                        </a:spcAft>
                      </a:pPr>
                      <a:r>
                        <a:rPr lang="en-AU" sz="1050"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Financing must be from a Canadian bank</a:t>
                      </a:r>
                      <a:endParaRPr lang="en-AU" sz="105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1482439054"/>
                  </a:ext>
                </a:extLst>
              </a:tr>
              <a:tr h="360040">
                <a:tc>
                  <a:txBody>
                    <a:bodyPr/>
                    <a:lstStyle/>
                    <a:p>
                      <a:pPr>
                        <a:lnSpc>
                          <a:spcPct val="115000"/>
                        </a:lnSpc>
                        <a:spcAft>
                          <a:spcPts val="0"/>
                        </a:spcAft>
                      </a:pPr>
                      <a:r>
                        <a:rPr lang="en-AU" sz="1050" b="1"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United Kingdom</a:t>
                      </a:r>
                      <a:endParaRPr lang="en-AU" sz="105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nSpc>
                          <a:spcPct val="115000"/>
                        </a:lnSpc>
                        <a:spcAft>
                          <a:spcPts val="0"/>
                        </a:spcAft>
                      </a:pPr>
                      <a:r>
                        <a:rPr lang="en-AU" sz="1050"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Both</a:t>
                      </a:r>
                      <a:endParaRPr lang="en-AU" sz="105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4"/>
                    </a:solidFill>
                  </a:tcPr>
                </a:tc>
                <a:tc>
                  <a:txBody>
                    <a:bodyPr/>
                    <a:lstStyle/>
                    <a:p>
                      <a:pPr>
                        <a:lnSpc>
                          <a:spcPct val="115000"/>
                        </a:lnSpc>
                        <a:spcAft>
                          <a:spcPts val="0"/>
                        </a:spcAft>
                      </a:pPr>
                      <a:r>
                        <a:rPr lang="en-AU" sz="1050"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Yes for companies</a:t>
                      </a:r>
                      <a:endParaRPr lang="en-AU" sz="105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2"/>
                    </a:solidFill>
                  </a:tcPr>
                </a:tc>
                <a:tc>
                  <a:txBody>
                    <a:bodyPr/>
                    <a:lstStyle/>
                    <a:p>
                      <a:pPr algn="just">
                        <a:lnSpc>
                          <a:spcPct val="115000"/>
                        </a:lnSpc>
                        <a:spcAft>
                          <a:spcPts val="0"/>
                        </a:spcAft>
                        <a:tabLst>
                          <a:tab pos="342900" algn="l"/>
                          <a:tab pos="723900" algn="l"/>
                        </a:tabLst>
                      </a:pPr>
                      <a:r>
                        <a:rPr lang="en-AU" sz="1050"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No	</a:t>
                      </a:r>
                      <a:endParaRPr lang="en-AU" sz="105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4"/>
                    </a:solidFill>
                  </a:tcPr>
                </a:tc>
                <a:tc>
                  <a:txBody>
                    <a:bodyPr/>
                    <a:lstStyle/>
                    <a:p>
                      <a:pPr>
                        <a:lnSpc>
                          <a:spcPct val="115000"/>
                        </a:lnSpc>
                        <a:spcAft>
                          <a:spcPts val="0"/>
                        </a:spcAft>
                      </a:pPr>
                      <a:r>
                        <a:rPr lang="en-AU" sz="1050"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No</a:t>
                      </a:r>
                      <a:endParaRPr lang="en-AU" sz="105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4"/>
                    </a:solidFill>
                  </a:tcPr>
                </a:tc>
                <a:tc>
                  <a:txBody>
                    <a:bodyPr/>
                    <a:lstStyle/>
                    <a:p>
                      <a:pPr>
                        <a:lnSpc>
                          <a:spcPct val="115000"/>
                        </a:lnSpc>
                        <a:spcAft>
                          <a:spcPts val="0"/>
                        </a:spcAft>
                      </a:pPr>
                      <a:r>
                        <a:rPr lang="en-AU" sz="1050"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Non-resident companies liable for CGT</a:t>
                      </a:r>
                      <a:endParaRPr lang="en-AU" sz="105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1428838135"/>
                  </a:ext>
                </a:extLst>
              </a:tr>
              <a:tr h="360040">
                <a:tc>
                  <a:txBody>
                    <a:bodyPr/>
                    <a:lstStyle/>
                    <a:p>
                      <a:pPr>
                        <a:lnSpc>
                          <a:spcPct val="115000"/>
                        </a:lnSpc>
                        <a:spcAft>
                          <a:spcPts val="0"/>
                        </a:spcAft>
                      </a:pPr>
                      <a:r>
                        <a:rPr lang="en-AU" sz="1050" b="1"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New Zealand</a:t>
                      </a:r>
                      <a:endParaRPr lang="en-AU" sz="105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nSpc>
                          <a:spcPct val="115000"/>
                        </a:lnSpc>
                        <a:spcAft>
                          <a:spcPts val="0"/>
                        </a:spcAft>
                      </a:pPr>
                      <a:r>
                        <a:rPr lang="en-AU" sz="1050"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Both</a:t>
                      </a:r>
                      <a:endParaRPr lang="en-AU" sz="105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4"/>
                    </a:solidFill>
                  </a:tcPr>
                </a:tc>
                <a:tc>
                  <a:txBody>
                    <a:bodyPr/>
                    <a:lstStyle/>
                    <a:p>
                      <a:pPr>
                        <a:lnSpc>
                          <a:spcPct val="115000"/>
                        </a:lnSpc>
                        <a:spcAft>
                          <a:spcPts val="0"/>
                        </a:spcAft>
                      </a:pPr>
                      <a:r>
                        <a:rPr lang="en-AU" sz="1050"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No </a:t>
                      </a:r>
                      <a:endParaRPr lang="en-AU" sz="105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4"/>
                    </a:solidFill>
                  </a:tcPr>
                </a:tc>
                <a:tc>
                  <a:txBody>
                    <a:bodyPr/>
                    <a:lstStyle/>
                    <a:p>
                      <a:pPr>
                        <a:lnSpc>
                          <a:spcPct val="115000"/>
                        </a:lnSpc>
                        <a:spcAft>
                          <a:spcPts val="0"/>
                        </a:spcAft>
                      </a:pPr>
                      <a:r>
                        <a:rPr lang="en-AU" sz="1050"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Only for ‘sensitive land’ </a:t>
                      </a:r>
                      <a:endParaRPr lang="en-AU" sz="105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2"/>
                    </a:solidFill>
                  </a:tcPr>
                </a:tc>
                <a:tc>
                  <a:txBody>
                    <a:bodyPr/>
                    <a:lstStyle/>
                    <a:p>
                      <a:pPr>
                        <a:lnSpc>
                          <a:spcPct val="115000"/>
                        </a:lnSpc>
                        <a:spcAft>
                          <a:spcPts val="0"/>
                        </a:spcAft>
                      </a:pPr>
                      <a:r>
                        <a:rPr lang="en-AU" sz="1050"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No</a:t>
                      </a:r>
                      <a:endParaRPr lang="en-AU" sz="105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4"/>
                    </a:solidFill>
                  </a:tcPr>
                </a:tc>
                <a:tc>
                  <a:txBody>
                    <a:bodyPr/>
                    <a:lstStyle/>
                    <a:p>
                      <a:pPr>
                        <a:lnSpc>
                          <a:spcPct val="115000"/>
                        </a:lnSpc>
                        <a:spcAft>
                          <a:spcPts val="0"/>
                        </a:spcAft>
                      </a:pPr>
                      <a:r>
                        <a:rPr lang="en-AU" sz="1050"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Withholding tax upon sale</a:t>
                      </a:r>
                      <a:endParaRPr lang="en-AU" sz="105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2486963233"/>
                  </a:ext>
                </a:extLst>
              </a:tr>
              <a:tr h="180020">
                <a:tc>
                  <a:txBody>
                    <a:bodyPr/>
                    <a:lstStyle/>
                    <a:p>
                      <a:pPr>
                        <a:lnSpc>
                          <a:spcPct val="115000"/>
                        </a:lnSpc>
                        <a:spcAft>
                          <a:spcPts val="0"/>
                        </a:spcAft>
                      </a:pPr>
                      <a:r>
                        <a:rPr lang="en-AU" sz="1050" b="1"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France </a:t>
                      </a:r>
                      <a:endParaRPr lang="en-AU" sz="105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nSpc>
                          <a:spcPct val="115000"/>
                        </a:lnSpc>
                        <a:spcAft>
                          <a:spcPts val="0"/>
                        </a:spcAft>
                      </a:pPr>
                      <a:r>
                        <a:rPr lang="en-AU" sz="1050"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Both</a:t>
                      </a:r>
                      <a:endParaRPr lang="en-AU" sz="105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4"/>
                    </a:solidFill>
                  </a:tcPr>
                </a:tc>
                <a:tc>
                  <a:txBody>
                    <a:bodyPr/>
                    <a:lstStyle/>
                    <a:p>
                      <a:pPr>
                        <a:lnSpc>
                          <a:spcPct val="115000"/>
                        </a:lnSpc>
                        <a:spcAft>
                          <a:spcPts val="0"/>
                        </a:spcAft>
                      </a:pPr>
                      <a:r>
                        <a:rPr lang="en-AU" sz="1050"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No</a:t>
                      </a:r>
                      <a:endParaRPr lang="en-AU" sz="105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4"/>
                    </a:solidFill>
                  </a:tcPr>
                </a:tc>
                <a:tc>
                  <a:txBody>
                    <a:bodyPr/>
                    <a:lstStyle/>
                    <a:p>
                      <a:pPr>
                        <a:lnSpc>
                          <a:spcPct val="115000"/>
                        </a:lnSpc>
                        <a:spcAft>
                          <a:spcPts val="0"/>
                        </a:spcAft>
                      </a:pPr>
                      <a:r>
                        <a:rPr lang="en-AU" sz="1050"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No</a:t>
                      </a:r>
                      <a:endParaRPr lang="en-AU" sz="105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4"/>
                    </a:solidFill>
                  </a:tcPr>
                </a:tc>
                <a:tc>
                  <a:txBody>
                    <a:bodyPr/>
                    <a:lstStyle/>
                    <a:p>
                      <a:pPr>
                        <a:lnSpc>
                          <a:spcPct val="115000"/>
                        </a:lnSpc>
                        <a:spcAft>
                          <a:spcPts val="0"/>
                        </a:spcAft>
                      </a:pPr>
                      <a:r>
                        <a:rPr lang="en-AU" sz="1050"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Paris only</a:t>
                      </a:r>
                      <a:endParaRPr lang="en-AU" sz="105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2"/>
                    </a:solidFill>
                  </a:tcPr>
                </a:tc>
                <a:tc>
                  <a:txBody>
                    <a:bodyPr/>
                    <a:lstStyle/>
                    <a:p>
                      <a:pPr>
                        <a:lnSpc>
                          <a:spcPct val="115000"/>
                        </a:lnSpc>
                        <a:spcAft>
                          <a:spcPts val="0"/>
                        </a:spcAft>
                      </a:pPr>
                      <a:r>
                        <a:rPr lang="en-AU" sz="1050" dirty="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rPr>
                        <a:t>Wealth tax on non-residents </a:t>
                      </a:r>
                      <a:endParaRPr lang="en-AU" sz="105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820956511"/>
                  </a:ext>
                </a:extLst>
              </a:tr>
              <a:tr h="180020">
                <a:tc>
                  <a:txBody>
                    <a:bodyPr/>
                    <a:lstStyle/>
                    <a:p>
                      <a:pPr>
                        <a:lnSpc>
                          <a:spcPct val="115000"/>
                        </a:lnSpc>
                        <a:spcAft>
                          <a:spcPts val="0"/>
                        </a:spcAft>
                      </a:pPr>
                      <a:r>
                        <a:rPr lang="en-AU" sz="1050" b="1"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USA</a:t>
                      </a:r>
                      <a:endParaRPr lang="en-AU" sz="105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nSpc>
                          <a:spcPct val="115000"/>
                        </a:lnSpc>
                        <a:spcAft>
                          <a:spcPts val="0"/>
                        </a:spcAft>
                      </a:pPr>
                      <a:r>
                        <a:rPr lang="en-AU" sz="1050"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Both</a:t>
                      </a:r>
                      <a:endParaRPr lang="en-AU" sz="105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4"/>
                    </a:solidFill>
                  </a:tcPr>
                </a:tc>
                <a:tc>
                  <a:txBody>
                    <a:bodyPr/>
                    <a:lstStyle/>
                    <a:p>
                      <a:pPr>
                        <a:lnSpc>
                          <a:spcPct val="115000"/>
                        </a:lnSpc>
                        <a:spcAft>
                          <a:spcPts val="0"/>
                        </a:spcAft>
                      </a:pPr>
                      <a:r>
                        <a:rPr lang="en-AU" sz="1050"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No</a:t>
                      </a:r>
                      <a:endParaRPr lang="en-AU" sz="105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4"/>
                    </a:solidFill>
                  </a:tcPr>
                </a:tc>
                <a:tc>
                  <a:txBody>
                    <a:bodyPr/>
                    <a:lstStyle/>
                    <a:p>
                      <a:pPr>
                        <a:lnSpc>
                          <a:spcPct val="115000"/>
                        </a:lnSpc>
                        <a:spcAft>
                          <a:spcPts val="0"/>
                        </a:spcAft>
                      </a:pPr>
                      <a:r>
                        <a:rPr lang="en-AU" sz="1050"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No</a:t>
                      </a:r>
                      <a:endParaRPr lang="en-AU" sz="105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4"/>
                    </a:solidFill>
                  </a:tcPr>
                </a:tc>
                <a:tc>
                  <a:txBody>
                    <a:bodyPr/>
                    <a:lstStyle/>
                    <a:p>
                      <a:pPr>
                        <a:lnSpc>
                          <a:spcPct val="115000"/>
                        </a:lnSpc>
                        <a:spcAft>
                          <a:spcPts val="0"/>
                        </a:spcAft>
                      </a:pPr>
                      <a:r>
                        <a:rPr lang="en-AU" sz="1050"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No</a:t>
                      </a:r>
                      <a:endParaRPr lang="en-AU" sz="105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4"/>
                    </a:solidFill>
                  </a:tcPr>
                </a:tc>
                <a:tc>
                  <a:txBody>
                    <a:bodyPr/>
                    <a:lstStyle/>
                    <a:p>
                      <a:pPr>
                        <a:lnSpc>
                          <a:spcPct val="115000"/>
                        </a:lnSpc>
                        <a:spcAft>
                          <a:spcPts val="0"/>
                        </a:spcAft>
                      </a:pPr>
                      <a:r>
                        <a:rPr lang="en-AU" sz="1050"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Withholding tax upon sale</a:t>
                      </a:r>
                      <a:endParaRPr lang="en-AU" sz="105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3102513277"/>
                  </a:ext>
                </a:extLst>
              </a:tr>
              <a:tr h="180020">
                <a:tc>
                  <a:txBody>
                    <a:bodyPr/>
                    <a:lstStyle/>
                    <a:p>
                      <a:pPr>
                        <a:lnSpc>
                          <a:spcPct val="115000"/>
                        </a:lnSpc>
                        <a:spcAft>
                          <a:spcPts val="0"/>
                        </a:spcAft>
                      </a:pPr>
                      <a:r>
                        <a:rPr lang="en-AU" sz="1050" b="1"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Germany, Belgium, Netherlands, China, Japan, Spain</a:t>
                      </a:r>
                      <a:endParaRPr lang="en-AU" sz="105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nSpc>
                          <a:spcPct val="115000"/>
                        </a:lnSpc>
                        <a:spcAft>
                          <a:spcPts val="0"/>
                        </a:spcAft>
                      </a:pPr>
                      <a:r>
                        <a:rPr lang="en-AU" sz="105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Both</a:t>
                      </a:r>
                      <a:endParaRPr lang="en-AU" sz="105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4"/>
                    </a:solidFill>
                  </a:tcPr>
                </a:tc>
                <a:tc>
                  <a:txBody>
                    <a:bodyPr/>
                    <a:lstStyle/>
                    <a:p>
                      <a:pPr>
                        <a:lnSpc>
                          <a:spcPct val="115000"/>
                        </a:lnSpc>
                        <a:spcAft>
                          <a:spcPts val="0"/>
                        </a:spcAft>
                      </a:pPr>
                      <a:r>
                        <a:rPr lang="en-AU" sz="105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No</a:t>
                      </a:r>
                      <a:endParaRPr lang="en-AU" sz="105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4"/>
                    </a:solidFill>
                  </a:tcPr>
                </a:tc>
                <a:tc>
                  <a:txBody>
                    <a:bodyPr/>
                    <a:lstStyle/>
                    <a:p>
                      <a:pPr>
                        <a:lnSpc>
                          <a:spcPct val="115000"/>
                        </a:lnSpc>
                        <a:spcAft>
                          <a:spcPts val="0"/>
                        </a:spcAft>
                      </a:pPr>
                      <a:r>
                        <a:rPr lang="en-AU" sz="105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No</a:t>
                      </a:r>
                      <a:endParaRPr lang="en-AU" sz="105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4"/>
                    </a:solidFill>
                  </a:tcPr>
                </a:tc>
                <a:tc>
                  <a:txBody>
                    <a:bodyPr/>
                    <a:lstStyle/>
                    <a:p>
                      <a:pPr>
                        <a:lnSpc>
                          <a:spcPct val="115000"/>
                        </a:lnSpc>
                        <a:spcAft>
                          <a:spcPts val="0"/>
                        </a:spcAft>
                      </a:pPr>
                      <a:r>
                        <a:rPr lang="en-AU" sz="105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No</a:t>
                      </a:r>
                      <a:endParaRPr lang="en-AU" sz="105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4"/>
                    </a:solidFill>
                  </a:tcPr>
                </a:tc>
                <a:tc>
                  <a:txBody>
                    <a:bodyPr/>
                    <a:lstStyle/>
                    <a:p>
                      <a:pPr marL="0" marR="0" lvl="0" indent="0" algn="l" defTabSz="914400" rtl="0" eaLnBrk="1" fontAlgn="auto" latinLnBrk="0" hangingPunct="1">
                        <a:lnSpc>
                          <a:spcPct val="115000"/>
                        </a:lnSpc>
                        <a:spcBef>
                          <a:spcPts val="0"/>
                        </a:spcBef>
                        <a:spcAft>
                          <a:spcPts val="0"/>
                        </a:spcAft>
                        <a:buClrTx/>
                        <a:buSzTx/>
                        <a:buFontTx/>
                        <a:buNone/>
                        <a:tabLst/>
                        <a:defRPr/>
                      </a:pPr>
                      <a:r>
                        <a:rPr lang="en-AU" sz="1050"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 In Spain, residency if purchase a property worth more than €500,000</a:t>
                      </a:r>
                      <a:endParaRPr lang="en-AU" sz="105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0"/>
                        </a:spcAft>
                      </a:pPr>
                      <a:endParaRPr lang="en-AU" sz="105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4"/>
                    </a:solidFill>
                  </a:tcPr>
                </a:tc>
                <a:extLst>
                  <a:ext uri="{0D108BD9-81ED-4DB2-BD59-A6C34878D82A}">
                    <a16:rowId xmlns:a16="http://schemas.microsoft.com/office/drawing/2014/main" val="2270824224"/>
                  </a:ext>
                </a:extLst>
              </a:tr>
            </a:tbl>
          </a:graphicData>
        </a:graphic>
      </p:graphicFrame>
      <p:sp>
        <p:nvSpPr>
          <p:cNvPr id="6" name="Content Placeholder 5"/>
          <p:cNvSpPr>
            <a:spLocks noGrp="1"/>
          </p:cNvSpPr>
          <p:nvPr>
            <p:ph idx="1"/>
          </p:nvPr>
        </p:nvSpPr>
        <p:spPr>
          <a:xfrm>
            <a:off x="594754" y="1063968"/>
            <a:ext cx="8642350" cy="276999"/>
          </a:xfrm>
        </p:spPr>
        <p:txBody>
          <a:bodyPr/>
          <a:lstStyle/>
          <a:p>
            <a:r>
              <a:rPr lang="en-AU" dirty="0"/>
              <a:t>Restrictions on foreigners buying residential real estate</a:t>
            </a:r>
            <a:r>
              <a:rPr lang="en-AU" b="1" dirty="0"/>
              <a:t> </a:t>
            </a:r>
            <a:endParaRPr lang="en-AU" dirty="0"/>
          </a:p>
        </p:txBody>
      </p:sp>
      <p:grpSp>
        <p:nvGrpSpPr>
          <p:cNvPr id="8" name="Group 7"/>
          <p:cNvGrpSpPr/>
          <p:nvPr/>
        </p:nvGrpSpPr>
        <p:grpSpPr>
          <a:xfrm>
            <a:off x="56456" y="2132856"/>
            <a:ext cx="920552" cy="4176464"/>
            <a:chOff x="108862" y="-72015"/>
            <a:chExt cx="920552" cy="3148642"/>
          </a:xfrm>
        </p:grpSpPr>
        <p:cxnSp>
          <p:nvCxnSpPr>
            <p:cNvPr id="9" name="Straight Arrow Connector 8"/>
            <p:cNvCxnSpPr/>
            <p:nvPr/>
          </p:nvCxnSpPr>
          <p:spPr>
            <a:xfrm flipV="1">
              <a:off x="569138" y="-72015"/>
              <a:ext cx="0" cy="314864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 Box 2"/>
            <p:cNvSpPr txBox="1">
              <a:spLocks noChangeArrowheads="1"/>
            </p:cNvSpPr>
            <p:nvPr/>
          </p:nvSpPr>
          <p:spPr bwMode="auto">
            <a:xfrm>
              <a:off x="108862" y="1080227"/>
              <a:ext cx="920552" cy="624230"/>
            </a:xfrm>
            <a:prstGeom prst="rect">
              <a:avLst/>
            </a:prstGeom>
            <a:solidFill>
              <a:schemeClr val="accent3"/>
            </a:solidFill>
            <a:ln w="9525">
              <a:solidFill>
                <a:schemeClr val="tx1"/>
              </a:solidFill>
              <a:miter lim="800000"/>
              <a:headEnd/>
              <a:tailEnd/>
            </a:ln>
          </p:spPr>
          <p:txBody>
            <a:bodyPr rot="0" vert="horz" wrap="square" lIns="91440" tIns="45720" rIns="91440" bIns="45720" anchor="t" anchorCtr="0">
              <a:spAutoFit/>
            </a:bodyPr>
            <a:lstStyle/>
            <a:p>
              <a:pPr algn="ctr">
                <a:lnSpc>
                  <a:spcPct val="115000"/>
                </a:lnSpc>
                <a:spcAft>
                  <a:spcPts val="0"/>
                </a:spcAft>
              </a:pPr>
              <a:r>
                <a:rPr lang="en-AU" sz="1000" b="1" dirty="0">
                  <a:effectLst/>
                  <a:latin typeface="Arial" panose="020B0604020202020204" pitchFamily="34" charset="0"/>
                  <a:ea typeface="Calibri" panose="020F0502020204030204" pitchFamily="34" charset="0"/>
                  <a:cs typeface="Arial" panose="020B0604020202020204" pitchFamily="34" charset="0"/>
                </a:rPr>
                <a:t>More restrictions on foreign investment</a:t>
              </a:r>
              <a:endParaRPr lang="en-AU" sz="1100" dirty="0">
                <a:effectLst/>
                <a:latin typeface="Arial" panose="020B0604020202020204" pitchFamily="34" charset="0"/>
                <a:ea typeface="Calibri" panose="020F0502020204030204" pitchFamily="34" charset="0"/>
                <a:cs typeface="Arial" panose="020B0604020202020204" pitchFamily="34" charset="0"/>
              </a:endParaRPr>
            </a:p>
          </p:txBody>
        </p:sp>
      </p:grpSp>
    </p:spTree>
    <p:extLst>
      <p:ext uri="{BB962C8B-B14F-4D97-AF65-F5344CB8AC3E}">
        <p14:creationId xmlns:p14="http://schemas.microsoft.com/office/powerpoint/2010/main" val="406798540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hart 4">
            <a:extLst>
              <a:ext uri="{FF2B5EF4-FFF2-40B4-BE49-F238E27FC236}">
                <a16:creationId xmlns:a16="http://schemas.microsoft.com/office/drawing/2014/main" id="{EDFACC8C-24CD-4B04-BE38-635FD7476FF3}"/>
              </a:ext>
            </a:extLst>
          </p:cNvPr>
          <p:cNvGraphicFramePr>
            <a:graphicFrameLocks noChangeAspect="1"/>
          </p:cNvGraphicFramePr>
          <p:nvPr>
            <p:extLst>
              <p:ext uri="{D42A27DB-BD31-4B8C-83A1-F6EECF244321}">
                <p14:modId xmlns:p14="http://schemas.microsoft.com/office/powerpoint/2010/main" val="3110621039"/>
              </p:ext>
            </p:extLst>
          </p:nvPr>
        </p:nvGraphicFramePr>
        <p:xfrm>
          <a:off x="-553" y="0"/>
          <a:ext cx="8759688" cy="6858000"/>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Box 2">
            <a:extLst>
              <a:ext uri="{FF2B5EF4-FFF2-40B4-BE49-F238E27FC236}">
                <a16:creationId xmlns:a16="http://schemas.microsoft.com/office/drawing/2014/main" id="{B76A63B1-502C-450D-80B3-57A0F52F4389}"/>
              </a:ext>
            </a:extLst>
          </p:cNvPr>
          <p:cNvSpPr txBox="1"/>
          <p:nvPr/>
        </p:nvSpPr>
        <p:spPr>
          <a:xfrm>
            <a:off x="8721035" y="1130417"/>
            <a:ext cx="935897" cy="338554"/>
          </a:xfrm>
          <a:prstGeom prst="rect">
            <a:avLst/>
          </a:prstGeom>
          <a:noFill/>
        </p:spPr>
        <p:txBody>
          <a:bodyPr wrap="non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AU" sz="2200" dirty="0">
                <a:solidFill>
                  <a:schemeClr val="tx2"/>
                </a:solidFill>
              </a:rPr>
              <a:t>Victoria</a:t>
            </a:r>
          </a:p>
        </p:txBody>
      </p:sp>
      <p:sp>
        <p:nvSpPr>
          <p:cNvPr id="8" name="TextBox 2">
            <a:extLst>
              <a:ext uri="{FF2B5EF4-FFF2-40B4-BE49-F238E27FC236}">
                <a16:creationId xmlns:a16="http://schemas.microsoft.com/office/drawing/2014/main" id="{21036FDF-CBEF-442D-ABB1-3DBAE1B30838}"/>
              </a:ext>
            </a:extLst>
          </p:cNvPr>
          <p:cNvSpPr txBox="1"/>
          <p:nvPr/>
        </p:nvSpPr>
        <p:spPr>
          <a:xfrm>
            <a:off x="8721035" y="423449"/>
            <a:ext cx="657231" cy="338554"/>
          </a:xfrm>
          <a:prstGeom prst="rect">
            <a:avLst/>
          </a:prstGeom>
          <a:noFill/>
        </p:spPr>
        <p:txBody>
          <a:bodyPr wrap="non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AU" sz="2200" dirty="0">
                <a:solidFill>
                  <a:schemeClr val="bg2"/>
                </a:solidFill>
              </a:rPr>
              <a:t>NSW</a:t>
            </a:r>
          </a:p>
        </p:txBody>
      </p:sp>
      <p:sp>
        <p:nvSpPr>
          <p:cNvPr id="9" name="TextBox 2">
            <a:extLst>
              <a:ext uri="{FF2B5EF4-FFF2-40B4-BE49-F238E27FC236}">
                <a16:creationId xmlns:a16="http://schemas.microsoft.com/office/drawing/2014/main" id="{D491BB01-6DDC-4A3A-998F-CE0DCCE1C95C}"/>
              </a:ext>
            </a:extLst>
          </p:cNvPr>
          <p:cNvSpPr txBox="1"/>
          <p:nvPr/>
        </p:nvSpPr>
        <p:spPr>
          <a:xfrm>
            <a:off x="8721035" y="4262692"/>
            <a:ext cx="439223" cy="338554"/>
          </a:xfrm>
          <a:prstGeom prst="rect">
            <a:avLst/>
          </a:prstGeom>
          <a:noFill/>
        </p:spPr>
        <p:txBody>
          <a:bodyPr wrap="non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AU" sz="2200" dirty="0">
                <a:solidFill>
                  <a:schemeClr val="accent1"/>
                </a:solidFill>
              </a:rPr>
              <a:t>Qld</a:t>
            </a:r>
          </a:p>
        </p:txBody>
      </p:sp>
      <p:sp>
        <p:nvSpPr>
          <p:cNvPr id="11" name="TextBox 2">
            <a:extLst>
              <a:ext uri="{FF2B5EF4-FFF2-40B4-BE49-F238E27FC236}">
                <a16:creationId xmlns:a16="http://schemas.microsoft.com/office/drawing/2014/main" id="{1421AB61-A9BE-457C-A486-8BA4783D8310}"/>
              </a:ext>
            </a:extLst>
          </p:cNvPr>
          <p:cNvSpPr txBox="1"/>
          <p:nvPr/>
        </p:nvSpPr>
        <p:spPr>
          <a:xfrm>
            <a:off x="8721035" y="5296801"/>
            <a:ext cx="375103" cy="338554"/>
          </a:xfrm>
          <a:prstGeom prst="rect">
            <a:avLst/>
          </a:prstGeom>
          <a:noFill/>
        </p:spPr>
        <p:txBody>
          <a:bodyPr wrap="non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AU" sz="2200" dirty="0">
                <a:solidFill>
                  <a:schemeClr val="accent3"/>
                </a:solidFill>
              </a:rPr>
              <a:t>SA</a:t>
            </a:r>
          </a:p>
        </p:txBody>
      </p:sp>
      <p:sp>
        <p:nvSpPr>
          <p:cNvPr id="12" name="TextBox 2">
            <a:extLst>
              <a:ext uri="{FF2B5EF4-FFF2-40B4-BE49-F238E27FC236}">
                <a16:creationId xmlns:a16="http://schemas.microsoft.com/office/drawing/2014/main" id="{BF0E38CA-96FF-40B6-985D-33FA59347066}"/>
              </a:ext>
            </a:extLst>
          </p:cNvPr>
          <p:cNvSpPr txBox="1"/>
          <p:nvPr/>
        </p:nvSpPr>
        <p:spPr>
          <a:xfrm>
            <a:off x="8721035" y="5629782"/>
            <a:ext cx="1099596" cy="677108"/>
          </a:xfrm>
          <a:prstGeom prst="rect">
            <a:avLst/>
          </a:prstGeom>
          <a:noFill/>
        </p:spPr>
        <p:txBody>
          <a:bodyPr wrap="non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AU" sz="2200" dirty="0" err="1">
                <a:solidFill>
                  <a:schemeClr val="accent4"/>
                </a:solidFill>
              </a:rPr>
              <a:t>Tas</a:t>
            </a:r>
            <a:r>
              <a:rPr lang="en-AU" sz="2200" dirty="0">
                <a:solidFill>
                  <a:schemeClr val="accent4"/>
                </a:solidFill>
              </a:rPr>
              <a:t>, NT, </a:t>
            </a:r>
          </a:p>
          <a:p>
            <a:r>
              <a:rPr lang="en-AU" sz="2200" dirty="0">
                <a:solidFill>
                  <a:schemeClr val="accent4"/>
                </a:solidFill>
              </a:rPr>
              <a:t>ACT</a:t>
            </a:r>
          </a:p>
        </p:txBody>
      </p:sp>
      <p:sp>
        <p:nvSpPr>
          <p:cNvPr id="13" name="TextBox 2">
            <a:extLst>
              <a:ext uri="{FF2B5EF4-FFF2-40B4-BE49-F238E27FC236}">
                <a16:creationId xmlns:a16="http://schemas.microsoft.com/office/drawing/2014/main" id="{0704AD27-2E3C-4579-8B5A-34B4E0403B32}"/>
              </a:ext>
            </a:extLst>
          </p:cNvPr>
          <p:cNvSpPr txBox="1"/>
          <p:nvPr/>
        </p:nvSpPr>
        <p:spPr>
          <a:xfrm>
            <a:off x="8721035" y="4913572"/>
            <a:ext cx="443198" cy="338554"/>
          </a:xfrm>
          <a:prstGeom prst="rect">
            <a:avLst/>
          </a:prstGeom>
          <a:noFill/>
        </p:spPr>
        <p:txBody>
          <a:bodyPr wrap="non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AU" sz="2200" dirty="0">
                <a:solidFill>
                  <a:schemeClr val="accent2"/>
                </a:solidFill>
              </a:rPr>
              <a:t>WA</a:t>
            </a:r>
          </a:p>
        </p:txBody>
      </p:sp>
      <p:cxnSp>
        <p:nvCxnSpPr>
          <p:cNvPr id="15" name="Straight Arrow Connector 14">
            <a:extLst>
              <a:ext uri="{FF2B5EF4-FFF2-40B4-BE49-F238E27FC236}">
                <a16:creationId xmlns:a16="http://schemas.microsoft.com/office/drawing/2014/main" id="{D00696BA-AA28-48C9-A46D-93D6021B746E}"/>
              </a:ext>
            </a:extLst>
          </p:cNvPr>
          <p:cNvCxnSpPr>
            <a:cxnSpLocks/>
          </p:cNvCxnSpPr>
          <p:nvPr/>
        </p:nvCxnSpPr>
        <p:spPr bwMode="auto">
          <a:xfrm flipH="1">
            <a:off x="8534402" y="5118100"/>
            <a:ext cx="186633" cy="159426"/>
          </a:xfrm>
          <a:prstGeom prst="straightConnector1">
            <a:avLst/>
          </a:prstGeom>
          <a:solidFill>
            <a:schemeClr val="accent1"/>
          </a:solidFill>
          <a:ln w="9525" cap="flat" cmpd="sng" algn="ctr">
            <a:solidFill>
              <a:schemeClr val="accent2"/>
            </a:solidFill>
            <a:prstDash val="solid"/>
            <a:round/>
            <a:headEnd type="none" w="med" len="med"/>
            <a:tailEnd type="triangle"/>
          </a:ln>
          <a:effectLst/>
        </p:spPr>
      </p:cxnSp>
    </p:spTree>
    <p:extLst>
      <p:ext uri="{BB962C8B-B14F-4D97-AF65-F5344CB8AC3E}">
        <p14:creationId xmlns:p14="http://schemas.microsoft.com/office/powerpoint/2010/main" val="225453853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a:extLst>
              <a:ext uri="{FF2B5EF4-FFF2-40B4-BE49-F238E27FC236}">
                <a16:creationId xmlns:a16="http://schemas.microsoft.com/office/drawing/2014/main" id="{0D843D4D-515B-469F-98E3-37A7DF98AAD1}"/>
              </a:ext>
            </a:extLst>
          </p:cNvPr>
          <p:cNvGraphicFramePr/>
          <p:nvPr>
            <p:extLst>
              <p:ext uri="{D42A27DB-BD31-4B8C-83A1-F6EECF244321}">
                <p14:modId xmlns:p14="http://schemas.microsoft.com/office/powerpoint/2010/main" val="145294006"/>
              </p:ext>
            </p:extLst>
          </p:nvPr>
        </p:nvGraphicFramePr>
        <p:xfrm>
          <a:off x="1" y="0"/>
          <a:ext cx="9906000" cy="6858000"/>
        </p:xfrm>
        <a:graphic>
          <a:graphicData uri="http://schemas.openxmlformats.org/drawingml/2006/chart">
            <c:chart xmlns:c="http://schemas.openxmlformats.org/drawingml/2006/chart" xmlns:r="http://schemas.openxmlformats.org/officeDocument/2006/relationships" r:id="rId3"/>
          </a:graphicData>
        </a:graphic>
      </p:graphicFrame>
      <p:sp>
        <p:nvSpPr>
          <p:cNvPr id="5" name="TextBox 4">
            <a:extLst>
              <a:ext uri="{FF2B5EF4-FFF2-40B4-BE49-F238E27FC236}">
                <a16:creationId xmlns:a16="http://schemas.microsoft.com/office/drawing/2014/main" id="{178683FF-1D90-4F43-8973-100740924826}"/>
              </a:ext>
            </a:extLst>
          </p:cNvPr>
          <p:cNvSpPr txBox="1"/>
          <p:nvPr/>
        </p:nvSpPr>
        <p:spPr>
          <a:xfrm>
            <a:off x="578408" y="4854654"/>
            <a:ext cx="2276376" cy="677108"/>
          </a:xfrm>
          <a:prstGeom prst="rect">
            <a:avLst/>
          </a:prstGeom>
          <a:solidFill>
            <a:schemeClr val="bg1"/>
          </a:solidFill>
        </p:spPr>
        <p:txBody>
          <a:bodyPr wrap="square" lIns="74854" tIns="0" rIns="74854"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2200" dirty="0">
                <a:solidFill>
                  <a:schemeClr val="accent4"/>
                </a:solidFill>
              </a:rPr>
              <a:t>60-69</a:t>
            </a:r>
          </a:p>
          <a:p>
            <a:r>
              <a:rPr lang="en-US" sz="2200" dirty="0">
                <a:solidFill>
                  <a:schemeClr val="accent4"/>
                </a:solidFill>
              </a:rPr>
              <a:t>Classic boomers</a:t>
            </a:r>
          </a:p>
        </p:txBody>
      </p:sp>
      <p:sp>
        <p:nvSpPr>
          <p:cNvPr id="6" name="TextBox 5">
            <a:extLst>
              <a:ext uri="{FF2B5EF4-FFF2-40B4-BE49-F238E27FC236}">
                <a16:creationId xmlns:a16="http://schemas.microsoft.com/office/drawing/2014/main" id="{78C39BF9-7E9E-4A6E-B030-35EB37BCD9C6}"/>
              </a:ext>
            </a:extLst>
          </p:cNvPr>
          <p:cNvSpPr txBox="1"/>
          <p:nvPr/>
        </p:nvSpPr>
        <p:spPr>
          <a:xfrm>
            <a:off x="964903" y="2523130"/>
            <a:ext cx="1501706" cy="1354217"/>
          </a:xfrm>
          <a:prstGeom prst="rect">
            <a:avLst/>
          </a:prstGeom>
          <a:noFill/>
        </p:spPr>
        <p:txBody>
          <a:bodyPr wrap="square" lIns="74854" tIns="0" rIns="74854"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2200" dirty="0">
                <a:solidFill>
                  <a:schemeClr val="accent3"/>
                </a:solidFill>
              </a:rPr>
              <a:t>Last BB</a:t>
            </a:r>
          </a:p>
          <a:p>
            <a:r>
              <a:rPr lang="en-US" sz="2200" dirty="0">
                <a:solidFill>
                  <a:schemeClr val="accent3"/>
                </a:solidFill>
              </a:rPr>
              <a:t>age today/ Gen X</a:t>
            </a:r>
          </a:p>
          <a:p>
            <a:r>
              <a:rPr lang="en-US" sz="2200" dirty="0">
                <a:solidFill>
                  <a:schemeClr val="accent3"/>
                </a:solidFill>
              </a:rPr>
              <a:t>50-59</a:t>
            </a:r>
          </a:p>
        </p:txBody>
      </p:sp>
      <p:sp>
        <p:nvSpPr>
          <p:cNvPr id="7" name="TextBox 6">
            <a:extLst>
              <a:ext uri="{FF2B5EF4-FFF2-40B4-BE49-F238E27FC236}">
                <a16:creationId xmlns:a16="http://schemas.microsoft.com/office/drawing/2014/main" id="{00EFCEED-AA92-4A15-B40F-2433A44BB205}"/>
              </a:ext>
            </a:extLst>
          </p:cNvPr>
          <p:cNvSpPr txBox="1"/>
          <p:nvPr/>
        </p:nvSpPr>
        <p:spPr>
          <a:xfrm>
            <a:off x="2821651" y="2331114"/>
            <a:ext cx="988349" cy="677108"/>
          </a:xfrm>
          <a:prstGeom prst="rect">
            <a:avLst/>
          </a:prstGeom>
          <a:noFill/>
        </p:spPr>
        <p:txBody>
          <a:bodyPr wrap="square" lIns="74854" tIns="0" rIns="74854"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2200" dirty="0">
                <a:solidFill>
                  <a:schemeClr val="accent2"/>
                </a:solidFill>
              </a:rPr>
              <a:t>Gen X</a:t>
            </a:r>
          </a:p>
          <a:p>
            <a:r>
              <a:rPr lang="en-US" sz="2200" dirty="0">
                <a:solidFill>
                  <a:schemeClr val="accent2"/>
                </a:solidFill>
              </a:rPr>
              <a:t>40-49</a:t>
            </a:r>
          </a:p>
        </p:txBody>
      </p:sp>
      <p:sp>
        <p:nvSpPr>
          <p:cNvPr id="8" name="TextBox 7">
            <a:extLst>
              <a:ext uri="{FF2B5EF4-FFF2-40B4-BE49-F238E27FC236}">
                <a16:creationId xmlns:a16="http://schemas.microsoft.com/office/drawing/2014/main" id="{3B4DC496-7E03-4493-A84D-23541992B51A}"/>
              </a:ext>
            </a:extLst>
          </p:cNvPr>
          <p:cNvSpPr txBox="1"/>
          <p:nvPr/>
        </p:nvSpPr>
        <p:spPr>
          <a:xfrm>
            <a:off x="4159643" y="3665904"/>
            <a:ext cx="1162635" cy="1015663"/>
          </a:xfrm>
          <a:prstGeom prst="rect">
            <a:avLst/>
          </a:prstGeom>
          <a:solidFill>
            <a:schemeClr val="bg1"/>
          </a:solidFill>
        </p:spPr>
        <p:txBody>
          <a:bodyPr wrap="square" lIns="74854" tIns="0" rIns="74854"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2200" dirty="0">
                <a:solidFill>
                  <a:schemeClr val="accent1"/>
                </a:solidFill>
              </a:rPr>
              <a:t>30-39</a:t>
            </a:r>
          </a:p>
          <a:p>
            <a:r>
              <a:rPr lang="en-US" sz="2200" dirty="0">
                <a:solidFill>
                  <a:schemeClr val="accent1"/>
                </a:solidFill>
              </a:rPr>
              <a:t>Gen X/ Gen Y</a:t>
            </a:r>
          </a:p>
        </p:txBody>
      </p:sp>
      <p:sp>
        <p:nvSpPr>
          <p:cNvPr id="9" name="TextBox 8">
            <a:extLst>
              <a:ext uri="{FF2B5EF4-FFF2-40B4-BE49-F238E27FC236}">
                <a16:creationId xmlns:a16="http://schemas.microsoft.com/office/drawing/2014/main" id="{C157463C-EC73-46B8-B819-C38FB0D7B769}"/>
              </a:ext>
            </a:extLst>
          </p:cNvPr>
          <p:cNvSpPr txBox="1"/>
          <p:nvPr/>
        </p:nvSpPr>
        <p:spPr>
          <a:xfrm>
            <a:off x="5780776" y="3102169"/>
            <a:ext cx="1000858" cy="677108"/>
          </a:xfrm>
          <a:prstGeom prst="rect">
            <a:avLst/>
          </a:prstGeom>
          <a:solidFill>
            <a:schemeClr val="bg1"/>
          </a:solidFill>
        </p:spPr>
        <p:txBody>
          <a:bodyPr wrap="square" lIns="74854" tIns="0" rIns="74854"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2200" dirty="0">
                <a:solidFill>
                  <a:schemeClr val="tx2"/>
                </a:solidFill>
              </a:rPr>
              <a:t>20-29</a:t>
            </a:r>
          </a:p>
          <a:p>
            <a:r>
              <a:rPr lang="en-US" sz="2200" dirty="0">
                <a:solidFill>
                  <a:schemeClr val="tx2"/>
                </a:solidFill>
              </a:rPr>
              <a:t>Gen Y</a:t>
            </a:r>
          </a:p>
        </p:txBody>
      </p:sp>
      <p:sp>
        <p:nvSpPr>
          <p:cNvPr id="10" name="TextBox 9">
            <a:extLst>
              <a:ext uri="{FF2B5EF4-FFF2-40B4-BE49-F238E27FC236}">
                <a16:creationId xmlns:a16="http://schemas.microsoft.com/office/drawing/2014/main" id="{0DBC0A52-E1EF-43EB-9876-7831F34BF6A9}"/>
              </a:ext>
            </a:extLst>
          </p:cNvPr>
          <p:cNvSpPr txBox="1"/>
          <p:nvPr/>
        </p:nvSpPr>
        <p:spPr>
          <a:xfrm>
            <a:off x="6945755" y="3035688"/>
            <a:ext cx="992625" cy="677108"/>
          </a:xfrm>
          <a:prstGeom prst="rect">
            <a:avLst/>
          </a:prstGeom>
          <a:solidFill>
            <a:schemeClr val="bg1"/>
          </a:solidFill>
        </p:spPr>
        <p:txBody>
          <a:bodyPr wrap="square" lIns="74854" tIns="0" rIns="74854"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2200" dirty="0">
                <a:solidFill>
                  <a:schemeClr val="bg2"/>
                </a:solidFill>
              </a:rPr>
              <a:t>10-19</a:t>
            </a:r>
          </a:p>
          <a:p>
            <a:r>
              <a:rPr lang="en-US" sz="2200" dirty="0">
                <a:solidFill>
                  <a:schemeClr val="bg2"/>
                </a:solidFill>
              </a:rPr>
              <a:t>Gen Y</a:t>
            </a:r>
          </a:p>
        </p:txBody>
      </p:sp>
      <p:sp>
        <p:nvSpPr>
          <p:cNvPr id="11" name="TextBox 10">
            <a:extLst>
              <a:ext uri="{FF2B5EF4-FFF2-40B4-BE49-F238E27FC236}">
                <a16:creationId xmlns:a16="http://schemas.microsoft.com/office/drawing/2014/main" id="{00232712-BB20-4312-81F8-9BDE7C361152}"/>
              </a:ext>
            </a:extLst>
          </p:cNvPr>
          <p:cNvSpPr txBox="1"/>
          <p:nvPr/>
        </p:nvSpPr>
        <p:spPr>
          <a:xfrm>
            <a:off x="8915405" y="1435346"/>
            <a:ext cx="967150" cy="677108"/>
          </a:xfrm>
          <a:prstGeom prst="rect">
            <a:avLst/>
          </a:prstGeom>
          <a:noFill/>
        </p:spPr>
        <p:txBody>
          <a:bodyPr wrap="square" lIns="74854" tIns="0" rIns="74854"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2200" dirty="0"/>
              <a:t>0-9</a:t>
            </a:r>
          </a:p>
          <a:p>
            <a:r>
              <a:rPr lang="en-US" sz="2200" dirty="0"/>
              <a:t>Gen Z</a:t>
            </a:r>
          </a:p>
        </p:txBody>
      </p:sp>
    </p:spTree>
    <p:extLst>
      <p:ext uri="{BB962C8B-B14F-4D97-AF65-F5344CB8AC3E}">
        <p14:creationId xmlns:p14="http://schemas.microsoft.com/office/powerpoint/2010/main" val="88137882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4" name="Content Placeholder 3">
            <a:extLst>
              <a:ext uri="{FF2B5EF4-FFF2-40B4-BE49-F238E27FC236}">
                <a16:creationId xmlns:a16="http://schemas.microsoft.com/office/drawing/2014/main" id="{61C5BFD8-3AFF-4933-9AF3-7C37D8A02317}"/>
              </a:ext>
            </a:extLst>
          </p:cNvPr>
          <p:cNvGraphicFramePr>
            <a:graphicFrameLocks/>
          </p:cNvGraphicFramePr>
          <p:nvPr>
            <p:extLst/>
          </p:nvPr>
        </p:nvGraphicFramePr>
        <p:xfrm>
          <a:off x="3584848" y="1919620"/>
          <a:ext cx="3168352" cy="4173677"/>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2" name="Content Placeholder 3">
            <a:extLst>
              <a:ext uri="{FF2B5EF4-FFF2-40B4-BE49-F238E27FC236}">
                <a16:creationId xmlns:a16="http://schemas.microsoft.com/office/drawing/2014/main" id="{E34EDF03-C977-40C5-8329-B53A3C57C2C0}"/>
              </a:ext>
            </a:extLst>
          </p:cNvPr>
          <p:cNvGraphicFramePr>
            <a:graphicFrameLocks/>
          </p:cNvGraphicFramePr>
          <p:nvPr>
            <p:extLst/>
          </p:nvPr>
        </p:nvGraphicFramePr>
        <p:xfrm>
          <a:off x="377977" y="1905798"/>
          <a:ext cx="3350888" cy="4187499"/>
        </p:xfrm>
        <a:graphic>
          <a:graphicData uri="http://schemas.openxmlformats.org/drawingml/2006/chart">
            <c:chart xmlns:c="http://schemas.openxmlformats.org/drawingml/2006/chart" xmlns:r="http://schemas.openxmlformats.org/officeDocument/2006/relationships" r:id="rId4"/>
          </a:graphicData>
        </a:graphic>
      </p:graphicFrame>
      <p:sp>
        <p:nvSpPr>
          <p:cNvPr id="2" name="Title 1"/>
          <p:cNvSpPr>
            <a:spLocks noGrp="1"/>
          </p:cNvSpPr>
          <p:nvPr>
            <p:ph type="title"/>
          </p:nvPr>
        </p:nvSpPr>
        <p:spPr>
          <a:xfrm>
            <a:off x="627380" y="199443"/>
            <a:ext cx="6913563" cy="738664"/>
          </a:xfrm>
        </p:spPr>
        <p:txBody>
          <a:bodyPr/>
          <a:lstStyle/>
          <a:p>
            <a:r>
              <a:rPr lang="en-US" dirty="0"/>
              <a:t>Many mid-rise apartments are being built in the middle ring suburbs of Sydney</a:t>
            </a:r>
          </a:p>
        </p:txBody>
      </p:sp>
      <p:sp>
        <p:nvSpPr>
          <p:cNvPr id="8" name="TextBox 1"/>
          <p:cNvSpPr txBox="1"/>
          <p:nvPr/>
        </p:nvSpPr>
        <p:spPr>
          <a:xfrm>
            <a:off x="7540943" y="1639833"/>
            <a:ext cx="1266861" cy="276999"/>
          </a:xfrm>
          <a:prstGeom prst="rect">
            <a:avLst/>
          </a:prstGeom>
          <a:solidFill>
            <a:schemeClr val="bg1"/>
          </a:solid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spcBef>
                <a:spcPts val="800"/>
              </a:spcBef>
            </a:pPr>
            <a:r>
              <a:rPr lang="en-AU" sz="1800" dirty="0"/>
              <a:t>Brisbane</a:t>
            </a:r>
            <a:endParaRPr lang="en-US" sz="1800" dirty="0"/>
          </a:p>
        </p:txBody>
      </p:sp>
      <p:sp>
        <p:nvSpPr>
          <p:cNvPr id="3" name="Content Placeholder 2"/>
          <p:cNvSpPr>
            <a:spLocks noGrp="1"/>
          </p:cNvSpPr>
          <p:nvPr>
            <p:ph idx="1"/>
          </p:nvPr>
        </p:nvSpPr>
        <p:spPr>
          <a:xfrm>
            <a:off x="627380" y="1050662"/>
            <a:ext cx="8642350" cy="553998"/>
          </a:xfrm>
        </p:spPr>
        <p:txBody>
          <a:bodyPr/>
          <a:lstStyle/>
          <a:p>
            <a:pPr defTabSz="761588"/>
            <a:r>
              <a:rPr lang="en-AU" dirty="0">
                <a:cs typeface="Arial"/>
              </a:rPr>
              <a:t>Apartment completions and expected completions, 2015-2018, thousands, by region and number of storeys</a:t>
            </a:r>
            <a:endParaRPr lang="en-US" dirty="0">
              <a:cs typeface="Arial"/>
            </a:endParaRPr>
          </a:p>
        </p:txBody>
      </p:sp>
      <p:sp>
        <p:nvSpPr>
          <p:cNvPr id="28" name="Text Box 5"/>
          <p:cNvSpPr txBox="1">
            <a:spLocks noChangeArrowheads="1"/>
          </p:cNvSpPr>
          <p:nvPr/>
        </p:nvSpPr>
        <p:spPr bwMode="gray">
          <a:xfrm>
            <a:off x="627380" y="6341839"/>
            <a:ext cx="8000083" cy="615553"/>
          </a:xfrm>
          <a:prstGeom prst="rect">
            <a:avLst/>
          </a:prstGeom>
          <a:noFill/>
          <a:ln w="9525">
            <a:noFill/>
            <a:miter lim="800000"/>
            <a:headEnd type="none" w="sm" len="sm"/>
            <a:tailEnd type="none" w="sm" len="sm"/>
          </a:ln>
          <a:effectLst/>
        </p:spPr>
        <p:txBody>
          <a:bodyPr lIns="0" tIns="0" rIns="0" bIns="0">
            <a:spAutoFit/>
          </a:bodyPr>
          <a:lstStyle/>
          <a:p>
            <a:r>
              <a:rPr lang="en-AU" sz="1000" i="1" dirty="0">
                <a:latin typeface="+mj-lt"/>
              </a:rPr>
              <a:t>Source: Charter Keck Cramer</a:t>
            </a:r>
          </a:p>
          <a:p>
            <a:r>
              <a:rPr lang="en-AU" sz="1000" i="1" dirty="0">
                <a:latin typeface="+mj-lt"/>
              </a:rPr>
              <a:t>Notes: The Central City Region= CBD and approx. 0-2km from the CBD. City Fringe Region = approx. 2-5km from the CBD. Inner Region = approx. 5-10km from each CBD.  Middle Region =  approx.10-35km from each CBD. Outer Region =  approx. 35km+ from the CBD. </a:t>
            </a:r>
          </a:p>
          <a:p>
            <a:endParaRPr lang="en-AU" sz="1000" dirty="0">
              <a:latin typeface="+mn-lt"/>
            </a:endParaRPr>
          </a:p>
        </p:txBody>
      </p:sp>
      <p:sp>
        <p:nvSpPr>
          <p:cNvPr id="20" name="TextBox 1">
            <a:extLst>
              <a:ext uri="{FF2B5EF4-FFF2-40B4-BE49-F238E27FC236}">
                <a16:creationId xmlns:a16="http://schemas.microsoft.com/office/drawing/2014/main" id="{0425C33F-7E1C-48B6-B194-6980E0F4931A}"/>
              </a:ext>
            </a:extLst>
          </p:cNvPr>
          <p:cNvSpPr txBox="1"/>
          <p:nvPr/>
        </p:nvSpPr>
        <p:spPr>
          <a:xfrm>
            <a:off x="627381" y="6168032"/>
            <a:ext cx="8642350" cy="276999"/>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spcBef>
                <a:spcPts val="800"/>
              </a:spcBef>
            </a:pPr>
            <a:r>
              <a:rPr lang="en-AU" sz="1800" dirty="0"/>
              <a:t>City region</a:t>
            </a:r>
          </a:p>
        </p:txBody>
      </p:sp>
      <p:sp>
        <p:nvSpPr>
          <p:cNvPr id="23" name="TextBox 1">
            <a:extLst>
              <a:ext uri="{FF2B5EF4-FFF2-40B4-BE49-F238E27FC236}">
                <a16:creationId xmlns:a16="http://schemas.microsoft.com/office/drawing/2014/main" id="{0FC91D1A-D7D2-43AE-8B77-F953AB72E62F}"/>
              </a:ext>
            </a:extLst>
          </p:cNvPr>
          <p:cNvSpPr txBox="1"/>
          <p:nvPr/>
        </p:nvSpPr>
        <p:spPr>
          <a:xfrm>
            <a:off x="4460578" y="1639833"/>
            <a:ext cx="1266861" cy="276999"/>
          </a:xfrm>
          <a:prstGeom prst="rect">
            <a:avLst/>
          </a:prstGeom>
          <a:solidFill>
            <a:schemeClr val="bg1"/>
          </a:solid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spcBef>
                <a:spcPts val="800"/>
              </a:spcBef>
            </a:pPr>
            <a:r>
              <a:rPr lang="en-AU" sz="1800" dirty="0"/>
              <a:t>Melbourne</a:t>
            </a:r>
          </a:p>
        </p:txBody>
      </p:sp>
      <p:sp>
        <p:nvSpPr>
          <p:cNvPr id="24" name="TextBox 1">
            <a:extLst>
              <a:ext uri="{FF2B5EF4-FFF2-40B4-BE49-F238E27FC236}">
                <a16:creationId xmlns:a16="http://schemas.microsoft.com/office/drawing/2014/main" id="{2B3168CA-E676-4BDD-899F-7B8F4F05FDAE}"/>
              </a:ext>
            </a:extLst>
          </p:cNvPr>
          <p:cNvSpPr txBox="1"/>
          <p:nvPr/>
        </p:nvSpPr>
        <p:spPr>
          <a:xfrm>
            <a:off x="1949617" y="1626010"/>
            <a:ext cx="1266861" cy="276999"/>
          </a:xfrm>
          <a:prstGeom prst="rect">
            <a:avLst/>
          </a:prstGeom>
          <a:solidFill>
            <a:schemeClr val="bg1"/>
          </a:solid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spcBef>
                <a:spcPts val="800"/>
              </a:spcBef>
            </a:pPr>
            <a:r>
              <a:rPr lang="en-AU" sz="1800" dirty="0"/>
              <a:t>Sydney</a:t>
            </a:r>
          </a:p>
        </p:txBody>
      </p:sp>
      <p:grpSp>
        <p:nvGrpSpPr>
          <p:cNvPr id="6" name="Group 5">
            <a:extLst>
              <a:ext uri="{FF2B5EF4-FFF2-40B4-BE49-F238E27FC236}">
                <a16:creationId xmlns:a16="http://schemas.microsoft.com/office/drawing/2014/main" id="{0859BF90-692E-4A6B-BFFA-74826A891FB4}"/>
              </a:ext>
            </a:extLst>
          </p:cNvPr>
          <p:cNvGrpSpPr/>
          <p:nvPr/>
        </p:nvGrpSpPr>
        <p:grpSpPr>
          <a:xfrm>
            <a:off x="1064568" y="2082333"/>
            <a:ext cx="1277056" cy="2426787"/>
            <a:chOff x="1066008" y="1908933"/>
            <a:chExt cx="1277056" cy="2385012"/>
          </a:xfrm>
        </p:grpSpPr>
        <p:sp>
          <p:nvSpPr>
            <p:cNvPr id="25" name="Rectangle 24">
              <a:extLst>
                <a:ext uri="{FF2B5EF4-FFF2-40B4-BE49-F238E27FC236}">
                  <a16:creationId xmlns:a16="http://schemas.microsoft.com/office/drawing/2014/main" id="{BA15D78D-E6C4-49EF-A876-1AF3A3DDC361}"/>
                </a:ext>
              </a:extLst>
            </p:cNvPr>
            <p:cNvSpPr/>
            <p:nvPr/>
          </p:nvSpPr>
          <p:spPr bwMode="auto">
            <a:xfrm>
              <a:off x="1066008" y="1908933"/>
              <a:ext cx="1277056" cy="2385012"/>
            </a:xfrm>
            <a:prstGeom prst="rect">
              <a:avLst/>
            </a:prstGeom>
            <a:solidFill>
              <a:schemeClr val="bg1"/>
            </a:solidFill>
            <a:ln w="9525" cap="flat" cmpd="sng" algn="ctr">
              <a:noFill/>
              <a:prstDash val="solid"/>
              <a:round/>
              <a:headEnd type="none" w="med" len="med"/>
              <a:tailEnd type="none" w="med" len="med"/>
            </a:ln>
            <a:effectLst/>
          </p:spPr>
          <p:txBody>
            <a:bodyPr vert="horz" wrap="square" lIns="99060" tIns="49530" rIns="99060" bIns="49530" numCol="1" rtlCol="0" anchor="t" anchorCtr="0" compatLnSpc="1">
              <a:prstTxWarp prst="textNoShape">
                <a:avLst/>
              </a:prstTxWarp>
            </a:bodyPr>
            <a:lstStyle/>
            <a:p>
              <a:pPr defTabSz="990570"/>
              <a:endParaRPr lang="en-US" sz="1600"/>
            </a:p>
          </p:txBody>
        </p:sp>
        <p:sp>
          <p:nvSpPr>
            <p:cNvPr id="26" name="TextBox 1">
              <a:extLst>
                <a:ext uri="{FF2B5EF4-FFF2-40B4-BE49-F238E27FC236}">
                  <a16:creationId xmlns:a16="http://schemas.microsoft.com/office/drawing/2014/main" id="{B7568C97-003A-4E9B-A876-FAE915B86539}"/>
                </a:ext>
              </a:extLst>
            </p:cNvPr>
            <p:cNvSpPr txBox="1"/>
            <p:nvPr/>
          </p:nvSpPr>
          <p:spPr>
            <a:xfrm>
              <a:off x="1611684" y="2517571"/>
              <a:ext cx="731379" cy="1641475"/>
            </a:xfrm>
            <a:prstGeom prst="rect">
              <a:avLst/>
            </a:prstGeom>
            <a:solidFill>
              <a:schemeClr val="bg1"/>
            </a:solid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spcBef>
                  <a:spcPts val="800"/>
                </a:spcBef>
              </a:pPr>
              <a:r>
                <a:rPr lang="en-AU" sz="1600" dirty="0"/>
                <a:t>2-3</a:t>
              </a:r>
            </a:p>
            <a:p>
              <a:pPr>
                <a:spcBef>
                  <a:spcPts val="800"/>
                </a:spcBef>
              </a:pPr>
              <a:r>
                <a:rPr lang="en-AU" sz="1600" dirty="0"/>
                <a:t>4-9</a:t>
              </a:r>
            </a:p>
            <a:p>
              <a:pPr>
                <a:spcBef>
                  <a:spcPts val="800"/>
                </a:spcBef>
              </a:pPr>
              <a:r>
                <a:rPr lang="en-AU" sz="1600" dirty="0"/>
                <a:t>10-19</a:t>
              </a:r>
            </a:p>
            <a:p>
              <a:pPr>
                <a:spcBef>
                  <a:spcPts val="800"/>
                </a:spcBef>
              </a:pPr>
              <a:r>
                <a:rPr lang="en-AU" sz="1600" dirty="0"/>
                <a:t>20-39</a:t>
              </a:r>
            </a:p>
            <a:p>
              <a:pPr>
                <a:spcBef>
                  <a:spcPts val="800"/>
                </a:spcBef>
              </a:pPr>
              <a:r>
                <a:rPr lang="en-AU" sz="1600" dirty="0"/>
                <a:t>40+</a:t>
              </a:r>
            </a:p>
          </p:txBody>
        </p:sp>
        <p:sp>
          <p:nvSpPr>
            <p:cNvPr id="27" name="Rectangle 26">
              <a:extLst>
                <a:ext uri="{FF2B5EF4-FFF2-40B4-BE49-F238E27FC236}">
                  <a16:creationId xmlns:a16="http://schemas.microsoft.com/office/drawing/2014/main" id="{9BEE9C2B-DA47-4127-B7D5-27518A60592F}"/>
                </a:ext>
              </a:extLst>
            </p:cNvPr>
            <p:cNvSpPr/>
            <p:nvPr/>
          </p:nvSpPr>
          <p:spPr bwMode="auto">
            <a:xfrm>
              <a:off x="1230204" y="2885665"/>
              <a:ext cx="287674" cy="239729"/>
            </a:xfrm>
            <a:prstGeom prst="rect">
              <a:avLst/>
            </a:prstGeom>
            <a:solidFill>
              <a:schemeClr val="accent2"/>
            </a:solidFill>
            <a:ln w="9525" cap="flat" cmpd="sng" algn="ctr">
              <a:solidFill>
                <a:schemeClr val="tx1"/>
              </a:solidFill>
              <a:prstDash val="solid"/>
              <a:round/>
              <a:headEnd type="none" w="med" len="med"/>
              <a:tailEnd type="none" w="med" len="med"/>
            </a:ln>
            <a:effectLst/>
          </p:spPr>
          <p:txBody>
            <a:bodyPr vert="horz" wrap="square" lIns="99060" tIns="49530" rIns="99060" bIns="49530" numCol="1" rtlCol="0" anchor="t" anchorCtr="0" compatLnSpc="1">
              <a:prstTxWarp prst="textNoShape">
                <a:avLst/>
              </a:prstTxWarp>
            </a:bodyPr>
            <a:lstStyle/>
            <a:p>
              <a:pPr defTabSz="990570"/>
              <a:endParaRPr lang="en-US" sz="1600"/>
            </a:p>
          </p:txBody>
        </p:sp>
        <p:sp>
          <p:nvSpPr>
            <p:cNvPr id="29" name="Rectangle 28">
              <a:extLst>
                <a:ext uri="{FF2B5EF4-FFF2-40B4-BE49-F238E27FC236}">
                  <a16:creationId xmlns:a16="http://schemas.microsoft.com/office/drawing/2014/main" id="{96B266AA-04D4-4FFD-971B-17B70951B9C2}"/>
                </a:ext>
              </a:extLst>
            </p:cNvPr>
            <p:cNvSpPr/>
            <p:nvPr/>
          </p:nvSpPr>
          <p:spPr bwMode="auto">
            <a:xfrm>
              <a:off x="1230204" y="3232162"/>
              <a:ext cx="287674" cy="239729"/>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9060" tIns="49530" rIns="99060" bIns="49530" numCol="1" rtlCol="0" anchor="t" anchorCtr="0" compatLnSpc="1">
              <a:prstTxWarp prst="textNoShape">
                <a:avLst/>
              </a:prstTxWarp>
            </a:bodyPr>
            <a:lstStyle/>
            <a:p>
              <a:pPr defTabSz="990570"/>
              <a:endParaRPr lang="en-US" sz="1600"/>
            </a:p>
          </p:txBody>
        </p:sp>
        <p:sp>
          <p:nvSpPr>
            <p:cNvPr id="30" name="Rectangle 29">
              <a:extLst>
                <a:ext uri="{FF2B5EF4-FFF2-40B4-BE49-F238E27FC236}">
                  <a16:creationId xmlns:a16="http://schemas.microsoft.com/office/drawing/2014/main" id="{C1D0DD4D-978D-4033-927F-89F6032911E0}"/>
                </a:ext>
              </a:extLst>
            </p:cNvPr>
            <p:cNvSpPr/>
            <p:nvPr/>
          </p:nvSpPr>
          <p:spPr bwMode="auto">
            <a:xfrm>
              <a:off x="1230204" y="3578659"/>
              <a:ext cx="287674" cy="239729"/>
            </a:xfrm>
            <a:prstGeom prst="rect">
              <a:avLst/>
            </a:prstGeom>
            <a:solidFill>
              <a:schemeClr val="tx2"/>
            </a:solidFill>
            <a:ln w="9525" cap="flat" cmpd="sng" algn="ctr">
              <a:solidFill>
                <a:schemeClr val="tx1"/>
              </a:solidFill>
              <a:prstDash val="solid"/>
              <a:round/>
              <a:headEnd type="none" w="med" len="med"/>
              <a:tailEnd type="none" w="med" len="med"/>
            </a:ln>
            <a:effectLst/>
          </p:spPr>
          <p:txBody>
            <a:bodyPr vert="horz" wrap="square" lIns="99060" tIns="49530" rIns="99060" bIns="49530" numCol="1" rtlCol="0" anchor="t" anchorCtr="0" compatLnSpc="1">
              <a:prstTxWarp prst="textNoShape">
                <a:avLst/>
              </a:prstTxWarp>
            </a:bodyPr>
            <a:lstStyle/>
            <a:p>
              <a:pPr defTabSz="990570"/>
              <a:endParaRPr lang="en-US" sz="1600"/>
            </a:p>
          </p:txBody>
        </p:sp>
        <p:sp>
          <p:nvSpPr>
            <p:cNvPr id="31" name="Rectangle 30">
              <a:extLst>
                <a:ext uri="{FF2B5EF4-FFF2-40B4-BE49-F238E27FC236}">
                  <a16:creationId xmlns:a16="http://schemas.microsoft.com/office/drawing/2014/main" id="{BE967DF7-A389-4582-8BBC-1E4994652F07}"/>
                </a:ext>
              </a:extLst>
            </p:cNvPr>
            <p:cNvSpPr/>
            <p:nvPr/>
          </p:nvSpPr>
          <p:spPr bwMode="auto">
            <a:xfrm>
              <a:off x="1230204" y="3925157"/>
              <a:ext cx="287674" cy="239729"/>
            </a:xfrm>
            <a:prstGeom prst="rect">
              <a:avLst/>
            </a:prstGeom>
            <a:solidFill>
              <a:schemeClr val="bg2"/>
            </a:solidFill>
            <a:ln w="9525" cap="flat" cmpd="sng" algn="ctr">
              <a:solidFill>
                <a:schemeClr val="tx1"/>
              </a:solidFill>
              <a:prstDash val="solid"/>
              <a:round/>
              <a:headEnd type="none" w="med" len="med"/>
              <a:tailEnd type="none" w="med" len="med"/>
            </a:ln>
            <a:effectLst/>
          </p:spPr>
          <p:txBody>
            <a:bodyPr vert="horz" wrap="square" lIns="99060" tIns="49530" rIns="99060" bIns="49530" numCol="1" rtlCol="0" anchor="t" anchorCtr="0" compatLnSpc="1">
              <a:prstTxWarp prst="textNoShape">
                <a:avLst/>
              </a:prstTxWarp>
            </a:bodyPr>
            <a:lstStyle/>
            <a:p>
              <a:pPr defTabSz="990570"/>
              <a:endParaRPr lang="en-US" sz="1600"/>
            </a:p>
          </p:txBody>
        </p:sp>
        <p:sp>
          <p:nvSpPr>
            <p:cNvPr id="32" name="Rectangle 31">
              <a:extLst>
                <a:ext uri="{FF2B5EF4-FFF2-40B4-BE49-F238E27FC236}">
                  <a16:creationId xmlns:a16="http://schemas.microsoft.com/office/drawing/2014/main" id="{254E46E9-78D0-4A4B-BFA6-F9F6B695BD3C}"/>
                </a:ext>
              </a:extLst>
            </p:cNvPr>
            <p:cNvSpPr/>
            <p:nvPr/>
          </p:nvSpPr>
          <p:spPr bwMode="auto">
            <a:xfrm>
              <a:off x="1230204" y="2539168"/>
              <a:ext cx="287674" cy="239729"/>
            </a:xfrm>
            <a:prstGeom prst="rect">
              <a:avLst/>
            </a:prstGeom>
            <a:solidFill>
              <a:schemeClr val="accent3"/>
            </a:solidFill>
            <a:ln w="9525" cap="flat" cmpd="sng" algn="ctr">
              <a:solidFill>
                <a:schemeClr val="tx1"/>
              </a:solidFill>
              <a:prstDash val="solid"/>
              <a:round/>
              <a:headEnd type="none" w="med" len="med"/>
              <a:tailEnd type="none" w="med" len="med"/>
            </a:ln>
            <a:effectLst/>
          </p:spPr>
          <p:txBody>
            <a:bodyPr vert="horz" wrap="square" lIns="99060" tIns="49530" rIns="99060" bIns="49530" numCol="1" rtlCol="0" anchor="t" anchorCtr="0" compatLnSpc="1">
              <a:prstTxWarp prst="textNoShape">
                <a:avLst/>
              </a:prstTxWarp>
            </a:bodyPr>
            <a:lstStyle/>
            <a:p>
              <a:pPr defTabSz="990570"/>
              <a:endParaRPr lang="en-US" sz="1600"/>
            </a:p>
          </p:txBody>
        </p:sp>
        <p:sp>
          <p:nvSpPr>
            <p:cNvPr id="33" name="TextBox 1">
              <a:extLst>
                <a:ext uri="{FF2B5EF4-FFF2-40B4-BE49-F238E27FC236}">
                  <a16:creationId xmlns:a16="http://schemas.microsoft.com/office/drawing/2014/main" id="{66A099D1-D2CF-406A-8543-902980B16EB5}"/>
                </a:ext>
              </a:extLst>
            </p:cNvPr>
            <p:cNvSpPr txBox="1"/>
            <p:nvPr/>
          </p:nvSpPr>
          <p:spPr>
            <a:xfrm>
              <a:off x="1371136" y="1908933"/>
              <a:ext cx="898308" cy="492443"/>
            </a:xfrm>
            <a:prstGeom prst="rect">
              <a:avLst/>
            </a:prstGeom>
            <a:solidFill>
              <a:schemeClr val="bg1"/>
            </a:solid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spcBef>
                  <a:spcPts val="0"/>
                </a:spcBef>
              </a:pPr>
              <a:r>
                <a:rPr lang="en-AU" sz="1600" dirty="0"/>
                <a:t>No. of </a:t>
              </a:r>
            </a:p>
            <a:p>
              <a:pPr algn="ctr">
                <a:spcBef>
                  <a:spcPts val="0"/>
                </a:spcBef>
              </a:pPr>
              <a:r>
                <a:rPr lang="en-AU" sz="1600" dirty="0"/>
                <a:t>storeys</a:t>
              </a:r>
            </a:p>
          </p:txBody>
        </p:sp>
      </p:grpSp>
      <p:graphicFrame>
        <p:nvGraphicFramePr>
          <p:cNvPr id="35" name="Content Placeholder 3">
            <a:extLst>
              <a:ext uri="{FF2B5EF4-FFF2-40B4-BE49-F238E27FC236}">
                <a16:creationId xmlns:a16="http://schemas.microsoft.com/office/drawing/2014/main" id="{7012E64E-0418-4ABA-9ADC-D009753BD322}"/>
              </a:ext>
            </a:extLst>
          </p:cNvPr>
          <p:cNvGraphicFramePr>
            <a:graphicFrameLocks/>
          </p:cNvGraphicFramePr>
          <p:nvPr>
            <p:extLst/>
          </p:nvPr>
        </p:nvGraphicFramePr>
        <p:xfrm>
          <a:off x="6554193" y="1919621"/>
          <a:ext cx="3079328" cy="4173676"/>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30817167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p:cNvGraphicFramePr/>
          <p:nvPr>
            <p:extLst>
              <p:ext uri="{D42A27DB-BD31-4B8C-83A1-F6EECF244321}">
                <p14:modId xmlns:p14="http://schemas.microsoft.com/office/powerpoint/2010/main" val="1321156241"/>
              </p:ext>
            </p:extLst>
          </p:nvPr>
        </p:nvGraphicFramePr>
        <p:xfrm>
          <a:off x="1" y="0"/>
          <a:ext cx="7638142" cy="6858000"/>
        </p:xfrm>
        <a:graphic>
          <a:graphicData uri="http://schemas.openxmlformats.org/drawingml/2006/chart">
            <c:chart xmlns:c="http://schemas.openxmlformats.org/drawingml/2006/chart" xmlns:r="http://schemas.openxmlformats.org/officeDocument/2006/relationships" r:id="rId3"/>
          </a:graphicData>
        </a:graphic>
      </p:graphicFrame>
      <p:sp>
        <p:nvSpPr>
          <p:cNvPr id="6" name="Content Placeholder 2"/>
          <p:cNvSpPr txBox="1">
            <a:spLocks/>
          </p:cNvSpPr>
          <p:nvPr/>
        </p:nvSpPr>
        <p:spPr>
          <a:xfrm>
            <a:off x="7620000" y="4280622"/>
            <a:ext cx="2229544" cy="677108"/>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defTabSz="457200"/>
            <a:r>
              <a:rPr lang="en-US" sz="2200" b="0" dirty="0">
                <a:solidFill>
                  <a:schemeClr val="tx2"/>
                </a:solidFill>
              </a:rPr>
              <a:t>Residential land (6% CAGR)</a:t>
            </a:r>
          </a:p>
        </p:txBody>
      </p:sp>
      <p:sp>
        <p:nvSpPr>
          <p:cNvPr id="7" name="Content Placeholder 2"/>
          <p:cNvSpPr txBox="1">
            <a:spLocks/>
          </p:cNvSpPr>
          <p:nvPr/>
        </p:nvSpPr>
        <p:spPr>
          <a:xfrm>
            <a:off x="7620095" y="1087451"/>
            <a:ext cx="2229448" cy="1447319"/>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defTabSz="457200">
              <a:lnSpc>
                <a:spcPct val="85000"/>
              </a:lnSpc>
            </a:pPr>
            <a:r>
              <a:rPr lang="en-US" sz="2200" b="0" dirty="0">
                <a:solidFill>
                  <a:schemeClr val="accent2"/>
                </a:solidFill>
              </a:rPr>
              <a:t>Residential improvements </a:t>
            </a:r>
          </a:p>
          <a:p>
            <a:pPr defTabSz="457200">
              <a:lnSpc>
                <a:spcPct val="85000"/>
              </a:lnSpc>
            </a:pPr>
            <a:r>
              <a:rPr lang="en-US" sz="2200" b="0" dirty="0">
                <a:solidFill>
                  <a:schemeClr val="accent2"/>
                </a:solidFill>
              </a:rPr>
              <a:t>(3% Compoun</a:t>
            </a:r>
            <a:r>
              <a:rPr lang="en-US" sz="2200" dirty="0">
                <a:solidFill>
                  <a:schemeClr val="accent2"/>
                </a:solidFill>
              </a:rPr>
              <a:t>d </a:t>
            </a:r>
            <a:r>
              <a:rPr lang="en-US" sz="2200" b="0" dirty="0">
                <a:solidFill>
                  <a:schemeClr val="accent2"/>
                </a:solidFill>
              </a:rPr>
              <a:t>Annual Growth Rate)</a:t>
            </a:r>
          </a:p>
        </p:txBody>
      </p:sp>
    </p:spTree>
    <p:extLst>
      <p:ext uri="{BB962C8B-B14F-4D97-AF65-F5344CB8AC3E}">
        <p14:creationId xmlns:p14="http://schemas.microsoft.com/office/powerpoint/2010/main" val="332839174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txBox="1">
            <a:spLocks noChangeArrowheads="1"/>
          </p:cNvSpPr>
          <p:nvPr/>
        </p:nvSpPr>
        <p:spPr bwMode="auto">
          <a:xfrm>
            <a:off x="7367422" y="6361258"/>
            <a:ext cx="1721626" cy="276999"/>
          </a:xfrm>
          <a:prstGeom prst="rect">
            <a:avLst/>
          </a:prstGeom>
          <a:solidFill>
            <a:srgbClr val="FFFFFF"/>
          </a:solidFill>
          <a:ln w="9525">
            <a:solidFill>
              <a:srgbClr val="FFFFFF"/>
            </a:solidFill>
            <a:miter lim="800000"/>
            <a:headEnd/>
            <a:tailEnd/>
          </a:ln>
        </p:spPr>
        <p:txBody>
          <a:bodyPr vert="horz" wrap="square" lIns="0" tIns="0" rIns="0" bIns="0" numCol="1" anchor="b" anchorCtr="0" compatLnSpc="1">
            <a:prstTxWarp prst="textNoShape">
              <a:avLst/>
            </a:prstTxWarp>
            <a:spAutoFit/>
          </a:bodyPr>
          <a:lstStyle/>
          <a:p>
            <a:pPr defTabSz="915183">
              <a:defRPr/>
            </a:pPr>
            <a:endParaRPr lang="en-US" sz="1800" b="1" dirty="0"/>
          </a:p>
        </p:txBody>
      </p:sp>
      <p:pic>
        <p:nvPicPr>
          <p:cNvPr id="5" name="Picture 4"/>
          <p:cNvPicPr>
            <a:picLocks noChangeAspect="1"/>
          </p:cNvPicPr>
          <p:nvPr/>
        </p:nvPicPr>
        <p:blipFill rotWithShape="1">
          <a:blip r:embed="rId3"/>
          <a:srcRect l="7077" r="7431"/>
          <a:stretch/>
        </p:blipFill>
        <p:spPr>
          <a:xfrm>
            <a:off x="14823" y="254562"/>
            <a:ext cx="4066117" cy="3128780"/>
          </a:xfrm>
          <a:prstGeom prst="rect">
            <a:avLst/>
          </a:prstGeom>
        </p:spPr>
      </p:pic>
      <p:pic>
        <p:nvPicPr>
          <p:cNvPr id="6" name="Picture 5"/>
          <p:cNvPicPr>
            <a:picLocks noChangeAspect="1"/>
          </p:cNvPicPr>
          <p:nvPr/>
        </p:nvPicPr>
        <p:blipFill rotWithShape="1">
          <a:blip r:embed="rId4"/>
          <a:srcRect l="9709" b="6723"/>
          <a:stretch/>
        </p:blipFill>
        <p:spPr>
          <a:xfrm>
            <a:off x="5960533" y="254562"/>
            <a:ext cx="3946927" cy="3149731"/>
          </a:xfrm>
          <a:prstGeom prst="rect">
            <a:avLst/>
          </a:prstGeom>
        </p:spPr>
      </p:pic>
      <p:pic>
        <p:nvPicPr>
          <p:cNvPr id="7" name="Picture 6"/>
          <p:cNvPicPr>
            <a:picLocks noChangeAspect="1"/>
          </p:cNvPicPr>
          <p:nvPr/>
        </p:nvPicPr>
        <p:blipFill rotWithShape="1">
          <a:blip r:embed="rId5"/>
          <a:srcRect l="11337" t="4960"/>
          <a:stretch/>
        </p:blipFill>
        <p:spPr>
          <a:xfrm>
            <a:off x="3504110" y="3753595"/>
            <a:ext cx="3215793" cy="3115788"/>
          </a:xfrm>
          <a:prstGeom prst="rect">
            <a:avLst/>
          </a:prstGeom>
        </p:spPr>
      </p:pic>
      <p:sp>
        <p:nvSpPr>
          <p:cNvPr id="8" name="Rectangle 2"/>
          <p:cNvSpPr txBox="1">
            <a:spLocks noChangeArrowheads="1"/>
          </p:cNvSpPr>
          <p:nvPr/>
        </p:nvSpPr>
        <p:spPr bwMode="auto">
          <a:xfrm>
            <a:off x="3848977" y="3564587"/>
            <a:ext cx="2158937" cy="184666"/>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algn="ctr" defTabSz="915183">
              <a:defRPr/>
            </a:pPr>
            <a:r>
              <a:rPr lang="en-US" sz="1200" b="1" dirty="0"/>
              <a:t>Toronto (6.0m)</a:t>
            </a:r>
          </a:p>
        </p:txBody>
      </p:sp>
      <p:pic>
        <p:nvPicPr>
          <p:cNvPr id="9" name="Picture 8"/>
          <p:cNvPicPr>
            <a:picLocks noChangeAspect="1"/>
          </p:cNvPicPr>
          <p:nvPr/>
        </p:nvPicPr>
        <p:blipFill rotWithShape="1">
          <a:blip r:embed="rId6"/>
          <a:srcRect l="7226" t="7671" r="32372"/>
          <a:stretch/>
        </p:blipFill>
        <p:spPr>
          <a:xfrm>
            <a:off x="7038826" y="3833959"/>
            <a:ext cx="2570702" cy="3035424"/>
          </a:xfrm>
          <a:prstGeom prst="rect">
            <a:avLst/>
          </a:prstGeom>
        </p:spPr>
      </p:pic>
      <p:sp>
        <p:nvSpPr>
          <p:cNvPr id="10" name="Rectangle 2"/>
          <p:cNvSpPr txBox="1">
            <a:spLocks noChangeArrowheads="1"/>
          </p:cNvSpPr>
          <p:nvPr/>
        </p:nvSpPr>
        <p:spPr bwMode="auto">
          <a:xfrm>
            <a:off x="7174107" y="3489095"/>
            <a:ext cx="2158937" cy="184666"/>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algn="ctr" defTabSz="915183">
              <a:defRPr/>
            </a:pPr>
            <a:r>
              <a:rPr lang="en-US" sz="1200" b="1" dirty="0"/>
              <a:t>Rome (2.7m)</a:t>
            </a:r>
          </a:p>
        </p:txBody>
      </p:sp>
      <p:sp>
        <p:nvSpPr>
          <p:cNvPr id="11" name="Rectangle 2"/>
          <p:cNvSpPr txBox="1">
            <a:spLocks noChangeArrowheads="1"/>
          </p:cNvSpPr>
          <p:nvPr/>
        </p:nvSpPr>
        <p:spPr bwMode="auto">
          <a:xfrm>
            <a:off x="1671843" y="19368"/>
            <a:ext cx="2158937" cy="184666"/>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algn="ctr" defTabSz="915183">
              <a:defRPr/>
            </a:pPr>
            <a:r>
              <a:rPr lang="en-US" sz="1200" b="1" dirty="0"/>
              <a:t>Melbourne (3.6m)</a:t>
            </a:r>
          </a:p>
        </p:txBody>
      </p:sp>
      <p:sp>
        <p:nvSpPr>
          <p:cNvPr id="12" name="Rectangle 2"/>
          <p:cNvSpPr txBox="1">
            <a:spLocks noChangeArrowheads="1"/>
          </p:cNvSpPr>
          <p:nvPr/>
        </p:nvSpPr>
        <p:spPr bwMode="auto">
          <a:xfrm>
            <a:off x="6545167" y="19368"/>
            <a:ext cx="2158937" cy="184666"/>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algn="ctr" defTabSz="915183">
              <a:defRPr/>
            </a:pPr>
            <a:r>
              <a:rPr lang="en-US" sz="1200" b="1" dirty="0"/>
              <a:t>Berlin (3.7m)</a:t>
            </a:r>
          </a:p>
        </p:txBody>
      </p:sp>
      <p:sp>
        <p:nvSpPr>
          <p:cNvPr id="13" name="Rectangle 12"/>
          <p:cNvSpPr/>
          <p:nvPr/>
        </p:nvSpPr>
        <p:spPr bwMode="auto">
          <a:xfrm>
            <a:off x="5416380" y="110067"/>
            <a:ext cx="906766" cy="1265254"/>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34" charset="-128"/>
            </a:endParaRPr>
          </a:p>
        </p:txBody>
      </p:sp>
      <p:sp>
        <p:nvSpPr>
          <p:cNvPr id="15" name="Rectangle 14"/>
          <p:cNvSpPr/>
          <p:nvPr/>
        </p:nvSpPr>
        <p:spPr bwMode="auto">
          <a:xfrm>
            <a:off x="6432890" y="5767911"/>
            <a:ext cx="1102443" cy="1090088"/>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Arial" charset="0"/>
              <a:ea typeface="ＭＳ Ｐゴシック" pitchFamily="34" charset="-128"/>
            </a:endParaRPr>
          </a:p>
        </p:txBody>
      </p:sp>
      <p:sp>
        <p:nvSpPr>
          <p:cNvPr id="16" name="Rectangle 15"/>
          <p:cNvSpPr/>
          <p:nvPr/>
        </p:nvSpPr>
        <p:spPr bwMode="auto">
          <a:xfrm>
            <a:off x="5855657" y="5737313"/>
            <a:ext cx="642471" cy="1135622"/>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34" charset="-128"/>
            </a:endParaRPr>
          </a:p>
        </p:txBody>
      </p:sp>
      <p:sp>
        <p:nvSpPr>
          <p:cNvPr id="17" name="Rectangle 16"/>
          <p:cNvSpPr/>
          <p:nvPr/>
        </p:nvSpPr>
        <p:spPr bwMode="auto">
          <a:xfrm>
            <a:off x="4779254" y="1414059"/>
            <a:ext cx="229980" cy="229980"/>
          </a:xfrm>
          <a:prstGeom prst="rect">
            <a:avLst/>
          </a:prstGeom>
          <a:solidFill>
            <a:srgbClr val="154D1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34" charset="-128"/>
            </a:endParaRPr>
          </a:p>
        </p:txBody>
      </p:sp>
      <p:sp>
        <p:nvSpPr>
          <p:cNvPr id="18" name="Rectangle 17"/>
          <p:cNvSpPr/>
          <p:nvPr/>
        </p:nvSpPr>
        <p:spPr bwMode="auto">
          <a:xfrm>
            <a:off x="4779254" y="1678330"/>
            <a:ext cx="229980" cy="229980"/>
          </a:xfrm>
          <a:prstGeom prst="rect">
            <a:avLst/>
          </a:prstGeom>
          <a:solidFill>
            <a:srgbClr val="D2A6A7"/>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34" charset="-128"/>
            </a:endParaRPr>
          </a:p>
        </p:txBody>
      </p:sp>
      <p:sp>
        <p:nvSpPr>
          <p:cNvPr id="19" name="Rectangle 18"/>
          <p:cNvSpPr/>
          <p:nvPr/>
        </p:nvSpPr>
        <p:spPr bwMode="auto">
          <a:xfrm>
            <a:off x="4779254" y="1942601"/>
            <a:ext cx="229980" cy="229980"/>
          </a:xfrm>
          <a:prstGeom prst="rect">
            <a:avLst/>
          </a:prstGeom>
          <a:solidFill>
            <a:srgbClr val="BB7E8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34" charset="-128"/>
            </a:endParaRPr>
          </a:p>
        </p:txBody>
      </p:sp>
      <p:sp>
        <p:nvSpPr>
          <p:cNvPr id="20" name="Rectangle 19"/>
          <p:cNvSpPr/>
          <p:nvPr/>
        </p:nvSpPr>
        <p:spPr bwMode="auto">
          <a:xfrm>
            <a:off x="4779254" y="621246"/>
            <a:ext cx="229980" cy="229980"/>
          </a:xfrm>
          <a:prstGeom prst="rect">
            <a:avLst/>
          </a:prstGeom>
          <a:solidFill>
            <a:srgbClr val="9CCE9A"/>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34" charset="-128"/>
            </a:endParaRPr>
          </a:p>
        </p:txBody>
      </p:sp>
      <p:sp>
        <p:nvSpPr>
          <p:cNvPr id="21" name="Rectangle 20"/>
          <p:cNvSpPr/>
          <p:nvPr/>
        </p:nvSpPr>
        <p:spPr bwMode="auto">
          <a:xfrm>
            <a:off x="4779254" y="885517"/>
            <a:ext cx="229980" cy="229980"/>
          </a:xfrm>
          <a:prstGeom prst="rect">
            <a:avLst/>
          </a:prstGeom>
          <a:solidFill>
            <a:srgbClr val="479D43"/>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34" charset="-128"/>
            </a:endParaRPr>
          </a:p>
        </p:txBody>
      </p:sp>
      <p:sp>
        <p:nvSpPr>
          <p:cNvPr id="22" name="Rectangle 21"/>
          <p:cNvSpPr/>
          <p:nvPr/>
        </p:nvSpPr>
        <p:spPr bwMode="auto">
          <a:xfrm>
            <a:off x="4779254" y="1149788"/>
            <a:ext cx="229980" cy="229980"/>
          </a:xfrm>
          <a:prstGeom prst="rect">
            <a:avLst/>
          </a:prstGeom>
          <a:solidFill>
            <a:srgbClr val="0F700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34" charset="-128"/>
            </a:endParaRPr>
          </a:p>
        </p:txBody>
      </p:sp>
      <p:sp>
        <p:nvSpPr>
          <p:cNvPr id="23" name="Rectangle 22"/>
          <p:cNvSpPr/>
          <p:nvPr/>
        </p:nvSpPr>
        <p:spPr bwMode="auto">
          <a:xfrm>
            <a:off x="4779254" y="2206872"/>
            <a:ext cx="229980" cy="229980"/>
          </a:xfrm>
          <a:prstGeom prst="rect">
            <a:avLst/>
          </a:prstGeom>
          <a:solidFill>
            <a:srgbClr val="A5585B"/>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34" charset="-128"/>
            </a:endParaRPr>
          </a:p>
        </p:txBody>
      </p:sp>
      <p:sp>
        <p:nvSpPr>
          <p:cNvPr id="24" name="Rectangle 23"/>
          <p:cNvSpPr/>
          <p:nvPr/>
        </p:nvSpPr>
        <p:spPr bwMode="auto">
          <a:xfrm>
            <a:off x="4779254" y="2471143"/>
            <a:ext cx="229980" cy="229980"/>
          </a:xfrm>
          <a:prstGeom prst="rect">
            <a:avLst/>
          </a:prstGeom>
          <a:solidFill>
            <a:srgbClr val="913639"/>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34" charset="-128"/>
            </a:endParaRPr>
          </a:p>
        </p:txBody>
      </p:sp>
      <p:sp>
        <p:nvSpPr>
          <p:cNvPr id="25" name="Rectangle 24"/>
          <p:cNvSpPr/>
          <p:nvPr/>
        </p:nvSpPr>
        <p:spPr bwMode="auto">
          <a:xfrm>
            <a:off x="4779254" y="2735411"/>
            <a:ext cx="229980" cy="229980"/>
          </a:xfrm>
          <a:prstGeom prst="rect">
            <a:avLst/>
          </a:prstGeom>
          <a:solidFill>
            <a:srgbClr val="6B010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34" charset="-128"/>
            </a:endParaRPr>
          </a:p>
        </p:txBody>
      </p:sp>
      <p:sp>
        <p:nvSpPr>
          <p:cNvPr id="26" name="TextBox 25"/>
          <p:cNvSpPr txBox="1"/>
          <p:nvPr/>
        </p:nvSpPr>
        <p:spPr>
          <a:xfrm>
            <a:off x="5073119" y="469933"/>
            <a:ext cx="389164" cy="2620512"/>
          </a:xfrm>
          <a:prstGeom prst="rect">
            <a:avLst/>
          </a:prstGeom>
          <a:noFill/>
        </p:spPr>
        <p:txBody>
          <a:bodyPr wrap="square" lIns="0" tIns="0" rIns="0" bIns="0" rtlCol="0">
            <a:spAutoFit/>
          </a:bodyPr>
          <a:lstStyle/>
          <a:p>
            <a:pPr>
              <a:lnSpc>
                <a:spcPct val="122000"/>
              </a:lnSpc>
            </a:pPr>
            <a:r>
              <a:rPr lang="en-AU" sz="1400" dirty="0"/>
              <a:t>0</a:t>
            </a:r>
          </a:p>
          <a:p>
            <a:pPr>
              <a:lnSpc>
                <a:spcPct val="122000"/>
              </a:lnSpc>
            </a:pPr>
            <a:r>
              <a:rPr lang="en-AU" sz="1400" dirty="0">
                <a:solidFill>
                  <a:srgbClr val="000000"/>
                </a:solidFill>
              </a:rPr>
              <a:t>20</a:t>
            </a:r>
          </a:p>
          <a:p>
            <a:pPr>
              <a:lnSpc>
                <a:spcPct val="122000"/>
              </a:lnSpc>
            </a:pPr>
            <a:r>
              <a:rPr lang="en-AU" sz="1400" dirty="0">
                <a:solidFill>
                  <a:srgbClr val="000000"/>
                </a:solidFill>
              </a:rPr>
              <a:t>40</a:t>
            </a:r>
          </a:p>
          <a:p>
            <a:pPr>
              <a:lnSpc>
                <a:spcPct val="122000"/>
              </a:lnSpc>
            </a:pPr>
            <a:r>
              <a:rPr lang="en-AU" sz="1400" dirty="0">
                <a:solidFill>
                  <a:srgbClr val="000000"/>
                </a:solidFill>
              </a:rPr>
              <a:t>60</a:t>
            </a:r>
          </a:p>
          <a:p>
            <a:pPr>
              <a:lnSpc>
                <a:spcPct val="122000"/>
              </a:lnSpc>
            </a:pPr>
            <a:r>
              <a:rPr lang="en-AU" sz="1400" dirty="0">
                <a:solidFill>
                  <a:srgbClr val="000000"/>
                </a:solidFill>
              </a:rPr>
              <a:t>80</a:t>
            </a:r>
          </a:p>
          <a:p>
            <a:pPr>
              <a:lnSpc>
                <a:spcPct val="122000"/>
              </a:lnSpc>
            </a:pPr>
            <a:r>
              <a:rPr lang="en-AU" sz="1400" dirty="0">
                <a:solidFill>
                  <a:srgbClr val="000000"/>
                </a:solidFill>
              </a:rPr>
              <a:t>100</a:t>
            </a:r>
          </a:p>
          <a:p>
            <a:pPr>
              <a:lnSpc>
                <a:spcPct val="122000"/>
              </a:lnSpc>
            </a:pPr>
            <a:r>
              <a:rPr lang="en-AU" sz="1400" dirty="0">
                <a:solidFill>
                  <a:srgbClr val="000000"/>
                </a:solidFill>
              </a:rPr>
              <a:t>200</a:t>
            </a:r>
          </a:p>
          <a:p>
            <a:pPr>
              <a:lnSpc>
                <a:spcPct val="122000"/>
              </a:lnSpc>
            </a:pPr>
            <a:r>
              <a:rPr lang="en-AU" sz="1400" dirty="0">
                <a:solidFill>
                  <a:srgbClr val="000000"/>
                </a:solidFill>
              </a:rPr>
              <a:t>300</a:t>
            </a:r>
          </a:p>
          <a:p>
            <a:pPr>
              <a:lnSpc>
                <a:spcPct val="122000"/>
              </a:lnSpc>
            </a:pPr>
            <a:r>
              <a:rPr lang="en-AU" sz="1400" dirty="0">
                <a:solidFill>
                  <a:srgbClr val="000000"/>
                </a:solidFill>
              </a:rPr>
              <a:t>400</a:t>
            </a:r>
          </a:p>
          <a:p>
            <a:pPr>
              <a:lnSpc>
                <a:spcPct val="122000"/>
              </a:lnSpc>
            </a:pPr>
            <a:r>
              <a:rPr lang="en-AU" sz="1400" dirty="0">
                <a:solidFill>
                  <a:srgbClr val="000000"/>
                </a:solidFill>
              </a:rPr>
              <a:t>500</a:t>
            </a:r>
            <a:endParaRPr lang="en-US" sz="1400" dirty="0">
              <a:solidFill>
                <a:srgbClr val="000000"/>
              </a:solidFill>
            </a:endParaRPr>
          </a:p>
        </p:txBody>
      </p:sp>
      <p:sp>
        <p:nvSpPr>
          <p:cNvPr id="27" name="TextBox 26"/>
          <p:cNvSpPr txBox="1"/>
          <p:nvPr/>
        </p:nvSpPr>
        <p:spPr>
          <a:xfrm>
            <a:off x="4437238" y="337930"/>
            <a:ext cx="1403721" cy="210057"/>
          </a:xfrm>
          <a:prstGeom prst="rect">
            <a:avLst/>
          </a:prstGeom>
          <a:noFill/>
        </p:spPr>
        <p:txBody>
          <a:bodyPr wrap="square" lIns="0" tIns="0" rIns="0" bIns="0" rtlCol="0">
            <a:spAutoFit/>
          </a:bodyPr>
          <a:lstStyle/>
          <a:p>
            <a:pPr>
              <a:lnSpc>
                <a:spcPct val="97000"/>
              </a:lnSpc>
            </a:pPr>
            <a:r>
              <a:rPr lang="en-AU" sz="1400"/>
              <a:t>Persons/hectare</a:t>
            </a:r>
            <a:endParaRPr lang="en-US" sz="1400" dirty="0">
              <a:solidFill>
                <a:srgbClr val="000000"/>
              </a:solidFill>
            </a:endParaRPr>
          </a:p>
        </p:txBody>
      </p:sp>
      <p:pic>
        <p:nvPicPr>
          <p:cNvPr id="29" name="Picture 28"/>
          <p:cNvPicPr>
            <a:picLocks noChangeAspect="1"/>
          </p:cNvPicPr>
          <p:nvPr/>
        </p:nvPicPr>
        <p:blipFill rotWithShape="1">
          <a:blip r:embed="rId7"/>
          <a:srcRect l="17643" t="1724" r="11452"/>
          <a:stretch/>
        </p:blipFill>
        <p:spPr>
          <a:xfrm>
            <a:off x="-7" y="3897601"/>
            <a:ext cx="3259289" cy="2971782"/>
          </a:xfrm>
          <a:prstGeom prst="rect">
            <a:avLst/>
          </a:prstGeom>
        </p:spPr>
      </p:pic>
      <p:sp>
        <p:nvSpPr>
          <p:cNvPr id="28" name="Rectangle 2"/>
          <p:cNvSpPr txBox="1">
            <a:spLocks noChangeArrowheads="1"/>
          </p:cNvSpPr>
          <p:nvPr/>
        </p:nvSpPr>
        <p:spPr bwMode="auto">
          <a:xfrm>
            <a:off x="515072" y="4140320"/>
            <a:ext cx="2158937" cy="184666"/>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algn="ctr" defTabSz="915183">
              <a:defRPr/>
            </a:pPr>
            <a:r>
              <a:rPr lang="en-US" sz="1200" b="1" dirty="0"/>
              <a:t>Sydney (3.8m)</a:t>
            </a:r>
          </a:p>
        </p:txBody>
      </p:sp>
    </p:spTree>
    <p:extLst>
      <p:ext uri="{BB962C8B-B14F-4D97-AF65-F5344CB8AC3E}">
        <p14:creationId xmlns:p14="http://schemas.microsoft.com/office/powerpoint/2010/main" val="322295598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8"/>
          <p:cNvSpPr txBox="1"/>
          <p:nvPr/>
        </p:nvSpPr>
        <p:spPr>
          <a:xfrm>
            <a:off x="804230" y="6493932"/>
            <a:ext cx="8945697" cy="338554"/>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200" b="1" dirty="0"/>
              <a:t>Dwelling price decile</a:t>
            </a:r>
          </a:p>
        </p:txBody>
      </p:sp>
      <p:graphicFrame>
        <p:nvGraphicFramePr>
          <p:cNvPr id="17" name="Content Placeholder 3">
            <a:extLst>
              <a:ext uri="{FF2B5EF4-FFF2-40B4-BE49-F238E27FC236}">
                <a16:creationId xmlns:a16="http://schemas.microsoft.com/office/drawing/2014/main" id="{8C391EDB-8BAE-486A-A6EB-337EF5EB5ED6}"/>
              </a:ext>
            </a:extLst>
          </p:cNvPr>
          <p:cNvGraphicFramePr>
            <a:graphicFrameLocks/>
          </p:cNvGraphicFramePr>
          <p:nvPr>
            <p:extLst>
              <p:ext uri="{D42A27DB-BD31-4B8C-83A1-F6EECF244321}">
                <p14:modId xmlns:p14="http://schemas.microsoft.com/office/powerpoint/2010/main" val="404827668"/>
              </p:ext>
            </p:extLst>
          </p:nvPr>
        </p:nvGraphicFramePr>
        <p:xfrm>
          <a:off x="0" y="0"/>
          <a:ext cx="9906000" cy="6493931"/>
        </p:xfrm>
        <a:graphic>
          <a:graphicData uri="http://schemas.openxmlformats.org/drawingml/2006/chart">
            <c:chart xmlns:c="http://schemas.openxmlformats.org/drawingml/2006/chart" xmlns:r="http://schemas.openxmlformats.org/officeDocument/2006/relationships" r:id="rId3"/>
          </a:graphicData>
        </a:graphic>
      </p:graphicFrame>
      <p:sp>
        <p:nvSpPr>
          <p:cNvPr id="13" name="Rectangle 12"/>
          <p:cNvSpPr/>
          <p:nvPr/>
        </p:nvSpPr>
        <p:spPr bwMode="auto">
          <a:xfrm>
            <a:off x="5657315" y="173013"/>
            <a:ext cx="3188090" cy="1283418"/>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i="0" u="none" strike="noStrike" cap="none" normalizeH="0" baseline="0">
              <a:ln>
                <a:noFill/>
              </a:ln>
              <a:solidFill>
                <a:schemeClr val="tx1"/>
              </a:solidFill>
              <a:effectLst/>
              <a:latin typeface="Arial" charset="0"/>
              <a:ea typeface="ＭＳ Ｐゴシック" pitchFamily="34" charset="-128"/>
            </a:endParaRPr>
          </a:p>
        </p:txBody>
      </p:sp>
      <p:sp>
        <p:nvSpPr>
          <p:cNvPr id="14" name="TextBox 18"/>
          <p:cNvSpPr txBox="1"/>
          <p:nvPr/>
        </p:nvSpPr>
        <p:spPr>
          <a:xfrm>
            <a:off x="6225946" y="175797"/>
            <a:ext cx="2619459" cy="287771"/>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ct val="85000"/>
              </a:lnSpc>
            </a:pPr>
            <a:r>
              <a:rPr lang="en-US" sz="2200" dirty="0">
                <a:solidFill>
                  <a:schemeClr val="accent2"/>
                </a:solidFill>
              </a:rPr>
              <a:t>All dwellings</a:t>
            </a:r>
          </a:p>
        </p:txBody>
      </p:sp>
      <p:sp>
        <p:nvSpPr>
          <p:cNvPr id="4" name="Rectangle 3"/>
          <p:cNvSpPr/>
          <p:nvPr/>
        </p:nvSpPr>
        <p:spPr bwMode="auto">
          <a:xfrm>
            <a:off x="5792440" y="173013"/>
            <a:ext cx="290285" cy="290285"/>
          </a:xfrm>
          <a:prstGeom prst="rect">
            <a:avLst/>
          </a:prstGeom>
          <a:solidFill>
            <a:schemeClr val="accent2"/>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i="0" u="none" strike="noStrike" cap="none" normalizeH="0" baseline="0">
              <a:ln>
                <a:noFill/>
              </a:ln>
              <a:solidFill>
                <a:schemeClr val="accent2"/>
              </a:solidFill>
              <a:effectLst/>
              <a:latin typeface="Arial" charset="0"/>
              <a:ea typeface="ＭＳ Ｐゴシック" pitchFamily="34" charset="-128"/>
            </a:endParaRPr>
          </a:p>
        </p:txBody>
      </p:sp>
      <p:sp>
        <p:nvSpPr>
          <p:cNvPr id="10" name="TextBox 18">
            <a:extLst>
              <a:ext uri="{FF2B5EF4-FFF2-40B4-BE49-F238E27FC236}">
                <a16:creationId xmlns:a16="http://schemas.microsoft.com/office/drawing/2014/main" id="{E944A2F5-3E39-431D-B70E-AB0D3970A16A}"/>
              </a:ext>
            </a:extLst>
          </p:cNvPr>
          <p:cNvSpPr txBox="1"/>
          <p:nvPr/>
        </p:nvSpPr>
        <p:spPr>
          <a:xfrm>
            <a:off x="6225946" y="543702"/>
            <a:ext cx="2991651" cy="287771"/>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ct val="85000"/>
              </a:lnSpc>
            </a:pPr>
            <a:r>
              <a:rPr lang="en-US" sz="2200" dirty="0">
                <a:solidFill>
                  <a:schemeClr val="accent1"/>
                </a:solidFill>
              </a:rPr>
              <a:t>Houses</a:t>
            </a:r>
          </a:p>
        </p:txBody>
      </p:sp>
      <p:sp>
        <p:nvSpPr>
          <p:cNvPr id="15" name="Rectangle 14">
            <a:extLst>
              <a:ext uri="{FF2B5EF4-FFF2-40B4-BE49-F238E27FC236}">
                <a16:creationId xmlns:a16="http://schemas.microsoft.com/office/drawing/2014/main" id="{0B078AF3-6131-4A08-9B73-00FFE966F2F3}"/>
              </a:ext>
            </a:extLst>
          </p:cNvPr>
          <p:cNvSpPr/>
          <p:nvPr/>
        </p:nvSpPr>
        <p:spPr bwMode="auto">
          <a:xfrm>
            <a:off x="5792440" y="539196"/>
            <a:ext cx="290285" cy="290285"/>
          </a:xfrm>
          <a:prstGeom prst="rect">
            <a:avLst/>
          </a:prstGeom>
          <a:solidFill>
            <a:schemeClr val="accent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i="0" u="none" strike="noStrike" cap="none" normalizeH="0" baseline="0">
              <a:ln>
                <a:noFill/>
              </a:ln>
              <a:solidFill>
                <a:schemeClr val="tx1"/>
              </a:solidFill>
              <a:effectLst/>
              <a:latin typeface="Arial" charset="0"/>
              <a:ea typeface="ＭＳ Ｐゴシック" pitchFamily="34" charset="-128"/>
            </a:endParaRPr>
          </a:p>
        </p:txBody>
      </p:sp>
      <p:sp>
        <p:nvSpPr>
          <p:cNvPr id="19" name="Rectangle 18">
            <a:extLst>
              <a:ext uri="{FF2B5EF4-FFF2-40B4-BE49-F238E27FC236}">
                <a16:creationId xmlns:a16="http://schemas.microsoft.com/office/drawing/2014/main" id="{EE786F60-FE43-4AC3-8741-CF73D1605C2B}"/>
              </a:ext>
            </a:extLst>
          </p:cNvPr>
          <p:cNvSpPr/>
          <p:nvPr/>
        </p:nvSpPr>
        <p:spPr bwMode="auto">
          <a:xfrm>
            <a:off x="5792440" y="930906"/>
            <a:ext cx="290285" cy="290285"/>
          </a:xfrm>
          <a:prstGeom prst="rect">
            <a:avLst/>
          </a:prstGeom>
          <a:solidFill>
            <a:schemeClr val="tx2"/>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i="0" u="none" strike="noStrike" cap="none" normalizeH="0" baseline="0">
              <a:ln>
                <a:noFill/>
              </a:ln>
              <a:solidFill>
                <a:schemeClr val="tx1"/>
              </a:solidFill>
              <a:effectLst/>
              <a:latin typeface="Arial" charset="0"/>
              <a:ea typeface="ＭＳ Ｐゴシック" pitchFamily="34" charset="-128"/>
            </a:endParaRPr>
          </a:p>
        </p:txBody>
      </p:sp>
      <p:sp>
        <p:nvSpPr>
          <p:cNvPr id="20" name="TextBox 18">
            <a:extLst>
              <a:ext uri="{FF2B5EF4-FFF2-40B4-BE49-F238E27FC236}">
                <a16:creationId xmlns:a16="http://schemas.microsoft.com/office/drawing/2014/main" id="{3281CA0E-35EC-4C01-BB25-739E61BB06A0}"/>
              </a:ext>
            </a:extLst>
          </p:cNvPr>
          <p:cNvSpPr txBox="1"/>
          <p:nvPr/>
        </p:nvSpPr>
        <p:spPr>
          <a:xfrm>
            <a:off x="6225946" y="880889"/>
            <a:ext cx="2991651" cy="575542"/>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ct val="85000"/>
              </a:lnSpc>
            </a:pPr>
            <a:r>
              <a:rPr lang="en-US" sz="2200" dirty="0">
                <a:solidFill>
                  <a:schemeClr val="tx2"/>
                </a:solidFill>
              </a:rPr>
              <a:t>Apartments, units, townhouses etc.</a:t>
            </a:r>
          </a:p>
        </p:txBody>
      </p:sp>
      <p:sp>
        <p:nvSpPr>
          <p:cNvPr id="12" name="TextBox 18">
            <a:extLst>
              <a:ext uri="{FF2B5EF4-FFF2-40B4-BE49-F238E27FC236}">
                <a16:creationId xmlns:a16="http://schemas.microsoft.com/office/drawing/2014/main" id="{0EE75EB9-366C-4C1A-A0B6-147F9DCFB880}"/>
              </a:ext>
            </a:extLst>
          </p:cNvPr>
          <p:cNvSpPr txBox="1"/>
          <p:nvPr/>
        </p:nvSpPr>
        <p:spPr>
          <a:xfrm>
            <a:off x="1740194" y="504565"/>
            <a:ext cx="2991651" cy="287771"/>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ct val="85000"/>
              </a:lnSpc>
            </a:pPr>
            <a:r>
              <a:rPr lang="en-US" sz="2200" dirty="0">
                <a:highlight>
                  <a:srgbClr val="00FFFF"/>
                </a:highlight>
              </a:rPr>
              <a:t>2015-16 – capitals only</a:t>
            </a:r>
          </a:p>
        </p:txBody>
      </p:sp>
    </p:spTree>
    <p:extLst>
      <p:ext uri="{BB962C8B-B14F-4D97-AF65-F5344CB8AC3E}">
        <p14:creationId xmlns:p14="http://schemas.microsoft.com/office/powerpoint/2010/main" val="316510817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8"/>
          <p:cNvSpPr txBox="1"/>
          <p:nvPr/>
        </p:nvSpPr>
        <p:spPr>
          <a:xfrm>
            <a:off x="826265" y="6493932"/>
            <a:ext cx="8912646" cy="338554"/>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200" b="1" dirty="0"/>
              <a:t>Private rental decile</a:t>
            </a:r>
          </a:p>
        </p:txBody>
      </p:sp>
      <p:graphicFrame>
        <p:nvGraphicFramePr>
          <p:cNvPr id="18" name="Content Placeholder 3">
            <a:extLst>
              <a:ext uri="{FF2B5EF4-FFF2-40B4-BE49-F238E27FC236}">
                <a16:creationId xmlns:a16="http://schemas.microsoft.com/office/drawing/2014/main" id="{BB0F93AC-D228-4405-85CA-AC30DD6FEE14}"/>
              </a:ext>
            </a:extLst>
          </p:cNvPr>
          <p:cNvGraphicFramePr>
            <a:graphicFrameLocks/>
          </p:cNvGraphicFramePr>
          <p:nvPr>
            <p:extLst>
              <p:ext uri="{D42A27DB-BD31-4B8C-83A1-F6EECF244321}">
                <p14:modId xmlns:p14="http://schemas.microsoft.com/office/powerpoint/2010/main" val="3253768477"/>
              </p:ext>
            </p:extLst>
          </p:nvPr>
        </p:nvGraphicFramePr>
        <p:xfrm>
          <a:off x="0" y="0"/>
          <a:ext cx="9906000" cy="6599104"/>
        </p:xfrm>
        <a:graphic>
          <a:graphicData uri="http://schemas.openxmlformats.org/drawingml/2006/chart">
            <c:chart xmlns:c="http://schemas.openxmlformats.org/drawingml/2006/chart" xmlns:r="http://schemas.openxmlformats.org/officeDocument/2006/relationships" r:id="rId3"/>
          </a:graphicData>
        </a:graphic>
      </p:graphicFrame>
      <p:sp>
        <p:nvSpPr>
          <p:cNvPr id="21" name="Rectangle 20">
            <a:extLst>
              <a:ext uri="{FF2B5EF4-FFF2-40B4-BE49-F238E27FC236}">
                <a16:creationId xmlns:a16="http://schemas.microsoft.com/office/drawing/2014/main" id="{D46D7FB0-BF52-432B-A2E2-32FA50757AA1}"/>
              </a:ext>
            </a:extLst>
          </p:cNvPr>
          <p:cNvSpPr/>
          <p:nvPr/>
        </p:nvSpPr>
        <p:spPr bwMode="auto">
          <a:xfrm>
            <a:off x="6246564" y="95894"/>
            <a:ext cx="2897436" cy="1283418"/>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34" charset="-128"/>
            </a:endParaRPr>
          </a:p>
        </p:txBody>
      </p:sp>
      <p:sp>
        <p:nvSpPr>
          <p:cNvPr id="22" name="TextBox 18">
            <a:extLst>
              <a:ext uri="{FF2B5EF4-FFF2-40B4-BE49-F238E27FC236}">
                <a16:creationId xmlns:a16="http://schemas.microsoft.com/office/drawing/2014/main" id="{5636D547-009F-4DD9-9DFE-2609FE543DD0}"/>
              </a:ext>
            </a:extLst>
          </p:cNvPr>
          <p:cNvSpPr txBox="1"/>
          <p:nvPr/>
        </p:nvSpPr>
        <p:spPr>
          <a:xfrm>
            <a:off x="6815195" y="98678"/>
            <a:ext cx="2619459" cy="287771"/>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ct val="85000"/>
              </a:lnSpc>
            </a:pPr>
            <a:r>
              <a:rPr lang="en-US" sz="2200" dirty="0">
                <a:solidFill>
                  <a:schemeClr val="accent2"/>
                </a:solidFill>
              </a:rPr>
              <a:t>All dwellings</a:t>
            </a:r>
          </a:p>
        </p:txBody>
      </p:sp>
      <p:sp>
        <p:nvSpPr>
          <p:cNvPr id="23" name="Rectangle 22">
            <a:extLst>
              <a:ext uri="{FF2B5EF4-FFF2-40B4-BE49-F238E27FC236}">
                <a16:creationId xmlns:a16="http://schemas.microsoft.com/office/drawing/2014/main" id="{D4C54209-8548-41E4-A3B6-705AED1C4813}"/>
              </a:ext>
            </a:extLst>
          </p:cNvPr>
          <p:cNvSpPr/>
          <p:nvPr/>
        </p:nvSpPr>
        <p:spPr bwMode="auto">
          <a:xfrm>
            <a:off x="6381689" y="95894"/>
            <a:ext cx="290285" cy="290285"/>
          </a:xfrm>
          <a:prstGeom prst="rect">
            <a:avLst/>
          </a:prstGeom>
          <a:solidFill>
            <a:schemeClr val="accent2"/>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accent2"/>
              </a:solidFill>
              <a:effectLst/>
              <a:latin typeface="Arial" charset="0"/>
              <a:ea typeface="ＭＳ Ｐゴシック" pitchFamily="34" charset="-128"/>
            </a:endParaRPr>
          </a:p>
        </p:txBody>
      </p:sp>
      <p:sp>
        <p:nvSpPr>
          <p:cNvPr id="24" name="TextBox 18">
            <a:extLst>
              <a:ext uri="{FF2B5EF4-FFF2-40B4-BE49-F238E27FC236}">
                <a16:creationId xmlns:a16="http://schemas.microsoft.com/office/drawing/2014/main" id="{4183566D-BCE1-49B6-84A0-E62FE67E9059}"/>
              </a:ext>
            </a:extLst>
          </p:cNvPr>
          <p:cNvSpPr txBox="1"/>
          <p:nvPr/>
        </p:nvSpPr>
        <p:spPr>
          <a:xfrm>
            <a:off x="6815195" y="466583"/>
            <a:ext cx="2199851" cy="287771"/>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ct val="85000"/>
              </a:lnSpc>
            </a:pPr>
            <a:r>
              <a:rPr lang="en-US" sz="2200" dirty="0">
                <a:solidFill>
                  <a:schemeClr val="accent1"/>
                </a:solidFill>
              </a:rPr>
              <a:t>Houses</a:t>
            </a:r>
          </a:p>
        </p:txBody>
      </p:sp>
      <p:sp>
        <p:nvSpPr>
          <p:cNvPr id="25" name="Rectangle 24">
            <a:extLst>
              <a:ext uri="{FF2B5EF4-FFF2-40B4-BE49-F238E27FC236}">
                <a16:creationId xmlns:a16="http://schemas.microsoft.com/office/drawing/2014/main" id="{662EA3AA-E4AD-4AB9-A0D8-911A10BCEFF7}"/>
              </a:ext>
            </a:extLst>
          </p:cNvPr>
          <p:cNvSpPr/>
          <p:nvPr/>
        </p:nvSpPr>
        <p:spPr bwMode="auto">
          <a:xfrm>
            <a:off x="6381689" y="462077"/>
            <a:ext cx="290285" cy="290285"/>
          </a:xfrm>
          <a:prstGeom prst="rect">
            <a:avLst/>
          </a:prstGeom>
          <a:solidFill>
            <a:schemeClr val="accent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34" charset="-128"/>
            </a:endParaRPr>
          </a:p>
        </p:txBody>
      </p:sp>
      <p:sp>
        <p:nvSpPr>
          <p:cNvPr id="26" name="Rectangle 25">
            <a:extLst>
              <a:ext uri="{FF2B5EF4-FFF2-40B4-BE49-F238E27FC236}">
                <a16:creationId xmlns:a16="http://schemas.microsoft.com/office/drawing/2014/main" id="{8E4AEB28-30CC-448C-8078-0CF515067D9F}"/>
              </a:ext>
            </a:extLst>
          </p:cNvPr>
          <p:cNvSpPr/>
          <p:nvPr/>
        </p:nvSpPr>
        <p:spPr bwMode="auto">
          <a:xfrm>
            <a:off x="6381689" y="865510"/>
            <a:ext cx="290285" cy="290285"/>
          </a:xfrm>
          <a:prstGeom prst="rect">
            <a:avLst/>
          </a:prstGeom>
          <a:solidFill>
            <a:schemeClr val="tx2"/>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34" charset="-128"/>
            </a:endParaRPr>
          </a:p>
        </p:txBody>
      </p:sp>
      <p:sp>
        <p:nvSpPr>
          <p:cNvPr id="27" name="TextBox 18">
            <a:extLst>
              <a:ext uri="{FF2B5EF4-FFF2-40B4-BE49-F238E27FC236}">
                <a16:creationId xmlns:a16="http://schemas.microsoft.com/office/drawing/2014/main" id="{EE64A03E-BDFF-4957-A60F-59FE118F5D03}"/>
              </a:ext>
            </a:extLst>
          </p:cNvPr>
          <p:cNvSpPr txBox="1"/>
          <p:nvPr/>
        </p:nvSpPr>
        <p:spPr>
          <a:xfrm>
            <a:off x="6815195" y="756878"/>
            <a:ext cx="2991651" cy="575542"/>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ct val="85000"/>
              </a:lnSpc>
            </a:pPr>
            <a:r>
              <a:rPr lang="en-US" sz="2200" dirty="0">
                <a:solidFill>
                  <a:schemeClr val="tx2"/>
                </a:solidFill>
              </a:rPr>
              <a:t>Apartments, units, townhouses etc.</a:t>
            </a:r>
          </a:p>
        </p:txBody>
      </p:sp>
      <p:sp>
        <p:nvSpPr>
          <p:cNvPr id="13" name="TextBox 18">
            <a:extLst>
              <a:ext uri="{FF2B5EF4-FFF2-40B4-BE49-F238E27FC236}">
                <a16:creationId xmlns:a16="http://schemas.microsoft.com/office/drawing/2014/main" id="{26743A48-82F9-499E-AF8F-69BA3BFF51D3}"/>
              </a:ext>
            </a:extLst>
          </p:cNvPr>
          <p:cNvSpPr txBox="1"/>
          <p:nvPr/>
        </p:nvSpPr>
        <p:spPr>
          <a:xfrm>
            <a:off x="1740194" y="504565"/>
            <a:ext cx="2991651" cy="287771"/>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ct val="85000"/>
              </a:lnSpc>
            </a:pPr>
            <a:r>
              <a:rPr lang="en-US" sz="2200" dirty="0">
                <a:highlight>
                  <a:srgbClr val="00FFFF"/>
                </a:highlight>
              </a:rPr>
              <a:t>2015-16 – capitals only</a:t>
            </a:r>
          </a:p>
        </p:txBody>
      </p:sp>
    </p:spTree>
    <p:extLst>
      <p:ext uri="{BB962C8B-B14F-4D97-AF65-F5344CB8AC3E}">
        <p14:creationId xmlns:p14="http://schemas.microsoft.com/office/powerpoint/2010/main" val="57148423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8"/>
          <p:cNvSpPr txBox="1"/>
          <p:nvPr/>
        </p:nvSpPr>
        <p:spPr>
          <a:xfrm>
            <a:off x="826265" y="6493932"/>
            <a:ext cx="8912646" cy="338554"/>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200" b="1" dirty="0"/>
              <a:t>Private rental decile</a:t>
            </a:r>
          </a:p>
        </p:txBody>
      </p:sp>
      <p:graphicFrame>
        <p:nvGraphicFramePr>
          <p:cNvPr id="18" name="Content Placeholder 3">
            <a:extLst>
              <a:ext uri="{FF2B5EF4-FFF2-40B4-BE49-F238E27FC236}">
                <a16:creationId xmlns:a16="http://schemas.microsoft.com/office/drawing/2014/main" id="{BB0F93AC-D228-4405-85CA-AC30DD6FEE14}"/>
              </a:ext>
            </a:extLst>
          </p:cNvPr>
          <p:cNvGraphicFramePr>
            <a:graphicFrameLocks/>
          </p:cNvGraphicFramePr>
          <p:nvPr>
            <p:extLst>
              <p:ext uri="{D42A27DB-BD31-4B8C-83A1-F6EECF244321}">
                <p14:modId xmlns:p14="http://schemas.microsoft.com/office/powerpoint/2010/main" val="1193068107"/>
              </p:ext>
            </p:extLst>
          </p:nvPr>
        </p:nvGraphicFramePr>
        <p:xfrm>
          <a:off x="0" y="0"/>
          <a:ext cx="9906000" cy="6599104"/>
        </p:xfrm>
        <a:graphic>
          <a:graphicData uri="http://schemas.openxmlformats.org/drawingml/2006/chart">
            <c:chart xmlns:c="http://schemas.openxmlformats.org/drawingml/2006/chart" xmlns:r="http://schemas.openxmlformats.org/officeDocument/2006/relationships" r:id="rId3"/>
          </a:graphicData>
        </a:graphic>
      </p:graphicFrame>
      <p:sp>
        <p:nvSpPr>
          <p:cNvPr id="21" name="Rectangle 20">
            <a:extLst>
              <a:ext uri="{FF2B5EF4-FFF2-40B4-BE49-F238E27FC236}">
                <a16:creationId xmlns:a16="http://schemas.microsoft.com/office/drawing/2014/main" id="{D46D7FB0-BF52-432B-A2E2-32FA50757AA1}"/>
              </a:ext>
            </a:extLst>
          </p:cNvPr>
          <p:cNvSpPr/>
          <p:nvPr/>
        </p:nvSpPr>
        <p:spPr bwMode="auto">
          <a:xfrm>
            <a:off x="6246564" y="95894"/>
            <a:ext cx="2897436" cy="1283418"/>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34" charset="-128"/>
            </a:endParaRPr>
          </a:p>
        </p:txBody>
      </p:sp>
      <p:sp>
        <p:nvSpPr>
          <p:cNvPr id="22" name="TextBox 18">
            <a:extLst>
              <a:ext uri="{FF2B5EF4-FFF2-40B4-BE49-F238E27FC236}">
                <a16:creationId xmlns:a16="http://schemas.microsoft.com/office/drawing/2014/main" id="{5636D547-009F-4DD9-9DFE-2609FE543DD0}"/>
              </a:ext>
            </a:extLst>
          </p:cNvPr>
          <p:cNvSpPr txBox="1"/>
          <p:nvPr/>
        </p:nvSpPr>
        <p:spPr>
          <a:xfrm>
            <a:off x="6815195" y="98678"/>
            <a:ext cx="2619459" cy="287771"/>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ct val="85000"/>
              </a:lnSpc>
            </a:pPr>
            <a:r>
              <a:rPr lang="en-US" sz="2200" dirty="0">
                <a:solidFill>
                  <a:schemeClr val="accent2"/>
                </a:solidFill>
              </a:rPr>
              <a:t>All dwellings</a:t>
            </a:r>
          </a:p>
        </p:txBody>
      </p:sp>
      <p:sp>
        <p:nvSpPr>
          <p:cNvPr id="23" name="Rectangle 22">
            <a:extLst>
              <a:ext uri="{FF2B5EF4-FFF2-40B4-BE49-F238E27FC236}">
                <a16:creationId xmlns:a16="http://schemas.microsoft.com/office/drawing/2014/main" id="{D4C54209-8548-41E4-A3B6-705AED1C4813}"/>
              </a:ext>
            </a:extLst>
          </p:cNvPr>
          <p:cNvSpPr/>
          <p:nvPr/>
        </p:nvSpPr>
        <p:spPr bwMode="auto">
          <a:xfrm>
            <a:off x="6381689" y="95894"/>
            <a:ext cx="290285" cy="290285"/>
          </a:xfrm>
          <a:prstGeom prst="rect">
            <a:avLst/>
          </a:prstGeom>
          <a:solidFill>
            <a:schemeClr val="accent2"/>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accent2"/>
              </a:solidFill>
              <a:effectLst/>
              <a:latin typeface="Arial" charset="0"/>
              <a:ea typeface="ＭＳ Ｐゴシック" pitchFamily="34" charset="-128"/>
            </a:endParaRPr>
          </a:p>
        </p:txBody>
      </p:sp>
      <p:sp>
        <p:nvSpPr>
          <p:cNvPr id="24" name="TextBox 18">
            <a:extLst>
              <a:ext uri="{FF2B5EF4-FFF2-40B4-BE49-F238E27FC236}">
                <a16:creationId xmlns:a16="http://schemas.microsoft.com/office/drawing/2014/main" id="{4183566D-BCE1-49B6-84A0-E62FE67E9059}"/>
              </a:ext>
            </a:extLst>
          </p:cNvPr>
          <p:cNvSpPr txBox="1"/>
          <p:nvPr/>
        </p:nvSpPr>
        <p:spPr>
          <a:xfrm>
            <a:off x="6815195" y="466583"/>
            <a:ext cx="2199851" cy="287771"/>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ct val="85000"/>
              </a:lnSpc>
            </a:pPr>
            <a:r>
              <a:rPr lang="en-US" sz="2200" dirty="0">
                <a:solidFill>
                  <a:schemeClr val="accent1"/>
                </a:solidFill>
              </a:rPr>
              <a:t>Houses</a:t>
            </a:r>
          </a:p>
        </p:txBody>
      </p:sp>
      <p:sp>
        <p:nvSpPr>
          <p:cNvPr id="25" name="Rectangle 24">
            <a:extLst>
              <a:ext uri="{FF2B5EF4-FFF2-40B4-BE49-F238E27FC236}">
                <a16:creationId xmlns:a16="http://schemas.microsoft.com/office/drawing/2014/main" id="{662EA3AA-E4AD-4AB9-A0D8-911A10BCEFF7}"/>
              </a:ext>
            </a:extLst>
          </p:cNvPr>
          <p:cNvSpPr/>
          <p:nvPr/>
        </p:nvSpPr>
        <p:spPr bwMode="auto">
          <a:xfrm>
            <a:off x="6381689" y="462077"/>
            <a:ext cx="290285" cy="290285"/>
          </a:xfrm>
          <a:prstGeom prst="rect">
            <a:avLst/>
          </a:prstGeom>
          <a:solidFill>
            <a:schemeClr val="accent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34" charset="-128"/>
            </a:endParaRPr>
          </a:p>
        </p:txBody>
      </p:sp>
      <p:sp>
        <p:nvSpPr>
          <p:cNvPr id="26" name="Rectangle 25">
            <a:extLst>
              <a:ext uri="{FF2B5EF4-FFF2-40B4-BE49-F238E27FC236}">
                <a16:creationId xmlns:a16="http://schemas.microsoft.com/office/drawing/2014/main" id="{8E4AEB28-30CC-448C-8078-0CF515067D9F}"/>
              </a:ext>
            </a:extLst>
          </p:cNvPr>
          <p:cNvSpPr/>
          <p:nvPr/>
        </p:nvSpPr>
        <p:spPr bwMode="auto">
          <a:xfrm>
            <a:off x="6381689" y="865510"/>
            <a:ext cx="290285" cy="290285"/>
          </a:xfrm>
          <a:prstGeom prst="rect">
            <a:avLst/>
          </a:prstGeom>
          <a:solidFill>
            <a:schemeClr val="tx2"/>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34" charset="-128"/>
            </a:endParaRPr>
          </a:p>
        </p:txBody>
      </p:sp>
      <p:sp>
        <p:nvSpPr>
          <p:cNvPr id="27" name="TextBox 18">
            <a:extLst>
              <a:ext uri="{FF2B5EF4-FFF2-40B4-BE49-F238E27FC236}">
                <a16:creationId xmlns:a16="http://schemas.microsoft.com/office/drawing/2014/main" id="{EE64A03E-BDFF-4957-A60F-59FE118F5D03}"/>
              </a:ext>
            </a:extLst>
          </p:cNvPr>
          <p:cNvSpPr txBox="1"/>
          <p:nvPr/>
        </p:nvSpPr>
        <p:spPr>
          <a:xfrm>
            <a:off x="6815195" y="756878"/>
            <a:ext cx="2991651" cy="575542"/>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ct val="85000"/>
              </a:lnSpc>
            </a:pPr>
            <a:r>
              <a:rPr lang="en-US" sz="2200" dirty="0">
                <a:solidFill>
                  <a:schemeClr val="tx2"/>
                </a:solidFill>
              </a:rPr>
              <a:t>Apartments, units, townhouses etc.</a:t>
            </a:r>
          </a:p>
        </p:txBody>
      </p:sp>
      <p:sp>
        <p:nvSpPr>
          <p:cNvPr id="13" name="TextBox 18">
            <a:extLst>
              <a:ext uri="{FF2B5EF4-FFF2-40B4-BE49-F238E27FC236}">
                <a16:creationId xmlns:a16="http://schemas.microsoft.com/office/drawing/2014/main" id="{26743A48-82F9-499E-AF8F-69BA3BFF51D3}"/>
              </a:ext>
            </a:extLst>
          </p:cNvPr>
          <p:cNvSpPr txBox="1"/>
          <p:nvPr/>
        </p:nvSpPr>
        <p:spPr>
          <a:xfrm>
            <a:off x="1119017" y="212992"/>
            <a:ext cx="4027560" cy="575542"/>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ct val="85000"/>
              </a:lnSpc>
            </a:pPr>
            <a:r>
              <a:rPr lang="en-US" sz="2200" dirty="0">
                <a:highlight>
                  <a:srgbClr val="00FF00"/>
                </a:highlight>
              </a:rPr>
              <a:t>2015-16 – rentals from parents and relatives removed</a:t>
            </a:r>
          </a:p>
        </p:txBody>
      </p:sp>
    </p:spTree>
    <p:extLst>
      <p:ext uri="{BB962C8B-B14F-4D97-AF65-F5344CB8AC3E}">
        <p14:creationId xmlns:p14="http://schemas.microsoft.com/office/powerpoint/2010/main" val="115512482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8"/>
          <p:cNvSpPr txBox="1"/>
          <p:nvPr/>
        </p:nvSpPr>
        <p:spPr>
          <a:xfrm>
            <a:off x="804230" y="6493932"/>
            <a:ext cx="8945697" cy="338554"/>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200" b="1" dirty="0"/>
              <a:t>Dwelling price decile</a:t>
            </a:r>
          </a:p>
        </p:txBody>
      </p:sp>
      <p:graphicFrame>
        <p:nvGraphicFramePr>
          <p:cNvPr id="17" name="Content Placeholder 3">
            <a:extLst>
              <a:ext uri="{FF2B5EF4-FFF2-40B4-BE49-F238E27FC236}">
                <a16:creationId xmlns:a16="http://schemas.microsoft.com/office/drawing/2014/main" id="{8C391EDB-8BAE-486A-A6EB-337EF5EB5ED6}"/>
              </a:ext>
            </a:extLst>
          </p:cNvPr>
          <p:cNvGraphicFramePr>
            <a:graphicFrameLocks/>
          </p:cNvGraphicFramePr>
          <p:nvPr>
            <p:extLst/>
          </p:nvPr>
        </p:nvGraphicFramePr>
        <p:xfrm>
          <a:off x="0" y="0"/>
          <a:ext cx="9906000" cy="6493931"/>
        </p:xfrm>
        <a:graphic>
          <a:graphicData uri="http://schemas.openxmlformats.org/drawingml/2006/chart">
            <c:chart xmlns:c="http://schemas.openxmlformats.org/drawingml/2006/chart" xmlns:r="http://schemas.openxmlformats.org/officeDocument/2006/relationships" r:id="rId3"/>
          </a:graphicData>
        </a:graphic>
      </p:graphicFrame>
      <p:sp>
        <p:nvSpPr>
          <p:cNvPr id="13" name="Rectangle 12"/>
          <p:cNvSpPr/>
          <p:nvPr/>
        </p:nvSpPr>
        <p:spPr bwMode="auto">
          <a:xfrm>
            <a:off x="6279615" y="236513"/>
            <a:ext cx="3560282" cy="1702456"/>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i="0" u="none" strike="noStrike" cap="none" normalizeH="0" baseline="0">
              <a:ln>
                <a:noFill/>
              </a:ln>
              <a:solidFill>
                <a:schemeClr val="tx1"/>
              </a:solidFill>
              <a:effectLst/>
              <a:latin typeface="Arial" charset="0"/>
              <a:ea typeface="ＭＳ Ｐゴシック" pitchFamily="34" charset="-128"/>
            </a:endParaRPr>
          </a:p>
        </p:txBody>
      </p:sp>
      <p:sp>
        <p:nvSpPr>
          <p:cNvPr id="14" name="TextBox 18"/>
          <p:cNvSpPr txBox="1"/>
          <p:nvPr/>
        </p:nvSpPr>
        <p:spPr>
          <a:xfrm>
            <a:off x="6848246" y="239297"/>
            <a:ext cx="2619459" cy="287771"/>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ct val="85000"/>
              </a:lnSpc>
            </a:pPr>
            <a:r>
              <a:rPr lang="en-US" sz="2200" dirty="0">
                <a:solidFill>
                  <a:schemeClr val="accent2"/>
                </a:solidFill>
              </a:rPr>
              <a:t>All dwellings</a:t>
            </a:r>
          </a:p>
        </p:txBody>
      </p:sp>
      <p:sp>
        <p:nvSpPr>
          <p:cNvPr id="4" name="Rectangle 3"/>
          <p:cNvSpPr/>
          <p:nvPr/>
        </p:nvSpPr>
        <p:spPr bwMode="auto">
          <a:xfrm>
            <a:off x="6414740" y="236513"/>
            <a:ext cx="290285" cy="290285"/>
          </a:xfrm>
          <a:prstGeom prst="rect">
            <a:avLst/>
          </a:prstGeom>
          <a:solidFill>
            <a:schemeClr val="accent2"/>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i="0" u="none" strike="noStrike" cap="none" normalizeH="0" baseline="0">
              <a:ln>
                <a:noFill/>
              </a:ln>
              <a:solidFill>
                <a:schemeClr val="accent2"/>
              </a:solidFill>
              <a:effectLst/>
              <a:latin typeface="Arial" charset="0"/>
              <a:ea typeface="ＭＳ Ｐゴシック" pitchFamily="34" charset="-128"/>
            </a:endParaRPr>
          </a:p>
        </p:txBody>
      </p:sp>
      <p:sp>
        <p:nvSpPr>
          <p:cNvPr id="10" name="TextBox 18">
            <a:extLst>
              <a:ext uri="{FF2B5EF4-FFF2-40B4-BE49-F238E27FC236}">
                <a16:creationId xmlns:a16="http://schemas.microsoft.com/office/drawing/2014/main" id="{E944A2F5-3E39-431D-B70E-AB0D3970A16A}"/>
              </a:ext>
            </a:extLst>
          </p:cNvPr>
          <p:cNvSpPr txBox="1"/>
          <p:nvPr/>
        </p:nvSpPr>
        <p:spPr>
          <a:xfrm>
            <a:off x="6848246" y="607202"/>
            <a:ext cx="2991651" cy="287771"/>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ct val="85000"/>
              </a:lnSpc>
            </a:pPr>
            <a:r>
              <a:rPr lang="en-US" sz="2200" dirty="0">
                <a:solidFill>
                  <a:schemeClr val="accent1"/>
                </a:solidFill>
              </a:rPr>
              <a:t>Houses</a:t>
            </a:r>
          </a:p>
        </p:txBody>
      </p:sp>
      <p:sp>
        <p:nvSpPr>
          <p:cNvPr id="15" name="Rectangle 14">
            <a:extLst>
              <a:ext uri="{FF2B5EF4-FFF2-40B4-BE49-F238E27FC236}">
                <a16:creationId xmlns:a16="http://schemas.microsoft.com/office/drawing/2014/main" id="{0B078AF3-6131-4A08-9B73-00FFE966F2F3}"/>
              </a:ext>
            </a:extLst>
          </p:cNvPr>
          <p:cNvSpPr/>
          <p:nvPr/>
        </p:nvSpPr>
        <p:spPr bwMode="auto">
          <a:xfrm>
            <a:off x="6414740" y="602696"/>
            <a:ext cx="290285" cy="290285"/>
          </a:xfrm>
          <a:prstGeom prst="rect">
            <a:avLst/>
          </a:prstGeom>
          <a:solidFill>
            <a:schemeClr val="accent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i="0" u="none" strike="noStrike" cap="none" normalizeH="0" baseline="0">
              <a:ln>
                <a:noFill/>
              </a:ln>
              <a:solidFill>
                <a:schemeClr val="tx1"/>
              </a:solidFill>
              <a:effectLst/>
              <a:latin typeface="Arial" charset="0"/>
              <a:ea typeface="ＭＳ Ｐゴシック" pitchFamily="34" charset="-128"/>
            </a:endParaRPr>
          </a:p>
        </p:txBody>
      </p:sp>
      <p:sp>
        <p:nvSpPr>
          <p:cNvPr id="19" name="Rectangle 18">
            <a:extLst>
              <a:ext uri="{FF2B5EF4-FFF2-40B4-BE49-F238E27FC236}">
                <a16:creationId xmlns:a16="http://schemas.microsoft.com/office/drawing/2014/main" id="{EE786F60-FE43-4AC3-8741-CF73D1605C2B}"/>
              </a:ext>
            </a:extLst>
          </p:cNvPr>
          <p:cNvSpPr/>
          <p:nvPr/>
        </p:nvSpPr>
        <p:spPr bwMode="auto">
          <a:xfrm>
            <a:off x="6414740" y="994406"/>
            <a:ext cx="290285" cy="290285"/>
          </a:xfrm>
          <a:prstGeom prst="rect">
            <a:avLst/>
          </a:prstGeom>
          <a:solidFill>
            <a:schemeClr val="tx2"/>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i="0" u="none" strike="noStrike" cap="none" normalizeH="0" baseline="0">
              <a:ln>
                <a:noFill/>
              </a:ln>
              <a:solidFill>
                <a:schemeClr val="tx1"/>
              </a:solidFill>
              <a:effectLst/>
              <a:latin typeface="Arial" charset="0"/>
              <a:ea typeface="ＭＳ Ｐゴシック" pitchFamily="34" charset="-128"/>
            </a:endParaRPr>
          </a:p>
        </p:txBody>
      </p:sp>
      <p:sp>
        <p:nvSpPr>
          <p:cNvPr id="20" name="TextBox 18">
            <a:extLst>
              <a:ext uri="{FF2B5EF4-FFF2-40B4-BE49-F238E27FC236}">
                <a16:creationId xmlns:a16="http://schemas.microsoft.com/office/drawing/2014/main" id="{3281CA0E-35EC-4C01-BB25-739E61BB06A0}"/>
              </a:ext>
            </a:extLst>
          </p:cNvPr>
          <p:cNvSpPr txBox="1"/>
          <p:nvPr/>
        </p:nvSpPr>
        <p:spPr>
          <a:xfrm>
            <a:off x="6848246" y="944389"/>
            <a:ext cx="2991651" cy="575542"/>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ct val="85000"/>
              </a:lnSpc>
            </a:pPr>
            <a:r>
              <a:rPr lang="en-US" sz="2200" dirty="0" err="1">
                <a:solidFill>
                  <a:schemeClr val="tx2"/>
                </a:solidFill>
              </a:rPr>
              <a:t>Apartments,units</a:t>
            </a:r>
            <a:r>
              <a:rPr lang="en-US" sz="2200" dirty="0">
                <a:solidFill>
                  <a:schemeClr val="tx2"/>
                </a:solidFill>
              </a:rPr>
              <a:t>, townhouses etc.</a:t>
            </a:r>
          </a:p>
        </p:txBody>
      </p:sp>
    </p:spTree>
    <p:extLst>
      <p:ext uri="{BB962C8B-B14F-4D97-AF65-F5344CB8AC3E}">
        <p14:creationId xmlns:p14="http://schemas.microsoft.com/office/powerpoint/2010/main" val="33508534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8"/>
          <p:cNvSpPr txBox="1"/>
          <p:nvPr/>
        </p:nvSpPr>
        <p:spPr>
          <a:xfrm>
            <a:off x="826265" y="6493932"/>
            <a:ext cx="8912646" cy="338554"/>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200" b="1" dirty="0"/>
              <a:t>Private rental decile</a:t>
            </a:r>
          </a:p>
        </p:txBody>
      </p:sp>
      <p:graphicFrame>
        <p:nvGraphicFramePr>
          <p:cNvPr id="18" name="Content Placeholder 3">
            <a:extLst>
              <a:ext uri="{FF2B5EF4-FFF2-40B4-BE49-F238E27FC236}">
                <a16:creationId xmlns:a16="http://schemas.microsoft.com/office/drawing/2014/main" id="{BB0F93AC-D228-4405-85CA-AC30DD6FEE14}"/>
              </a:ext>
            </a:extLst>
          </p:cNvPr>
          <p:cNvGraphicFramePr>
            <a:graphicFrameLocks/>
          </p:cNvGraphicFramePr>
          <p:nvPr>
            <p:extLst/>
          </p:nvPr>
        </p:nvGraphicFramePr>
        <p:xfrm>
          <a:off x="0" y="0"/>
          <a:ext cx="9906000" cy="6599104"/>
        </p:xfrm>
        <a:graphic>
          <a:graphicData uri="http://schemas.openxmlformats.org/drawingml/2006/chart">
            <c:chart xmlns:c="http://schemas.openxmlformats.org/drawingml/2006/chart" xmlns:r="http://schemas.openxmlformats.org/officeDocument/2006/relationships" r:id="rId3"/>
          </a:graphicData>
        </a:graphic>
      </p:graphicFrame>
      <p:sp>
        <p:nvSpPr>
          <p:cNvPr id="21" name="Rectangle 20">
            <a:extLst>
              <a:ext uri="{FF2B5EF4-FFF2-40B4-BE49-F238E27FC236}">
                <a16:creationId xmlns:a16="http://schemas.microsoft.com/office/drawing/2014/main" id="{D46D7FB0-BF52-432B-A2E2-32FA50757AA1}"/>
              </a:ext>
            </a:extLst>
          </p:cNvPr>
          <p:cNvSpPr/>
          <p:nvPr/>
        </p:nvSpPr>
        <p:spPr bwMode="auto">
          <a:xfrm>
            <a:off x="6246564" y="159394"/>
            <a:ext cx="2768482" cy="1283418"/>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34" charset="-128"/>
            </a:endParaRPr>
          </a:p>
        </p:txBody>
      </p:sp>
      <p:sp>
        <p:nvSpPr>
          <p:cNvPr id="22" name="TextBox 18">
            <a:extLst>
              <a:ext uri="{FF2B5EF4-FFF2-40B4-BE49-F238E27FC236}">
                <a16:creationId xmlns:a16="http://schemas.microsoft.com/office/drawing/2014/main" id="{5636D547-009F-4DD9-9DFE-2609FE543DD0}"/>
              </a:ext>
            </a:extLst>
          </p:cNvPr>
          <p:cNvSpPr txBox="1"/>
          <p:nvPr/>
        </p:nvSpPr>
        <p:spPr>
          <a:xfrm>
            <a:off x="6815195" y="162178"/>
            <a:ext cx="2619459" cy="287771"/>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ct val="85000"/>
              </a:lnSpc>
            </a:pPr>
            <a:r>
              <a:rPr lang="en-US" sz="2200" dirty="0">
                <a:solidFill>
                  <a:schemeClr val="accent2"/>
                </a:solidFill>
              </a:rPr>
              <a:t>All dwellings</a:t>
            </a:r>
          </a:p>
        </p:txBody>
      </p:sp>
      <p:sp>
        <p:nvSpPr>
          <p:cNvPr id="23" name="Rectangle 22">
            <a:extLst>
              <a:ext uri="{FF2B5EF4-FFF2-40B4-BE49-F238E27FC236}">
                <a16:creationId xmlns:a16="http://schemas.microsoft.com/office/drawing/2014/main" id="{D4C54209-8548-41E4-A3B6-705AED1C4813}"/>
              </a:ext>
            </a:extLst>
          </p:cNvPr>
          <p:cNvSpPr/>
          <p:nvPr/>
        </p:nvSpPr>
        <p:spPr bwMode="auto">
          <a:xfrm>
            <a:off x="6381689" y="159394"/>
            <a:ext cx="290285" cy="290285"/>
          </a:xfrm>
          <a:prstGeom prst="rect">
            <a:avLst/>
          </a:prstGeom>
          <a:solidFill>
            <a:schemeClr val="accent2"/>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accent2"/>
              </a:solidFill>
              <a:effectLst/>
              <a:latin typeface="Arial" charset="0"/>
              <a:ea typeface="ＭＳ Ｐゴシック" pitchFamily="34" charset="-128"/>
            </a:endParaRPr>
          </a:p>
        </p:txBody>
      </p:sp>
      <p:sp>
        <p:nvSpPr>
          <p:cNvPr id="24" name="TextBox 18">
            <a:extLst>
              <a:ext uri="{FF2B5EF4-FFF2-40B4-BE49-F238E27FC236}">
                <a16:creationId xmlns:a16="http://schemas.microsoft.com/office/drawing/2014/main" id="{4183566D-BCE1-49B6-84A0-E62FE67E9059}"/>
              </a:ext>
            </a:extLst>
          </p:cNvPr>
          <p:cNvSpPr txBox="1"/>
          <p:nvPr/>
        </p:nvSpPr>
        <p:spPr>
          <a:xfrm>
            <a:off x="6815195" y="530083"/>
            <a:ext cx="2199851" cy="287771"/>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ct val="85000"/>
              </a:lnSpc>
            </a:pPr>
            <a:r>
              <a:rPr lang="en-US" sz="2200" dirty="0">
                <a:solidFill>
                  <a:schemeClr val="accent1"/>
                </a:solidFill>
              </a:rPr>
              <a:t>Houses</a:t>
            </a:r>
          </a:p>
        </p:txBody>
      </p:sp>
      <p:sp>
        <p:nvSpPr>
          <p:cNvPr id="25" name="Rectangle 24">
            <a:extLst>
              <a:ext uri="{FF2B5EF4-FFF2-40B4-BE49-F238E27FC236}">
                <a16:creationId xmlns:a16="http://schemas.microsoft.com/office/drawing/2014/main" id="{662EA3AA-E4AD-4AB9-A0D8-911A10BCEFF7}"/>
              </a:ext>
            </a:extLst>
          </p:cNvPr>
          <p:cNvSpPr/>
          <p:nvPr/>
        </p:nvSpPr>
        <p:spPr bwMode="auto">
          <a:xfrm>
            <a:off x="6381689" y="525577"/>
            <a:ext cx="290285" cy="290285"/>
          </a:xfrm>
          <a:prstGeom prst="rect">
            <a:avLst/>
          </a:prstGeom>
          <a:solidFill>
            <a:schemeClr val="accent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34" charset="-128"/>
            </a:endParaRPr>
          </a:p>
        </p:txBody>
      </p:sp>
      <p:sp>
        <p:nvSpPr>
          <p:cNvPr id="26" name="Rectangle 25">
            <a:extLst>
              <a:ext uri="{FF2B5EF4-FFF2-40B4-BE49-F238E27FC236}">
                <a16:creationId xmlns:a16="http://schemas.microsoft.com/office/drawing/2014/main" id="{8E4AEB28-30CC-448C-8078-0CF515067D9F}"/>
              </a:ext>
            </a:extLst>
          </p:cNvPr>
          <p:cNvSpPr/>
          <p:nvPr/>
        </p:nvSpPr>
        <p:spPr bwMode="auto">
          <a:xfrm>
            <a:off x="6381689" y="929010"/>
            <a:ext cx="290285" cy="290285"/>
          </a:xfrm>
          <a:prstGeom prst="rect">
            <a:avLst/>
          </a:prstGeom>
          <a:solidFill>
            <a:schemeClr val="tx2"/>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34" charset="-128"/>
            </a:endParaRPr>
          </a:p>
        </p:txBody>
      </p:sp>
      <p:sp>
        <p:nvSpPr>
          <p:cNvPr id="27" name="TextBox 18">
            <a:extLst>
              <a:ext uri="{FF2B5EF4-FFF2-40B4-BE49-F238E27FC236}">
                <a16:creationId xmlns:a16="http://schemas.microsoft.com/office/drawing/2014/main" id="{EE64A03E-BDFF-4957-A60F-59FE118F5D03}"/>
              </a:ext>
            </a:extLst>
          </p:cNvPr>
          <p:cNvSpPr txBox="1"/>
          <p:nvPr/>
        </p:nvSpPr>
        <p:spPr>
          <a:xfrm>
            <a:off x="6815195" y="820378"/>
            <a:ext cx="2991651" cy="575542"/>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ct val="85000"/>
              </a:lnSpc>
            </a:pPr>
            <a:r>
              <a:rPr lang="en-US" sz="2200" dirty="0">
                <a:solidFill>
                  <a:schemeClr val="tx2"/>
                </a:solidFill>
              </a:rPr>
              <a:t>Apartments, units  townhouses etc.</a:t>
            </a:r>
          </a:p>
        </p:txBody>
      </p:sp>
      <p:sp>
        <p:nvSpPr>
          <p:cNvPr id="12" name="TextBox 18">
            <a:extLst>
              <a:ext uri="{FF2B5EF4-FFF2-40B4-BE49-F238E27FC236}">
                <a16:creationId xmlns:a16="http://schemas.microsoft.com/office/drawing/2014/main" id="{B737494D-9530-481C-887B-3CF20F792F00}"/>
              </a:ext>
            </a:extLst>
          </p:cNvPr>
          <p:cNvSpPr txBox="1"/>
          <p:nvPr/>
        </p:nvSpPr>
        <p:spPr>
          <a:xfrm>
            <a:off x="3477914" y="400827"/>
            <a:ext cx="2619459" cy="287771"/>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ct val="85000"/>
              </a:lnSpc>
            </a:pPr>
            <a:r>
              <a:rPr lang="en-US" sz="2200" b="1" dirty="0">
                <a:solidFill>
                  <a:schemeClr val="accent2"/>
                </a:solidFill>
                <a:highlight>
                  <a:srgbClr val="FFFF00"/>
                </a:highlight>
              </a:rPr>
              <a:t>2013-14</a:t>
            </a:r>
          </a:p>
        </p:txBody>
      </p:sp>
    </p:spTree>
    <p:extLst>
      <p:ext uri="{BB962C8B-B14F-4D97-AF65-F5344CB8AC3E}">
        <p14:creationId xmlns:p14="http://schemas.microsoft.com/office/powerpoint/2010/main" val="291313118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p:cNvPr>
          <p:cNvGraphicFramePr>
            <a:graphicFrameLocks/>
          </p:cNvGraphicFramePr>
          <p:nvPr>
            <p:extLst>
              <p:ext uri="{D42A27DB-BD31-4B8C-83A1-F6EECF244321}">
                <p14:modId xmlns:p14="http://schemas.microsoft.com/office/powerpoint/2010/main" val="4266362640"/>
              </p:ext>
            </p:extLst>
          </p:nvPr>
        </p:nvGraphicFramePr>
        <p:xfrm>
          <a:off x="3581692" y="359702"/>
          <a:ext cx="3359021" cy="616607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5" name="Content Placeholder 3">
            <a:extLst/>
          </p:cNvPr>
          <p:cNvGraphicFramePr>
            <a:graphicFrameLocks/>
          </p:cNvGraphicFramePr>
          <p:nvPr>
            <p:extLst>
              <p:ext uri="{D42A27DB-BD31-4B8C-83A1-F6EECF244321}">
                <p14:modId xmlns:p14="http://schemas.microsoft.com/office/powerpoint/2010/main" val="1087951233"/>
              </p:ext>
            </p:extLst>
          </p:nvPr>
        </p:nvGraphicFramePr>
        <p:xfrm>
          <a:off x="0" y="361802"/>
          <a:ext cx="3728865" cy="6202584"/>
        </p:xfrm>
        <a:graphic>
          <a:graphicData uri="http://schemas.openxmlformats.org/drawingml/2006/chart">
            <c:chart xmlns:c="http://schemas.openxmlformats.org/drawingml/2006/chart" xmlns:r="http://schemas.openxmlformats.org/officeDocument/2006/relationships" r:id="rId4"/>
          </a:graphicData>
        </a:graphic>
      </p:graphicFrame>
      <p:sp>
        <p:nvSpPr>
          <p:cNvPr id="6" name="TextBox 1"/>
          <p:cNvSpPr txBox="1"/>
          <p:nvPr/>
        </p:nvSpPr>
        <p:spPr>
          <a:xfrm>
            <a:off x="7540943" y="17214"/>
            <a:ext cx="1752347" cy="338554"/>
          </a:xfrm>
          <a:prstGeom prst="rect">
            <a:avLst/>
          </a:prstGeom>
          <a:solidFill>
            <a:schemeClr val="bg1"/>
          </a:solid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spcBef>
                <a:spcPts val="800"/>
              </a:spcBef>
            </a:pPr>
            <a:r>
              <a:rPr lang="en-AU" sz="2200" dirty="0"/>
              <a:t>Brisbane</a:t>
            </a:r>
            <a:endParaRPr lang="en-US" sz="2200" dirty="0"/>
          </a:p>
        </p:txBody>
      </p:sp>
      <p:sp>
        <p:nvSpPr>
          <p:cNvPr id="8" name="TextBox 1">
            <a:extLst/>
          </p:cNvPr>
          <p:cNvSpPr txBox="1"/>
          <p:nvPr/>
        </p:nvSpPr>
        <p:spPr>
          <a:xfrm>
            <a:off x="577516" y="6489078"/>
            <a:ext cx="9328484" cy="338554"/>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spcBef>
                <a:spcPts val="800"/>
              </a:spcBef>
            </a:pPr>
            <a:r>
              <a:rPr lang="en-AU" sz="2200" dirty="0"/>
              <a:t>City region</a:t>
            </a:r>
            <a:endParaRPr lang="en-AU" sz="2200" dirty="0">
              <a:highlight>
                <a:srgbClr val="FF00FF"/>
              </a:highlight>
            </a:endParaRPr>
          </a:p>
        </p:txBody>
      </p:sp>
      <p:sp>
        <p:nvSpPr>
          <p:cNvPr id="9" name="TextBox 1">
            <a:extLst/>
          </p:cNvPr>
          <p:cNvSpPr txBox="1"/>
          <p:nvPr/>
        </p:nvSpPr>
        <p:spPr>
          <a:xfrm>
            <a:off x="4460578" y="17214"/>
            <a:ext cx="1752347" cy="338554"/>
          </a:xfrm>
          <a:prstGeom prst="rect">
            <a:avLst/>
          </a:prstGeom>
          <a:solidFill>
            <a:schemeClr val="bg1"/>
          </a:solid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spcBef>
                <a:spcPts val="800"/>
              </a:spcBef>
            </a:pPr>
            <a:r>
              <a:rPr lang="en-AU" sz="2200" dirty="0"/>
              <a:t>Melbourne</a:t>
            </a:r>
          </a:p>
        </p:txBody>
      </p:sp>
      <p:sp>
        <p:nvSpPr>
          <p:cNvPr id="10" name="TextBox 1">
            <a:extLst/>
          </p:cNvPr>
          <p:cNvSpPr txBox="1"/>
          <p:nvPr/>
        </p:nvSpPr>
        <p:spPr>
          <a:xfrm>
            <a:off x="1132204" y="17214"/>
            <a:ext cx="1752347" cy="338554"/>
          </a:xfrm>
          <a:prstGeom prst="rect">
            <a:avLst/>
          </a:prstGeom>
          <a:solidFill>
            <a:schemeClr val="bg1"/>
          </a:solid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spcBef>
                <a:spcPts val="800"/>
              </a:spcBef>
            </a:pPr>
            <a:r>
              <a:rPr lang="en-AU" sz="2200" dirty="0"/>
              <a:t>Sydney</a:t>
            </a:r>
          </a:p>
        </p:txBody>
      </p:sp>
      <p:grpSp>
        <p:nvGrpSpPr>
          <p:cNvPr id="21" name="Group 20"/>
          <p:cNvGrpSpPr/>
          <p:nvPr/>
        </p:nvGrpSpPr>
        <p:grpSpPr>
          <a:xfrm>
            <a:off x="715836" y="614862"/>
            <a:ext cx="1328735" cy="2918351"/>
            <a:chOff x="-3978965" y="2051641"/>
            <a:chExt cx="1328735" cy="2918351"/>
          </a:xfrm>
        </p:grpSpPr>
        <p:sp>
          <p:nvSpPr>
            <p:cNvPr id="12" name="Rectangle 11">
              <a:extLst/>
            </p:cNvPr>
            <p:cNvSpPr/>
            <p:nvPr/>
          </p:nvSpPr>
          <p:spPr bwMode="auto">
            <a:xfrm>
              <a:off x="-3978965" y="2090057"/>
              <a:ext cx="1328735" cy="2879935"/>
            </a:xfrm>
            <a:prstGeom prst="rect">
              <a:avLst/>
            </a:prstGeom>
            <a:solidFill>
              <a:schemeClr val="bg1"/>
            </a:solidFill>
            <a:ln w="9525" cap="flat" cmpd="sng" algn="ctr">
              <a:noFill/>
              <a:prstDash val="solid"/>
              <a:round/>
              <a:headEnd type="none" w="med" len="med"/>
              <a:tailEnd type="none" w="med" len="med"/>
            </a:ln>
            <a:effectLst/>
          </p:spPr>
          <p:txBody>
            <a:bodyPr vert="horz" wrap="square" lIns="99060" tIns="49530" rIns="99060" bIns="49530" numCol="1" rtlCol="0" anchor="t" anchorCtr="0" compatLnSpc="1">
              <a:prstTxWarp prst="textNoShape">
                <a:avLst/>
              </a:prstTxWarp>
            </a:bodyPr>
            <a:lstStyle/>
            <a:p>
              <a:pPr defTabSz="990570"/>
              <a:endParaRPr lang="en-US" sz="2200" dirty="0"/>
            </a:p>
          </p:txBody>
        </p:sp>
        <p:sp>
          <p:nvSpPr>
            <p:cNvPr id="13" name="TextBox 1">
              <a:extLst/>
            </p:cNvPr>
            <p:cNvSpPr txBox="1"/>
            <p:nvPr/>
          </p:nvSpPr>
          <p:spPr>
            <a:xfrm>
              <a:off x="-3465679" y="2756451"/>
              <a:ext cx="815449" cy="2103138"/>
            </a:xfrm>
            <a:prstGeom prst="rect">
              <a:avLst/>
            </a:prstGeom>
            <a:solidFill>
              <a:schemeClr val="bg1"/>
            </a:solid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spcBef>
                  <a:spcPts val="800"/>
                </a:spcBef>
              </a:pPr>
              <a:r>
                <a:rPr lang="en-AU" sz="2200" dirty="0"/>
                <a:t>2-3</a:t>
              </a:r>
            </a:p>
            <a:p>
              <a:pPr>
                <a:spcBef>
                  <a:spcPts val="800"/>
                </a:spcBef>
              </a:pPr>
              <a:r>
                <a:rPr lang="en-AU" sz="2200" dirty="0"/>
                <a:t>4-9</a:t>
              </a:r>
            </a:p>
            <a:p>
              <a:pPr>
                <a:spcBef>
                  <a:spcPts val="800"/>
                </a:spcBef>
              </a:pPr>
              <a:r>
                <a:rPr lang="en-AU" sz="2200" dirty="0"/>
                <a:t>10-19</a:t>
              </a:r>
            </a:p>
            <a:p>
              <a:pPr>
                <a:spcBef>
                  <a:spcPts val="800"/>
                </a:spcBef>
              </a:pPr>
              <a:r>
                <a:rPr lang="en-AU" sz="2200" dirty="0"/>
                <a:t>20-39</a:t>
              </a:r>
            </a:p>
            <a:p>
              <a:pPr>
                <a:spcBef>
                  <a:spcPts val="800"/>
                </a:spcBef>
              </a:pPr>
              <a:r>
                <a:rPr lang="en-AU" sz="2200" dirty="0"/>
                <a:t>40+</a:t>
              </a:r>
            </a:p>
          </p:txBody>
        </p:sp>
        <p:sp>
          <p:nvSpPr>
            <p:cNvPr id="14" name="Rectangle 13">
              <a:extLst/>
            </p:cNvPr>
            <p:cNvSpPr/>
            <p:nvPr/>
          </p:nvSpPr>
          <p:spPr bwMode="auto">
            <a:xfrm>
              <a:off x="-3899938" y="3210668"/>
              <a:ext cx="324000" cy="288000"/>
            </a:xfrm>
            <a:prstGeom prst="rect">
              <a:avLst/>
            </a:prstGeom>
            <a:solidFill>
              <a:schemeClr val="accent2"/>
            </a:solidFill>
            <a:ln w="9525" cap="flat" cmpd="sng" algn="ctr">
              <a:solidFill>
                <a:schemeClr val="tx1"/>
              </a:solidFill>
              <a:prstDash val="solid"/>
              <a:round/>
              <a:headEnd type="none" w="med" len="med"/>
              <a:tailEnd type="none" w="med" len="med"/>
            </a:ln>
            <a:effectLst/>
          </p:spPr>
          <p:txBody>
            <a:bodyPr vert="horz" wrap="square" lIns="99060" tIns="49530" rIns="99060" bIns="49530" numCol="1" rtlCol="0" anchor="t" anchorCtr="0" compatLnSpc="1">
              <a:prstTxWarp prst="textNoShape">
                <a:avLst/>
              </a:prstTxWarp>
            </a:bodyPr>
            <a:lstStyle/>
            <a:p>
              <a:pPr defTabSz="990570"/>
              <a:endParaRPr lang="en-US" sz="2200"/>
            </a:p>
          </p:txBody>
        </p:sp>
        <p:sp>
          <p:nvSpPr>
            <p:cNvPr id="15" name="Rectangle 14">
              <a:extLst/>
            </p:cNvPr>
            <p:cNvSpPr/>
            <p:nvPr/>
          </p:nvSpPr>
          <p:spPr bwMode="auto">
            <a:xfrm>
              <a:off x="-3899938" y="3645554"/>
              <a:ext cx="324000" cy="28800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9060" tIns="49530" rIns="99060" bIns="49530" numCol="1" rtlCol="0" anchor="t" anchorCtr="0" compatLnSpc="1">
              <a:prstTxWarp prst="textNoShape">
                <a:avLst/>
              </a:prstTxWarp>
            </a:bodyPr>
            <a:lstStyle/>
            <a:p>
              <a:pPr defTabSz="990570"/>
              <a:endParaRPr lang="en-US" sz="2200"/>
            </a:p>
          </p:txBody>
        </p:sp>
        <p:sp>
          <p:nvSpPr>
            <p:cNvPr id="16" name="Rectangle 15">
              <a:extLst/>
            </p:cNvPr>
            <p:cNvSpPr/>
            <p:nvPr/>
          </p:nvSpPr>
          <p:spPr bwMode="auto">
            <a:xfrm>
              <a:off x="-3899938" y="4080441"/>
              <a:ext cx="324000" cy="288000"/>
            </a:xfrm>
            <a:prstGeom prst="rect">
              <a:avLst/>
            </a:prstGeom>
            <a:solidFill>
              <a:schemeClr val="tx2"/>
            </a:solidFill>
            <a:ln w="9525" cap="flat" cmpd="sng" algn="ctr">
              <a:solidFill>
                <a:schemeClr val="tx1"/>
              </a:solidFill>
              <a:prstDash val="solid"/>
              <a:round/>
              <a:headEnd type="none" w="med" len="med"/>
              <a:tailEnd type="none" w="med" len="med"/>
            </a:ln>
            <a:effectLst/>
          </p:spPr>
          <p:txBody>
            <a:bodyPr vert="horz" wrap="square" lIns="99060" tIns="49530" rIns="99060" bIns="49530" numCol="1" rtlCol="0" anchor="t" anchorCtr="0" compatLnSpc="1">
              <a:prstTxWarp prst="textNoShape">
                <a:avLst/>
              </a:prstTxWarp>
            </a:bodyPr>
            <a:lstStyle/>
            <a:p>
              <a:pPr defTabSz="990570"/>
              <a:endParaRPr lang="en-US" sz="2200"/>
            </a:p>
          </p:txBody>
        </p:sp>
        <p:sp>
          <p:nvSpPr>
            <p:cNvPr id="17" name="Rectangle 16">
              <a:extLst/>
            </p:cNvPr>
            <p:cNvSpPr/>
            <p:nvPr/>
          </p:nvSpPr>
          <p:spPr bwMode="auto">
            <a:xfrm>
              <a:off x="-3899938" y="4515328"/>
              <a:ext cx="324000" cy="288000"/>
            </a:xfrm>
            <a:prstGeom prst="rect">
              <a:avLst/>
            </a:prstGeom>
            <a:solidFill>
              <a:schemeClr val="bg2"/>
            </a:solidFill>
            <a:ln w="9525" cap="flat" cmpd="sng" algn="ctr">
              <a:solidFill>
                <a:schemeClr val="tx1"/>
              </a:solidFill>
              <a:prstDash val="solid"/>
              <a:round/>
              <a:headEnd type="none" w="med" len="med"/>
              <a:tailEnd type="none" w="med" len="med"/>
            </a:ln>
            <a:effectLst/>
          </p:spPr>
          <p:txBody>
            <a:bodyPr vert="horz" wrap="square" lIns="99060" tIns="49530" rIns="99060" bIns="49530" numCol="1" rtlCol="0" anchor="t" anchorCtr="0" compatLnSpc="1">
              <a:prstTxWarp prst="textNoShape">
                <a:avLst/>
              </a:prstTxWarp>
            </a:bodyPr>
            <a:lstStyle/>
            <a:p>
              <a:pPr defTabSz="990570"/>
              <a:endParaRPr lang="en-US" sz="2200"/>
            </a:p>
          </p:txBody>
        </p:sp>
        <p:sp>
          <p:nvSpPr>
            <p:cNvPr id="18" name="Rectangle 17">
              <a:extLst/>
            </p:cNvPr>
            <p:cNvSpPr/>
            <p:nvPr/>
          </p:nvSpPr>
          <p:spPr bwMode="auto">
            <a:xfrm>
              <a:off x="-3899938" y="2775782"/>
              <a:ext cx="324000" cy="288000"/>
            </a:xfrm>
            <a:prstGeom prst="rect">
              <a:avLst/>
            </a:prstGeom>
            <a:solidFill>
              <a:schemeClr val="accent3"/>
            </a:solidFill>
            <a:ln w="9525" cap="flat" cmpd="sng" algn="ctr">
              <a:solidFill>
                <a:schemeClr val="tx1"/>
              </a:solidFill>
              <a:prstDash val="solid"/>
              <a:round/>
              <a:headEnd type="none" w="med" len="med"/>
              <a:tailEnd type="none" w="med" len="med"/>
            </a:ln>
            <a:effectLst/>
          </p:spPr>
          <p:txBody>
            <a:bodyPr vert="horz" wrap="square" lIns="99060" tIns="49530" rIns="99060" bIns="49530" numCol="1" rtlCol="0" anchor="t" anchorCtr="0" compatLnSpc="1">
              <a:prstTxWarp prst="textNoShape">
                <a:avLst/>
              </a:prstTxWarp>
            </a:bodyPr>
            <a:lstStyle/>
            <a:p>
              <a:pPr defTabSz="990570"/>
              <a:endParaRPr lang="en-US" sz="2200" dirty="0"/>
            </a:p>
          </p:txBody>
        </p:sp>
        <p:sp>
          <p:nvSpPr>
            <p:cNvPr id="19" name="TextBox 1">
              <a:extLst/>
            </p:cNvPr>
            <p:cNvSpPr txBox="1"/>
            <p:nvPr/>
          </p:nvSpPr>
          <p:spPr>
            <a:xfrm>
              <a:off x="-3924002" y="2051641"/>
              <a:ext cx="1152525" cy="677107"/>
            </a:xfrm>
            <a:prstGeom prst="rect">
              <a:avLst/>
            </a:prstGeom>
            <a:solidFill>
              <a:schemeClr val="bg1"/>
            </a:solid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spcBef>
                  <a:spcPts val="0"/>
                </a:spcBef>
              </a:pPr>
              <a:r>
                <a:rPr lang="en-AU" sz="2200" dirty="0"/>
                <a:t>No. of </a:t>
              </a:r>
            </a:p>
            <a:p>
              <a:pPr algn="ctr">
                <a:spcBef>
                  <a:spcPts val="0"/>
                </a:spcBef>
              </a:pPr>
              <a:r>
                <a:rPr lang="en-AU" sz="2200" dirty="0"/>
                <a:t>storeys</a:t>
              </a:r>
            </a:p>
          </p:txBody>
        </p:sp>
      </p:grpSp>
      <p:graphicFrame>
        <p:nvGraphicFramePr>
          <p:cNvPr id="20" name="Content Placeholder 3">
            <a:extLst/>
          </p:cNvPr>
          <p:cNvGraphicFramePr>
            <a:graphicFrameLocks/>
          </p:cNvGraphicFramePr>
          <p:nvPr>
            <p:extLst>
              <p:ext uri="{D42A27DB-BD31-4B8C-83A1-F6EECF244321}">
                <p14:modId xmlns:p14="http://schemas.microsoft.com/office/powerpoint/2010/main" val="383771360"/>
              </p:ext>
            </p:extLst>
          </p:nvPr>
        </p:nvGraphicFramePr>
        <p:xfrm>
          <a:off x="7035282" y="223936"/>
          <a:ext cx="2870718" cy="6357826"/>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416310971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hart 5"/>
          <p:cNvGraphicFramePr>
            <a:graphicFrameLocks noChangeAspect="1"/>
          </p:cNvGraphicFramePr>
          <p:nvPr>
            <p:extLst>
              <p:ext uri="{D42A27DB-BD31-4B8C-83A1-F6EECF244321}">
                <p14:modId xmlns:p14="http://schemas.microsoft.com/office/powerpoint/2010/main" val="3281084542"/>
              </p:ext>
            </p:extLst>
          </p:nvPr>
        </p:nvGraphicFramePr>
        <p:xfrm>
          <a:off x="2072" y="789410"/>
          <a:ext cx="9903927" cy="6068589"/>
        </p:xfrm>
        <a:graphic>
          <a:graphicData uri="http://schemas.openxmlformats.org/drawingml/2006/chart">
            <c:chart xmlns:c="http://schemas.openxmlformats.org/drawingml/2006/chart" xmlns:r="http://schemas.openxmlformats.org/officeDocument/2006/relationships" r:id="rId3"/>
          </a:graphicData>
        </a:graphic>
      </p:graphicFrame>
      <p:sp>
        <p:nvSpPr>
          <p:cNvPr id="13" name="Content Placeholder 1">
            <a:extLst>
              <a:ext uri="{FF2B5EF4-FFF2-40B4-BE49-F238E27FC236}">
                <a16:creationId xmlns:a16="http://schemas.microsoft.com/office/drawing/2014/main" id="{4BF5FE40-7888-4766-8E28-6F68B2DB6302}"/>
              </a:ext>
            </a:extLst>
          </p:cNvPr>
          <p:cNvSpPr txBox="1">
            <a:spLocks/>
          </p:cNvSpPr>
          <p:nvPr/>
        </p:nvSpPr>
        <p:spPr bwMode="auto">
          <a:xfrm>
            <a:off x="99817" y="0"/>
            <a:ext cx="4731767" cy="677108"/>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marL="0" indent="0" algn="l" rtl="0" eaLnBrk="1" fontAlgn="base" hangingPunct="1">
              <a:spcBef>
                <a:spcPct val="0"/>
              </a:spcBef>
              <a:spcAft>
                <a:spcPct val="0"/>
              </a:spcAft>
              <a:buFont typeface="Arial" panose="020B0604020202020204" pitchFamily="34" charset="0"/>
              <a:buNone/>
              <a:defRPr sz="1800" b="0">
                <a:solidFill>
                  <a:schemeClr val="tx1"/>
                </a:solidFill>
                <a:latin typeface="+mn-lt"/>
                <a:ea typeface="+mn-ea"/>
                <a:cs typeface="+mn-cs"/>
              </a:defRPr>
            </a:lvl1pPr>
            <a:lvl2pPr marL="179388" indent="-177800" algn="l" rtl="0" eaLnBrk="1" fontAlgn="base" hangingPunct="1">
              <a:spcBef>
                <a:spcPct val="0"/>
              </a:spcBef>
              <a:spcAft>
                <a:spcPct val="0"/>
              </a:spcAft>
              <a:buSzPct val="130000"/>
              <a:buChar char="•"/>
              <a:defRPr sz="1200">
                <a:solidFill>
                  <a:schemeClr val="tx1"/>
                </a:solidFill>
                <a:latin typeface="+mn-lt"/>
                <a:ea typeface="+mn-ea"/>
              </a:defRPr>
            </a:lvl2pPr>
            <a:lvl3pPr marL="403225" indent="-222250" algn="l" rtl="0" eaLnBrk="1" fontAlgn="base" hangingPunct="1">
              <a:spcBef>
                <a:spcPct val="0"/>
              </a:spcBef>
              <a:spcAft>
                <a:spcPct val="0"/>
              </a:spcAft>
              <a:buFont typeface="Arial" charset="0"/>
              <a:buChar char="–"/>
              <a:defRPr sz="1200">
                <a:solidFill>
                  <a:schemeClr val="tx1"/>
                </a:solidFill>
                <a:latin typeface="+mn-lt"/>
                <a:ea typeface="+mn-ea"/>
              </a:defRPr>
            </a:lvl3pPr>
            <a:lvl4pPr marL="560388" indent="-142875" algn="l" rtl="0" eaLnBrk="1" fontAlgn="base" hangingPunct="1">
              <a:spcBef>
                <a:spcPct val="0"/>
              </a:spcBef>
              <a:spcAft>
                <a:spcPct val="0"/>
              </a:spcAft>
              <a:buFont typeface="Arial" charset="0"/>
              <a:buChar char="-"/>
              <a:defRPr sz="1200">
                <a:solidFill>
                  <a:schemeClr val="tx1"/>
                </a:solidFill>
                <a:latin typeface="+mn-lt"/>
                <a:ea typeface="+mn-ea"/>
              </a:defRPr>
            </a:lvl4pPr>
            <a:lvl5pPr marL="788988" indent="-209550" algn="l" rtl="0" eaLnBrk="1" fontAlgn="base" hangingPunct="1">
              <a:spcBef>
                <a:spcPct val="0"/>
              </a:spcBef>
              <a:spcAft>
                <a:spcPct val="0"/>
              </a:spcAft>
              <a:buFont typeface="Arial" charset="0"/>
              <a:buChar char="&gt;"/>
              <a:defRPr sz="1200">
                <a:solidFill>
                  <a:schemeClr val="tx1"/>
                </a:solidFill>
                <a:latin typeface="+mn-lt"/>
                <a:ea typeface="+mn-ea"/>
              </a:defRPr>
            </a:lvl5pPr>
            <a:lvl6pPr marL="1246188" indent="-209550" algn="l" rtl="0" eaLnBrk="1" fontAlgn="base" hangingPunct="1">
              <a:spcBef>
                <a:spcPct val="0"/>
              </a:spcBef>
              <a:spcAft>
                <a:spcPct val="0"/>
              </a:spcAft>
              <a:buFont typeface="Arial" charset="0"/>
              <a:buChar char="&gt;"/>
              <a:defRPr sz="1200">
                <a:solidFill>
                  <a:schemeClr val="tx1"/>
                </a:solidFill>
                <a:latin typeface="+mn-lt"/>
                <a:ea typeface="+mn-ea"/>
              </a:defRPr>
            </a:lvl6pPr>
            <a:lvl7pPr marL="1703388" indent="-209550" algn="l" rtl="0" eaLnBrk="1" fontAlgn="base" hangingPunct="1">
              <a:spcBef>
                <a:spcPct val="0"/>
              </a:spcBef>
              <a:spcAft>
                <a:spcPct val="0"/>
              </a:spcAft>
              <a:buFont typeface="Arial" charset="0"/>
              <a:buChar char="&gt;"/>
              <a:defRPr sz="1200">
                <a:solidFill>
                  <a:schemeClr val="tx1"/>
                </a:solidFill>
                <a:latin typeface="+mn-lt"/>
                <a:ea typeface="+mn-ea"/>
              </a:defRPr>
            </a:lvl7pPr>
            <a:lvl8pPr marL="2160588" indent="-209550" algn="l" rtl="0" eaLnBrk="1" fontAlgn="base" hangingPunct="1">
              <a:spcBef>
                <a:spcPct val="0"/>
              </a:spcBef>
              <a:spcAft>
                <a:spcPct val="0"/>
              </a:spcAft>
              <a:buFont typeface="Arial" charset="0"/>
              <a:buChar char="&gt;"/>
              <a:defRPr sz="1200">
                <a:solidFill>
                  <a:schemeClr val="tx1"/>
                </a:solidFill>
                <a:latin typeface="+mn-lt"/>
                <a:ea typeface="+mn-ea"/>
              </a:defRPr>
            </a:lvl8pPr>
            <a:lvl9pPr marL="2617788" indent="-209550" algn="l" rtl="0" eaLnBrk="1" fontAlgn="base" hangingPunct="1">
              <a:spcBef>
                <a:spcPct val="0"/>
              </a:spcBef>
              <a:spcAft>
                <a:spcPct val="0"/>
              </a:spcAft>
              <a:buFont typeface="Arial" charset="0"/>
              <a:buChar char="&gt;"/>
              <a:defRPr sz="1200">
                <a:solidFill>
                  <a:schemeClr val="tx1"/>
                </a:solidFill>
                <a:latin typeface="+mn-lt"/>
                <a:ea typeface="+mn-ea"/>
              </a:defRPr>
            </a:lvl9pPr>
          </a:lstStyle>
          <a:p>
            <a:pPr algn="ctr"/>
            <a:r>
              <a:rPr lang="en-AU" sz="2200" b="1" kern="0" dirty="0"/>
              <a:t>Annual resident population growth,</a:t>
            </a:r>
            <a:br>
              <a:rPr lang="en-AU" sz="2200" b="1" kern="0" dirty="0"/>
            </a:br>
            <a:r>
              <a:rPr lang="en-AU" sz="2200" kern="0" dirty="0"/>
              <a:t>000s</a:t>
            </a:r>
            <a:endParaRPr lang="en-US" sz="2200" kern="0" dirty="0">
              <a:latin typeface="Arial" charset="0"/>
              <a:ea typeface="ＭＳ Ｐゴシック" pitchFamily="34" charset="-128"/>
            </a:endParaRPr>
          </a:p>
        </p:txBody>
      </p:sp>
      <p:sp>
        <p:nvSpPr>
          <p:cNvPr id="14" name="TextBox 1">
            <a:extLst>
              <a:ext uri="{FF2B5EF4-FFF2-40B4-BE49-F238E27FC236}">
                <a16:creationId xmlns:a16="http://schemas.microsoft.com/office/drawing/2014/main" id="{C2E8BDC7-8C6B-46F9-86BF-A59C835325DB}"/>
              </a:ext>
            </a:extLst>
          </p:cNvPr>
          <p:cNvSpPr txBox="1"/>
          <p:nvPr/>
        </p:nvSpPr>
        <p:spPr>
          <a:xfrm>
            <a:off x="1796763" y="5536165"/>
            <a:ext cx="2054248" cy="338554"/>
          </a:xfrm>
          <a:prstGeom prst="rect">
            <a:avLst/>
          </a:prstGeom>
          <a:noFill/>
        </p:spPr>
        <p:txBody>
          <a:bodyPr wrap="non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AU" sz="2200" dirty="0">
                <a:solidFill>
                  <a:schemeClr val="bg1"/>
                </a:solidFill>
              </a:rPr>
              <a:t>Natural increase</a:t>
            </a:r>
          </a:p>
        </p:txBody>
      </p:sp>
      <p:sp>
        <p:nvSpPr>
          <p:cNvPr id="15" name="TextBox 2">
            <a:extLst>
              <a:ext uri="{FF2B5EF4-FFF2-40B4-BE49-F238E27FC236}">
                <a16:creationId xmlns:a16="http://schemas.microsoft.com/office/drawing/2014/main" id="{1AA53E30-72F0-4CA7-8DE2-7EB231C538E7}"/>
              </a:ext>
            </a:extLst>
          </p:cNvPr>
          <p:cNvSpPr txBox="1"/>
          <p:nvPr/>
        </p:nvSpPr>
        <p:spPr>
          <a:xfrm>
            <a:off x="1548186" y="4212959"/>
            <a:ext cx="2900909" cy="338554"/>
          </a:xfrm>
          <a:prstGeom prst="rect">
            <a:avLst/>
          </a:prstGeom>
          <a:noFill/>
        </p:spPr>
        <p:txBody>
          <a:bodyPr wrap="non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AU" sz="2200" dirty="0"/>
              <a:t>Net overseas migration</a:t>
            </a:r>
          </a:p>
        </p:txBody>
      </p:sp>
    </p:spTree>
    <p:extLst>
      <p:ext uri="{BB962C8B-B14F-4D97-AF65-F5344CB8AC3E}">
        <p14:creationId xmlns:p14="http://schemas.microsoft.com/office/powerpoint/2010/main" val="74389730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p:cNvPr>
          <p:cNvGraphicFramePr>
            <a:graphicFrameLocks/>
          </p:cNvGraphicFramePr>
          <p:nvPr>
            <p:extLst/>
          </p:nvPr>
        </p:nvGraphicFramePr>
        <p:xfrm>
          <a:off x="3581692" y="373525"/>
          <a:ext cx="3359021" cy="6152252"/>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5" name="Content Placeholder 3">
            <a:extLst/>
          </p:cNvPr>
          <p:cNvGraphicFramePr>
            <a:graphicFrameLocks/>
          </p:cNvGraphicFramePr>
          <p:nvPr>
            <p:extLst/>
          </p:nvPr>
        </p:nvGraphicFramePr>
        <p:xfrm>
          <a:off x="0" y="373525"/>
          <a:ext cx="3728865" cy="6202584"/>
        </p:xfrm>
        <a:graphic>
          <a:graphicData uri="http://schemas.openxmlformats.org/drawingml/2006/chart">
            <c:chart xmlns:c="http://schemas.openxmlformats.org/drawingml/2006/chart" xmlns:r="http://schemas.openxmlformats.org/officeDocument/2006/relationships" r:id="rId4"/>
          </a:graphicData>
        </a:graphic>
      </p:graphicFrame>
      <p:sp>
        <p:nvSpPr>
          <p:cNvPr id="6" name="TextBox 1"/>
          <p:cNvSpPr txBox="1"/>
          <p:nvPr/>
        </p:nvSpPr>
        <p:spPr>
          <a:xfrm>
            <a:off x="7035282" y="34971"/>
            <a:ext cx="2870718" cy="338554"/>
          </a:xfrm>
          <a:prstGeom prst="rect">
            <a:avLst/>
          </a:prstGeom>
          <a:solidFill>
            <a:schemeClr val="bg1"/>
          </a:solid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spcBef>
                <a:spcPts val="800"/>
              </a:spcBef>
            </a:pPr>
            <a:r>
              <a:rPr lang="en-AU" sz="2200" dirty="0"/>
              <a:t>Brisbane</a:t>
            </a:r>
            <a:endParaRPr lang="en-US" sz="2200" dirty="0"/>
          </a:p>
        </p:txBody>
      </p:sp>
      <p:sp>
        <p:nvSpPr>
          <p:cNvPr id="8" name="TextBox 1">
            <a:extLst/>
          </p:cNvPr>
          <p:cNvSpPr txBox="1"/>
          <p:nvPr/>
        </p:nvSpPr>
        <p:spPr>
          <a:xfrm>
            <a:off x="847849" y="6488455"/>
            <a:ext cx="8642350" cy="338554"/>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spcBef>
                <a:spcPts val="800"/>
              </a:spcBef>
            </a:pPr>
            <a:r>
              <a:rPr lang="en-AU" sz="2200" dirty="0"/>
              <a:t>City region</a:t>
            </a:r>
            <a:endParaRPr lang="en-AU" sz="2200" dirty="0">
              <a:highlight>
                <a:srgbClr val="FFFF00"/>
              </a:highlight>
            </a:endParaRPr>
          </a:p>
        </p:txBody>
      </p:sp>
      <p:sp>
        <p:nvSpPr>
          <p:cNvPr id="9" name="TextBox 1">
            <a:extLst/>
          </p:cNvPr>
          <p:cNvSpPr txBox="1"/>
          <p:nvPr/>
        </p:nvSpPr>
        <p:spPr>
          <a:xfrm>
            <a:off x="3823434" y="34971"/>
            <a:ext cx="3104799" cy="338554"/>
          </a:xfrm>
          <a:prstGeom prst="rect">
            <a:avLst/>
          </a:prstGeom>
          <a:solidFill>
            <a:schemeClr val="bg1"/>
          </a:solid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spcBef>
                <a:spcPts val="800"/>
              </a:spcBef>
            </a:pPr>
            <a:r>
              <a:rPr lang="en-AU" sz="2200" dirty="0"/>
              <a:t>Melbourne</a:t>
            </a:r>
          </a:p>
        </p:txBody>
      </p:sp>
      <p:sp>
        <p:nvSpPr>
          <p:cNvPr id="10" name="TextBox 1">
            <a:extLst/>
          </p:cNvPr>
          <p:cNvSpPr txBox="1"/>
          <p:nvPr/>
        </p:nvSpPr>
        <p:spPr>
          <a:xfrm>
            <a:off x="550985" y="21148"/>
            <a:ext cx="3165399" cy="338554"/>
          </a:xfrm>
          <a:prstGeom prst="rect">
            <a:avLst/>
          </a:prstGeom>
          <a:solidFill>
            <a:schemeClr val="bg1"/>
          </a:solid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spcBef>
                <a:spcPts val="800"/>
              </a:spcBef>
            </a:pPr>
            <a:r>
              <a:rPr lang="en-AU" sz="2200" dirty="0"/>
              <a:t>Sydney</a:t>
            </a:r>
          </a:p>
        </p:txBody>
      </p:sp>
      <p:grpSp>
        <p:nvGrpSpPr>
          <p:cNvPr id="21" name="Group 20"/>
          <p:cNvGrpSpPr/>
          <p:nvPr/>
        </p:nvGrpSpPr>
        <p:grpSpPr>
          <a:xfrm>
            <a:off x="858675" y="783776"/>
            <a:ext cx="1328735" cy="2879935"/>
            <a:chOff x="-3978965" y="2090057"/>
            <a:chExt cx="1328735" cy="2879935"/>
          </a:xfrm>
        </p:grpSpPr>
        <p:sp>
          <p:nvSpPr>
            <p:cNvPr id="12" name="Rectangle 11">
              <a:extLst/>
            </p:cNvPr>
            <p:cNvSpPr/>
            <p:nvPr/>
          </p:nvSpPr>
          <p:spPr bwMode="auto">
            <a:xfrm>
              <a:off x="-3978965" y="2090057"/>
              <a:ext cx="1328735" cy="2879935"/>
            </a:xfrm>
            <a:prstGeom prst="rect">
              <a:avLst/>
            </a:prstGeom>
            <a:solidFill>
              <a:schemeClr val="bg1"/>
            </a:solidFill>
            <a:ln w="9525" cap="flat" cmpd="sng" algn="ctr">
              <a:noFill/>
              <a:prstDash val="solid"/>
              <a:round/>
              <a:headEnd type="none" w="med" len="med"/>
              <a:tailEnd type="none" w="med" len="med"/>
            </a:ln>
            <a:effectLst/>
          </p:spPr>
          <p:txBody>
            <a:bodyPr vert="horz" wrap="square" lIns="99060" tIns="49530" rIns="99060" bIns="49530" numCol="1" rtlCol="0" anchor="t" anchorCtr="0" compatLnSpc="1">
              <a:prstTxWarp prst="textNoShape">
                <a:avLst/>
              </a:prstTxWarp>
            </a:bodyPr>
            <a:lstStyle/>
            <a:p>
              <a:pPr defTabSz="990570"/>
              <a:endParaRPr lang="en-US" sz="2200" dirty="0"/>
            </a:p>
          </p:txBody>
        </p:sp>
        <p:sp>
          <p:nvSpPr>
            <p:cNvPr id="13" name="TextBox 1">
              <a:extLst/>
            </p:cNvPr>
            <p:cNvSpPr txBox="1"/>
            <p:nvPr/>
          </p:nvSpPr>
          <p:spPr>
            <a:xfrm>
              <a:off x="-3465679" y="2828643"/>
              <a:ext cx="815449" cy="2103138"/>
            </a:xfrm>
            <a:prstGeom prst="rect">
              <a:avLst/>
            </a:prstGeom>
            <a:solidFill>
              <a:schemeClr val="bg1"/>
            </a:solid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spcBef>
                  <a:spcPts val="800"/>
                </a:spcBef>
              </a:pPr>
              <a:r>
                <a:rPr lang="en-AU" sz="2200" dirty="0"/>
                <a:t>2-3</a:t>
              </a:r>
            </a:p>
            <a:p>
              <a:pPr>
                <a:spcBef>
                  <a:spcPts val="800"/>
                </a:spcBef>
              </a:pPr>
              <a:r>
                <a:rPr lang="en-AU" sz="2200" dirty="0"/>
                <a:t>4-9</a:t>
              </a:r>
            </a:p>
            <a:p>
              <a:pPr>
                <a:spcBef>
                  <a:spcPts val="800"/>
                </a:spcBef>
              </a:pPr>
              <a:r>
                <a:rPr lang="en-AU" sz="2200" dirty="0"/>
                <a:t>10-19</a:t>
              </a:r>
            </a:p>
            <a:p>
              <a:pPr>
                <a:spcBef>
                  <a:spcPts val="800"/>
                </a:spcBef>
              </a:pPr>
              <a:r>
                <a:rPr lang="en-AU" sz="2200" dirty="0"/>
                <a:t>20-39</a:t>
              </a:r>
            </a:p>
            <a:p>
              <a:pPr>
                <a:spcBef>
                  <a:spcPts val="800"/>
                </a:spcBef>
              </a:pPr>
              <a:r>
                <a:rPr lang="en-AU" sz="2200" dirty="0"/>
                <a:t>40+</a:t>
              </a:r>
            </a:p>
          </p:txBody>
        </p:sp>
        <p:sp>
          <p:nvSpPr>
            <p:cNvPr id="14" name="Rectangle 13">
              <a:extLst/>
            </p:cNvPr>
            <p:cNvSpPr/>
            <p:nvPr/>
          </p:nvSpPr>
          <p:spPr bwMode="auto">
            <a:xfrm>
              <a:off x="-3899938" y="3282860"/>
              <a:ext cx="324000" cy="288000"/>
            </a:xfrm>
            <a:prstGeom prst="rect">
              <a:avLst/>
            </a:prstGeom>
            <a:solidFill>
              <a:schemeClr val="accent2"/>
            </a:solidFill>
            <a:ln w="9525" cap="flat" cmpd="sng" algn="ctr">
              <a:solidFill>
                <a:schemeClr val="tx1"/>
              </a:solidFill>
              <a:prstDash val="solid"/>
              <a:round/>
              <a:headEnd type="none" w="med" len="med"/>
              <a:tailEnd type="none" w="med" len="med"/>
            </a:ln>
            <a:effectLst/>
          </p:spPr>
          <p:txBody>
            <a:bodyPr vert="horz" wrap="square" lIns="99060" tIns="49530" rIns="99060" bIns="49530" numCol="1" rtlCol="0" anchor="t" anchorCtr="0" compatLnSpc="1">
              <a:prstTxWarp prst="textNoShape">
                <a:avLst/>
              </a:prstTxWarp>
            </a:bodyPr>
            <a:lstStyle/>
            <a:p>
              <a:pPr defTabSz="990570"/>
              <a:endParaRPr lang="en-US" sz="2200"/>
            </a:p>
          </p:txBody>
        </p:sp>
        <p:sp>
          <p:nvSpPr>
            <p:cNvPr id="15" name="Rectangle 14">
              <a:extLst/>
            </p:cNvPr>
            <p:cNvSpPr/>
            <p:nvPr/>
          </p:nvSpPr>
          <p:spPr bwMode="auto">
            <a:xfrm>
              <a:off x="-3899938" y="3717746"/>
              <a:ext cx="324000" cy="28800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9060" tIns="49530" rIns="99060" bIns="49530" numCol="1" rtlCol="0" anchor="t" anchorCtr="0" compatLnSpc="1">
              <a:prstTxWarp prst="textNoShape">
                <a:avLst/>
              </a:prstTxWarp>
            </a:bodyPr>
            <a:lstStyle/>
            <a:p>
              <a:pPr defTabSz="990570"/>
              <a:endParaRPr lang="en-US" sz="2200"/>
            </a:p>
          </p:txBody>
        </p:sp>
        <p:sp>
          <p:nvSpPr>
            <p:cNvPr id="16" name="Rectangle 15">
              <a:extLst/>
            </p:cNvPr>
            <p:cNvSpPr/>
            <p:nvPr/>
          </p:nvSpPr>
          <p:spPr bwMode="auto">
            <a:xfrm>
              <a:off x="-3899938" y="4152633"/>
              <a:ext cx="324000" cy="288000"/>
            </a:xfrm>
            <a:prstGeom prst="rect">
              <a:avLst/>
            </a:prstGeom>
            <a:solidFill>
              <a:schemeClr val="tx2"/>
            </a:solidFill>
            <a:ln w="9525" cap="flat" cmpd="sng" algn="ctr">
              <a:solidFill>
                <a:schemeClr val="tx1"/>
              </a:solidFill>
              <a:prstDash val="solid"/>
              <a:round/>
              <a:headEnd type="none" w="med" len="med"/>
              <a:tailEnd type="none" w="med" len="med"/>
            </a:ln>
            <a:effectLst/>
          </p:spPr>
          <p:txBody>
            <a:bodyPr vert="horz" wrap="square" lIns="99060" tIns="49530" rIns="99060" bIns="49530" numCol="1" rtlCol="0" anchor="t" anchorCtr="0" compatLnSpc="1">
              <a:prstTxWarp prst="textNoShape">
                <a:avLst/>
              </a:prstTxWarp>
            </a:bodyPr>
            <a:lstStyle/>
            <a:p>
              <a:pPr defTabSz="990570"/>
              <a:endParaRPr lang="en-US" sz="2200"/>
            </a:p>
          </p:txBody>
        </p:sp>
        <p:sp>
          <p:nvSpPr>
            <p:cNvPr id="17" name="Rectangle 16">
              <a:extLst/>
            </p:cNvPr>
            <p:cNvSpPr/>
            <p:nvPr/>
          </p:nvSpPr>
          <p:spPr bwMode="auto">
            <a:xfrm>
              <a:off x="-3899938" y="4587520"/>
              <a:ext cx="324000" cy="288000"/>
            </a:xfrm>
            <a:prstGeom prst="rect">
              <a:avLst/>
            </a:prstGeom>
            <a:solidFill>
              <a:schemeClr val="bg2"/>
            </a:solidFill>
            <a:ln w="9525" cap="flat" cmpd="sng" algn="ctr">
              <a:solidFill>
                <a:schemeClr val="tx1"/>
              </a:solidFill>
              <a:prstDash val="solid"/>
              <a:round/>
              <a:headEnd type="none" w="med" len="med"/>
              <a:tailEnd type="none" w="med" len="med"/>
            </a:ln>
            <a:effectLst/>
          </p:spPr>
          <p:txBody>
            <a:bodyPr vert="horz" wrap="square" lIns="99060" tIns="49530" rIns="99060" bIns="49530" numCol="1" rtlCol="0" anchor="t" anchorCtr="0" compatLnSpc="1">
              <a:prstTxWarp prst="textNoShape">
                <a:avLst/>
              </a:prstTxWarp>
            </a:bodyPr>
            <a:lstStyle/>
            <a:p>
              <a:pPr defTabSz="990570"/>
              <a:endParaRPr lang="en-US" sz="2200"/>
            </a:p>
          </p:txBody>
        </p:sp>
        <p:sp>
          <p:nvSpPr>
            <p:cNvPr id="18" name="Rectangle 17">
              <a:extLst/>
            </p:cNvPr>
            <p:cNvSpPr/>
            <p:nvPr/>
          </p:nvSpPr>
          <p:spPr bwMode="auto">
            <a:xfrm>
              <a:off x="-3899938" y="2847974"/>
              <a:ext cx="324000" cy="288000"/>
            </a:xfrm>
            <a:prstGeom prst="rect">
              <a:avLst/>
            </a:prstGeom>
            <a:solidFill>
              <a:schemeClr val="accent3"/>
            </a:solidFill>
            <a:ln w="9525" cap="flat" cmpd="sng" algn="ctr">
              <a:solidFill>
                <a:schemeClr val="tx1"/>
              </a:solidFill>
              <a:prstDash val="solid"/>
              <a:round/>
              <a:headEnd type="none" w="med" len="med"/>
              <a:tailEnd type="none" w="med" len="med"/>
            </a:ln>
            <a:effectLst/>
          </p:spPr>
          <p:txBody>
            <a:bodyPr vert="horz" wrap="square" lIns="99060" tIns="49530" rIns="99060" bIns="49530" numCol="1" rtlCol="0" anchor="t" anchorCtr="0" compatLnSpc="1">
              <a:prstTxWarp prst="textNoShape">
                <a:avLst/>
              </a:prstTxWarp>
            </a:bodyPr>
            <a:lstStyle/>
            <a:p>
              <a:pPr defTabSz="990570"/>
              <a:endParaRPr lang="en-US" sz="2200" dirty="0"/>
            </a:p>
          </p:txBody>
        </p:sp>
        <p:sp>
          <p:nvSpPr>
            <p:cNvPr id="19" name="TextBox 1">
              <a:extLst/>
            </p:cNvPr>
            <p:cNvSpPr txBox="1"/>
            <p:nvPr/>
          </p:nvSpPr>
          <p:spPr>
            <a:xfrm>
              <a:off x="-3899938" y="2111801"/>
              <a:ext cx="1152525" cy="677107"/>
            </a:xfrm>
            <a:prstGeom prst="rect">
              <a:avLst/>
            </a:prstGeom>
            <a:solidFill>
              <a:schemeClr val="bg1"/>
            </a:solid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spcBef>
                  <a:spcPts val="0"/>
                </a:spcBef>
              </a:pPr>
              <a:r>
                <a:rPr lang="en-AU" sz="2200" dirty="0"/>
                <a:t>No. of </a:t>
              </a:r>
            </a:p>
            <a:p>
              <a:pPr algn="ctr">
                <a:spcBef>
                  <a:spcPts val="0"/>
                </a:spcBef>
              </a:pPr>
              <a:r>
                <a:rPr lang="en-AU" sz="2200" dirty="0"/>
                <a:t>storeys</a:t>
              </a:r>
            </a:p>
          </p:txBody>
        </p:sp>
      </p:grpSp>
      <p:graphicFrame>
        <p:nvGraphicFramePr>
          <p:cNvPr id="20" name="Content Placeholder 3">
            <a:extLst/>
          </p:cNvPr>
          <p:cNvGraphicFramePr>
            <a:graphicFrameLocks/>
          </p:cNvGraphicFramePr>
          <p:nvPr>
            <p:extLst/>
          </p:nvPr>
        </p:nvGraphicFramePr>
        <p:xfrm>
          <a:off x="7035282" y="223936"/>
          <a:ext cx="2870718" cy="6357826"/>
        </p:xfrm>
        <a:graphic>
          <a:graphicData uri="http://schemas.openxmlformats.org/drawingml/2006/chart">
            <c:chart xmlns:c="http://schemas.openxmlformats.org/drawingml/2006/chart" xmlns:r="http://schemas.openxmlformats.org/officeDocument/2006/relationships" r:id="rId5"/>
          </a:graphicData>
        </a:graphic>
      </p:graphicFrame>
      <p:sp>
        <p:nvSpPr>
          <p:cNvPr id="22" name="TextBox 1">
            <a:extLst>
              <a:ext uri="{FF2B5EF4-FFF2-40B4-BE49-F238E27FC236}">
                <a16:creationId xmlns:a16="http://schemas.microsoft.com/office/drawing/2014/main" id="{1423DECF-2650-443B-AFB1-C4AB05A3D720}"/>
              </a:ext>
            </a:extLst>
          </p:cNvPr>
          <p:cNvSpPr txBox="1"/>
          <p:nvPr/>
        </p:nvSpPr>
        <p:spPr>
          <a:xfrm>
            <a:off x="1476335" y="732454"/>
            <a:ext cx="8642350" cy="338554"/>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spcBef>
                <a:spcPts val="800"/>
              </a:spcBef>
            </a:pPr>
            <a:r>
              <a:rPr lang="en-AU" sz="2200" dirty="0">
                <a:highlight>
                  <a:srgbClr val="FFFF00"/>
                </a:highlight>
              </a:rPr>
              <a:t>2015-2018 completions/projected completions</a:t>
            </a:r>
          </a:p>
        </p:txBody>
      </p:sp>
    </p:spTree>
    <p:extLst>
      <p:ext uri="{BB962C8B-B14F-4D97-AF65-F5344CB8AC3E}">
        <p14:creationId xmlns:p14="http://schemas.microsoft.com/office/powerpoint/2010/main" val="307489523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p:cNvPr>
          <p:cNvGraphicFramePr>
            <a:graphicFrameLocks/>
          </p:cNvGraphicFramePr>
          <p:nvPr>
            <p:extLst>
              <p:ext uri="{D42A27DB-BD31-4B8C-83A1-F6EECF244321}">
                <p14:modId xmlns:p14="http://schemas.microsoft.com/office/powerpoint/2010/main" val="49578543"/>
              </p:ext>
            </p:extLst>
          </p:nvPr>
        </p:nvGraphicFramePr>
        <p:xfrm>
          <a:off x="3581692" y="359702"/>
          <a:ext cx="3359021" cy="616607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5" name="Content Placeholder 3">
            <a:extLst/>
          </p:cNvPr>
          <p:cNvGraphicFramePr>
            <a:graphicFrameLocks/>
          </p:cNvGraphicFramePr>
          <p:nvPr>
            <p:extLst>
              <p:ext uri="{D42A27DB-BD31-4B8C-83A1-F6EECF244321}">
                <p14:modId xmlns:p14="http://schemas.microsoft.com/office/powerpoint/2010/main" val="3270347294"/>
              </p:ext>
            </p:extLst>
          </p:nvPr>
        </p:nvGraphicFramePr>
        <p:xfrm>
          <a:off x="0" y="361802"/>
          <a:ext cx="3728865" cy="6202584"/>
        </p:xfrm>
        <a:graphic>
          <a:graphicData uri="http://schemas.openxmlformats.org/drawingml/2006/chart">
            <c:chart xmlns:c="http://schemas.openxmlformats.org/drawingml/2006/chart" xmlns:r="http://schemas.openxmlformats.org/officeDocument/2006/relationships" r:id="rId4"/>
          </a:graphicData>
        </a:graphic>
      </p:graphicFrame>
      <p:sp>
        <p:nvSpPr>
          <p:cNvPr id="6" name="TextBox 1"/>
          <p:cNvSpPr txBox="1"/>
          <p:nvPr/>
        </p:nvSpPr>
        <p:spPr>
          <a:xfrm>
            <a:off x="7540943" y="34971"/>
            <a:ext cx="1752347" cy="338554"/>
          </a:xfrm>
          <a:prstGeom prst="rect">
            <a:avLst/>
          </a:prstGeom>
          <a:solidFill>
            <a:schemeClr val="bg1"/>
          </a:solid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spcBef>
                <a:spcPts val="800"/>
              </a:spcBef>
            </a:pPr>
            <a:r>
              <a:rPr lang="en-AU" sz="2200" dirty="0"/>
              <a:t>Brisbane</a:t>
            </a:r>
            <a:endParaRPr lang="en-US" sz="2200" dirty="0"/>
          </a:p>
        </p:txBody>
      </p:sp>
      <p:sp>
        <p:nvSpPr>
          <p:cNvPr id="8" name="TextBox 1">
            <a:extLst/>
          </p:cNvPr>
          <p:cNvSpPr txBox="1"/>
          <p:nvPr/>
        </p:nvSpPr>
        <p:spPr>
          <a:xfrm>
            <a:off x="847849" y="6488455"/>
            <a:ext cx="8642350" cy="338554"/>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spcBef>
                <a:spcPts val="800"/>
              </a:spcBef>
            </a:pPr>
            <a:r>
              <a:rPr lang="en-AU" sz="2200" dirty="0"/>
              <a:t>City region</a:t>
            </a:r>
            <a:endParaRPr lang="en-AU" sz="2200" dirty="0">
              <a:highlight>
                <a:srgbClr val="00FF00"/>
              </a:highlight>
            </a:endParaRPr>
          </a:p>
        </p:txBody>
      </p:sp>
      <p:sp>
        <p:nvSpPr>
          <p:cNvPr id="9" name="TextBox 1">
            <a:extLst/>
          </p:cNvPr>
          <p:cNvSpPr txBox="1"/>
          <p:nvPr/>
        </p:nvSpPr>
        <p:spPr>
          <a:xfrm>
            <a:off x="4460578" y="34971"/>
            <a:ext cx="1752347" cy="338554"/>
          </a:xfrm>
          <a:prstGeom prst="rect">
            <a:avLst/>
          </a:prstGeom>
          <a:solidFill>
            <a:schemeClr val="bg1"/>
          </a:solid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spcBef>
                <a:spcPts val="800"/>
              </a:spcBef>
            </a:pPr>
            <a:r>
              <a:rPr lang="en-AU" sz="2200" dirty="0"/>
              <a:t>Melbourne</a:t>
            </a:r>
          </a:p>
        </p:txBody>
      </p:sp>
      <p:sp>
        <p:nvSpPr>
          <p:cNvPr id="10" name="TextBox 1">
            <a:extLst/>
          </p:cNvPr>
          <p:cNvSpPr txBox="1"/>
          <p:nvPr/>
        </p:nvSpPr>
        <p:spPr>
          <a:xfrm>
            <a:off x="1132204" y="47586"/>
            <a:ext cx="1752347" cy="338554"/>
          </a:xfrm>
          <a:prstGeom prst="rect">
            <a:avLst/>
          </a:prstGeom>
          <a:solidFill>
            <a:schemeClr val="bg1"/>
          </a:solid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spcBef>
                <a:spcPts val="800"/>
              </a:spcBef>
            </a:pPr>
            <a:r>
              <a:rPr lang="en-AU" sz="2200" dirty="0"/>
              <a:t>Sydney</a:t>
            </a:r>
          </a:p>
        </p:txBody>
      </p:sp>
      <p:grpSp>
        <p:nvGrpSpPr>
          <p:cNvPr id="21" name="Group 20"/>
          <p:cNvGrpSpPr/>
          <p:nvPr/>
        </p:nvGrpSpPr>
        <p:grpSpPr>
          <a:xfrm>
            <a:off x="800060" y="713438"/>
            <a:ext cx="1328735" cy="2879935"/>
            <a:chOff x="-3978965" y="2090057"/>
            <a:chExt cx="1328735" cy="2879935"/>
          </a:xfrm>
        </p:grpSpPr>
        <p:sp>
          <p:nvSpPr>
            <p:cNvPr id="12" name="Rectangle 11">
              <a:extLst/>
            </p:cNvPr>
            <p:cNvSpPr/>
            <p:nvPr/>
          </p:nvSpPr>
          <p:spPr bwMode="auto">
            <a:xfrm>
              <a:off x="-3978965" y="2090057"/>
              <a:ext cx="1328735" cy="2879935"/>
            </a:xfrm>
            <a:prstGeom prst="rect">
              <a:avLst/>
            </a:prstGeom>
            <a:solidFill>
              <a:schemeClr val="bg1"/>
            </a:solidFill>
            <a:ln w="9525" cap="flat" cmpd="sng" algn="ctr">
              <a:noFill/>
              <a:prstDash val="solid"/>
              <a:round/>
              <a:headEnd type="none" w="med" len="med"/>
              <a:tailEnd type="none" w="med" len="med"/>
            </a:ln>
            <a:effectLst/>
          </p:spPr>
          <p:txBody>
            <a:bodyPr vert="horz" wrap="square" lIns="99060" tIns="49530" rIns="99060" bIns="49530" numCol="1" rtlCol="0" anchor="t" anchorCtr="0" compatLnSpc="1">
              <a:prstTxWarp prst="textNoShape">
                <a:avLst/>
              </a:prstTxWarp>
            </a:bodyPr>
            <a:lstStyle/>
            <a:p>
              <a:pPr defTabSz="990570"/>
              <a:endParaRPr lang="en-US" sz="2200" dirty="0"/>
            </a:p>
          </p:txBody>
        </p:sp>
        <p:sp>
          <p:nvSpPr>
            <p:cNvPr id="13" name="TextBox 1">
              <a:extLst/>
            </p:cNvPr>
            <p:cNvSpPr txBox="1"/>
            <p:nvPr/>
          </p:nvSpPr>
          <p:spPr>
            <a:xfrm>
              <a:off x="-3465679" y="2828643"/>
              <a:ext cx="815449" cy="2103138"/>
            </a:xfrm>
            <a:prstGeom prst="rect">
              <a:avLst/>
            </a:prstGeom>
            <a:solidFill>
              <a:schemeClr val="bg1"/>
            </a:solid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spcBef>
                  <a:spcPts val="800"/>
                </a:spcBef>
              </a:pPr>
              <a:r>
                <a:rPr lang="en-AU" sz="2200" dirty="0"/>
                <a:t>2-3</a:t>
              </a:r>
            </a:p>
            <a:p>
              <a:pPr>
                <a:spcBef>
                  <a:spcPts val="800"/>
                </a:spcBef>
              </a:pPr>
              <a:r>
                <a:rPr lang="en-AU" sz="2200" dirty="0"/>
                <a:t>4-9</a:t>
              </a:r>
            </a:p>
            <a:p>
              <a:pPr>
                <a:spcBef>
                  <a:spcPts val="800"/>
                </a:spcBef>
              </a:pPr>
              <a:r>
                <a:rPr lang="en-AU" sz="2200" dirty="0"/>
                <a:t>10-19</a:t>
              </a:r>
            </a:p>
            <a:p>
              <a:pPr>
                <a:spcBef>
                  <a:spcPts val="800"/>
                </a:spcBef>
              </a:pPr>
              <a:r>
                <a:rPr lang="en-AU" sz="2200" dirty="0"/>
                <a:t>20-39</a:t>
              </a:r>
            </a:p>
            <a:p>
              <a:pPr>
                <a:spcBef>
                  <a:spcPts val="800"/>
                </a:spcBef>
              </a:pPr>
              <a:r>
                <a:rPr lang="en-AU" sz="2200" dirty="0"/>
                <a:t>40+</a:t>
              </a:r>
            </a:p>
          </p:txBody>
        </p:sp>
        <p:sp>
          <p:nvSpPr>
            <p:cNvPr id="14" name="Rectangle 13">
              <a:extLst/>
            </p:cNvPr>
            <p:cNvSpPr/>
            <p:nvPr/>
          </p:nvSpPr>
          <p:spPr bwMode="auto">
            <a:xfrm>
              <a:off x="-3899938" y="3282860"/>
              <a:ext cx="324000" cy="288000"/>
            </a:xfrm>
            <a:prstGeom prst="rect">
              <a:avLst/>
            </a:prstGeom>
            <a:solidFill>
              <a:schemeClr val="accent2"/>
            </a:solidFill>
            <a:ln w="9525" cap="flat" cmpd="sng" algn="ctr">
              <a:solidFill>
                <a:schemeClr val="tx1"/>
              </a:solidFill>
              <a:prstDash val="solid"/>
              <a:round/>
              <a:headEnd type="none" w="med" len="med"/>
              <a:tailEnd type="none" w="med" len="med"/>
            </a:ln>
            <a:effectLst/>
          </p:spPr>
          <p:txBody>
            <a:bodyPr vert="horz" wrap="square" lIns="99060" tIns="49530" rIns="99060" bIns="49530" numCol="1" rtlCol="0" anchor="t" anchorCtr="0" compatLnSpc="1">
              <a:prstTxWarp prst="textNoShape">
                <a:avLst/>
              </a:prstTxWarp>
            </a:bodyPr>
            <a:lstStyle/>
            <a:p>
              <a:pPr defTabSz="990570"/>
              <a:endParaRPr lang="en-US" sz="2200"/>
            </a:p>
          </p:txBody>
        </p:sp>
        <p:sp>
          <p:nvSpPr>
            <p:cNvPr id="15" name="Rectangle 14">
              <a:extLst/>
            </p:cNvPr>
            <p:cNvSpPr/>
            <p:nvPr/>
          </p:nvSpPr>
          <p:spPr bwMode="auto">
            <a:xfrm>
              <a:off x="-3899938" y="3717746"/>
              <a:ext cx="324000" cy="28800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9060" tIns="49530" rIns="99060" bIns="49530" numCol="1" rtlCol="0" anchor="t" anchorCtr="0" compatLnSpc="1">
              <a:prstTxWarp prst="textNoShape">
                <a:avLst/>
              </a:prstTxWarp>
            </a:bodyPr>
            <a:lstStyle/>
            <a:p>
              <a:pPr defTabSz="990570"/>
              <a:endParaRPr lang="en-US" sz="2200"/>
            </a:p>
          </p:txBody>
        </p:sp>
        <p:sp>
          <p:nvSpPr>
            <p:cNvPr id="16" name="Rectangle 15">
              <a:extLst/>
            </p:cNvPr>
            <p:cNvSpPr/>
            <p:nvPr/>
          </p:nvSpPr>
          <p:spPr bwMode="auto">
            <a:xfrm>
              <a:off x="-3899938" y="4152633"/>
              <a:ext cx="324000" cy="288000"/>
            </a:xfrm>
            <a:prstGeom prst="rect">
              <a:avLst/>
            </a:prstGeom>
            <a:solidFill>
              <a:schemeClr val="tx2"/>
            </a:solidFill>
            <a:ln w="9525" cap="flat" cmpd="sng" algn="ctr">
              <a:solidFill>
                <a:schemeClr val="tx1"/>
              </a:solidFill>
              <a:prstDash val="solid"/>
              <a:round/>
              <a:headEnd type="none" w="med" len="med"/>
              <a:tailEnd type="none" w="med" len="med"/>
            </a:ln>
            <a:effectLst/>
          </p:spPr>
          <p:txBody>
            <a:bodyPr vert="horz" wrap="square" lIns="99060" tIns="49530" rIns="99060" bIns="49530" numCol="1" rtlCol="0" anchor="t" anchorCtr="0" compatLnSpc="1">
              <a:prstTxWarp prst="textNoShape">
                <a:avLst/>
              </a:prstTxWarp>
            </a:bodyPr>
            <a:lstStyle/>
            <a:p>
              <a:pPr defTabSz="990570"/>
              <a:endParaRPr lang="en-US" sz="2200"/>
            </a:p>
          </p:txBody>
        </p:sp>
        <p:sp>
          <p:nvSpPr>
            <p:cNvPr id="17" name="Rectangle 16">
              <a:extLst/>
            </p:cNvPr>
            <p:cNvSpPr/>
            <p:nvPr/>
          </p:nvSpPr>
          <p:spPr bwMode="auto">
            <a:xfrm>
              <a:off x="-3899938" y="4587520"/>
              <a:ext cx="324000" cy="288000"/>
            </a:xfrm>
            <a:prstGeom prst="rect">
              <a:avLst/>
            </a:prstGeom>
            <a:solidFill>
              <a:schemeClr val="bg2"/>
            </a:solidFill>
            <a:ln w="9525" cap="flat" cmpd="sng" algn="ctr">
              <a:solidFill>
                <a:schemeClr val="tx1"/>
              </a:solidFill>
              <a:prstDash val="solid"/>
              <a:round/>
              <a:headEnd type="none" w="med" len="med"/>
              <a:tailEnd type="none" w="med" len="med"/>
            </a:ln>
            <a:effectLst/>
          </p:spPr>
          <p:txBody>
            <a:bodyPr vert="horz" wrap="square" lIns="99060" tIns="49530" rIns="99060" bIns="49530" numCol="1" rtlCol="0" anchor="t" anchorCtr="0" compatLnSpc="1">
              <a:prstTxWarp prst="textNoShape">
                <a:avLst/>
              </a:prstTxWarp>
            </a:bodyPr>
            <a:lstStyle/>
            <a:p>
              <a:pPr defTabSz="990570"/>
              <a:endParaRPr lang="en-US" sz="2200"/>
            </a:p>
          </p:txBody>
        </p:sp>
        <p:sp>
          <p:nvSpPr>
            <p:cNvPr id="18" name="Rectangle 17">
              <a:extLst/>
            </p:cNvPr>
            <p:cNvSpPr/>
            <p:nvPr/>
          </p:nvSpPr>
          <p:spPr bwMode="auto">
            <a:xfrm>
              <a:off x="-3899938" y="2847974"/>
              <a:ext cx="324000" cy="288000"/>
            </a:xfrm>
            <a:prstGeom prst="rect">
              <a:avLst/>
            </a:prstGeom>
            <a:solidFill>
              <a:schemeClr val="accent3"/>
            </a:solidFill>
            <a:ln w="9525" cap="flat" cmpd="sng" algn="ctr">
              <a:solidFill>
                <a:schemeClr val="tx1"/>
              </a:solidFill>
              <a:prstDash val="solid"/>
              <a:round/>
              <a:headEnd type="none" w="med" len="med"/>
              <a:tailEnd type="none" w="med" len="med"/>
            </a:ln>
            <a:effectLst/>
          </p:spPr>
          <p:txBody>
            <a:bodyPr vert="horz" wrap="square" lIns="99060" tIns="49530" rIns="99060" bIns="49530" numCol="1" rtlCol="0" anchor="t" anchorCtr="0" compatLnSpc="1">
              <a:prstTxWarp prst="textNoShape">
                <a:avLst/>
              </a:prstTxWarp>
            </a:bodyPr>
            <a:lstStyle/>
            <a:p>
              <a:pPr defTabSz="990570"/>
              <a:endParaRPr lang="en-US" sz="2200" dirty="0"/>
            </a:p>
          </p:txBody>
        </p:sp>
        <p:sp>
          <p:nvSpPr>
            <p:cNvPr id="19" name="TextBox 1">
              <a:extLst/>
            </p:cNvPr>
            <p:cNvSpPr txBox="1"/>
            <p:nvPr/>
          </p:nvSpPr>
          <p:spPr>
            <a:xfrm>
              <a:off x="-3899938" y="2111801"/>
              <a:ext cx="1152525" cy="677107"/>
            </a:xfrm>
            <a:prstGeom prst="rect">
              <a:avLst/>
            </a:prstGeom>
            <a:solidFill>
              <a:schemeClr val="bg1"/>
            </a:solid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spcBef>
                  <a:spcPts val="0"/>
                </a:spcBef>
              </a:pPr>
              <a:r>
                <a:rPr lang="en-AU" sz="2200" dirty="0"/>
                <a:t>No. of </a:t>
              </a:r>
            </a:p>
            <a:p>
              <a:pPr algn="ctr">
                <a:spcBef>
                  <a:spcPts val="0"/>
                </a:spcBef>
              </a:pPr>
              <a:r>
                <a:rPr lang="en-AU" sz="2200" dirty="0"/>
                <a:t>storeys</a:t>
              </a:r>
            </a:p>
          </p:txBody>
        </p:sp>
      </p:grpSp>
      <p:graphicFrame>
        <p:nvGraphicFramePr>
          <p:cNvPr id="20" name="Content Placeholder 3">
            <a:extLst/>
          </p:cNvPr>
          <p:cNvGraphicFramePr>
            <a:graphicFrameLocks/>
          </p:cNvGraphicFramePr>
          <p:nvPr>
            <p:extLst>
              <p:ext uri="{D42A27DB-BD31-4B8C-83A1-F6EECF244321}">
                <p14:modId xmlns:p14="http://schemas.microsoft.com/office/powerpoint/2010/main" val="4175383510"/>
              </p:ext>
            </p:extLst>
          </p:nvPr>
        </p:nvGraphicFramePr>
        <p:xfrm>
          <a:off x="7035282" y="223936"/>
          <a:ext cx="2870718" cy="6357826"/>
        </p:xfrm>
        <a:graphic>
          <a:graphicData uri="http://schemas.openxmlformats.org/drawingml/2006/chart">
            <c:chart xmlns:c="http://schemas.openxmlformats.org/drawingml/2006/chart" xmlns:r="http://schemas.openxmlformats.org/officeDocument/2006/relationships" r:id="rId5"/>
          </a:graphicData>
        </a:graphic>
      </p:graphicFrame>
      <p:sp>
        <p:nvSpPr>
          <p:cNvPr id="22" name="TextBox 1">
            <a:extLst>
              <a:ext uri="{FF2B5EF4-FFF2-40B4-BE49-F238E27FC236}">
                <a16:creationId xmlns:a16="http://schemas.microsoft.com/office/drawing/2014/main" id="{8A64E185-0FA4-44C6-8087-D85BD6862922}"/>
              </a:ext>
            </a:extLst>
          </p:cNvPr>
          <p:cNvSpPr txBox="1"/>
          <p:nvPr/>
        </p:nvSpPr>
        <p:spPr>
          <a:xfrm>
            <a:off x="1263650" y="716833"/>
            <a:ext cx="8642350" cy="338554"/>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spcBef>
                <a:spcPts val="800"/>
              </a:spcBef>
            </a:pPr>
            <a:r>
              <a:rPr lang="en-AU" sz="2200" dirty="0">
                <a:highlight>
                  <a:srgbClr val="00FF00"/>
                </a:highlight>
              </a:rPr>
              <a:t>2015-16 completions</a:t>
            </a:r>
          </a:p>
        </p:txBody>
      </p:sp>
    </p:spTree>
    <p:extLst>
      <p:ext uri="{BB962C8B-B14F-4D97-AF65-F5344CB8AC3E}">
        <p14:creationId xmlns:p14="http://schemas.microsoft.com/office/powerpoint/2010/main" val="33941765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8"/>
          <p:cNvSpPr txBox="1"/>
          <p:nvPr/>
        </p:nvSpPr>
        <p:spPr>
          <a:xfrm>
            <a:off x="804230" y="6493932"/>
            <a:ext cx="8945697" cy="338554"/>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200" b="1" dirty="0"/>
              <a:t>Dwelling price decile</a:t>
            </a:r>
          </a:p>
        </p:txBody>
      </p:sp>
      <p:graphicFrame>
        <p:nvGraphicFramePr>
          <p:cNvPr id="17" name="Content Placeholder 3">
            <a:extLst>
              <a:ext uri="{FF2B5EF4-FFF2-40B4-BE49-F238E27FC236}">
                <a16:creationId xmlns:a16="http://schemas.microsoft.com/office/drawing/2014/main" id="{8C391EDB-8BAE-486A-A6EB-337EF5EB5ED6}"/>
              </a:ext>
            </a:extLst>
          </p:cNvPr>
          <p:cNvGraphicFramePr>
            <a:graphicFrameLocks/>
          </p:cNvGraphicFramePr>
          <p:nvPr>
            <p:extLst>
              <p:ext uri="{D42A27DB-BD31-4B8C-83A1-F6EECF244321}">
                <p14:modId xmlns:p14="http://schemas.microsoft.com/office/powerpoint/2010/main" val="2915158783"/>
              </p:ext>
            </p:extLst>
          </p:nvPr>
        </p:nvGraphicFramePr>
        <p:xfrm>
          <a:off x="0" y="0"/>
          <a:ext cx="9906000" cy="6493931"/>
        </p:xfrm>
        <a:graphic>
          <a:graphicData uri="http://schemas.openxmlformats.org/drawingml/2006/chart">
            <c:chart xmlns:c="http://schemas.openxmlformats.org/drawingml/2006/chart" xmlns:r="http://schemas.openxmlformats.org/officeDocument/2006/relationships" r:id="rId3"/>
          </a:graphicData>
        </a:graphic>
      </p:graphicFrame>
      <p:sp>
        <p:nvSpPr>
          <p:cNvPr id="13" name="Rectangle 12"/>
          <p:cNvSpPr/>
          <p:nvPr/>
        </p:nvSpPr>
        <p:spPr bwMode="auto">
          <a:xfrm>
            <a:off x="5657315" y="173013"/>
            <a:ext cx="3188090" cy="1283418"/>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i="0" u="none" strike="noStrike" cap="none" normalizeH="0" baseline="0">
              <a:ln>
                <a:noFill/>
              </a:ln>
              <a:solidFill>
                <a:schemeClr val="tx1"/>
              </a:solidFill>
              <a:effectLst/>
              <a:latin typeface="Arial" charset="0"/>
              <a:ea typeface="ＭＳ Ｐゴシック" pitchFamily="34" charset="-128"/>
            </a:endParaRPr>
          </a:p>
        </p:txBody>
      </p:sp>
      <p:sp>
        <p:nvSpPr>
          <p:cNvPr id="14" name="TextBox 18"/>
          <p:cNvSpPr txBox="1"/>
          <p:nvPr/>
        </p:nvSpPr>
        <p:spPr>
          <a:xfrm>
            <a:off x="6225946" y="175797"/>
            <a:ext cx="2619459" cy="287771"/>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ct val="85000"/>
              </a:lnSpc>
            </a:pPr>
            <a:r>
              <a:rPr lang="en-US" sz="2200" dirty="0">
                <a:solidFill>
                  <a:schemeClr val="accent2"/>
                </a:solidFill>
              </a:rPr>
              <a:t>All dwellings</a:t>
            </a:r>
          </a:p>
        </p:txBody>
      </p:sp>
      <p:sp>
        <p:nvSpPr>
          <p:cNvPr id="4" name="Rectangle 3"/>
          <p:cNvSpPr/>
          <p:nvPr/>
        </p:nvSpPr>
        <p:spPr bwMode="auto">
          <a:xfrm>
            <a:off x="5792440" y="173013"/>
            <a:ext cx="290285" cy="290285"/>
          </a:xfrm>
          <a:prstGeom prst="rect">
            <a:avLst/>
          </a:prstGeom>
          <a:solidFill>
            <a:schemeClr val="accent2"/>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i="0" u="none" strike="noStrike" cap="none" normalizeH="0" baseline="0">
              <a:ln>
                <a:noFill/>
              </a:ln>
              <a:solidFill>
                <a:schemeClr val="accent2"/>
              </a:solidFill>
              <a:effectLst/>
              <a:latin typeface="Arial" charset="0"/>
              <a:ea typeface="ＭＳ Ｐゴシック" pitchFamily="34" charset="-128"/>
            </a:endParaRPr>
          </a:p>
        </p:txBody>
      </p:sp>
      <p:sp>
        <p:nvSpPr>
          <p:cNvPr id="10" name="TextBox 18">
            <a:extLst>
              <a:ext uri="{FF2B5EF4-FFF2-40B4-BE49-F238E27FC236}">
                <a16:creationId xmlns:a16="http://schemas.microsoft.com/office/drawing/2014/main" id="{E944A2F5-3E39-431D-B70E-AB0D3970A16A}"/>
              </a:ext>
            </a:extLst>
          </p:cNvPr>
          <p:cNvSpPr txBox="1"/>
          <p:nvPr/>
        </p:nvSpPr>
        <p:spPr>
          <a:xfrm>
            <a:off x="6225946" y="543702"/>
            <a:ext cx="2991651" cy="287771"/>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ct val="85000"/>
              </a:lnSpc>
            </a:pPr>
            <a:r>
              <a:rPr lang="en-US" sz="2200" dirty="0">
                <a:solidFill>
                  <a:schemeClr val="accent1"/>
                </a:solidFill>
              </a:rPr>
              <a:t>Houses</a:t>
            </a:r>
          </a:p>
        </p:txBody>
      </p:sp>
      <p:sp>
        <p:nvSpPr>
          <p:cNvPr id="15" name="Rectangle 14">
            <a:extLst>
              <a:ext uri="{FF2B5EF4-FFF2-40B4-BE49-F238E27FC236}">
                <a16:creationId xmlns:a16="http://schemas.microsoft.com/office/drawing/2014/main" id="{0B078AF3-6131-4A08-9B73-00FFE966F2F3}"/>
              </a:ext>
            </a:extLst>
          </p:cNvPr>
          <p:cNvSpPr/>
          <p:nvPr/>
        </p:nvSpPr>
        <p:spPr bwMode="auto">
          <a:xfrm>
            <a:off x="5792440" y="539196"/>
            <a:ext cx="290285" cy="290285"/>
          </a:xfrm>
          <a:prstGeom prst="rect">
            <a:avLst/>
          </a:prstGeom>
          <a:solidFill>
            <a:schemeClr val="accent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i="0" u="none" strike="noStrike" cap="none" normalizeH="0" baseline="0">
              <a:ln>
                <a:noFill/>
              </a:ln>
              <a:solidFill>
                <a:schemeClr val="tx1"/>
              </a:solidFill>
              <a:effectLst/>
              <a:latin typeface="Arial" charset="0"/>
              <a:ea typeface="ＭＳ Ｐゴシック" pitchFamily="34" charset="-128"/>
            </a:endParaRPr>
          </a:p>
        </p:txBody>
      </p:sp>
      <p:sp>
        <p:nvSpPr>
          <p:cNvPr id="19" name="Rectangle 18">
            <a:extLst>
              <a:ext uri="{FF2B5EF4-FFF2-40B4-BE49-F238E27FC236}">
                <a16:creationId xmlns:a16="http://schemas.microsoft.com/office/drawing/2014/main" id="{EE786F60-FE43-4AC3-8741-CF73D1605C2B}"/>
              </a:ext>
            </a:extLst>
          </p:cNvPr>
          <p:cNvSpPr/>
          <p:nvPr/>
        </p:nvSpPr>
        <p:spPr bwMode="auto">
          <a:xfrm>
            <a:off x="5792440" y="930906"/>
            <a:ext cx="290285" cy="290285"/>
          </a:xfrm>
          <a:prstGeom prst="rect">
            <a:avLst/>
          </a:prstGeom>
          <a:solidFill>
            <a:schemeClr val="tx2"/>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i="0" u="none" strike="noStrike" cap="none" normalizeH="0" baseline="0">
              <a:ln>
                <a:noFill/>
              </a:ln>
              <a:solidFill>
                <a:schemeClr val="tx1"/>
              </a:solidFill>
              <a:effectLst/>
              <a:latin typeface="Arial" charset="0"/>
              <a:ea typeface="ＭＳ Ｐゴシック" pitchFamily="34" charset="-128"/>
            </a:endParaRPr>
          </a:p>
        </p:txBody>
      </p:sp>
      <p:sp>
        <p:nvSpPr>
          <p:cNvPr id="20" name="TextBox 18">
            <a:extLst>
              <a:ext uri="{FF2B5EF4-FFF2-40B4-BE49-F238E27FC236}">
                <a16:creationId xmlns:a16="http://schemas.microsoft.com/office/drawing/2014/main" id="{3281CA0E-35EC-4C01-BB25-739E61BB06A0}"/>
              </a:ext>
            </a:extLst>
          </p:cNvPr>
          <p:cNvSpPr txBox="1"/>
          <p:nvPr/>
        </p:nvSpPr>
        <p:spPr>
          <a:xfrm>
            <a:off x="6225946" y="880889"/>
            <a:ext cx="2991651" cy="575542"/>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ct val="85000"/>
              </a:lnSpc>
            </a:pPr>
            <a:r>
              <a:rPr lang="en-US" sz="2200" dirty="0">
                <a:solidFill>
                  <a:schemeClr val="tx2"/>
                </a:solidFill>
              </a:rPr>
              <a:t>Apartments, units, townhouses etc.</a:t>
            </a:r>
          </a:p>
        </p:txBody>
      </p:sp>
    </p:spTree>
    <p:extLst>
      <p:ext uri="{BB962C8B-B14F-4D97-AF65-F5344CB8AC3E}">
        <p14:creationId xmlns:p14="http://schemas.microsoft.com/office/powerpoint/2010/main" val="221895707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p:cNvPr>
          <p:cNvGraphicFramePr>
            <a:graphicFrameLocks/>
          </p:cNvGraphicFramePr>
          <p:nvPr>
            <p:extLst>
              <p:ext uri="{D42A27DB-BD31-4B8C-83A1-F6EECF244321}">
                <p14:modId xmlns:p14="http://schemas.microsoft.com/office/powerpoint/2010/main" val="869575543"/>
              </p:ext>
            </p:extLst>
          </p:nvPr>
        </p:nvGraphicFramePr>
        <p:xfrm>
          <a:off x="3581692" y="359702"/>
          <a:ext cx="3359021" cy="616607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5" name="Content Placeholder 3">
            <a:extLst/>
          </p:cNvPr>
          <p:cNvGraphicFramePr>
            <a:graphicFrameLocks/>
          </p:cNvGraphicFramePr>
          <p:nvPr>
            <p:extLst>
              <p:ext uri="{D42A27DB-BD31-4B8C-83A1-F6EECF244321}">
                <p14:modId xmlns:p14="http://schemas.microsoft.com/office/powerpoint/2010/main" val="2174918460"/>
              </p:ext>
            </p:extLst>
          </p:nvPr>
        </p:nvGraphicFramePr>
        <p:xfrm>
          <a:off x="0" y="361802"/>
          <a:ext cx="3728865" cy="6202584"/>
        </p:xfrm>
        <a:graphic>
          <a:graphicData uri="http://schemas.openxmlformats.org/drawingml/2006/chart">
            <c:chart xmlns:c="http://schemas.openxmlformats.org/drawingml/2006/chart" xmlns:r="http://schemas.openxmlformats.org/officeDocument/2006/relationships" r:id="rId4"/>
          </a:graphicData>
        </a:graphic>
      </p:graphicFrame>
      <p:sp>
        <p:nvSpPr>
          <p:cNvPr id="6" name="TextBox 1"/>
          <p:cNvSpPr txBox="1"/>
          <p:nvPr/>
        </p:nvSpPr>
        <p:spPr>
          <a:xfrm>
            <a:off x="7540943" y="34971"/>
            <a:ext cx="1752347" cy="338554"/>
          </a:xfrm>
          <a:prstGeom prst="rect">
            <a:avLst/>
          </a:prstGeom>
          <a:solidFill>
            <a:schemeClr val="bg1"/>
          </a:solid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spcBef>
                <a:spcPts val="800"/>
              </a:spcBef>
            </a:pPr>
            <a:r>
              <a:rPr lang="en-AU" sz="2200" dirty="0"/>
              <a:t>Brisbane</a:t>
            </a:r>
            <a:endParaRPr lang="en-US" sz="2200" dirty="0"/>
          </a:p>
        </p:txBody>
      </p:sp>
      <p:sp>
        <p:nvSpPr>
          <p:cNvPr id="8" name="TextBox 1">
            <a:extLst/>
          </p:cNvPr>
          <p:cNvSpPr txBox="1"/>
          <p:nvPr/>
        </p:nvSpPr>
        <p:spPr>
          <a:xfrm>
            <a:off x="847849" y="6488455"/>
            <a:ext cx="8642350" cy="338554"/>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spcBef>
                <a:spcPts val="800"/>
              </a:spcBef>
            </a:pPr>
            <a:r>
              <a:rPr lang="en-AU" sz="2200" dirty="0"/>
              <a:t>City region</a:t>
            </a:r>
            <a:endParaRPr lang="en-AU" sz="2200" dirty="0">
              <a:highlight>
                <a:srgbClr val="00FFFF"/>
              </a:highlight>
            </a:endParaRPr>
          </a:p>
        </p:txBody>
      </p:sp>
      <p:sp>
        <p:nvSpPr>
          <p:cNvPr id="9" name="TextBox 1">
            <a:extLst/>
          </p:cNvPr>
          <p:cNvSpPr txBox="1"/>
          <p:nvPr/>
        </p:nvSpPr>
        <p:spPr>
          <a:xfrm>
            <a:off x="4460578" y="34971"/>
            <a:ext cx="1752347" cy="338554"/>
          </a:xfrm>
          <a:prstGeom prst="rect">
            <a:avLst/>
          </a:prstGeom>
          <a:solidFill>
            <a:schemeClr val="bg1"/>
          </a:solid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spcBef>
                <a:spcPts val="800"/>
              </a:spcBef>
            </a:pPr>
            <a:r>
              <a:rPr lang="en-AU" sz="2200" dirty="0"/>
              <a:t>Melbourne</a:t>
            </a:r>
          </a:p>
        </p:txBody>
      </p:sp>
      <p:sp>
        <p:nvSpPr>
          <p:cNvPr id="10" name="TextBox 1">
            <a:extLst/>
          </p:cNvPr>
          <p:cNvSpPr txBox="1"/>
          <p:nvPr/>
        </p:nvSpPr>
        <p:spPr>
          <a:xfrm>
            <a:off x="1132204" y="47586"/>
            <a:ext cx="1752347" cy="338554"/>
          </a:xfrm>
          <a:prstGeom prst="rect">
            <a:avLst/>
          </a:prstGeom>
          <a:solidFill>
            <a:schemeClr val="bg1"/>
          </a:solid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spcBef>
                <a:spcPts val="800"/>
              </a:spcBef>
            </a:pPr>
            <a:r>
              <a:rPr lang="en-AU" sz="2200" dirty="0"/>
              <a:t>Sydney</a:t>
            </a:r>
          </a:p>
        </p:txBody>
      </p:sp>
      <p:grpSp>
        <p:nvGrpSpPr>
          <p:cNvPr id="21" name="Group 20"/>
          <p:cNvGrpSpPr/>
          <p:nvPr/>
        </p:nvGrpSpPr>
        <p:grpSpPr>
          <a:xfrm>
            <a:off x="800060" y="713438"/>
            <a:ext cx="1328735" cy="2879935"/>
            <a:chOff x="-3978965" y="2090057"/>
            <a:chExt cx="1328735" cy="2879935"/>
          </a:xfrm>
        </p:grpSpPr>
        <p:sp>
          <p:nvSpPr>
            <p:cNvPr id="12" name="Rectangle 11">
              <a:extLst/>
            </p:cNvPr>
            <p:cNvSpPr/>
            <p:nvPr/>
          </p:nvSpPr>
          <p:spPr bwMode="auto">
            <a:xfrm>
              <a:off x="-3978965" y="2090057"/>
              <a:ext cx="1328735" cy="2879935"/>
            </a:xfrm>
            <a:prstGeom prst="rect">
              <a:avLst/>
            </a:prstGeom>
            <a:solidFill>
              <a:schemeClr val="bg1"/>
            </a:solidFill>
            <a:ln w="9525" cap="flat" cmpd="sng" algn="ctr">
              <a:noFill/>
              <a:prstDash val="solid"/>
              <a:round/>
              <a:headEnd type="none" w="med" len="med"/>
              <a:tailEnd type="none" w="med" len="med"/>
            </a:ln>
            <a:effectLst/>
          </p:spPr>
          <p:txBody>
            <a:bodyPr vert="horz" wrap="square" lIns="99060" tIns="49530" rIns="99060" bIns="49530" numCol="1" rtlCol="0" anchor="t" anchorCtr="0" compatLnSpc="1">
              <a:prstTxWarp prst="textNoShape">
                <a:avLst/>
              </a:prstTxWarp>
            </a:bodyPr>
            <a:lstStyle/>
            <a:p>
              <a:pPr defTabSz="990570"/>
              <a:endParaRPr lang="en-US" sz="2200" dirty="0"/>
            </a:p>
          </p:txBody>
        </p:sp>
        <p:sp>
          <p:nvSpPr>
            <p:cNvPr id="13" name="TextBox 1">
              <a:extLst/>
            </p:cNvPr>
            <p:cNvSpPr txBox="1"/>
            <p:nvPr/>
          </p:nvSpPr>
          <p:spPr>
            <a:xfrm>
              <a:off x="-3465679" y="2828643"/>
              <a:ext cx="815449" cy="2103138"/>
            </a:xfrm>
            <a:prstGeom prst="rect">
              <a:avLst/>
            </a:prstGeom>
            <a:solidFill>
              <a:schemeClr val="bg1"/>
            </a:solid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spcBef>
                  <a:spcPts val="800"/>
                </a:spcBef>
              </a:pPr>
              <a:r>
                <a:rPr lang="en-AU" sz="2200" dirty="0"/>
                <a:t>2-3</a:t>
              </a:r>
            </a:p>
            <a:p>
              <a:pPr>
                <a:spcBef>
                  <a:spcPts val="800"/>
                </a:spcBef>
              </a:pPr>
              <a:r>
                <a:rPr lang="en-AU" sz="2200" dirty="0"/>
                <a:t>4-9</a:t>
              </a:r>
            </a:p>
            <a:p>
              <a:pPr>
                <a:spcBef>
                  <a:spcPts val="800"/>
                </a:spcBef>
              </a:pPr>
              <a:r>
                <a:rPr lang="en-AU" sz="2200" dirty="0"/>
                <a:t>10-19</a:t>
              </a:r>
            </a:p>
            <a:p>
              <a:pPr>
                <a:spcBef>
                  <a:spcPts val="800"/>
                </a:spcBef>
              </a:pPr>
              <a:r>
                <a:rPr lang="en-AU" sz="2200" dirty="0"/>
                <a:t>20-39</a:t>
              </a:r>
            </a:p>
            <a:p>
              <a:pPr>
                <a:spcBef>
                  <a:spcPts val="800"/>
                </a:spcBef>
              </a:pPr>
              <a:r>
                <a:rPr lang="en-AU" sz="2200" dirty="0"/>
                <a:t>40+</a:t>
              </a:r>
            </a:p>
          </p:txBody>
        </p:sp>
        <p:sp>
          <p:nvSpPr>
            <p:cNvPr id="14" name="Rectangle 13">
              <a:extLst/>
            </p:cNvPr>
            <p:cNvSpPr/>
            <p:nvPr/>
          </p:nvSpPr>
          <p:spPr bwMode="auto">
            <a:xfrm>
              <a:off x="-3899938" y="3282860"/>
              <a:ext cx="324000" cy="288000"/>
            </a:xfrm>
            <a:prstGeom prst="rect">
              <a:avLst/>
            </a:prstGeom>
            <a:solidFill>
              <a:schemeClr val="accent2"/>
            </a:solidFill>
            <a:ln w="9525" cap="flat" cmpd="sng" algn="ctr">
              <a:solidFill>
                <a:schemeClr val="tx1"/>
              </a:solidFill>
              <a:prstDash val="solid"/>
              <a:round/>
              <a:headEnd type="none" w="med" len="med"/>
              <a:tailEnd type="none" w="med" len="med"/>
            </a:ln>
            <a:effectLst/>
          </p:spPr>
          <p:txBody>
            <a:bodyPr vert="horz" wrap="square" lIns="99060" tIns="49530" rIns="99060" bIns="49530" numCol="1" rtlCol="0" anchor="t" anchorCtr="0" compatLnSpc="1">
              <a:prstTxWarp prst="textNoShape">
                <a:avLst/>
              </a:prstTxWarp>
            </a:bodyPr>
            <a:lstStyle/>
            <a:p>
              <a:pPr defTabSz="990570"/>
              <a:endParaRPr lang="en-US" sz="2200"/>
            </a:p>
          </p:txBody>
        </p:sp>
        <p:sp>
          <p:nvSpPr>
            <p:cNvPr id="15" name="Rectangle 14">
              <a:extLst/>
            </p:cNvPr>
            <p:cNvSpPr/>
            <p:nvPr/>
          </p:nvSpPr>
          <p:spPr bwMode="auto">
            <a:xfrm>
              <a:off x="-3899938" y="3717746"/>
              <a:ext cx="324000" cy="28800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9060" tIns="49530" rIns="99060" bIns="49530" numCol="1" rtlCol="0" anchor="t" anchorCtr="0" compatLnSpc="1">
              <a:prstTxWarp prst="textNoShape">
                <a:avLst/>
              </a:prstTxWarp>
            </a:bodyPr>
            <a:lstStyle/>
            <a:p>
              <a:pPr defTabSz="990570"/>
              <a:endParaRPr lang="en-US" sz="2200"/>
            </a:p>
          </p:txBody>
        </p:sp>
        <p:sp>
          <p:nvSpPr>
            <p:cNvPr id="16" name="Rectangle 15">
              <a:extLst/>
            </p:cNvPr>
            <p:cNvSpPr/>
            <p:nvPr/>
          </p:nvSpPr>
          <p:spPr bwMode="auto">
            <a:xfrm>
              <a:off x="-3899938" y="4152633"/>
              <a:ext cx="324000" cy="288000"/>
            </a:xfrm>
            <a:prstGeom prst="rect">
              <a:avLst/>
            </a:prstGeom>
            <a:solidFill>
              <a:schemeClr val="tx2"/>
            </a:solidFill>
            <a:ln w="9525" cap="flat" cmpd="sng" algn="ctr">
              <a:solidFill>
                <a:schemeClr val="tx1"/>
              </a:solidFill>
              <a:prstDash val="solid"/>
              <a:round/>
              <a:headEnd type="none" w="med" len="med"/>
              <a:tailEnd type="none" w="med" len="med"/>
            </a:ln>
            <a:effectLst/>
          </p:spPr>
          <p:txBody>
            <a:bodyPr vert="horz" wrap="square" lIns="99060" tIns="49530" rIns="99060" bIns="49530" numCol="1" rtlCol="0" anchor="t" anchorCtr="0" compatLnSpc="1">
              <a:prstTxWarp prst="textNoShape">
                <a:avLst/>
              </a:prstTxWarp>
            </a:bodyPr>
            <a:lstStyle/>
            <a:p>
              <a:pPr defTabSz="990570"/>
              <a:endParaRPr lang="en-US" sz="2200"/>
            </a:p>
          </p:txBody>
        </p:sp>
        <p:sp>
          <p:nvSpPr>
            <p:cNvPr id="17" name="Rectangle 16">
              <a:extLst/>
            </p:cNvPr>
            <p:cNvSpPr/>
            <p:nvPr/>
          </p:nvSpPr>
          <p:spPr bwMode="auto">
            <a:xfrm>
              <a:off x="-3899938" y="4587520"/>
              <a:ext cx="324000" cy="288000"/>
            </a:xfrm>
            <a:prstGeom prst="rect">
              <a:avLst/>
            </a:prstGeom>
            <a:solidFill>
              <a:schemeClr val="bg2"/>
            </a:solidFill>
            <a:ln w="9525" cap="flat" cmpd="sng" algn="ctr">
              <a:solidFill>
                <a:schemeClr val="tx1"/>
              </a:solidFill>
              <a:prstDash val="solid"/>
              <a:round/>
              <a:headEnd type="none" w="med" len="med"/>
              <a:tailEnd type="none" w="med" len="med"/>
            </a:ln>
            <a:effectLst/>
          </p:spPr>
          <p:txBody>
            <a:bodyPr vert="horz" wrap="square" lIns="99060" tIns="49530" rIns="99060" bIns="49530" numCol="1" rtlCol="0" anchor="t" anchorCtr="0" compatLnSpc="1">
              <a:prstTxWarp prst="textNoShape">
                <a:avLst/>
              </a:prstTxWarp>
            </a:bodyPr>
            <a:lstStyle/>
            <a:p>
              <a:pPr defTabSz="990570"/>
              <a:endParaRPr lang="en-US" sz="2200"/>
            </a:p>
          </p:txBody>
        </p:sp>
        <p:sp>
          <p:nvSpPr>
            <p:cNvPr id="18" name="Rectangle 17">
              <a:extLst/>
            </p:cNvPr>
            <p:cNvSpPr/>
            <p:nvPr/>
          </p:nvSpPr>
          <p:spPr bwMode="auto">
            <a:xfrm>
              <a:off x="-3899938" y="2847974"/>
              <a:ext cx="324000" cy="288000"/>
            </a:xfrm>
            <a:prstGeom prst="rect">
              <a:avLst/>
            </a:prstGeom>
            <a:solidFill>
              <a:schemeClr val="accent3"/>
            </a:solidFill>
            <a:ln w="9525" cap="flat" cmpd="sng" algn="ctr">
              <a:solidFill>
                <a:schemeClr val="tx1"/>
              </a:solidFill>
              <a:prstDash val="solid"/>
              <a:round/>
              <a:headEnd type="none" w="med" len="med"/>
              <a:tailEnd type="none" w="med" len="med"/>
            </a:ln>
            <a:effectLst/>
          </p:spPr>
          <p:txBody>
            <a:bodyPr vert="horz" wrap="square" lIns="99060" tIns="49530" rIns="99060" bIns="49530" numCol="1" rtlCol="0" anchor="t" anchorCtr="0" compatLnSpc="1">
              <a:prstTxWarp prst="textNoShape">
                <a:avLst/>
              </a:prstTxWarp>
            </a:bodyPr>
            <a:lstStyle/>
            <a:p>
              <a:pPr defTabSz="990570"/>
              <a:endParaRPr lang="en-US" sz="2200" dirty="0"/>
            </a:p>
          </p:txBody>
        </p:sp>
        <p:sp>
          <p:nvSpPr>
            <p:cNvPr id="19" name="TextBox 1">
              <a:extLst/>
            </p:cNvPr>
            <p:cNvSpPr txBox="1"/>
            <p:nvPr/>
          </p:nvSpPr>
          <p:spPr>
            <a:xfrm>
              <a:off x="-3899938" y="2111801"/>
              <a:ext cx="1152525" cy="677107"/>
            </a:xfrm>
            <a:prstGeom prst="rect">
              <a:avLst/>
            </a:prstGeom>
            <a:solidFill>
              <a:schemeClr val="bg1"/>
            </a:solid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spcBef>
                  <a:spcPts val="0"/>
                </a:spcBef>
              </a:pPr>
              <a:r>
                <a:rPr lang="en-AU" sz="2200" dirty="0"/>
                <a:t>No. of </a:t>
              </a:r>
            </a:p>
            <a:p>
              <a:pPr algn="ctr">
                <a:spcBef>
                  <a:spcPts val="0"/>
                </a:spcBef>
              </a:pPr>
              <a:r>
                <a:rPr lang="en-AU" sz="2200" dirty="0"/>
                <a:t>storeys</a:t>
              </a:r>
            </a:p>
          </p:txBody>
        </p:sp>
      </p:grpSp>
      <p:graphicFrame>
        <p:nvGraphicFramePr>
          <p:cNvPr id="20" name="Content Placeholder 3">
            <a:extLst/>
          </p:cNvPr>
          <p:cNvGraphicFramePr>
            <a:graphicFrameLocks/>
          </p:cNvGraphicFramePr>
          <p:nvPr>
            <p:extLst>
              <p:ext uri="{D42A27DB-BD31-4B8C-83A1-F6EECF244321}">
                <p14:modId xmlns:p14="http://schemas.microsoft.com/office/powerpoint/2010/main" val="4121166237"/>
              </p:ext>
            </p:extLst>
          </p:nvPr>
        </p:nvGraphicFramePr>
        <p:xfrm>
          <a:off x="7035282" y="223936"/>
          <a:ext cx="2870718" cy="6357826"/>
        </p:xfrm>
        <a:graphic>
          <a:graphicData uri="http://schemas.openxmlformats.org/drawingml/2006/chart">
            <c:chart xmlns:c="http://schemas.openxmlformats.org/drawingml/2006/chart" xmlns:r="http://schemas.openxmlformats.org/officeDocument/2006/relationships" r:id="rId5"/>
          </a:graphicData>
        </a:graphic>
      </p:graphicFrame>
      <p:sp>
        <p:nvSpPr>
          <p:cNvPr id="22" name="TextBox 1">
            <a:extLst>
              <a:ext uri="{FF2B5EF4-FFF2-40B4-BE49-F238E27FC236}">
                <a16:creationId xmlns:a16="http://schemas.microsoft.com/office/drawing/2014/main" id="{4640515C-8557-4C67-892A-CEDB37CDCB01}"/>
              </a:ext>
            </a:extLst>
          </p:cNvPr>
          <p:cNvSpPr txBox="1"/>
          <p:nvPr/>
        </p:nvSpPr>
        <p:spPr>
          <a:xfrm>
            <a:off x="1721070" y="825356"/>
            <a:ext cx="8642350" cy="338554"/>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spcBef>
                <a:spcPts val="800"/>
              </a:spcBef>
            </a:pPr>
            <a:r>
              <a:rPr lang="en-AU" sz="2200" dirty="0">
                <a:highlight>
                  <a:srgbClr val="00FFFF"/>
                </a:highlight>
              </a:rPr>
              <a:t>2017-18 completions/projected completions</a:t>
            </a:r>
          </a:p>
        </p:txBody>
      </p:sp>
    </p:spTree>
    <p:extLst>
      <p:ext uri="{BB962C8B-B14F-4D97-AF65-F5344CB8AC3E}">
        <p14:creationId xmlns:p14="http://schemas.microsoft.com/office/powerpoint/2010/main" val="408464870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D1DEFE42-5EF8-430F-A28D-F2803A95AD8C}"/>
              </a:ext>
            </a:extLst>
          </p:cNvPr>
          <p:cNvSpPr txBox="1"/>
          <p:nvPr/>
        </p:nvSpPr>
        <p:spPr>
          <a:xfrm>
            <a:off x="2375398" y="6495256"/>
            <a:ext cx="5579337" cy="338554"/>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200" b="1" dirty="0">
                <a:latin typeface="Arial"/>
                <a:cs typeface="Arial"/>
              </a:rPr>
              <a:t>Equivalised household income quintile</a:t>
            </a:r>
          </a:p>
        </p:txBody>
      </p:sp>
      <p:sp>
        <p:nvSpPr>
          <p:cNvPr id="13" name="TextBox 12">
            <a:extLst>
              <a:ext uri="{FF2B5EF4-FFF2-40B4-BE49-F238E27FC236}">
                <a16:creationId xmlns:a16="http://schemas.microsoft.com/office/drawing/2014/main" id="{8654EFF2-33E2-48F0-A896-99DB6F3CD231}"/>
              </a:ext>
            </a:extLst>
          </p:cNvPr>
          <p:cNvSpPr txBox="1"/>
          <p:nvPr/>
        </p:nvSpPr>
        <p:spPr>
          <a:xfrm>
            <a:off x="801712" y="574323"/>
            <a:ext cx="1656184" cy="338554"/>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200" b="1" dirty="0">
                <a:latin typeface="Arial"/>
                <a:cs typeface="Arial"/>
              </a:rPr>
              <a:t>25-34</a:t>
            </a:r>
          </a:p>
        </p:txBody>
      </p:sp>
      <p:sp>
        <p:nvSpPr>
          <p:cNvPr id="14" name="TextBox 13">
            <a:extLst>
              <a:ext uri="{FF2B5EF4-FFF2-40B4-BE49-F238E27FC236}">
                <a16:creationId xmlns:a16="http://schemas.microsoft.com/office/drawing/2014/main" id="{FDC96E74-5B4D-42E5-8323-959C5F52D0EF}"/>
              </a:ext>
            </a:extLst>
          </p:cNvPr>
          <p:cNvSpPr txBox="1"/>
          <p:nvPr/>
        </p:nvSpPr>
        <p:spPr>
          <a:xfrm>
            <a:off x="3201181" y="555818"/>
            <a:ext cx="1656184" cy="338554"/>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200" b="1" dirty="0">
                <a:latin typeface="Arial"/>
                <a:cs typeface="Arial"/>
              </a:rPr>
              <a:t>35-44</a:t>
            </a:r>
          </a:p>
        </p:txBody>
      </p:sp>
      <p:sp>
        <p:nvSpPr>
          <p:cNvPr id="15" name="TextBox 14">
            <a:extLst>
              <a:ext uri="{FF2B5EF4-FFF2-40B4-BE49-F238E27FC236}">
                <a16:creationId xmlns:a16="http://schemas.microsoft.com/office/drawing/2014/main" id="{31864325-6E45-4382-A05A-2559A4702C87}"/>
              </a:ext>
            </a:extLst>
          </p:cNvPr>
          <p:cNvSpPr txBox="1"/>
          <p:nvPr/>
        </p:nvSpPr>
        <p:spPr>
          <a:xfrm>
            <a:off x="5591225" y="532127"/>
            <a:ext cx="1512168" cy="338554"/>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200" b="1" dirty="0">
                <a:latin typeface="Arial"/>
                <a:cs typeface="Arial"/>
              </a:rPr>
              <a:t>45-54</a:t>
            </a:r>
          </a:p>
        </p:txBody>
      </p:sp>
      <p:sp>
        <p:nvSpPr>
          <p:cNvPr id="16" name="TextBox 15">
            <a:extLst>
              <a:ext uri="{FF2B5EF4-FFF2-40B4-BE49-F238E27FC236}">
                <a16:creationId xmlns:a16="http://schemas.microsoft.com/office/drawing/2014/main" id="{FB9C1398-49EE-48AA-A794-03AA4C309980}"/>
              </a:ext>
            </a:extLst>
          </p:cNvPr>
          <p:cNvSpPr txBox="1"/>
          <p:nvPr/>
        </p:nvSpPr>
        <p:spPr>
          <a:xfrm>
            <a:off x="7921356" y="555818"/>
            <a:ext cx="1647145" cy="338554"/>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200" b="1" dirty="0">
                <a:latin typeface="Arial"/>
                <a:cs typeface="Arial"/>
              </a:rPr>
              <a:t>55-64</a:t>
            </a:r>
          </a:p>
        </p:txBody>
      </p:sp>
      <p:sp>
        <p:nvSpPr>
          <p:cNvPr id="21" name="TextBox 20">
            <a:extLst>
              <a:ext uri="{FF2B5EF4-FFF2-40B4-BE49-F238E27FC236}">
                <a16:creationId xmlns:a16="http://schemas.microsoft.com/office/drawing/2014/main" id="{1A0CCE77-5970-44DD-B5E2-D6E54EC993AF}"/>
              </a:ext>
            </a:extLst>
          </p:cNvPr>
          <p:cNvSpPr txBox="1"/>
          <p:nvPr/>
        </p:nvSpPr>
        <p:spPr>
          <a:xfrm>
            <a:off x="1209146" y="0"/>
            <a:ext cx="7911841" cy="338554"/>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200" b="1" dirty="0">
                <a:latin typeface="Arial"/>
                <a:cs typeface="Arial"/>
              </a:rPr>
              <a:t>Age group</a:t>
            </a:r>
          </a:p>
        </p:txBody>
      </p:sp>
      <p:sp>
        <p:nvSpPr>
          <p:cNvPr id="24" name="TextBox 23">
            <a:extLst>
              <a:ext uri="{FF2B5EF4-FFF2-40B4-BE49-F238E27FC236}">
                <a16:creationId xmlns:a16="http://schemas.microsoft.com/office/drawing/2014/main" id="{07FFC581-E49E-4140-BC91-89B2F5F57621}"/>
              </a:ext>
            </a:extLst>
          </p:cNvPr>
          <p:cNvSpPr txBox="1"/>
          <p:nvPr/>
        </p:nvSpPr>
        <p:spPr>
          <a:xfrm>
            <a:off x="868813" y="2557877"/>
            <a:ext cx="627626" cy="338554"/>
          </a:xfrm>
          <a:prstGeom prst="rect">
            <a:avLst/>
          </a:prstGeom>
          <a:noFill/>
        </p:spPr>
        <p:txBody>
          <a:bodyPr wrap="none" lIns="0" tIns="0" rIns="0" bIns="0" rtlCol="0">
            <a:spAutoFit/>
          </a:bodyPr>
          <a:lstStyle/>
          <a:p>
            <a:r>
              <a:rPr lang="en-AU" sz="2200" dirty="0">
                <a:solidFill>
                  <a:schemeClr val="accent2"/>
                </a:solidFill>
                <a:latin typeface="Arial"/>
                <a:cs typeface="Arial"/>
              </a:rPr>
              <a:t>1981</a:t>
            </a:r>
          </a:p>
        </p:txBody>
      </p:sp>
      <p:sp>
        <p:nvSpPr>
          <p:cNvPr id="23" name="TextBox 22">
            <a:extLst>
              <a:ext uri="{FF2B5EF4-FFF2-40B4-BE49-F238E27FC236}">
                <a16:creationId xmlns:a16="http://schemas.microsoft.com/office/drawing/2014/main" id="{478B547C-A2C1-44A7-8A88-7F07A7FB9732}"/>
              </a:ext>
            </a:extLst>
          </p:cNvPr>
          <p:cNvSpPr txBox="1"/>
          <p:nvPr/>
        </p:nvSpPr>
        <p:spPr>
          <a:xfrm>
            <a:off x="1504288" y="4880472"/>
            <a:ext cx="627626" cy="338554"/>
          </a:xfrm>
          <a:prstGeom prst="rect">
            <a:avLst/>
          </a:prstGeom>
          <a:noFill/>
        </p:spPr>
        <p:txBody>
          <a:bodyPr wrap="none" lIns="0" tIns="0" rIns="0" bIns="0" rtlCol="0">
            <a:spAutoFit/>
          </a:bodyPr>
          <a:lstStyle/>
          <a:p>
            <a:r>
              <a:rPr lang="en-AU" sz="2200" dirty="0">
                <a:solidFill>
                  <a:schemeClr val="tx2"/>
                </a:solidFill>
                <a:latin typeface="Arial"/>
                <a:cs typeface="Arial"/>
              </a:rPr>
              <a:t>2016</a:t>
            </a:r>
          </a:p>
        </p:txBody>
      </p:sp>
      <p:graphicFrame>
        <p:nvGraphicFramePr>
          <p:cNvPr id="39" name="Chart 38">
            <a:extLst>
              <a:ext uri="{FF2B5EF4-FFF2-40B4-BE49-F238E27FC236}">
                <a16:creationId xmlns:a16="http://schemas.microsoft.com/office/drawing/2014/main" id="{E3A8A7B4-32BA-410D-AC97-07E99697C38B}"/>
              </a:ext>
            </a:extLst>
          </p:cNvPr>
          <p:cNvGraphicFramePr/>
          <p:nvPr>
            <p:extLst/>
          </p:nvPr>
        </p:nvGraphicFramePr>
        <p:xfrm>
          <a:off x="2704612" y="882950"/>
          <a:ext cx="2312902" cy="5660573"/>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40" name="Chart 39">
            <a:extLst>
              <a:ext uri="{FF2B5EF4-FFF2-40B4-BE49-F238E27FC236}">
                <a16:creationId xmlns:a16="http://schemas.microsoft.com/office/drawing/2014/main" id="{0F640FE6-5370-4A9B-BD04-A75D0E4A6DE0}"/>
              </a:ext>
            </a:extLst>
          </p:cNvPr>
          <p:cNvGraphicFramePr/>
          <p:nvPr>
            <p:extLst/>
          </p:nvPr>
        </p:nvGraphicFramePr>
        <p:xfrm>
          <a:off x="62496" y="889039"/>
          <a:ext cx="2757715" cy="5660573"/>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41" name="Chart 40">
            <a:extLst>
              <a:ext uri="{FF2B5EF4-FFF2-40B4-BE49-F238E27FC236}">
                <a16:creationId xmlns:a16="http://schemas.microsoft.com/office/drawing/2014/main" id="{B7FCE8C5-19B0-47C0-B61C-F69E1A389A90}"/>
              </a:ext>
            </a:extLst>
          </p:cNvPr>
          <p:cNvGraphicFramePr/>
          <p:nvPr>
            <p:extLst/>
          </p:nvPr>
        </p:nvGraphicFramePr>
        <p:xfrm>
          <a:off x="5017513" y="882949"/>
          <a:ext cx="2348557" cy="5660573"/>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42" name="Chart 41">
            <a:extLst>
              <a:ext uri="{FF2B5EF4-FFF2-40B4-BE49-F238E27FC236}">
                <a16:creationId xmlns:a16="http://schemas.microsoft.com/office/drawing/2014/main" id="{B1552172-AAA5-4D1D-A3A2-86079ED4EF78}"/>
              </a:ext>
            </a:extLst>
          </p:cNvPr>
          <p:cNvGraphicFramePr/>
          <p:nvPr>
            <p:extLst/>
          </p:nvPr>
        </p:nvGraphicFramePr>
        <p:xfrm>
          <a:off x="7366070" y="882948"/>
          <a:ext cx="2427925" cy="5660573"/>
        </p:xfrm>
        <a:graphic>
          <a:graphicData uri="http://schemas.openxmlformats.org/drawingml/2006/chart">
            <c:chart xmlns:c="http://schemas.openxmlformats.org/drawingml/2006/chart" xmlns:r="http://schemas.openxmlformats.org/officeDocument/2006/relationships" r:id="rId6"/>
          </a:graphicData>
        </a:graphic>
      </p:graphicFrame>
      <p:cxnSp>
        <p:nvCxnSpPr>
          <p:cNvPr id="59" name="Straight Arrow Connector 58">
            <a:extLst>
              <a:ext uri="{FF2B5EF4-FFF2-40B4-BE49-F238E27FC236}">
                <a16:creationId xmlns:a16="http://schemas.microsoft.com/office/drawing/2014/main" id="{FD2C9C81-641C-4BC7-99E8-387023F0675B}"/>
              </a:ext>
            </a:extLst>
          </p:cNvPr>
          <p:cNvCxnSpPr>
            <a:cxnSpLocks/>
          </p:cNvCxnSpPr>
          <p:nvPr/>
        </p:nvCxnSpPr>
        <p:spPr bwMode="auto">
          <a:xfrm>
            <a:off x="-1158270" y="3415229"/>
            <a:ext cx="0" cy="1465243"/>
          </a:xfrm>
          <a:prstGeom prst="straightConnector1">
            <a:avLst/>
          </a:prstGeom>
          <a:solidFill>
            <a:schemeClr val="accent1"/>
          </a:solidFill>
          <a:ln w="12700" cap="flat" cmpd="sng" algn="ctr">
            <a:gradFill flip="none" rotWithShape="1">
              <a:gsLst>
                <a:gs pos="0">
                  <a:schemeClr val="accent2"/>
                </a:gs>
                <a:gs pos="92000">
                  <a:schemeClr val="tx2"/>
                </a:gs>
              </a:gsLst>
              <a:lin ang="5400000" scaled="1"/>
              <a:tileRect/>
            </a:gradFill>
            <a:prstDash val="solid"/>
            <a:round/>
            <a:headEnd type="none" w="med" len="med"/>
            <a:tailEnd type="triangle"/>
          </a:ln>
          <a:effectLst/>
        </p:spPr>
      </p:cxnSp>
      <p:cxnSp>
        <p:nvCxnSpPr>
          <p:cNvPr id="60" name="Straight Arrow Connector 59">
            <a:extLst>
              <a:ext uri="{FF2B5EF4-FFF2-40B4-BE49-F238E27FC236}">
                <a16:creationId xmlns:a16="http://schemas.microsoft.com/office/drawing/2014/main" id="{3543FB89-B8E7-4216-86EE-2826B3337B84}"/>
              </a:ext>
            </a:extLst>
          </p:cNvPr>
          <p:cNvCxnSpPr>
            <a:cxnSpLocks/>
          </p:cNvCxnSpPr>
          <p:nvPr/>
        </p:nvCxnSpPr>
        <p:spPr bwMode="auto">
          <a:xfrm>
            <a:off x="-906718" y="2896431"/>
            <a:ext cx="0" cy="2599149"/>
          </a:xfrm>
          <a:prstGeom prst="straightConnector1">
            <a:avLst/>
          </a:prstGeom>
          <a:solidFill>
            <a:schemeClr val="accent1"/>
          </a:solidFill>
          <a:ln w="12700" cap="flat" cmpd="sng" algn="ctr">
            <a:gradFill flip="none" rotWithShape="1">
              <a:gsLst>
                <a:gs pos="0">
                  <a:schemeClr val="accent2"/>
                </a:gs>
                <a:gs pos="92000">
                  <a:schemeClr val="tx2"/>
                </a:gs>
              </a:gsLst>
              <a:lin ang="5400000" scaled="1"/>
              <a:tileRect/>
            </a:gradFill>
            <a:prstDash val="solid"/>
            <a:round/>
            <a:headEnd type="none" w="med" len="med"/>
            <a:tailEnd type="triangle"/>
          </a:ln>
          <a:effectLst/>
        </p:spPr>
      </p:cxnSp>
      <p:cxnSp>
        <p:nvCxnSpPr>
          <p:cNvPr id="61" name="Straight Arrow Connector 60">
            <a:extLst>
              <a:ext uri="{FF2B5EF4-FFF2-40B4-BE49-F238E27FC236}">
                <a16:creationId xmlns:a16="http://schemas.microsoft.com/office/drawing/2014/main" id="{BF289127-8B8C-42EA-B457-CC2B2A371BE4}"/>
              </a:ext>
            </a:extLst>
          </p:cNvPr>
          <p:cNvCxnSpPr>
            <a:cxnSpLocks/>
          </p:cNvCxnSpPr>
          <p:nvPr/>
        </p:nvCxnSpPr>
        <p:spPr bwMode="auto">
          <a:xfrm>
            <a:off x="-1005870" y="4142342"/>
            <a:ext cx="0" cy="890530"/>
          </a:xfrm>
          <a:prstGeom prst="straightConnector1">
            <a:avLst/>
          </a:prstGeom>
          <a:solidFill>
            <a:schemeClr val="accent1"/>
          </a:solidFill>
          <a:ln w="12700" cap="flat" cmpd="sng" algn="ctr">
            <a:gradFill flip="none" rotWithShape="1">
              <a:gsLst>
                <a:gs pos="0">
                  <a:schemeClr val="accent2"/>
                </a:gs>
                <a:gs pos="92000">
                  <a:schemeClr val="tx2"/>
                </a:gs>
              </a:gsLst>
              <a:lin ang="5400000" scaled="1"/>
              <a:tileRect/>
            </a:gradFill>
            <a:prstDash val="solid"/>
            <a:round/>
            <a:headEnd type="none" w="med" len="med"/>
            <a:tailEnd type="triangle"/>
          </a:ln>
          <a:effectLst/>
        </p:spPr>
      </p:cxnSp>
      <p:cxnSp>
        <p:nvCxnSpPr>
          <p:cNvPr id="62" name="Straight Arrow Connector 61">
            <a:extLst>
              <a:ext uri="{FF2B5EF4-FFF2-40B4-BE49-F238E27FC236}">
                <a16:creationId xmlns:a16="http://schemas.microsoft.com/office/drawing/2014/main" id="{B5BBEE16-EDE1-4BD7-BD61-39AA5A770FE1}"/>
              </a:ext>
            </a:extLst>
          </p:cNvPr>
          <p:cNvCxnSpPr>
            <a:cxnSpLocks/>
          </p:cNvCxnSpPr>
          <p:nvPr/>
        </p:nvCxnSpPr>
        <p:spPr bwMode="auto">
          <a:xfrm>
            <a:off x="-699234" y="4726236"/>
            <a:ext cx="0" cy="414968"/>
          </a:xfrm>
          <a:prstGeom prst="straightConnector1">
            <a:avLst/>
          </a:prstGeom>
          <a:solidFill>
            <a:schemeClr val="accent1"/>
          </a:solidFill>
          <a:ln w="12700" cap="flat" cmpd="sng" algn="ctr">
            <a:gradFill flip="none" rotWithShape="1">
              <a:gsLst>
                <a:gs pos="0">
                  <a:schemeClr val="accent2"/>
                </a:gs>
                <a:gs pos="92000">
                  <a:schemeClr val="tx2"/>
                </a:gs>
              </a:gsLst>
              <a:lin ang="5400000" scaled="1"/>
              <a:tileRect/>
            </a:gradFill>
            <a:prstDash val="solid"/>
            <a:round/>
            <a:headEnd type="none" w="med" len="med"/>
            <a:tailEnd type="triangle"/>
          </a:ln>
          <a:effectLst/>
        </p:spPr>
      </p:cxnSp>
      <p:cxnSp>
        <p:nvCxnSpPr>
          <p:cNvPr id="64" name="Straight Arrow Connector 63">
            <a:extLst>
              <a:ext uri="{FF2B5EF4-FFF2-40B4-BE49-F238E27FC236}">
                <a16:creationId xmlns:a16="http://schemas.microsoft.com/office/drawing/2014/main" id="{F39AD32D-BA16-4F7C-AF17-83DBB892735E}"/>
              </a:ext>
            </a:extLst>
          </p:cNvPr>
          <p:cNvCxnSpPr>
            <a:cxnSpLocks/>
          </p:cNvCxnSpPr>
          <p:nvPr/>
        </p:nvCxnSpPr>
        <p:spPr bwMode="auto">
          <a:xfrm>
            <a:off x="-546834" y="5032872"/>
            <a:ext cx="0" cy="260732"/>
          </a:xfrm>
          <a:prstGeom prst="straightConnector1">
            <a:avLst/>
          </a:prstGeom>
          <a:solidFill>
            <a:schemeClr val="accent1"/>
          </a:solidFill>
          <a:ln w="12700" cap="flat" cmpd="sng" algn="ctr">
            <a:gradFill flip="none" rotWithShape="1">
              <a:gsLst>
                <a:gs pos="0">
                  <a:schemeClr val="accent2"/>
                </a:gs>
                <a:gs pos="73000">
                  <a:schemeClr val="tx2"/>
                </a:gs>
              </a:gsLst>
              <a:lin ang="5400000" scaled="1"/>
              <a:tileRect/>
            </a:gradFill>
            <a:prstDash val="solid"/>
            <a:round/>
            <a:headEnd type="none" w="med" len="med"/>
            <a:tailEnd type="triangle"/>
          </a:ln>
          <a:effectLst/>
        </p:spPr>
      </p:cxnSp>
      <p:cxnSp>
        <p:nvCxnSpPr>
          <p:cNvPr id="83" name="Straight Arrow Connector 82">
            <a:extLst>
              <a:ext uri="{FF2B5EF4-FFF2-40B4-BE49-F238E27FC236}">
                <a16:creationId xmlns:a16="http://schemas.microsoft.com/office/drawing/2014/main" id="{F8D4F0D5-5582-434A-94AC-8C6E765EAF9D}"/>
              </a:ext>
            </a:extLst>
          </p:cNvPr>
          <p:cNvCxnSpPr>
            <a:cxnSpLocks/>
          </p:cNvCxnSpPr>
          <p:nvPr/>
        </p:nvCxnSpPr>
        <p:spPr bwMode="auto">
          <a:xfrm>
            <a:off x="-394434" y="5293604"/>
            <a:ext cx="0" cy="152400"/>
          </a:xfrm>
          <a:prstGeom prst="straightConnector1">
            <a:avLst/>
          </a:prstGeom>
          <a:solidFill>
            <a:schemeClr val="accent1"/>
          </a:solidFill>
          <a:ln w="12700" cap="flat" cmpd="sng" algn="ctr">
            <a:gradFill flip="none" rotWithShape="1">
              <a:gsLst>
                <a:gs pos="0">
                  <a:schemeClr val="accent2"/>
                </a:gs>
                <a:gs pos="73000">
                  <a:schemeClr val="tx2"/>
                </a:gs>
              </a:gsLst>
              <a:lin ang="5400000" scaled="1"/>
              <a:tileRect/>
            </a:gradFill>
            <a:prstDash val="solid"/>
            <a:round/>
            <a:headEnd type="none" w="med" len="med"/>
            <a:tailEnd type="triangle"/>
          </a:ln>
          <a:effectLst/>
        </p:spPr>
      </p:cxnSp>
      <p:cxnSp>
        <p:nvCxnSpPr>
          <p:cNvPr id="20" name="Straight Arrow Connector 19">
            <a:extLst>
              <a:ext uri="{FF2B5EF4-FFF2-40B4-BE49-F238E27FC236}">
                <a16:creationId xmlns:a16="http://schemas.microsoft.com/office/drawing/2014/main" id="{0F69F43E-D17E-49E8-B67D-5E772142D3E4}"/>
              </a:ext>
            </a:extLst>
          </p:cNvPr>
          <p:cNvCxnSpPr>
            <a:cxnSpLocks/>
          </p:cNvCxnSpPr>
          <p:nvPr/>
        </p:nvCxnSpPr>
        <p:spPr bwMode="auto">
          <a:xfrm>
            <a:off x="-2301764" y="1079354"/>
            <a:ext cx="0" cy="843231"/>
          </a:xfrm>
          <a:prstGeom prst="straightConnector1">
            <a:avLst/>
          </a:prstGeom>
          <a:solidFill>
            <a:schemeClr val="accent1"/>
          </a:solidFill>
          <a:ln w="12700" cap="flat" cmpd="sng" algn="ctr">
            <a:solidFill>
              <a:schemeClr val="bg2"/>
            </a:solidFill>
            <a:prstDash val="solid"/>
            <a:round/>
            <a:headEnd type="none" w="med" len="med"/>
            <a:tailEnd type="triangle"/>
          </a:ln>
          <a:effectLst/>
        </p:spPr>
      </p:cxnSp>
      <p:cxnSp>
        <p:nvCxnSpPr>
          <p:cNvPr id="25" name="Straight Arrow Connector 24">
            <a:extLst>
              <a:ext uri="{FF2B5EF4-FFF2-40B4-BE49-F238E27FC236}">
                <a16:creationId xmlns:a16="http://schemas.microsoft.com/office/drawing/2014/main" id="{CF326917-71A4-4A42-A867-F2499F35BC68}"/>
              </a:ext>
            </a:extLst>
          </p:cNvPr>
          <p:cNvCxnSpPr>
            <a:cxnSpLocks/>
          </p:cNvCxnSpPr>
          <p:nvPr/>
        </p:nvCxnSpPr>
        <p:spPr bwMode="auto">
          <a:xfrm>
            <a:off x="-1645272" y="1231754"/>
            <a:ext cx="0" cy="468092"/>
          </a:xfrm>
          <a:prstGeom prst="straightConnector1">
            <a:avLst/>
          </a:prstGeom>
          <a:solidFill>
            <a:schemeClr val="accent1"/>
          </a:solidFill>
          <a:ln w="12700" cap="flat" cmpd="sng" algn="ctr">
            <a:solidFill>
              <a:schemeClr val="tx2"/>
            </a:solidFill>
            <a:prstDash val="solid"/>
            <a:round/>
            <a:headEnd type="none" w="med" len="med"/>
            <a:tailEnd type="triangle"/>
          </a:ln>
          <a:effectLst/>
        </p:spPr>
      </p:cxnSp>
      <p:cxnSp>
        <p:nvCxnSpPr>
          <p:cNvPr id="27" name="Straight Arrow Connector 26">
            <a:extLst>
              <a:ext uri="{FF2B5EF4-FFF2-40B4-BE49-F238E27FC236}">
                <a16:creationId xmlns:a16="http://schemas.microsoft.com/office/drawing/2014/main" id="{057816A7-0CCA-4E83-8646-DBA829F0BA6C}"/>
              </a:ext>
            </a:extLst>
          </p:cNvPr>
          <p:cNvCxnSpPr>
            <a:cxnSpLocks/>
          </p:cNvCxnSpPr>
          <p:nvPr/>
        </p:nvCxnSpPr>
        <p:spPr bwMode="auto">
          <a:xfrm>
            <a:off x="-2149364" y="1231754"/>
            <a:ext cx="0" cy="690831"/>
          </a:xfrm>
          <a:prstGeom prst="straightConnector1">
            <a:avLst/>
          </a:prstGeom>
          <a:solidFill>
            <a:schemeClr val="accent1"/>
          </a:solidFill>
          <a:ln w="12700" cap="flat" cmpd="sng" algn="ctr">
            <a:solidFill>
              <a:schemeClr val="accent1"/>
            </a:solidFill>
            <a:prstDash val="solid"/>
            <a:round/>
            <a:headEnd type="none" w="med" len="med"/>
            <a:tailEnd type="triangle"/>
          </a:ln>
          <a:effectLst/>
        </p:spPr>
      </p:cxnSp>
      <p:cxnSp>
        <p:nvCxnSpPr>
          <p:cNvPr id="29" name="Straight Arrow Connector 28">
            <a:extLst>
              <a:ext uri="{FF2B5EF4-FFF2-40B4-BE49-F238E27FC236}">
                <a16:creationId xmlns:a16="http://schemas.microsoft.com/office/drawing/2014/main" id="{4E83A4C4-7775-466A-BFF4-2F97FE45ED6C}"/>
              </a:ext>
            </a:extLst>
          </p:cNvPr>
          <p:cNvCxnSpPr>
            <a:cxnSpLocks/>
          </p:cNvCxnSpPr>
          <p:nvPr/>
        </p:nvCxnSpPr>
        <p:spPr bwMode="auto">
          <a:xfrm>
            <a:off x="-1775507" y="2145506"/>
            <a:ext cx="0" cy="91953"/>
          </a:xfrm>
          <a:prstGeom prst="straightConnector1">
            <a:avLst/>
          </a:prstGeom>
          <a:solidFill>
            <a:schemeClr val="accent1"/>
          </a:solidFill>
          <a:ln w="12700" cap="flat" cmpd="sng" algn="ctr">
            <a:solidFill>
              <a:schemeClr val="accent1"/>
            </a:solidFill>
            <a:prstDash val="solid"/>
            <a:round/>
            <a:headEnd type="none" w="med" len="med"/>
            <a:tailEnd type="none"/>
          </a:ln>
          <a:effectLst/>
        </p:spPr>
      </p:cxnSp>
      <p:cxnSp>
        <p:nvCxnSpPr>
          <p:cNvPr id="32" name="Straight Arrow Connector 31">
            <a:extLst>
              <a:ext uri="{FF2B5EF4-FFF2-40B4-BE49-F238E27FC236}">
                <a16:creationId xmlns:a16="http://schemas.microsoft.com/office/drawing/2014/main" id="{C15D42FC-0DF1-4F72-8435-7D8A65D1B558}"/>
              </a:ext>
            </a:extLst>
          </p:cNvPr>
          <p:cNvCxnSpPr>
            <a:cxnSpLocks/>
          </p:cNvCxnSpPr>
          <p:nvPr/>
        </p:nvCxnSpPr>
        <p:spPr bwMode="auto">
          <a:xfrm>
            <a:off x="-1492872" y="1384154"/>
            <a:ext cx="0" cy="198461"/>
          </a:xfrm>
          <a:prstGeom prst="straightConnector1">
            <a:avLst/>
          </a:prstGeom>
          <a:solidFill>
            <a:schemeClr val="accent1"/>
          </a:solidFill>
          <a:ln w="12700" cap="flat" cmpd="sng" algn="ctr">
            <a:solidFill>
              <a:schemeClr val="accent3"/>
            </a:solidFill>
            <a:prstDash val="solid"/>
            <a:round/>
            <a:headEnd type="none" w="med" len="med"/>
            <a:tailEnd type="triangle"/>
          </a:ln>
          <a:effectLst/>
        </p:spPr>
      </p:cxnSp>
      <p:cxnSp>
        <p:nvCxnSpPr>
          <p:cNvPr id="34" name="Straight Arrow Connector 33">
            <a:extLst>
              <a:ext uri="{FF2B5EF4-FFF2-40B4-BE49-F238E27FC236}">
                <a16:creationId xmlns:a16="http://schemas.microsoft.com/office/drawing/2014/main" id="{14DA9AC6-1FBA-4E96-8292-37BF5A403A4C}"/>
              </a:ext>
            </a:extLst>
          </p:cNvPr>
          <p:cNvCxnSpPr>
            <a:cxnSpLocks/>
          </p:cNvCxnSpPr>
          <p:nvPr/>
        </p:nvCxnSpPr>
        <p:spPr bwMode="auto">
          <a:xfrm>
            <a:off x="-1340472" y="1536554"/>
            <a:ext cx="0" cy="561877"/>
          </a:xfrm>
          <a:prstGeom prst="straightConnector1">
            <a:avLst/>
          </a:prstGeom>
          <a:solidFill>
            <a:schemeClr val="accent1"/>
          </a:solidFill>
          <a:ln w="12700" cap="flat" cmpd="sng" algn="ctr">
            <a:solidFill>
              <a:schemeClr val="accent2"/>
            </a:solidFill>
            <a:prstDash val="solid"/>
            <a:round/>
            <a:headEnd type="none" w="med" len="med"/>
            <a:tailEnd type="triangle"/>
          </a:ln>
          <a:effectLst/>
        </p:spPr>
      </p:cxnSp>
      <p:cxnSp>
        <p:nvCxnSpPr>
          <p:cNvPr id="43" name="Straight Arrow Connector 42">
            <a:extLst>
              <a:ext uri="{FF2B5EF4-FFF2-40B4-BE49-F238E27FC236}">
                <a16:creationId xmlns:a16="http://schemas.microsoft.com/office/drawing/2014/main" id="{77A1CBA1-6A4D-4E03-8C2E-5B5D19625972}"/>
              </a:ext>
            </a:extLst>
          </p:cNvPr>
          <p:cNvCxnSpPr>
            <a:cxnSpLocks/>
          </p:cNvCxnSpPr>
          <p:nvPr/>
        </p:nvCxnSpPr>
        <p:spPr bwMode="auto">
          <a:xfrm>
            <a:off x="-1645272" y="2145506"/>
            <a:ext cx="0" cy="91953"/>
          </a:xfrm>
          <a:prstGeom prst="straightConnector1">
            <a:avLst/>
          </a:prstGeom>
          <a:solidFill>
            <a:schemeClr val="accent1"/>
          </a:solidFill>
          <a:ln w="12700" cap="flat" cmpd="sng" algn="ctr">
            <a:solidFill>
              <a:schemeClr val="accent2"/>
            </a:solidFill>
            <a:prstDash val="solid"/>
            <a:round/>
            <a:headEnd type="none" w="med" len="med"/>
            <a:tailEnd type="none"/>
          </a:ln>
          <a:effectLst/>
        </p:spPr>
      </p:cxnSp>
    </p:spTree>
    <p:extLst>
      <p:ext uri="{BB962C8B-B14F-4D97-AF65-F5344CB8AC3E}">
        <p14:creationId xmlns:p14="http://schemas.microsoft.com/office/powerpoint/2010/main" val="156084813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p:cNvGraphicFramePr/>
          <p:nvPr>
            <p:extLst/>
          </p:nvPr>
        </p:nvGraphicFramePr>
        <p:xfrm>
          <a:off x="0" y="0"/>
          <a:ext cx="9906000" cy="6444044"/>
        </p:xfrm>
        <a:graphic>
          <a:graphicData uri="http://schemas.openxmlformats.org/drawingml/2006/chart">
            <c:chart xmlns:c="http://schemas.openxmlformats.org/drawingml/2006/chart" xmlns:r="http://schemas.openxmlformats.org/officeDocument/2006/relationships" r:id="rId3"/>
          </a:graphicData>
        </a:graphic>
      </p:graphicFrame>
      <p:sp>
        <p:nvSpPr>
          <p:cNvPr id="3" name="Rectangle 2">
            <a:extLst>
              <a:ext uri="{FF2B5EF4-FFF2-40B4-BE49-F238E27FC236}">
                <a16:creationId xmlns:a16="http://schemas.microsoft.com/office/drawing/2014/main" id="{588B5782-EE14-432C-A1BD-2C2E076B1835}"/>
              </a:ext>
            </a:extLst>
          </p:cNvPr>
          <p:cNvSpPr/>
          <p:nvPr/>
        </p:nvSpPr>
        <p:spPr>
          <a:xfrm>
            <a:off x="527538" y="6444044"/>
            <a:ext cx="9378462" cy="430887"/>
          </a:xfrm>
          <a:prstGeom prst="rect">
            <a:avLst/>
          </a:prstGeom>
        </p:spPr>
        <p:txBody>
          <a:bodyPr wrap="square">
            <a:spAutoFit/>
          </a:bodyPr>
          <a:lstStyle/>
          <a:p>
            <a:pPr algn="ctr"/>
            <a:r>
              <a:rPr lang="en-AU" sz="2200" dirty="0"/>
              <a:t>Financial year ending</a:t>
            </a:r>
          </a:p>
        </p:txBody>
      </p:sp>
    </p:spTree>
    <p:extLst>
      <p:ext uri="{BB962C8B-B14F-4D97-AF65-F5344CB8AC3E}">
        <p14:creationId xmlns:p14="http://schemas.microsoft.com/office/powerpoint/2010/main" val="50968530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hart 4">
            <a:extLst>
              <a:ext uri="{FF2B5EF4-FFF2-40B4-BE49-F238E27FC236}">
                <a16:creationId xmlns:a16="http://schemas.microsoft.com/office/drawing/2014/main" id="{C293D87A-8A70-4913-B366-20EBAB32A75A}"/>
              </a:ext>
            </a:extLst>
          </p:cNvPr>
          <p:cNvGraphicFramePr/>
          <p:nvPr>
            <p:extLst/>
          </p:nvPr>
        </p:nvGraphicFramePr>
        <p:xfrm>
          <a:off x="-1" y="0"/>
          <a:ext cx="8947607" cy="6492041"/>
        </p:xfrm>
        <a:graphic>
          <a:graphicData uri="http://schemas.openxmlformats.org/drawingml/2006/chart">
            <c:chart xmlns:c="http://schemas.openxmlformats.org/drawingml/2006/chart" xmlns:r="http://schemas.openxmlformats.org/officeDocument/2006/relationships" r:id="rId3"/>
          </a:graphicData>
        </a:graphic>
      </p:graphicFrame>
      <p:sp>
        <p:nvSpPr>
          <p:cNvPr id="4" name="TextBox 3">
            <a:extLst>
              <a:ext uri="{FF2B5EF4-FFF2-40B4-BE49-F238E27FC236}">
                <a16:creationId xmlns:a16="http://schemas.microsoft.com/office/drawing/2014/main" id="{AB8E823D-F9B5-456A-A3EE-208B3A6BDDB2}"/>
              </a:ext>
            </a:extLst>
          </p:cNvPr>
          <p:cNvSpPr txBox="1"/>
          <p:nvPr/>
        </p:nvSpPr>
        <p:spPr>
          <a:xfrm>
            <a:off x="8706582" y="5707652"/>
            <a:ext cx="761622" cy="338554"/>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2200" dirty="0">
                <a:solidFill>
                  <a:schemeClr val="bg2"/>
                </a:solidFill>
                <a:latin typeface="+mj-lt"/>
                <a:cs typeface="Arial" pitchFamily="34" charset="0"/>
              </a:rPr>
              <a:t>25-34</a:t>
            </a:r>
          </a:p>
        </p:txBody>
      </p:sp>
      <p:sp>
        <p:nvSpPr>
          <p:cNvPr id="7" name="TextBox 6">
            <a:extLst>
              <a:ext uri="{FF2B5EF4-FFF2-40B4-BE49-F238E27FC236}">
                <a16:creationId xmlns:a16="http://schemas.microsoft.com/office/drawing/2014/main" id="{4BA62B4C-CD10-472A-BAD9-A6971D710F76}"/>
              </a:ext>
            </a:extLst>
          </p:cNvPr>
          <p:cNvSpPr txBox="1"/>
          <p:nvPr/>
        </p:nvSpPr>
        <p:spPr>
          <a:xfrm>
            <a:off x="8706582" y="5316338"/>
            <a:ext cx="761622" cy="338554"/>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2200" dirty="0">
                <a:solidFill>
                  <a:schemeClr val="tx2"/>
                </a:solidFill>
                <a:latin typeface="+mj-lt"/>
                <a:cs typeface="Arial" pitchFamily="34" charset="0"/>
              </a:rPr>
              <a:t>35-44</a:t>
            </a:r>
          </a:p>
        </p:txBody>
      </p:sp>
      <p:sp>
        <p:nvSpPr>
          <p:cNvPr id="8" name="TextBox 7">
            <a:extLst>
              <a:ext uri="{FF2B5EF4-FFF2-40B4-BE49-F238E27FC236}">
                <a16:creationId xmlns:a16="http://schemas.microsoft.com/office/drawing/2014/main" id="{CC67751D-9EF3-48CB-90C0-A7EA7D4BA764}"/>
              </a:ext>
            </a:extLst>
          </p:cNvPr>
          <p:cNvSpPr txBox="1"/>
          <p:nvPr/>
        </p:nvSpPr>
        <p:spPr>
          <a:xfrm>
            <a:off x="8706582" y="4747318"/>
            <a:ext cx="761622" cy="338554"/>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2200" dirty="0">
                <a:solidFill>
                  <a:schemeClr val="accent1"/>
                </a:solidFill>
                <a:latin typeface="+mj-lt"/>
              </a:rPr>
              <a:t>45-54</a:t>
            </a:r>
          </a:p>
        </p:txBody>
      </p:sp>
      <p:sp>
        <p:nvSpPr>
          <p:cNvPr id="9" name="TextBox 8">
            <a:extLst>
              <a:ext uri="{FF2B5EF4-FFF2-40B4-BE49-F238E27FC236}">
                <a16:creationId xmlns:a16="http://schemas.microsoft.com/office/drawing/2014/main" id="{7B56F756-1A79-4EB9-BE79-4831B099B783}"/>
              </a:ext>
            </a:extLst>
          </p:cNvPr>
          <p:cNvSpPr txBox="1"/>
          <p:nvPr/>
        </p:nvSpPr>
        <p:spPr>
          <a:xfrm>
            <a:off x="8706582" y="956554"/>
            <a:ext cx="761622" cy="338554"/>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2200" dirty="0">
                <a:solidFill>
                  <a:schemeClr val="accent3"/>
                </a:solidFill>
                <a:latin typeface="+mj-lt"/>
                <a:cs typeface="Arial" pitchFamily="34" charset="0"/>
              </a:rPr>
              <a:t>65+</a:t>
            </a:r>
          </a:p>
        </p:txBody>
      </p:sp>
      <p:sp>
        <p:nvSpPr>
          <p:cNvPr id="10" name="TextBox 9">
            <a:extLst>
              <a:ext uri="{FF2B5EF4-FFF2-40B4-BE49-F238E27FC236}">
                <a16:creationId xmlns:a16="http://schemas.microsoft.com/office/drawing/2014/main" id="{4B2C70D5-530E-43BB-BC2A-C4242D4BEA1A}"/>
              </a:ext>
            </a:extLst>
          </p:cNvPr>
          <p:cNvSpPr txBox="1"/>
          <p:nvPr/>
        </p:nvSpPr>
        <p:spPr>
          <a:xfrm>
            <a:off x="8706582" y="3118206"/>
            <a:ext cx="761622" cy="338554"/>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2200" dirty="0">
                <a:solidFill>
                  <a:schemeClr val="accent2"/>
                </a:solidFill>
                <a:latin typeface="+mj-lt"/>
                <a:cs typeface="Arial" pitchFamily="34" charset="0"/>
              </a:rPr>
              <a:t>55-64</a:t>
            </a:r>
          </a:p>
        </p:txBody>
      </p:sp>
      <p:sp>
        <p:nvSpPr>
          <p:cNvPr id="12" name="TextBox 11">
            <a:extLst>
              <a:ext uri="{FF2B5EF4-FFF2-40B4-BE49-F238E27FC236}">
                <a16:creationId xmlns:a16="http://schemas.microsoft.com/office/drawing/2014/main" id="{061842A1-094D-44EE-9854-456715BDF947}"/>
              </a:ext>
            </a:extLst>
          </p:cNvPr>
          <p:cNvSpPr txBox="1"/>
          <p:nvPr/>
        </p:nvSpPr>
        <p:spPr>
          <a:xfrm>
            <a:off x="644346" y="6492041"/>
            <a:ext cx="7921128" cy="338554"/>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200" dirty="0">
                <a:latin typeface="+mj-lt"/>
                <a:cs typeface="Arial" pitchFamily="34" charset="0"/>
              </a:rPr>
              <a:t>Survey year – financial year ending</a:t>
            </a:r>
          </a:p>
        </p:txBody>
      </p:sp>
      <p:pic>
        <p:nvPicPr>
          <p:cNvPr id="11" name="Picture 10">
            <a:extLst>
              <a:ext uri="{FF2B5EF4-FFF2-40B4-BE49-F238E27FC236}">
                <a16:creationId xmlns:a16="http://schemas.microsoft.com/office/drawing/2014/main" id="{0957512D-F80F-468A-8105-BE85E9F6D959}"/>
              </a:ext>
            </a:extLst>
          </p:cNvPr>
          <p:cNvPicPr>
            <a:picLocks noChangeAspect="1"/>
          </p:cNvPicPr>
          <p:nvPr/>
        </p:nvPicPr>
        <p:blipFill>
          <a:blip r:embed="rId4"/>
          <a:stretch>
            <a:fillRect/>
          </a:stretch>
        </p:blipFill>
        <p:spPr>
          <a:xfrm>
            <a:off x="819079" y="-169620"/>
            <a:ext cx="7571661" cy="7000215"/>
          </a:xfrm>
          <a:prstGeom prst="rect">
            <a:avLst/>
          </a:prstGeom>
        </p:spPr>
      </p:pic>
    </p:spTree>
    <p:extLst>
      <p:ext uri="{BB962C8B-B14F-4D97-AF65-F5344CB8AC3E}">
        <p14:creationId xmlns:p14="http://schemas.microsoft.com/office/powerpoint/2010/main" val="388282256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Chart 8"/>
          <p:cNvGraphicFramePr/>
          <p:nvPr>
            <p:extLst/>
          </p:nvPr>
        </p:nvGraphicFramePr>
        <p:xfrm>
          <a:off x="0" y="548244"/>
          <a:ext cx="9906000" cy="5967109"/>
        </p:xfrm>
        <a:graphic>
          <a:graphicData uri="http://schemas.openxmlformats.org/drawingml/2006/chart">
            <c:chart xmlns:c="http://schemas.openxmlformats.org/drawingml/2006/chart" xmlns:r="http://schemas.openxmlformats.org/officeDocument/2006/relationships" r:id="rId3"/>
          </a:graphicData>
        </a:graphic>
      </p:graphicFrame>
      <p:sp>
        <p:nvSpPr>
          <p:cNvPr id="11" name="TextBox 10"/>
          <p:cNvSpPr txBox="1"/>
          <p:nvPr/>
        </p:nvSpPr>
        <p:spPr>
          <a:xfrm>
            <a:off x="925417" y="6471285"/>
            <a:ext cx="8980583" cy="338554"/>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200" dirty="0"/>
              <a:t>Age of head of household </a:t>
            </a:r>
          </a:p>
        </p:txBody>
      </p:sp>
      <p:sp>
        <p:nvSpPr>
          <p:cNvPr id="17" name="Rectangle 16"/>
          <p:cNvSpPr/>
          <p:nvPr/>
        </p:nvSpPr>
        <p:spPr bwMode="auto">
          <a:xfrm>
            <a:off x="1224058" y="728923"/>
            <a:ext cx="1365153" cy="338554"/>
          </a:xfrm>
          <a:prstGeom prst="rect">
            <a:avLst/>
          </a:prstGeom>
          <a:solidFill>
            <a:schemeClr val="accent2"/>
          </a:solidFill>
          <a:ln w="9525" cap="flat" cmpd="sng" algn="ctr">
            <a:solidFill>
              <a:schemeClr val="tx1"/>
            </a:solidFill>
            <a:prstDash val="solid"/>
            <a:round/>
            <a:headEnd type="none" w="med" len="med"/>
            <a:tailEnd type="none" w="med" len="med"/>
          </a:ln>
          <a:effectLst/>
        </p:spPr>
        <p:txBody>
          <a:bodyPr vert="horz" wrap="square" lIns="66462" tIns="0" rIns="0" bIns="0" numCol="1" rtlCol="0" anchor="t" anchorCtr="0" compatLnSpc="1">
            <a:prstTxWarp prst="textNoShape">
              <a:avLst/>
            </a:prstTxWarp>
            <a:spAutoFit/>
          </a:bodyPr>
          <a:lstStyle/>
          <a:p>
            <a:pPr algn="ctr" defTabSz="844083"/>
            <a:r>
              <a:rPr lang="en-US" sz="2200" dirty="0"/>
              <a:t>2005-06</a:t>
            </a:r>
          </a:p>
        </p:txBody>
      </p:sp>
      <p:sp>
        <p:nvSpPr>
          <p:cNvPr id="20" name="Rectangle 19"/>
          <p:cNvSpPr/>
          <p:nvPr/>
        </p:nvSpPr>
        <p:spPr bwMode="auto">
          <a:xfrm>
            <a:off x="1224058" y="1073515"/>
            <a:ext cx="1365153" cy="338554"/>
          </a:xfrm>
          <a:prstGeom prst="rect">
            <a:avLst/>
          </a:prstGeom>
          <a:solidFill>
            <a:srgbClr val="A02226"/>
          </a:solidFill>
          <a:ln w="9525" cap="flat" cmpd="sng" algn="ctr">
            <a:solidFill>
              <a:schemeClr val="tx1"/>
            </a:solidFill>
            <a:prstDash val="solid"/>
            <a:round/>
            <a:headEnd type="none" w="med" len="med"/>
            <a:tailEnd type="none" w="med" len="med"/>
          </a:ln>
          <a:effectLst/>
        </p:spPr>
        <p:txBody>
          <a:bodyPr vert="horz" wrap="square" lIns="66462" tIns="0" rIns="0" bIns="0" numCol="1" rtlCol="0" anchor="t" anchorCtr="0" compatLnSpc="1">
            <a:prstTxWarp prst="textNoShape">
              <a:avLst/>
            </a:prstTxWarp>
            <a:spAutoFit/>
          </a:bodyPr>
          <a:lstStyle/>
          <a:p>
            <a:pPr algn="ctr" defTabSz="844083"/>
            <a:r>
              <a:rPr lang="en-US" sz="2200" dirty="0">
                <a:solidFill>
                  <a:srgbClr val="FFFFFF"/>
                </a:solidFill>
              </a:rPr>
              <a:t>2015-16</a:t>
            </a:r>
          </a:p>
        </p:txBody>
      </p:sp>
      <p:sp>
        <p:nvSpPr>
          <p:cNvPr id="12" name="U-Turn Arrow 11"/>
          <p:cNvSpPr/>
          <p:nvPr/>
        </p:nvSpPr>
        <p:spPr bwMode="auto">
          <a:xfrm>
            <a:off x="3856475" y="827156"/>
            <a:ext cx="1897407" cy="2784145"/>
          </a:xfrm>
          <a:prstGeom prst="uturnArrow">
            <a:avLst>
              <a:gd name="adj1" fmla="val 8169"/>
              <a:gd name="adj2" fmla="val 8886"/>
              <a:gd name="adj3" fmla="val 15616"/>
              <a:gd name="adj4" fmla="val 23345"/>
              <a:gd name="adj5" fmla="val 27069"/>
            </a:avLst>
          </a:prstGeom>
          <a:solidFill>
            <a:srgbClr val="FFE07F"/>
          </a:solidFill>
          <a:ln w="9525" cap="flat" cmpd="sng" algn="ctr">
            <a:solidFill>
              <a:schemeClr val="tx1"/>
            </a:solidFill>
            <a:prstDash val="solid"/>
            <a:round/>
            <a:headEnd type="none" w="med" len="med"/>
            <a:tailEnd type="none" w="med" len="med"/>
          </a:ln>
          <a:effectLst/>
        </p:spPr>
        <p:txBody>
          <a:bodyPr vert="horz" wrap="square" lIns="84406" tIns="42203" rIns="84406" bIns="42203" numCol="1" rtlCol="0" anchor="t" anchorCtr="0" compatLnSpc="1">
            <a:prstTxWarp prst="textNoShape">
              <a:avLst/>
            </a:prstTxWarp>
          </a:bodyPr>
          <a:lstStyle/>
          <a:p>
            <a:pPr defTabSz="844083"/>
            <a:r>
              <a:rPr lang="en-US" sz="2031" dirty="0"/>
              <a:t>  </a:t>
            </a:r>
          </a:p>
        </p:txBody>
      </p:sp>
      <p:sp>
        <p:nvSpPr>
          <p:cNvPr id="13" name="Oval 12"/>
          <p:cNvSpPr/>
          <p:nvPr/>
        </p:nvSpPr>
        <p:spPr bwMode="auto">
          <a:xfrm>
            <a:off x="3965770" y="345379"/>
            <a:ext cx="1488068" cy="1335789"/>
          </a:xfrm>
          <a:prstGeom prst="ellipse">
            <a:avLst/>
          </a:prstGeom>
          <a:solidFill>
            <a:srgbClr val="FFE07F"/>
          </a:solidFill>
          <a:ln w="9525" cap="flat" cmpd="sng" algn="ctr">
            <a:solidFill>
              <a:schemeClr val="tx1"/>
            </a:solidFill>
            <a:prstDash val="solid"/>
            <a:round/>
            <a:headEnd type="none" w="med" len="med"/>
            <a:tailEnd type="none" w="med" len="med"/>
          </a:ln>
          <a:effectLst/>
        </p:spPr>
        <p:txBody>
          <a:bodyPr vert="horz" wrap="square" lIns="84406" tIns="42203" rIns="84406" bIns="42203" numCol="1" rtlCol="0" anchor="t" anchorCtr="0" compatLnSpc="1">
            <a:prstTxWarp prst="textNoShape">
              <a:avLst/>
            </a:prstTxWarp>
          </a:bodyPr>
          <a:lstStyle/>
          <a:p>
            <a:pPr defTabSz="844083"/>
            <a:endParaRPr lang="en-US" sz="2031"/>
          </a:p>
        </p:txBody>
      </p:sp>
      <p:sp>
        <p:nvSpPr>
          <p:cNvPr id="14" name="Content Placeholder 15"/>
          <p:cNvSpPr txBox="1">
            <a:spLocks/>
          </p:cNvSpPr>
          <p:nvPr/>
        </p:nvSpPr>
        <p:spPr bwMode="auto">
          <a:xfrm>
            <a:off x="4016645" y="630830"/>
            <a:ext cx="1409158" cy="863313"/>
          </a:xfrm>
          <a:prstGeom prst="rect">
            <a:avLst/>
          </a:prstGeom>
          <a:noFill/>
        </p:spPr>
        <p:txBody>
          <a:bodyPr wrap="square" lIns="0" tIns="0" rIns="0" bIns="0" rtlCol="0">
            <a:spAutoFit/>
          </a:bodyPr>
          <a:lstStyle>
            <a:defPPr>
              <a:defRPr lang="en-US"/>
            </a:defPPr>
            <a:lvl1pPr marL="0" indent="0">
              <a:defRPr sz="1800" kern="0"/>
            </a:lvl1pPr>
            <a:lvl2pPr indent="0">
              <a:defRPr sz="1100">
                <a:latin typeface="+mn-lt"/>
                <a:ea typeface="+mn-ea"/>
              </a:defRPr>
            </a:lvl2pPr>
            <a:lvl3pPr indent="0">
              <a:defRPr sz="1100">
                <a:latin typeface="+mn-lt"/>
                <a:ea typeface="+mn-ea"/>
              </a:defRPr>
            </a:lvl3pPr>
            <a:lvl4pPr indent="0">
              <a:defRPr sz="1100">
                <a:latin typeface="+mn-lt"/>
                <a:ea typeface="+mn-ea"/>
              </a:defRPr>
            </a:lvl4pPr>
            <a:lvl5pPr indent="0">
              <a:defRPr sz="1100">
                <a:latin typeface="+mn-lt"/>
                <a:ea typeface="+mn-ea"/>
              </a:defRPr>
            </a:lvl5pPr>
            <a:lvl6pPr indent="0">
              <a:defRPr sz="1100">
                <a:latin typeface="+mn-lt"/>
                <a:ea typeface="+mn-ea"/>
              </a:defRPr>
            </a:lvl6pPr>
            <a:lvl7pPr indent="0">
              <a:defRPr sz="1100">
                <a:latin typeface="+mn-lt"/>
                <a:ea typeface="+mn-ea"/>
              </a:defRPr>
            </a:lvl7pPr>
            <a:lvl8pPr indent="0">
              <a:defRPr sz="1100">
                <a:latin typeface="+mn-lt"/>
                <a:ea typeface="+mn-ea"/>
              </a:defRPr>
            </a:lvl8pPr>
            <a:lvl9pPr indent="0">
              <a:defRPr sz="1100">
                <a:latin typeface="+mn-lt"/>
                <a:ea typeface="+mn-ea"/>
              </a:defRPr>
            </a:lvl9pPr>
          </a:lstStyle>
          <a:p>
            <a:pPr algn="ctr">
              <a:lnSpc>
                <a:spcPct val="85000"/>
              </a:lnSpc>
            </a:pPr>
            <a:r>
              <a:rPr lang="en-US" sz="2200" dirty="0"/>
              <a:t>$600,000 wealth increase </a:t>
            </a:r>
          </a:p>
        </p:txBody>
      </p:sp>
    </p:spTree>
    <p:extLst>
      <p:ext uri="{BB962C8B-B14F-4D97-AF65-F5344CB8AC3E}">
        <p14:creationId xmlns:p14="http://schemas.microsoft.com/office/powerpoint/2010/main" val="245533526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Chart 10"/>
          <p:cNvGraphicFramePr>
            <a:graphicFrameLocks/>
          </p:cNvGraphicFramePr>
          <p:nvPr>
            <p:extLst/>
          </p:nvPr>
        </p:nvGraphicFramePr>
        <p:xfrm>
          <a:off x="46301" y="0"/>
          <a:ext cx="9227240" cy="6857999"/>
        </p:xfrm>
        <a:graphic>
          <a:graphicData uri="http://schemas.openxmlformats.org/drawingml/2006/chart">
            <c:chart xmlns:c="http://schemas.openxmlformats.org/drawingml/2006/chart" xmlns:r="http://schemas.openxmlformats.org/officeDocument/2006/relationships" r:id="rId3"/>
          </a:graphicData>
        </a:graphic>
      </p:graphicFrame>
      <p:sp>
        <p:nvSpPr>
          <p:cNvPr id="9" name="Content Placeholder 1"/>
          <p:cNvSpPr txBox="1">
            <a:spLocks/>
          </p:cNvSpPr>
          <p:nvPr/>
        </p:nvSpPr>
        <p:spPr bwMode="auto">
          <a:xfrm>
            <a:off x="9167969" y="2603800"/>
            <a:ext cx="738031" cy="338554"/>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marL="0" indent="0" algn="l" rtl="0" eaLnBrk="1" fontAlgn="base" hangingPunct="1">
              <a:spcBef>
                <a:spcPct val="0"/>
              </a:spcBef>
              <a:spcAft>
                <a:spcPct val="0"/>
              </a:spcAft>
              <a:buFont typeface="Arial" panose="020B0604020202020204" pitchFamily="34" charset="0"/>
              <a:buNone/>
              <a:defRPr sz="1800" b="0">
                <a:solidFill>
                  <a:schemeClr val="tx1"/>
                </a:solidFill>
                <a:latin typeface="+mn-lt"/>
                <a:ea typeface="+mn-ea"/>
                <a:cs typeface="+mn-cs"/>
              </a:defRPr>
            </a:lvl1pPr>
            <a:lvl2pPr marL="179388" indent="-177800" algn="l" rtl="0" eaLnBrk="1" fontAlgn="base" hangingPunct="1">
              <a:spcBef>
                <a:spcPct val="0"/>
              </a:spcBef>
              <a:spcAft>
                <a:spcPct val="0"/>
              </a:spcAft>
              <a:buSzPct val="130000"/>
              <a:buChar char="•"/>
              <a:defRPr sz="1200">
                <a:solidFill>
                  <a:schemeClr val="tx1"/>
                </a:solidFill>
                <a:latin typeface="+mn-lt"/>
                <a:ea typeface="+mn-ea"/>
              </a:defRPr>
            </a:lvl2pPr>
            <a:lvl3pPr marL="403225" indent="-222250" algn="l" rtl="0" eaLnBrk="1" fontAlgn="base" hangingPunct="1">
              <a:spcBef>
                <a:spcPct val="0"/>
              </a:spcBef>
              <a:spcAft>
                <a:spcPct val="0"/>
              </a:spcAft>
              <a:buFont typeface="Arial" charset="0"/>
              <a:buChar char="–"/>
              <a:defRPr sz="1200">
                <a:solidFill>
                  <a:schemeClr val="tx1"/>
                </a:solidFill>
                <a:latin typeface="+mn-lt"/>
                <a:ea typeface="+mn-ea"/>
              </a:defRPr>
            </a:lvl3pPr>
            <a:lvl4pPr marL="560388" indent="-142875" algn="l" rtl="0" eaLnBrk="1" fontAlgn="base" hangingPunct="1">
              <a:spcBef>
                <a:spcPct val="0"/>
              </a:spcBef>
              <a:spcAft>
                <a:spcPct val="0"/>
              </a:spcAft>
              <a:buFont typeface="Arial" charset="0"/>
              <a:buChar char="-"/>
              <a:defRPr sz="1200">
                <a:solidFill>
                  <a:schemeClr val="tx1"/>
                </a:solidFill>
                <a:latin typeface="+mn-lt"/>
                <a:ea typeface="+mn-ea"/>
              </a:defRPr>
            </a:lvl4pPr>
            <a:lvl5pPr marL="788988" indent="-209550" algn="l" rtl="0" eaLnBrk="1" fontAlgn="base" hangingPunct="1">
              <a:spcBef>
                <a:spcPct val="0"/>
              </a:spcBef>
              <a:spcAft>
                <a:spcPct val="0"/>
              </a:spcAft>
              <a:buFont typeface="Arial" charset="0"/>
              <a:buChar char="&gt;"/>
              <a:defRPr sz="1200">
                <a:solidFill>
                  <a:schemeClr val="tx1"/>
                </a:solidFill>
                <a:latin typeface="+mn-lt"/>
                <a:ea typeface="+mn-ea"/>
              </a:defRPr>
            </a:lvl5pPr>
            <a:lvl6pPr marL="1246188" indent="-209550" algn="l" rtl="0" eaLnBrk="1" fontAlgn="base" hangingPunct="1">
              <a:spcBef>
                <a:spcPct val="0"/>
              </a:spcBef>
              <a:spcAft>
                <a:spcPct val="0"/>
              </a:spcAft>
              <a:buFont typeface="Arial" charset="0"/>
              <a:buChar char="&gt;"/>
              <a:defRPr sz="1200">
                <a:solidFill>
                  <a:schemeClr val="tx1"/>
                </a:solidFill>
                <a:latin typeface="+mn-lt"/>
                <a:ea typeface="+mn-ea"/>
              </a:defRPr>
            </a:lvl6pPr>
            <a:lvl7pPr marL="1703388" indent="-209550" algn="l" rtl="0" eaLnBrk="1" fontAlgn="base" hangingPunct="1">
              <a:spcBef>
                <a:spcPct val="0"/>
              </a:spcBef>
              <a:spcAft>
                <a:spcPct val="0"/>
              </a:spcAft>
              <a:buFont typeface="Arial" charset="0"/>
              <a:buChar char="&gt;"/>
              <a:defRPr sz="1200">
                <a:solidFill>
                  <a:schemeClr val="tx1"/>
                </a:solidFill>
                <a:latin typeface="+mn-lt"/>
                <a:ea typeface="+mn-ea"/>
              </a:defRPr>
            </a:lvl7pPr>
            <a:lvl8pPr marL="2160588" indent="-209550" algn="l" rtl="0" eaLnBrk="1" fontAlgn="base" hangingPunct="1">
              <a:spcBef>
                <a:spcPct val="0"/>
              </a:spcBef>
              <a:spcAft>
                <a:spcPct val="0"/>
              </a:spcAft>
              <a:buFont typeface="Arial" charset="0"/>
              <a:buChar char="&gt;"/>
              <a:defRPr sz="1200">
                <a:solidFill>
                  <a:schemeClr val="tx1"/>
                </a:solidFill>
                <a:latin typeface="+mn-lt"/>
                <a:ea typeface="+mn-ea"/>
              </a:defRPr>
            </a:lvl8pPr>
            <a:lvl9pPr marL="2617788" indent="-209550" algn="l" rtl="0" eaLnBrk="1" fontAlgn="base" hangingPunct="1">
              <a:spcBef>
                <a:spcPct val="0"/>
              </a:spcBef>
              <a:spcAft>
                <a:spcPct val="0"/>
              </a:spcAft>
              <a:buFont typeface="Arial" charset="0"/>
              <a:buChar char="&gt;"/>
              <a:defRPr sz="1200">
                <a:solidFill>
                  <a:schemeClr val="tx1"/>
                </a:solidFill>
                <a:latin typeface="+mn-lt"/>
                <a:ea typeface="+mn-ea"/>
              </a:defRPr>
            </a:lvl9pPr>
          </a:lstStyle>
          <a:p>
            <a:r>
              <a:rPr lang="en-AU" sz="2200" b="1" kern="0" dirty="0">
                <a:solidFill>
                  <a:schemeClr val="bg2"/>
                </a:solidFill>
              </a:rPr>
              <a:t>2001</a:t>
            </a:r>
            <a:endParaRPr lang="en-US" sz="2200" b="1" kern="0" dirty="0">
              <a:solidFill>
                <a:schemeClr val="bg2"/>
              </a:solidFill>
              <a:latin typeface="Arial" charset="0"/>
              <a:ea typeface="ＭＳ Ｐゴシック" pitchFamily="34" charset="-128"/>
            </a:endParaRPr>
          </a:p>
        </p:txBody>
      </p:sp>
      <p:sp>
        <p:nvSpPr>
          <p:cNvPr id="10" name="Content Placeholder 1"/>
          <p:cNvSpPr txBox="1">
            <a:spLocks/>
          </p:cNvSpPr>
          <p:nvPr/>
        </p:nvSpPr>
        <p:spPr bwMode="auto">
          <a:xfrm>
            <a:off x="9167970" y="1141210"/>
            <a:ext cx="732436" cy="338554"/>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marL="0" indent="0" algn="l" rtl="0" eaLnBrk="1" fontAlgn="base" hangingPunct="1">
              <a:spcBef>
                <a:spcPct val="0"/>
              </a:spcBef>
              <a:spcAft>
                <a:spcPct val="0"/>
              </a:spcAft>
              <a:buFont typeface="Arial" panose="020B0604020202020204" pitchFamily="34" charset="0"/>
              <a:buNone/>
              <a:defRPr sz="1800" b="0">
                <a:solidFill>
                  <a:schemeClr val="tx1"/>
                </a:solidFill>
                <a:latin typeface="+mn-lt"/>
                <a:ea typeface="+mn-ea"/>
                <a:cs typeface="+mn-cs"/>
              </a:defRPr>
            </a:lvl1pPr>
            <a:lvl2pPr marL="179388" indent="-177800" algn="l" rtl="0" eaLnBrk="1" fontAlgn="base" hangingPunct="1">
              <a:spcBef>
                <a:spcPct val="0"/>
              </a:spcBef>
              <a:spcAft>
                <a:spcPct val="0"/>
              </a:spcAft>
              <a:buSzPct val="130000"/>
              <a:buChar char="•"/>
              <a:defRPr sz="1200">
                <a:solidFill>
                  <a:schemeClr val="tx1"/>
                </a:solidFill>
                <a:latin typeface="+mn-lt"/>
                <a:ea typeface="+mn-ea"/>
              </a:defRPr>
            </a:lvl2pPr>
            <a:lvl3pPr marL="403225" indent="-222250" algn="l" rtl="0" eaLnBrk="1" fontAlgn="base" hangingPunct="1">
              <a:spcBef>
                <a:spcPct val="0"/>
              </a:spcBef>
              <a:spcAft>
                <a:spcPct val="0"/>
              </a:spcAft>
              <a:buFont typeface="Arial" charset="0"/>
              <a:buChar char="–"/>
              <a:defRPr sz="1200">
                <a:solidFill>
                  <a:schemeClr val="tx1"/>
                </a:solidFill>
                <a:latin typeface="+mn-lt"/>
                <a:ea typeface="+mn-ea"/>
              </a:defRPr>
            </a:lvl3pPr>
            <a:lvl4pPr marL="560388" indent="-142875" algn="l" rtl="0" eaLnBrk="1" fontAlgn="base" hangingPunct="1">
              <a:spcBef>
                <a:spcPct val="0"/>
              </a:spcBef>
              <a:spcAft>
                <a:spcPct val="0"/>
              </a:spcAft>
              <a:buFont typeface="Arial" charset="0"/>
              <a:buChar char="-"/>
              <a:defRPr sz="1200">
                <a:solidFill>
                  <a:schemeClr val="tx1"/>
                </a:solidFill>
                <a:latin typeface="+mn-lt"/>
                <a:ea typeface="+mn-ea"/>
              </a:defRPr>
            </a:lvl4pPr>
            <a:lvl5pPr marL="788988" indent="-209550" algn="l" rtl="0" eaLnBrk="1" fontAlgn="base" hangingPunct="1">
              <a:spcBef>
                <a:spcPct val="0"/>
              </a:spcBef>
              <a:spcAft>
                <a:spcPct val="0"/>
              </a:spcAft>
              <a:buFont typeface="Arial" charset="0"/>
              <a:buChar char="&gt;"/>
              <a:defRPr sz="1200">
                <a:solidFill>
                  <a:schemeClr val="tx1"/>
                </a:solidFill>
                <a:latin typeface="+mn-lt"/>
                <a:ea typeface="+mn-ea"/>
              </a:defRPr>
            </a:lvl5pPr>
            <a:lvl6pPr marL="1246188" indent="-209550" algn="l" rtl="0" eaLnBrk="1" fontAlgn="base" hangingPunct="1">
              <a:spcBef>
                <a:spcPct val="0"/>
              </a:spcBef>
              <a:spcAft>
                <a:spcPct val="0"/>
              </a:spcAft>
              <a:buFont typeface="Arial" charset="0"/>
              <a:buChar char="&gt;"/>
              <a:defRPr sz="1200">
                <a:solidFill>
                  <a:schemeClr val="tx1"/>
                </a:solidFill>
                <a:latin typeface="+mn-lt"/>
                <a:ea typeface="+mn-ea"/>
              </a:defRPr>
            </a:lvl6pPr>
            <a:lvl7pPr marL="1703388" indent="-209550" algn="l" rtl="0" eaLnBrk="1" fontAlgn="base" hangingPunct="1">
              <a:spcBef>
                <a:spcPct val="0"/>
              </a:spcBef>
              <a:spcAft>
                <a:spcPct val="0"/>
              </a:spcAft>
              <a:buFont typeface="Arial" charset="0"/>
              <a:buChar char="&gt;"/>
              <a:defRPr sz="1200">
                <a:solidFill>
                  <a:schemeClr val="tx1"/>
                </a:solidFill>
                <a:latin typeface="+mn-lt"/>
                <a:ea typeface="+mn-ea"/>
              </a:defRPr>
            </a:lvl7pPr>
            <a:lvl8pPr marL="2160588" indent="-209550" algn="l" rtl="0" eaLnBrk="1" fontAlgn="base" hangingPunct="1">
              <a:spcBef>
                <a:spcPct val="0"/>
              </a:spcBef>
              <a:spcAft>
                <a:spcPct val="0"/>
              </a:spcAft>
              <a:buFont typeface="Arial" charset="0"/>
              <a:buChar char="&gt;"/>
              <a:defRPr sz="1200">
                <a:solidFill>
                  <a:schemeClr val="tx1"/>
                </a:solidFill>
                <a:latin typeface="+mn-lt"/>
                <a:ea typeface="+mn-ea"/>
              </a:defRPr>
            </a:lvl8pPr>
            <a:lvl9pPr marL="2617788" indent="-209550" algn="l" rtl="0" eaLnBrk="1" fontAlgn="base" hangingPunct="1">
              <a:spcBef>
                <a:spcPct val="0"/>
              </a:spcBef>
              <a:spcAft>
                <a:spcPct val="0"/>
              </a:spcAft>
              <a:buFont typeface="Arial" charset="0"/>
              <a:buChar char="&gt;"/>
              <a:defRPr sz="1200">
                <a:solidFill>
                  <a:schemeClr val="tx1"/>
                </a:solidFill>
                <a:latin typeface="+mn-lt"/>
                <a:ea typeface="+mn-ea"/>
              </a:defRPr>
            </a:lvl9pPr>
          </a:lstStyle>
          <a:p>
            <a:r>
              <a:rPr lang="en-AU" sz="2200" b="1" kern="0" dirty="0">
                <a:solidFill>
                  <a:schemeClr val="accent2"/>
                </a:solidFill>
              </a:rPr>
              <a:t>2016</a:t>
            </a:r>
            <a:endParaRPr lang="en-US" sz="2200" b="1" kern="0" dirty="0">
              <a:solidFill>
                <a:schemeClr val="accent2"/>
              </a:solidFill>
              <a:latin typeface="Arial" charset="0"/>
              <a:ea typeface="ＭＳ Ｐゴシック" pitchFamily="34" charset="-128"/>
            </a:endParaRPr>
          </a:p>
        </p:txBody>
      </p:sp>
    </p:spTree>
    <p:extLst>
      <p:ext uri="{BB962C8B-B14F-4D97-AF65-F5344CB8AC3E}">
        <p14:creationId xmlns:p14="http://schemas.microsoft.com/office/powerpoint/2010/main" val="58808507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 name="Content Placeholder 3"/>
          <p:cNvGraphicFramePr>
            <a:graphicFrameLocks/>
          </p:cNvGraphicFramePr>
          <p:nvPr>
            <p:extLst/>
          </p:nvPr>
        </p:nvGraphicFramePr>
        <p:xfrm>
          <a:off x="1" y="0"/>
          <a:ext cx="7892142" cy="6858000"/>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Box 3"/>
          <p:cNvSpPr txBox="1"/>
          <p:nvPr/>
        </p:nvSpPr>
        <p:spPr>
          <a:xfrm>
            <a:off x="8019143" y="1626869"/>
            <a:ext cx="1886857" cy="1446548"/>
          </a:xfrm>
          <a:prstGeom prst="rect">
            <a:avLst/>
          </a:prstGeom>
          <a:noFill/>
        </p:spPr>
        <p:txBody>
          <a:bodyPr wrap="square" lIns="0" tIns="45719" rIns="0" bIns="45719"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AU" sz="2200" dirty="0">
                <a:latin typeface="Arial"/>
                <a:cs typeface="Arial"/>
              </a:rPr>
              <a:t>If interest rates increase by </a:t>
            </a:r>
            <a:br>
              <a:rPr lang="en-AU" sz="2200" dirty="0">
                <a:latin typeface="Arial"/>
                <a:cs typeface="Arial"/>
              </a:rPr>
            </a:br>
            <a:r>
              <a:rPr lang="en-AU" sz="2200" dirty="0">
                <a:latin typeface="Arial"/>
                <a:cs typeface="Arial"/>
              </a:rPr>
              <a:t>2% in </a:t>
            </a:r>
          </a:p>
          <a:p>
            <a:r>
              <a:rPr lang="en-AU" sz="2200" dirty="0">
                <a:latin typeface="Arial"/>
                <a:cs typeface="Arial"/>
              </a:rPr>
              <a:t>2019-20</a:t>
            </a:r>
            <a:endParaRPr lang="en-US" sz="2200" dirty="0">
              <a:latin typeface="Arial"/>
              <a:cs typeface="Arial"/>
            </a:endParaRPr>
          </a:p>
        </p:txBody>
      </p:sp>
      <p:sp>
        <p:nvSpPr>
          <p:cNvPr id="8" name="TextBox 3"/>
          <p:cNvSpPr txBox="1"/>
          <p:nvPr/>
        </p:nvSpPr>
        <p:spPr>
          <a:xfrm>
            <a:off x="1205764" y="4481123"/>
            <a:ext cx="4418522" cy="769439"/>
          </a:xfrm>
          <a:prstGeom prst="rect">
            <a:avLst/>
          </a:prstGeom>
          <a:noFill/>
          <a:ln>
            <a:noFill/>
          </a:ln>
        </p:spPr>
        <p:txBody>
          <a:bodyPr wrap="square" lIns="0" tIns="45719" rIns="0" bIns="45719"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AU" sz="2200" dirty="0">
                <a:solidFill>
                  <a:schemeClr val="accent2"/>
                </a:solidFill>
                <a:latin typeface="Arial"/>
                <a:cs typeface="Arial"/>
              </a:rPr>
              <a:t>Percentage of </a:t>
            </a:r>
            <a:r>
              <a:rPr lang="en-AU" sz="2200" b="1" dirty="0">
                <a:solidFill>
                  <a:schemeClr val="accent2"/>
                </a:solidFill>
                <a:latin typeface="Arial"/>
                <a:cs typeface="Arial"/>
              </a:rPr>
              <a:t>mean</a:t>
            </a:r>
            <a:r>
              <a:rPr lang="en-AU" sz="2200" dirty="0">
                <a:solidFill>
                  <a:schemeClr val="accent2"/>
                </a:solidFill>
                <a:latin typeface="Arial"/>
                <a:cs typeface="Arial"/>
              </a:rPr>
              <a:t> </a:t>
            </a:r>
            <a:br>
              <a:rPr lang="en-AU" sz="2200" dirty="0">
                <a:solidFill>
                  <a:schemeClr val="accent2"/>
                </a:solidFill>
                <a:latin typeface="Arial"/>
                <a:cs typeface="Arial"/>
              </a:rPr>
            </a:br>
            <a:r>
              <a:rPr lang="en-AU" sz="2200" dirty="0">
                <a:solidFill>
                  <a:schemeClr val="accent2"/>
                </a:solidFill>
                <a:latin typeface="Arial"/>
                <a:cs typeface="Arial"/>
              </a:rPr>
              <a:t>household </a:t>
            </a:r>
            <a:r>
              <a:rPr lang="en-AU" sz="2200" b="1" dirty="0">
                <a:solidFill>
                  <a:schemeClr val="accent2"/>
                </a:solidFill>
                <a:latin typeface="Arial"/>
                <a:cs typeface="Arial"/>
              </a:rPr>
              <a:t>disposable</a:t>
            </a:r>
            <a:r>
              <a:rPr lang="en-AU" sz="2200" dirty="0">
                <a:solidFill>
                  <a:schemeClr val="accent2"/>
                </a:solidFill>
                <a:latin typeface="Arial"/>
                <a:cs typeface="Arial"/>
              </a:rPr>
              <a:t> income</a:t>
            </a:r>
          </a:p>
        </p:txBody>
      </p:sp>
      <p:sp>
        <p:nvSpPr>
          <p:cNvPr id="9" name="TextBox 3"/>
          <p:cNvSpPr txBox="1"/>
          <p:nvPr/>
        </p:nvSpPr>
        <p:spPr>
          <a:xfrm>
            <a:off x="1297440" y="539822"/>
            <a:ext cx="4017762" cy="769439"/>
          </a:xfrm>
          <a:prstGeom prst="rect">
            <a:avLst/>
          </a:prstGeom>
          <a:solidFill>
            <a:srgbClr val="FFFFFF"/>
          </a:solidFill>
        </p:spPr>
        <p:txBody>
          <a:bodyPr wrap="square" lIns="0" tIns="45719" rIns="0" bIns="45719"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AU" sz="2200" dirty="0">
                <a:solidFill>
                  <a:schemeClr val="tx2"/>
                </a:solidFill>
                <a:latin typeface="Arial"/>
                <a:cs typeface="Arial"/>
              </a:rPr>
              <a:t>Percentage of </a:t>
            </a:r>
            <a:r>
              <a:rPr lang="en-AU" sz="2200" b="1" dirty="0">
                <a:solidFill>
                  <a:schemeClr val="tx2"/>
                </a:solidFill>
                <a:latin typeface="Arial"/>
                <a:cs typeface="Arial"/>
              </a:rPr>
              <a:t>median</a:t>
            </a:r>
            <a:r>
              <a:rPr lang="en-AU" sz="2200" dirty="0">
                <a:solidFill>
                  <a:schemeClr val="tx2"/>
                </a:solidFill>
                <a:latin typeface="Arial"/>
                <a:cs typeface="Arial"/>
              </a:rPr>
              <a:t> household </a:t>
            </a:r>
            <a:r>
              <a:rPr lang="en-AU" sz="2200" b="1" dirty="0">
                <a:solidFill>
                  <a:schemeClr val="tx2"/>
                </a:solidFill>
                <a:latin typeface="Arial"/>
                <a:cs typeface="Arial"/>
              </a:rPr>
              <a:t>gross</a:t>
            </a:r>
            <a:r>
              <a:rPr lang="en-AU" sz="2200" dirty="0">
                <a:solidFill>
                  <a:schemeClr val="tx2"/>
                </a:solidFill>
                <a:latin typeface="Arial"/>
                <a:cs typeface="Arial"/>
              </a:rPr>
              <a:t> income</a:t>
            </a:r>
            <a:endParaRPr lang="en-US" sz="2200" dirty="0">
              <a:solidFill>
                <a:schemeClr val="tx2"/>
              </a:solidFill>
              <a:latin typeface="Arial"/>
              <a:cs typeface="Arial"/>
            </a:endParaRPr>
          </a:p>
        </p:txBody>
      </p:sp>
      <p:cxnSp>
        <p:nvCxnSpPr>
          <p:cNvPr id="11" name="Straight Arrow Connector 10"/>
          <p:cNvCxnSpPr>
            <a:cxnSpLocks/>
          </p:cNvCxnSpPr>
          <p:nvPr/>
        </p:nvCxnSpPr>
        <p:spPr bwMode="auto">
          <a:xfrm flipH="1" flipV="1">
            <a:off x="7566696" y="1450556"/>
            <a:ext cx="288032" cy="453663"/>
          </a:xfrm>
          <a:prstGeom prst="straightConnector1">
            <a:avLst/>
          </a:prstGeom>
          <a:solidFill>
            <a:schemeClr val="accent1"/>
          </a:solidFill>
          <a:ln w="38100" cap="flat" cmpd="sng" algn="ctr">
            <a:solidFill>
              <a:schemeClr val="tx2"/>
            </a:solidFill>
            <a:prstDash val="solid"/>
            <a:round/>
            <a:headEnd type="none" w="med" len="med"/>
            <a:tailEnd type="triangle"/>
          </a:ln>
          <a:effectLst/>
        </p:spPr>
      </p:cxnSp>
      <p:cxnSp>
        <p:nvCxnSpPr>
          <p:cNvPr id="12" name="Straight Arrow Connector 11"/>
          <p:cNvCxnSpPr>
            <a:cxnSpLocks/>
          </p:cNvCxnSpPr>
          <p:nvPr/>
        </p:nvCxnSpPr>
        <p:spPr bwMode="auto">
          <a:xfrm flipH="1">
            <a:off x="7609817" y="2840805"/>
            <a:ext cx="299340" cy="453600"/>
          </a:xfrm>
          <a:prstGeom prst="straightConnector1">
            <a:avLst/>
          </a:prstGeom>
          <a:solidFill>
            <a:schemeClr val="accent1"/>
          </a:solidFill>
          <a:ln w="38100" cap="flat" cmpd="sng" algn="ctr">
            <a:solidFill>
              <a:schemeClr val="accent2"/>
            </a:solidFill>
            <a:prstDash val="solid"/>
            <a:round/>
            <a:headEnd type="none" w="med" len="med"/>
            <a:tailEnd type="triangle"/>
          </a:ln>
          <a:effectLst/>
        </p:spPr>
      </p:cxnSp>
    </p:spTree>
    <p:extLst>
      <p:ext uri="{BB962C8B-B14F-4D97-AF65-F5344CB8AC3E}">
        <p14:creationId xmlns:p14="http://schemas.microsoft.com/office/powerpoint/2010/main" val="393582765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 name="Content Placeholder 3"/>
          <p:cNvGraphicFramePr>
            <a:graphicFrameLocks/>
          </p:cNvGraphicFramePr>
          <p:nvPr>
            <p:extLst/>
          </p:nvPr>
        </p:nvGraphicFramePr>
        <p:xfrm>
          <a:off x="1" y="0"/>
          <a:ext cx="7892142" cy="6858000"/>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Box 3"/>
          <p:cNvSpPr txBox="1"/>
          <p:nvPr/>
        </p:nvSpPr>
        <p:spPr>
          <a:xfrm>
            <a:off x="8019143" y="1626869"/>
            <a:ext cx="1886857" cy="1446548"/>
          </a:xfrm>
          <a:prstGeom prst="rect">
            <a:avLst/>
          </a:prstGeom>
          <a:noFill/>
        </p:spPr>
        <p:txBody>
          <a:bodyPr wrap="square" lIns="0" tIns="45719" rIns="0" bIns="45719"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AU" sz="2200" dirty="0">
                <a:latin typeface="Arial"/>
                <a:cs typeface="Arial"/>
              </a:rPr>
              <a:t>If interest rates increase by </a:t>
            </a:r>
            <a:br>
              <a:rPr lang="en-AU" sz="2200" dirty="0">
                <a:latin typeface="Arial"/>
                <a:cs typeface="Arial"/>
              </a:rPr>
            </a:br>
            <a:r>
              <a:rPr lang="en-AU" sz="2200" dirty="0">
                <a:latin typeface="Arial"/>
                <a:cs typeface="Arial"/>
              </a:rPr>
              <a:t>2% in </a:t>
            </a:r>
          </a:p>
          <a:p>
            <a:r>
              <a:rPr lang="en-AU" sz="2200" dirty="0">
                <a:latin typeface="Arial"/>
                <a:cs typeface="Arial"/>
              </a:rPr>
              <a:t>2019-20</a:t>
            </a:r>
            <a:endParaRPr lang="en-US" sz="2200" dirty="0">
              <a:latin typeface="Arial"/>
              <a:cs typeface="Arial"/>
            </a:endParaRPr>
          </a:p>
        </p:txBody>
      </p:sp>
      <p:cxnSp>
        <p:nvCxnSpPr>
          <p:cNvPr id="12" name="Straight Arrow Connector 11"/>
          <p:cNvCxnSpPr>
            <a:cxnSpLocks/>
          </p:cNvCxnSpPr>
          <p:nvPr/>
        </p:nvCxnSpPr>
        <p:spPr bwMode="auto">
          <a:xfrm flipH="1">
            <a:off x="7616143" y="2106589"/>
            <a:ext cx="276000" cy="162529"/>
          </a:xfrm>
          <a:prstGeom prst="straightConnector1">
            <a:avLst/>
          </a:prstGeom>
          <a:solidFill>
            <a:schemeClr val="accent1"/>
          </a:solidFill>
          <a:ln w="38100" cap="flat" cmpd="sng" algn="ctr">
            <a:solidFill>
              <a:schemeClr val="accent2"/>
            </a:solidFill>
            <a:prstDash val="solid"/>
            <a:round/>
            <a:headEnd type="none" w="med" len="med"/>
            <a:tailEnd type="triangle"/>
          </a:ln>
          <a:effectLst/>
        </p:spPr>
      </p:cxnSp>
    </p:spTree>
    <p:extLst>
      <p:ext uri="{BB962C8B-B14F-4D97-AF65-F5344CB8AC3E}">
        <p14:creationId xmlns:p14="http://schemas.microsoft.com/office/powerpoint/2010/main" val="15465156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 name="Content Placeholder 3"/>
          <p:cNvGraphicFramePr>
            <a:graphicFrameLocks/>
          </p:cNvGraphicFramePr>
          <p:nvPr>
            <p:extLst/>
          </p:nvPr>
        </p:nvGraphicFramePr>
        <p:xfrm>
          <a:off x="0" y="0"/>
          <a:ext cx="8062958" cy="5706319"/>
        </p:xfrm>
        <a:graphic>
          <a:graphicData uri="http://schemas.openxmlformats.org/drawingml/2006/chart">
            <c:chart xmlns:c="http://schemas.openxmlformats.org/drawingml/2006/chart" xmlns:r="http://schemas.openxmlformats.org/officeDocument/2006/relationships" r:id="rId3"/>
          </a:graphicData>
        </a:graphic>
      </p:graphicFrame>
      <p:sp>
        <p:nvSpPr>
          <p:cNvPr id="24" name="TextBox 23"/>
          <p:cNvSpPr txBox="1"/>
          <p:nvPr/>
        </p:nvSpPr>
        <p:spPr>
          <a:xfrm>
            <a:off x="814694" y="5622971"/>
            <a:ext cx="1934678" cy="338554"/>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defTabSz="844077">
              <a:defRPr/>
            </a:pPr>
            <a:r>
              <a:rPr lang="en-US" sz="2200" kern="0" dirty="0"/>
              <a:t>All low income</a:t>
            </a:r>
          </a:p>
        </p:txBody>
      </p:sp>
      <p:sp>
        <p:nvSpPr>
          <p:cNvPr id="26" name="TextBox 25"/>
          <p:cNvSpPr txBox="1"/>
          <p:nvPr/>
        </p:nvSpPr>
        <p:spPr>
          <a:xfrm>
            <a:off x="3225236" y="5622971"/>
            <a:ext cx="1934678" cy="677108"/>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defTabSz="844077">
              <a:defRPr/>
            </a:pPr>
            <a:r>
              <a:rPr lang="en-US" sz="2200" kern="0" dirty="0"/>
              <a:t>Greater capital city areas</a:t>
            </a:r>
          </a:p>
        </p:txBody>
      </p:sp>
      <p:sp>
        <p:nvSpPr>
          <p:cNvPr id="27" name="TextBox 26"/>
          <p:cNvSpPr txBox="1"/>
          <p:nvPr/>
        </p:nvSpPr>
        <p:spPr>
          <a:xfrm>
            <a:off x="5633323" y="5622971"/>
            <a:ext cx="1934678" cy="677108"/>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defTabSz="844077">
              <a:defRPr/>
            </a:pPr>
            <a:r>
              <a:rPr lang="en-US" sz="2200" kern="0" dirty="0"/>
              <a:t>Non-capital city areas</a:t>
            </a:r>
          </a:p>
        </p:txBody>
      </p:sp>
      <p:sp>
        <p:nvSpPr>
          <p:cNvPr id="12" name="TextBox 3">
            <a:extLst>
              <a:ext uri="{FF2B5EF4-FFF2-40B4-BE49-F238E27FC236}">
                <a16:creationId xmlns:a16="http://schemas.microsoft.com/office/drawing/2014/main" id="{D3D45C5B-4FEC-4A5E-8A88-67A91CAEF753}"/>
              </a:ext>
            </a:extLst>
          </p:cNvPr>
          <p:cNvSpPr txBox="1"/>
          <p:nvPr/>
        </p:nvSpPr>
        <p:spPr>
          <a:xfrm>
            <a:off x="814694" y="6403720"/>
            <a:ext cx="6652907" cy="430885"/>
          </a:xfrm>
          <a:prstGeom prst="rect">
            <a:avLst/>
          </a:prstGeom>
          <a:noFill/>
        </p:spPr>
        <p:txBody>
          <a:bodyPr wrap="square" lIns="0" tIns="45719" rIns="0" bIns="45719"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AU" sz="2200" b="1" dirty="0"/>
              <a:t>Low-income renters</a:t>
            </a:r>
            <a:endParaRPr lang="en-US" sz="2200" b="1" dirty="0">
              <a:latin typeface="+mj-lt"/>
              <a:cs typeface="Arial"/>
            </a:endParaRPr>
          </a:p>
        </p:txBody>
      </p:sp>
      <p:grpSp>
        <p:nvGrpSpPr>
          <p:cNvPr id="2" name="Group 1">
            <a:extLst>
              <a:ext uri="{FF2B5EF4-FFF2-40B4-BE49-F238E27FC236}">
                <a16:creationId xmlns:a16="http://schemas.microsoft.com/office/drawing/2014/main" id="{2F39854D-1849-4DD4-AC5A-B6024215AF71}"/>
              </a:ext>
            </a:extLst>
          </p:cNvPr>
          <p:cNvGrpSpPr/>
          <p:nvPr/>
        </p:nvGrpSpPr>
        <p:grpSpPr>
          <a:xfrm>
            <a:off x="7960537" y="721519"/>
            <a:ext cx="1748009" cy="1944575"/>
            <a:chOff x="6670432" y="33783"/>
            <a:chExt cx="1748009" cy="1944575"/>
          </a:xfrm>
        </p:grpSpPr>
        <p:sp>
          <p:nvSpPr>
            <p:cNvPr id="14" name="Rectangle 13"/>
            <p:cNvSpPr/>
            <p:nvPr/>
          </p:nvSpPr>
          <p:spPr bwMode="auto">
            <a:xfrm>
              <a:off x="6670432" y="33783"/>
              <a:ext cx="1748008" cy="1944575"/>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34" charset="-128"/>
              </a:endParaRPr>
            </a:p>
          </p:txBody>
        </p:sp>
        <p:sp>
          <p:nvSpPr>
            <p:cNvPr id="15" name="TextBox 18"/>
            <p:cNvSpPr txBox="1"/>
            <p:nvPr/>
          </p:nvSpPr>
          <p:spPr>
            <a:xfrm>
              <a:off x="7214133" y="60431"/>
              <a:ext cx="1204308" cy="1897955"/>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spcBef>
                  <a:spcPts val="400"/>
                </a:spcBef>
              </a:pPr>
              <a:r>
                <a:rPr lang="en-US" sz="2200" dirty="0">
                  <a:solidFill>
                    <a:schemeClr val="accent3"/>
                  </a:solidFill>
                </a:rPr>
                <a:t>2007-08</a:t>
              </a:r>
            </a:p>
            <a:p>
              <a:pPr>
                <a:spcBef>
                  <a:spcPts val="400"/>
                </a:spcBef>
              </a:pPr>
              <a:r>
                <a:rPr lang="en-US" sz="2200" dirty="0">
                  <a:solidFill>
                    <a:schemeClr val="accent2"/>
                  </a:solidFill>
                </a:rPr>
                <a:t>2009-10</a:t>
              </a:r>
            </a:p>
            <a:p>
              <a:pPr>
                <a:spcBef>
                  <a:spcPts val="400"/>
                </a:spcBef>
              </a:pPr>
              <a:r>
                <a:rPr lang="en-US" sz="2200" dirty="0">
                  <a:solidFill>
                    <a:schemeClr val="accent1"/>
                  </a:solidFill>
                </a:rPr>
                <a:t>2011-12</a:t>
              </a:r>
            </a:p>
            <a:p>
              <a:pPr>
                <a:spcBef>
                  <a:spcPts val="400"/>
                </a:spcBef>
              </a:pPr>
              <a:r>
                <a:rPr lang="en-US" sz="2200" dirty="0">
                  <a:solidFill>
                    <a:schemeClr val="tx2"/>
                  </a:solidFill>
                </a:rPr>
                <a:t>2013-14</a:t>
              </a:r>
            </a:p>
            <a:p>
              <a:pPr>
                <a:spcBef>
                  <a:spcPts val="400"/>
                </a:spcBef>
              </a:pPr>
              <a:r>
                <a:rPr lang="en-US" sz="2200" dirty="0">
                  <a:solidFill>
                    <a:schemeClr val="bg2"/>
                  </a:solidFill>
                </a:rPr>
                <a:t>2015-16</a:t>
              </a:r>
            </a:p>
          </p:txBody>
        </p:sp>
        <p:sp>
          <p:nvSpPr>
            <p:cNvPr id="17" name="Rectangle 16"/>
            <p:cNvSpPr/>
            <p:nvPr/>
          </p:nvSpPr>
          <p:spPr bwMode="auto">
            <a:xfrm>
              <a:off x="6819043" y="92486"/>
              <a:ext cx="290285" cy="290285"/>
            </a:xfrm>
            <a:prstGeom prst="rect">
              <a:avLst/>
            </a:prstGeom>
            <a:solidFill>
              <a:schemeClr val="accent3"/>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34" charset="-128"/>
              </a:endParaRPr>
            </a:p>
          </p:txBody>
        </p:sp>
        <p:sp>
          <p:nvSpPr>
            <p:cNvPr id="19" name="Rectangle 18"/>
            <p:cNvSpPr/>
            <p:nvPr/>
          </p:nvSpPr>
          <p:spPr bwMode="auto">
            <a:xfrm>
              <a:off x="6819043" y="484281"/>
              <a:ext cx="290285" cy="290285"/>
            </a:xfrm>
            <a:prstGeom prst="rect">
              <a:avLst/>
            </a:prstGeom>
            <a:solidFill>
              <a:schemeClr val="accent2"/>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34" charset="-128"/>
              </a:endParaRPr>
            </a:p>
          </p:txBody>
        </p:sp>
        <p:sp>
          <p:nvSpPr>
            <p:cNvPr id="21" name="Rectangle 20"/>
            <p:cNvSpPr/>
            <p:nvPr/>
          </p:nvSpPr>
          <p:spPr bwMode="auto">
            <a:xfrm>
              <a:off x="6819043" y="876076"/>
              <a:ext cx="290285" cy="290285"/>
            </a:xfrm>
            <a:prstGeom prst="rect">
              <a:avLst/>
            </a:prstGeom>
            <a:solidFill>
              <a:schemeClr val="accent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34" charset="-128"/>
              </a:endParaRPr>
            </a:p>
          </p:txBody>
        </p:sp>
        <p:sp>
          <p:nvSpPr>
            <p:cNvPr id="22" name="Rectangle 21"/>
            <p:cNvSpPr/>
            <p:nvPr/>
          </p:nvSpPr>
          <p:spPr bwMode="auto">
            <a:xfrm>
              <a:off x="6819043" y="1267872"/>
              <a:ext cx="290285" cy="290285"/>
            </a:xfrm>
            <a:prstGeom prst="rect">
              <a:avLst/>
            </a:prstGeom>
            <a:solidFill>
              <a:srgbClr val="A02226"/>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34" charset="-128"/>
              </a:endParaRPr>
            </a:p>
          </p:txBody>
        </p:sp>
        <p:sp>
          <p:nvSpPr>
            <p:cNvPr id="16" name="Rectangle 15">
              <a:extLst>
                <a:ext uri="{FF2B5EF4-FFF2-40B4-BE49-F238E27FC236}">
                  <a16:creationId xmlns:a16="http://schemas.microsoft.com/office/drawing/2014/main" id="{517F2069-F348-4CD2-89F5-6777A57280E7}"/>
                </a:ext>
              </a:extLst>
            </p:cNvPr>
            <p:cNvSpPr/>
            <p:nvPr/>
          </p:nvSpPr>
          <p:spPr bwMode="auto">
            <a:xfrm>
              <a:off x="6819043" y="1641182"/>
              <a:ext cx="290285" cy="290285"/>
            </a:xfrm>
            <a:prstGeom prst="rect">
              <a:avLst/>
            </a:prstGeom>
            <a:solidFill>
              <a:schemeClr val="bg2"/>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34" charset="-128"/>
              </a:endParaRPr>
            </a:p>
          </p:txBody>
        </p:sp>
      </p:grpSp>
    </p:spTree>
    <p:extLst>
      <p:ext uri="{BB962C8B-B14F-4D97-AF65-F5344CB8AC3E}">
        <p14:creationId xmlns:p14="http://schemas.microsoft.com/office/powerpoint/2010/main" val="155275779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 name="Content Placeholder 3"/>
          <p:cNvGraphicFramePr>
            <a:graphicFrameLocks/>
          </p:cNvGraphicFramePr>
          <p:nvPr>
            <p:extLst>
              <p:ext uri="{D42A27DB-BD31-4B8C-83A1-F6EECF244321}">
                <p14:modId xmlns:p14="http://schemas.microsoft.com/office/powerpoint/2010/main" val="3227828928"/>
              </p:ext>
            </p:extLst>
          </p:nvPr>
        </p:nvGraphicFramePr>
        <p:xfrm>
          <a:off x="0" y="227495"/>
          <a:ext cx="9906000" cy="6196752"/>
        </p:xfrm>
        <a:graphic>
          <a:graphicData uri="http://schemas.openxmlformats.org/drawingml/2006/chart">
            <c:chart xmlns:c="http://schemas.openxmlformats.org/drawingml/2006/chart" xmlns:r="http://schemas.openxmlformats.org/officeDocument/2006/relationships" r:id="rId3"/>
          </a:graphicData>
        </a:graphic>
      </p:graphicFrame>
      <p:sp>
        <p:nvSpPr>
          <p:cNvPr id="14" name="Rectangle 13"/>
          <p:cNvSpPr/>
          <p:nvPr/>
        </p:nvSpPr>
        <p:spPr bwMode="auto">
          <a:xfrm>
            <a:off x="7960812" y="18958"/>
            <a:ext cx="1945187" cy="1649332"/>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34" charset="-128"/>
            </a:endParaRPr>
          </a:p>
        </p:txBody>
      </p:sp>
      <p:sp>
        <p:nvSpPr>
          <p:cNvPr id="15" name="TextBox 18"/>
          <p:cNvSpPr txBox="1"/>
          <p:nvPr/>
        </p:nvSpPr>
        <p:spPr>
          <a:xfrm>
            <a:off x="8701692" y="92497"/>
            <a:ext cx="1204308" cy="1897955"/>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spcBef>
                <a:spcPts val="400"/>
              </a:spcBef>
            </a:pPr>
            <a:r>
              <a:rPr lang="en-US" sz="2200" dirty="0">
                <a:solidFill>
                  <a:schemeClr val="accent3"/>
                </a:solidFill>
              </a:rPr>
              <a:t>2007-08</a:t>
            </a:r>
          </a:p>
          <a:p>
            <a:pPr>
              <a:spcBef>
                <a:spcPts val="400"/>
              </a:spcBef>
            </a:pPr>
            <a:r>
              <a:rPr lang="en-US" sz="2200" dirty="0">
                <a:solidFill>
                  <a:schemeClr val="accent2"/>
                </a:solidFill>
              </a:rPr>
              <a:t>2009-10</a:t>
            </a:r>
          </a:p>
          <a:p>
            <a:pPr>
              <a:spcBef>
                <a:spcPts val="400"/>
              </a:spcBef>
            </a:pPr>
            <a:r>
              <a:rPr lang="en-US" sz="2200" dirty="0">
                <a:solidFill>
                  <a:schemeClr val="accent1"/>
                </a:solidFill>
              </a:rPr>
              <a:t>2011-12</a:t>
            </a:r>
          </a:p>
          <a:p>
            <a:pPr>
              <a:spcBef>
                <a:spcPts val="400"/>
              </a:spcBef>
            </a:pPr>
            <a:r>
              <a:rPr lang="en-US" sz="2200" dirty="0">
                <a:solidFill>
                  <a:schemeClr val="tx2"/>
                </a:solidFill>
              </a:rPr>
              <a:t>2013-14</a:t>
            </a:r>
          </a:p>
          <a:p>
            <a:pPr>
              <a:spcBef>
                <a:spcPts val="400"/>
              </a:spcBef>
            </a:pPr>
            <a:r>
              <a:rPr lang="en-US" sz="2200" dirty="0">
                <a:solidFill>
                  <a:schemeClr val="bg2"/>
                </a:solidFill>
              </a:rPr>
              <a:t>2015-16</a:t>
            </a:r>
          </a:p>
        </p:txBody>
      </p:sp>
      <p:sp>
        <p:nvSpPr>
          <p:cNvPr id="17" name="Rectangle 16"/>
          <p:cNvSpPr/>
          <p:nvPr/>
        </p:nvSpPr>
        <p:spPr bwMode="auto">
          <a:xfrm>
            <a:off x="8306602" y="124552"/>
            <a:ext cx="290285" cy="290285"/>
          </a:xfrm>
          <a:prstGeom prst="rect">
            <a:avLst/>
          </a:prstGeom>
          <a:solidFill>
            <a:schemeClr val="accent3"/>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34" charset="-128"/>
            </a:endParaRPr>
          </a:p>
        </p:txBody>
      </p:sp>
      <p:sp>
        <p:nvSpPr>
          <p:cNvPr id="19" name="Rectangle 18"/>
          <p:cNvSpPr/>
          <p:nvPr/>
        </p:nvSpPr>
        <p:spPr bwMode="auto">
          <a:xfrm>
            <a:off x="8306602" y="516347"/>
            <a:ext cx="290285" cy="290285"/>
          </a:xfrm>
          <a:prstGeom prst="rect">
            <a:avLst/>
          </a:prstGeom>
          <a:solidFill>
            <a:schemeClr val="accent2"/>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34" charset="-128"/>
            </a:endParaRPr>
          </a:p>
        </p:txBody>
      </p:sp>
      <p:sp>
        <p:nvSpPr>
          <p:cNvPr id="21" name="Rectangle 20"/>
          <p:cNvSpPr/>
          <p:nvPr/>
        </p:nvSpPr>
        <p:spPr bwMode="auto">
          <a:xfrm>
            <a:off x="8306602" y="908142"/>
            <a:ext cx="290285" cy="290285"/>
          </a:xfrm>
          <a:prstGeom prst="rect">
            <a:avLst/>
          </a:prstGeom>
          <a:solidFill>
            <a:schemeClr val="accent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34" charset="-128"/>
            </a:endParaRPr>
          </a:p>
        </p:txBody>
      </p:sp>
      <p:sp>
        <p:nvSpPr>
          <p:cNvPr id="22" name="Rectangle 21"/>
          <p:cNvSpPr/>
          <p:nvPr/>
        </p:nvSpPr>
        <p:spPr bwMode="auto">
          <a:xfrm>
            <a:off x="8306602" y="1299938"/>
            <a:ext cx="290285" cy="290285"/>
          </a:xfrm>
          <a:prstGeom prst="rect">
            <a:avLst/>
          </a:prstGeom>
          <a:solidFill>
            <a:srgbClr val="A02226"/>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34" charset="-128"/>
            </a:endParaRPr>
          </a:p>
        </p:txBody>
      </p:sp>
      <p:sp>
        <p:nvSpPr>
          <p:cNvPr id="12" name="TextBox 3">
            <a:extLst>
              <a:ext uri="{FF2B5EF4-FFF2-40B4-BE49-F238E27FC236}">
                <a16:creationId xmlns:a16="http://schemas.microsoft.com/office/drawing/2014/main" id="{D3D45C5B-4FEC-4A5E-8A88-67A91CAEF753}"/>
              </a:ext>
            </a:extLst>
          </p:cNvPr>
          <p:cNvSpPr txBox="1"/>
          <p:nvPr/>
        </p:nvSpPr>
        <p:spPr>
          <a:xfrm>
            <a:off x="152400" y="6424247"/>
            <a:ext cx="4911970" cy="400108"/>
          </a:xfrm>
          <a:prstGeom prst="rect">
            <a:avLst/>
          </a:prstGeom>
          <a:noFill/>
        </p:spPr>
        <p:txBody>
          <a:bodyPr wrap="square" lIns="0" tIns="45719" rIns="0" bIns="45719"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AU" sz="2000" b="1" dirty="0"/>
              <a:t>Low-income renters</a:t>
            </a:r>
            <a:endParaRPr lang="en-US" sz="2000" b="1" dirty="0">
              <a:latin typeface="+mj-lt"/>
              <a:cs typeface="Arial"/>
            </a:endParaRPr>
          </a:p>
        </p:txBody>
      </p:sp>
      <p:sp>
        <p:nvSpPr>
          <p:cNvPr id="16" name="Rectangle 15">
            <a:extLst>
              <a:ext uri="{FF2B5EF4-FFF2-40B4-BE49-F238E27FC236}">
                <a16:creationId xmlns:a16="http://schemas.microsoft.com/office/drawing/2014/main" id="{517F2069-F348-4CD2-89F5-6777A57280E7}"/>
              </a:ext>
            </a:extLst>
          </p:cNvPr>
          <p:cNvSpPr/>
          <p:nvPr/>
        </p:nvSpPr>
        <p:spPr bwMode="auto">
          <a:xfrm>
            <a:off x="8306602" y="1673248"/>
            <a:ext cx="290285" cy="290285"/>
          </a:xfrm>
          <a:prstGeom prst="rect">
            <a:avLst/>
          </a:prstGeom>
          <a:solidFill>
            <a:schemeClr val="bg2"/>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34" charset="-128"/>
            </a:endParaRPr>
          </a:p>
        </p:txBody>
      </p:sp>
      <p:sp>
        <p:nvSpPr>
          <p:cNvPr id="18" name="TextBox 3">
            <a:extLst>
              <a:ext uri="{FF2B5EF4-FFF2-40B4-BE49-F238E27FC236}">
                <a16:creationId xmlns:a16="http://schemas.microsoft.com/office/drawing/2014/main" id="{EAB2C145-8447-43F2-A150-F7443608A783}"/>
              </a:ext>
            </a:extLst>
          </p:cNvPr>
          <p:cNvSpPr txBox="1"/>
          <p:nvPr/>
        </p:nvSpPr>
        <p:spPr>
          <a:xfrm>
            <a:off x="4689231" y="6424247"/>
            <a:ext cx="4911970" cy="400108"/>
          </a:xfrm>
          <a:prstGeom prst="rect">
            <a:avLst/>
          </a:prstGeom>
          <a:noFill/>
        </p:spPr>
        <p:txBody>
          <a:bodyPr wrap="square" lIns="0" tIns="45719" rIns="0" bIns="45719"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AU" sz="2000" b="1" dirty="0"/>
              <a:t>‘Average’ renters</a:t>
            </a:r>
            <a:endParaRPr lang="en-US" sz="2000" b="1" dirty="0">
              <a:latin typeface="+mj-lt"/>
              <a:cs typeface="Arial"/>
            </a:endParaRPr>
          </a:p>
        </p:txBody>
      </p:sp>
    </p:spTree>
    <p:extLst>
      <p:ext uri="{BB962C8B-B14F-4D97-AF65-F5344CB8AC3E}">
        <p14:creationId xmlns:p14="http://schemas.microsoft.com/office/powerpoint/2010/main" val="15373447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3">
            <a:extLst>
              <a:ext uri="{FF2B5EF4-FFF2-40B4-BE49-F238E27FC236}">
                <a16:creationId xmlns:a16="http://schemas.microsoft.com/office/drawing/2014/main" id="{060A7343-388A-491B-9253-094F419804B5}"/>
              </a:ext>
            </a:extLst>
          </p:cNvPr>
          <p:cNvGraphicFramePr>
            <a:graphicFrameLocks/>
          </p:cNvGraphicFramePr>
          <p:nvPr>
            <p:extLst>
              <p:ext uri="{D42A27DB-BD31-4B8C-83A1-F6EECF244321}">
                <p14:modId xmlns:p14="http://schemas.microsoft.com/office/powerpoint/2010/main" val="709513505"/>
              </p:ext>
            </p:extLst>
          </p:nvPr>
        </p:nvGraphicFramePr>
        <p:xfrm>
          <a:off x="1" y="0"/>
          <a:ext cx="8125427" cy="6858000"/>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Box 3"/>
          <p:cNvSpPr txBox="1"/>
          <p:nvPr/>
        </p:nvSpPr>
        <p:spPr>
          <a:xfrm>
            <a:off x="8019143" y="1453247"/>
            <a:ext cx="1886857" cy="1446548"/>
          </a:xfrm>
          <a:prstGeom prst="rect">
            <a:avLst/>
          </a:prstGeom>
          <a:noFill/>
        </p:spPr>
        <p:txBody>
          <a:bodyPr wrap="square" lIns="0" tIns="45719" rIns="0" bIns="45719"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AU" sz="2200" dirty="0">
                <a:latin typeface="Arial"/>
                <a:cs typeface="Arial"/>
              </a:rPr>
              <a:t>If interest rates increase by </a:t>
            </a:r>
            <a:br>
              <a:rPr lang="en-AU" sz="2200" dirty="0">
                <a:latin typeface="Arial"/>
                <a:cs typeface="Arial"/>
              </a:rPr>
            </a:br>
            <a:r>
              <a:rPr lang="en-AU" sz="2200" dirty="0">
                <a:latin typeface="Arial"/>
                <a:cs typeface="Arial"/>
              </a:rPr>
              <a:t>2ppt by </a:t>
            </a:r>
          </a:p>
          <a:p>
            <a:r>
              <a:rPr lang="en-AU" sz="2200" dirty="0">
                <a:latin typeface="Arial"/>
                <a:cs typeface="Arial"/>
              </a:rPr>
              <a:t>2019-20</a:t>
            </a:r>
            <a:endParaRPr lang="en-US" sz="2200" dirty="0">
              <a:latin typeface="Arial"/>
              <a:cs typeface="Arial"/>
            </a:endParaRPr>
          </a:p>
        </p:txBody>
      </p:sp>
      <p:cxnSp>
        <p:nvCxnSpPr>
          <p:cNvPr id="12" name="Straight Arrow Connector 11"/>
          <p:cNvCxnSpPr>
            <a:cxnSpLocks/>
          </p:cNvCxnSpPr>
          <p:nvPr/>
        </p:nvCxnSpPr>
        <p:spPr bwMode="auto">
          <a:xfrm flipH="1">
            <a:off x="7708739" y="2109384"/>
            <a:ext cx="216456" cy="159254"/>
          </a:xfrm>
          <a:prstGeom prst="straightConnector1">
            <a:avLst/>
          </a:prstGeom>
          <a:solidFill>
            <a:schemeClr val="accent1"/>
          </a:solidFill>
          <a:ln w="31750" cap="flat" cmpd="sng" algn="ctr">
            <a:solidFill>
              <a:schemeClr val="tx1"/>
            </a:solidFill>
            <a:prstDash val="solid"/>
            <a:round/>
            <a:headEnd type="none" w="med" len="med"/>
            <a:tailEnd type="triangle"/>
          </a:ln>
          <a:effectLst/>
        </p:spPr>
      </p:cxnSp>
      <p:sp>
        <p:nvSpPr>
          <p:cNvPr id="8" name="TextBox 3">
            <a:extLst>
              <a:ext uri="{FF2B5EF4-FFF2-40B4-BE49-F238E27FC236}">
                <a16:creationId xmlns:a16="http://schemas.microsoft.com/office/drawing/2014/main" id="{F7FAE49E-D452-4023-90D6-E43C85EBDB92}"/>
              </a:ext>
            </a:extLst>
          </p:cNvPr>
          <p:cNvSpPr txBox="1"/>
          <p:nvPr/>
        </p:nvSpPr>
        <p:spPr>
          <a:xfrm>
            <a:off x="110168" y="6075173"/>
            <a:ext cx="462708" cy="430885"/>
          </a:xfrm>
          <a:prstGeom prst="rect">
            <a:avLst/>
          </a:prstGeom>
          <a:solidFill>
            <a:schemeClr val="bg1"/>
          </a:solidFill>
        </p:spPr>
        <p:txBody>
          <a:bodyPr wrap="square" lIns="0" tIns="45719" rIns="0" bIns="45719"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AU" sz="2200" dirty="0">
                <a:latin typeface="Arial"/>
                <a:cs typeface="Arial"/>
              </a:rPr>
              <a:t>0</a:t>
            </a:r>
            <a:endParaRPr lang="en-US" sz="2200" dirty="0">
              <a:latin typeface="Arial"/>
              <a:cs typeface="Arial"/>
            </a:endParaRPr>
          </a:p>
        </p:txBody>
      </p:sp>
    </p:spTree>
    <p:extLst>
      <p:ext uri="{BB962C8B-B14F-4D97-AF65-F5344CB8AC3E}">
        <p14:creationId xmlns:p14="http://schemas.microsoft.com/office/powerpoint/2010/main" val="104058721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 name="Content Placeholder 3"/>
          <p:cNvGraphicFramePr>
            <a:graphicFrameLocks/>
          </p:cNvGraphicFramePr>
          <p:nvPr>
            <p:extLst/>
          </p:nvPr>
        </p:nvGraphicFramePr>
        <p:xfrm>
          <a:off x="0" y="833120"/>
          <a:ext cx="9906000" cy="6024880"/>
        </p:xfrm>
        <a:graphic>
          <a:graphicData uri="http://schemas.openxmlformats.org/drawingml/2006/chart">
            <c:chart xmlns:c="http://schemas.openxmlformats.org/drawingml/2006/chart" xmlns:r="http://schemas.openxmlformats.org/officeDocument/2006/relationships" r:id="rId3"/>
          </a:graphicData>
        </a:graphic>
      </p:graphicFrame>
      <p:sp>
        <p:nvSpPr>
          <p:cNvPr id="4" name="Rectangle 3"/>
          <p:cNvSpPr/>
          <p:nvPr/>
        </p:nvSpPr>
        <p:spPr bwMode="auto">
          <a:xfrm>
            <a:off x="812800" y="812800"/>
            <a:ext cx="3119120" cy="173736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34" charset="-128"/>
            </a:endParaRPr>
          </a:p>
        </p:txBody>
      </p:sp>
      <p:sp>
        <p:nvSpPr>
          <p:cNvPr id="5" name="TextBox 3"/>
          <p:cNvSpPr txBox="1"/>
          <p:nvPr/>
        </p:nvSpPr>
        <p:spPr>
          <a:xfrm>
            <a:off x="0" y="0"/>
            <a:ext cx="4603345" cy="769439"/>
          </a:xfrm>
          <a:prstGeom prst="rect">
            <a:avLst/>
          </a:prstGeom>
          <a:noFill/>
        </p:spPr>
        <p:txBody>
          <a:bodyPr wrap="square" lIns="0" tIns="45719" rIns="0" bIns="45719"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defTabSz="761588"/>
            <a:r>
              <a:rPr lang="en-AU" sz="2200" b="1" dirty="0">
                <a:latin typeface="Arial"/>
                <a:cs typeface="Arial"/>
              </a:rPr>
              <a:t>Dwellings completed per year, </a:t>
            </a:r>
            <a:r>
              <a:rPr lang="en-AU" sz="2200" dirty="0">
                <a:latin typeface="Arial"/>
                <a:cs typeface="Arial"/>
              </a:rPr>
              <a:t>thousands</a:t>
            </a:r>
            <a:endParaRPr lang="en-US" sz="2200" dirty="0">
              <a:latin typeface="Arial"/>
              <a:cs typeface="Arial"/>
            </a:endParaRPr>
          </a:p>
        </p:txBody>
      </p:sp>
      <p:sp>
        <p:nvSpPr>
          <p:cNvPr id="6" name="Content Placeholder 1"/>
          <p:cNvSpPr txBox="1">
            <a:spLocks/>
          </p:cNvSpPr>
          <p:nvPr/>
        </p:nvSpPr>
        <p:spPr bwMode="auto">
          <a:xfrm>
            <a:off x="1021101" y="2158420"/>
            <a:ext cx="868659" cy="338554"/>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marL="0" indent="0" algn="l" rtl="0" eaLnBrk="1" fontAlgn="base" hangingPunct="1">
              <a:spcBef>
                <a:spcPct val="0"/>
              </a:spcBef>
              <a:spcAft>
                <a:spcPct val="0"/>
              </a:spcAft>
              <a:buFont typeface="Arial" panose="020B0604020202020204" pitchFamily="34" charset="0"/>
              <a:buNone/>
              <a:defRPr sz="1800" b="0">
                <a:solidFill>
                  <a:schemeClr val="tx1"/>
                </a:solidFill>
                <a:latin typeface="+mn-lt"/>
                <a:ea typeface="+mn-ea"/>
                <a:cs typeface="+mn-cs"/>
              </a:defRPr>
            </a:lvl1pPr>
            <a:lvl2pPr marL="179388" indent="-177800" algn="l" rtl="0" eaLnBrk="1" fontAlgn="base" hangingPunct="1">
              <a:spcBef>
                <a:spcPct val="0"/>
              </a:spcBef>
              <a:spcAft>
                <a:spcPct val="0"/>
              </a:spcAft>
              <a:buSzPct val="130000"/>
              <a:buChar char="•"/>
              <a:defRPr sz="1200">
                <a:solidFill>
                  <a:schemeClr val="tx1"/>
                </a:solidFill>
                <a:latin typeface="+mn-lt"/>
                <a:ea typeface="+mn-ea"/>
              </a:defRPr>
            </a:lvl2pPr>
            <a:lvl3pPr marL="403225" indent="-222250" algn="l" rtl="0" eaLnBrk="1" fontAlgn="base" hangingPunct="1">
              <a:spcBef>
                <a:spcPct val="0"/>
              </a:spcBef>
              <a:spcAft>
                <a:spcPct val="0"/>
              </a:spcAft>
              <a:buFont typeface="Arial" charset="0"/>
              <a:buChar char="–"/>
              <a:defRPr sz="1200">
                <a:solidFill>
                  <a:schemeClr val="tx1"/>
                </a:solidFill>
                <a:latin typeface="+mn-lt"/>
                <a:ea typeface="+mn-ea"/>
              </a:defRPr>
            </a:lvl3pPr>
            <a:lvl4pPr marL="560388" indent="-142875" algn="l" rtl="0" eaLnBrk="1" fontAlgn="base" hangingPunct="1">
              <a:spcBef>
                <a:spcPct val="0"/>
              </a:spcBef>
              <a:spcAft>
                <a:spcPct val="0"/>
              </a:spcAft>
              <a:buFont typeface="Arial" charset="0"/>
              <a:buChar char="-"/>
              <a:defRPr sz="1200">
                <a:solidFill>
                  <a:schemeClr val="tx1"/>
                </a:solidFill>
                <a:latin typeface="+mn-lt"/>
                <a:ea typeface="+mn-ea"/>
              </a:defRPr>
            </a:lvl4pPr>
            <a:lvl5pPr marL="788988" indent="-209550" algn="l" rtl="0" eaLnBrk="1" fontAlgn="base" hangingPunct="1">
              <a:spcBef>
                <a:spcPct val="0"/>
              </a:spcBef>
              <a:spcAft>
                <a:spcPct val="0"/>
              </a:spcAft>
              <a:buFont typeface="Arial" charset="0"/>
              <a:buChar char="&gt;"/>
              <a:defRPr sz="1200">
                <a:solidFill>
                  <a:schemeClr val="tx1"/>
                </a:solidFill>
                <a:latin typeface="+mn-lt"/>
                <a:ea typeface="+mn-ea"/>
              </a:defRPr>
            </a:lvl5pPr>
            <a:lvl6pPr marL="1246188" indent="-209550" algn="l" rtl="0" eaLnBrk="1" fontAlgn="base" hangingPunct="1">
              <a:spcBef>
                <a:spcPct val="0"/>
              </a:spcBef>
              <a:spcAft>
                <a:spcPct val="0"/>
              </a:spcAft>
              <a:buFont typeface="Arial" charset="0"/>
              <a:buChar char="&gt;"/>
              <a:defRPr sz="1200">
                <a:solidFill>
                  <a:schemeClr val="tx1"/>
                </a:solidFill>
                <a:latin typeface="+mn-lt"/>
                <a:ea typeface="+mn-ea"/>
              </a:defRPr>
            </a:lvl6pPr>
            <a:lvl7pPr marL="1703388" indent="-209550" algn="l" rtl="0" eaLnBrk="1" fontAlgn="base" hangingPunct="1">
              <a:spcBef>
                <a:spcPct val="0"/>
              </a:spcBef>
              <a:spcAft>
                <a:spcPct val="0"/>
              </a:spcAft>
              <a:buFont typeface="Arial" charset="0"/>
              <a:buChar char="&gt;"/>
              <a:defRPr sz="1200">
                <a:solidFill>
                  <a:schemeClr val="tx1"/>
                </a:solidFill>
                <a:latin typeface="+mn-lt"/>
                <a:ea typeface="+mn-ea"/>
              </a:defRPr>
            </a:lvl7pPr>
            <a:lvl8pPr marL="2160588" indent="-209550" algn="l" rtl="0" eaLnBrk="1" fontAlgn="base" hangingPunct="1">
              <a:spcBef>
                <a:spcPct val="0"/>
              </a:spcBef>
              <a:spcAft>
                <a:spcPct val="0"/>
              </a:spcAft>
              <a:buFont typeface="Arial" charset="0"/>
              <a:buChar char="&gt;"/>
              <a:defRPr sz="1200">
                <a:solidFill>
                  <a:schemeClr val="tx1"/>
                </a:solidFill>
                <a:latin typeface="+mn-lt"/>
                <a:ea typeface="+mn-ea"/>
              </a:defRPr>
            </a:lvl8pPr>
            <a:lvl9pPr marL="2617788" indent="-209550" algn="l" rtl="0" eaLnBrk="1" fontAlgn="base" hangingPunct="1">
              <a:spcBef>
                <a:spcPct val="0"/>
              </a:spcBef>
              <a:spcAft>
                <a:spcPct val="0"/>
              </a:spcAft>
              <a:buFont typeface="Arial" charset="0"/>
              <a:buChar char="&gt;"/>
              <a:defRPr sz="1200">
                <a:solidFill>
                  <a:schemeClr val="tx1"/>
                </a:solidFill>
                <a:latin typeface="+mn-lt"/>
                <a:ea typeface="+mn-ea"/>
              </a:defRPr>
            </a:lvl9pPr>
          </a:lstStyle>
          <a:p>
            <a:r>
              <a:rPr lang="en-AU" sz="2200" b="1" kern="0" dirty="0">
                <a:solidFill>
                  <a:schemeClr val="bg2"/>
                </a:solidFill>
                <a:latin typeface="Arial"/>
                <a:cs typeface="Arial"/>
              </a:rPr>
              <a:t>NSW</a:t>
            </a:r>
            <a:endParaRPr lang="en-US" sz="2200" b="1" kern="0" dirty="0">
              <a:solidFill>
                <a:schemeClr val="bg2"/>
              </a:solidFill>
              <a:latin typeface="Arial"/>
              <a:ea typeface="ＭＳ Ｐゴシック" pitchFamily="34" charset="-128"/>
              <a:cs typeface="Arial"/>
            </a:endParaRPr>
          </a:p>
        </p:txBody>
      </p:sp>
      <p:sp>
        <p:nvSpPr>
          <p:cNvPr id="8" name="Content Placeholder 1"/>
          <p:cNvSpPr txBox="1">
            <a:spLocks/>
          </p:cNvSpPr>
          <p:nvPr/>
        </p:nvSpPr>
        <p:spPr bwMode="auto">
          <a:xfrm>
            <a:off x="1021101" y="1841145"/>
            <a:ext cx="868659" cy="338554"/>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marL="0" indent="0" algn="l" rtl="0" eaLnBrk="1" fontAlgn="base" hangingPunct="1">
              <a:spcBef>
                <a:spcPct val="0"/>
              </a:spcBef>
              <a:spcAft>
                <a:spcPct val="0"/>
              </a:spcAft>
              <a:buFont typeface="Arial" panose="020B0604020202020204" pitchFamily="34" charset="0"/>
              <a:buNone/>
              <a:defRPr sz="1800" b="0">
                <a:solidFill>
                  <a:schemeClr val="tx1"/>
                </a:solidFill>
                <a:latin typeface="+mn-lt"/>
                <a:ea typeface="+mn-ea"/>
                <a:cs typeface="+mn-cs"/>
              </a:defRPr>
            </a:lvl1pPr>
            <a:lvl2pPr marL="179388" indent="-177800" algn="l" rtl="0" eaLnBrk="1" fontAlgn="base" hangingPunct="1">
              <a:spcBef>
                <a:spcPct val="0"/>
              </a:spcBef>
              <a:spcAft>
                <a:spcPct val="0"/>
              </a:spcAft>
              <a:buSzPct val="130000"/>
              <a:buChar char="•"/>
              <a:defRPr sz="1200">
                <a:solidFill>
                  <a:schemeClr val="tx1"/>
                </a:solidFill>
                <a:latin typeface="+mn-lt"/>
                <a:ea typeface="+mn-ea"/>
              </a:defRPr>
            </a:lvl2pPr>
            <a:lvl3pPr marL="403225" indent="-222250" algn="l" rtl="0" eaLnBrk="1" fontAlgn="base" hangingPunct="1">
              <a:spcBef>
                <a:spcPct val="0"/>
              </a:spcBef>
              <a:spcAft>
                <a:spcPct val="0"/>
              </a:spcAft>
              <a:buFont typeface="Arial" charset="0"/>
              <a:buChar char="–"/>
              <a:defRPr sz="1200">
                <a:solidFill>
                  <a:schemeClr val="tx1"/>
                </a:solidFill>
                <a:latin typeface="+mn-lt"/>
                <a:ea typeface="+mn-ea"/>
              </a:defRPr>
            </a:lvl3pPr>
            <a:lvl4pPr marL="560388" indent="-142875" algn="l" rtl="0" eaLnBrk="1" fontAlgn="base" hangingPunct="1">
              <a:spcBef>
                <a:spcPct val="0"/>
              </a:spcBef>
              <a:spcAft>
                <a:spcPct val="0"/>
              </a:spcAft>
              <a:buFont typeface="Arial" charset="0"/>
              <a:buChar char="-"/>
              <a:defRPr sz="1200">
                <a:solidFill>
                  <a:schemeClr val="tx1"/>
                </a:solidFill>
                <a:latin typeface="+mn-lt"/>
                <a:ea typeface="+mn-ea"/>
              </a:defRPr>
            </a:lvl4pPr>
            <a:lvl5pPr marL="788988" indent="-209550" algn="l" rtl="0" eaLnBrk="1" fontAlgn="base" hangingPunct="1">
              <a:spcBef>
                <a:spcPct val="0"/>
              </a:spcBef>
              <a:spcAft>
                <a:spcPct val="0"/>
              </a:spcAft>
              <a:buFont typeface="Arial" charset="0"/>
              <a:buChar char="&gt;"/>
              <a:defRPr sz="1200">
                <a:solidFill>
                  <a:schemeClr val="tx1"/>
                </a:solidFill>
                <a:latin typeface="+mn-lt"/>
                <a:ea typeface="+mn-ea"/>
              </a:defRPr>
            </a:lvl5pPr>
            <a:lvl6pPr marL="1246188" indent="-209550" algn="l" rtl="0" eaLnBrk="1" fontAlgn="base" hangingPunct="1">
              <a:spcBef>
                <a:spcPct val="0"/>
              </a:spcBef>
              <a:spcAft>
                <a:spcPct val="0"/>
              </a:spcAft>
              <a:buFont typeface="Arial" charset="0"/>
              <a:buChar char="&gt;"/>
              <a:defRPr sz="1200">
                <a:solidFill>
                  <a:schemeClr val="tx1"/>
                </a:solidFill>
                <a:latin typeface="+mn-lt"/>
                <a:ea typeface="+mn-ea"/>
              </a:defRPr>
            </a:lvl6pPr>
            <a:lvl7pPr marL="1703388" indent="-209550" algn="l" rtl="0" eaLnBrk="1" fontAlgn="base" hangingPunct="1">
              <a:spcBef>
                <a:spcPct val="0"/>
              </a:spcBef>
              <a:spcAft>
                <a:spcPct val="0"/>
              </a:spcAft>
              <a:buFont typeface="Arial" charset="0"/>
              <a:buChar char="&gt;"/>
              <a:defRPr sz="1200">
                <a:solidFill>
                  <a:schemeClr val="tx1"/>
                </a:solidFill>
                <a:latin typeface="+mn-lt"/>
                <a:ea typeface="+mn-ea"/>
              </a:defRPr>
            </a:lvl7pPr>
            <a:lvl8pPr marL="2160588" indent="-209550" algn="l" rtl="0" eaLnBrk="1" fontAlgn="base" hangingPunct="1">
              <a:spcBef>
                <a:spcPct val="0"/>
              </a:spcBef>
              <a:spcAft>
                <a:spcPct val="0"/>
              </a:spcAft>
              <a:buFont typeface="Arial" charset="0"/>
              <a:buChar char="&gt;"/>
              <a:defRPr sz="1200">
                <a:solidFill>
                  <a:schemeClr val="tx1"/>
                </a:solidFill>
                <a:latin typeface="+mn-lt"/>
                <a:ea typeface="+mn-ea"/>
              </a:defRPr>
            </a:lvl8pPr>
            <a:lvl9pPr marL="2617788" indent="-209550" algn="l" rtl="0" eaLnBrk="1" fontAlgn="base" hangingPunct="1">
              <a:spcBef>
                <a:spcPct val="0"/>
              </a:spcBef>
              <a:spcAft>
                <a:spcPct val="0"/>
              </a:spcAft>
              <a:buFont typeface="Arial" charset="0"/>
              <a:buChar char="&gt;"/>
              <a:defRPr sz="1200">
                <a:solidFill>
                  <a:schemeClr val="tx1"/>
                </a:solidFill>
                <a:latin typeface="+mn-lt"/>
                <a:ea typeface="+mn-ea"/>
              </a:defRPr>
            </a:lvl9pPr>
          </a:lstStyle>
          <a:p>
            <a:r>
              <a:rPr lang="en-AU" sz="2200" b="1" kern="0" dirty="0">
                <a:solidFill>
                  <a:schemeClr val="tx2"/>
                </a:solidFill>
                <a:latin typeface="Arial"/>
                <a:cs typeface="Arial"/>
              </a:rPr>
              <a:t>Vic</a:t>
            </a:r>
            <a:endParaRPr lang="en-US" sz="2200" b="1" kern="0" dirty="0">
              <a:solidFill>
                <a:schemeClr val="tx2"/>
              </a:solidFill>
              <a:latin typeface="Arial"/>
              <a:ea typeface="ＭＳ Ｐゴシック" pitchFamily="34" charset="-128"/>
              <a:cs typeface="Arial"/>
            </a:endParaRPr>
          </a:p>
        </p:txBody>
      </p:sp>
      <p:sp>
        <p:nvSpPr>
          <p:cNvPr id="9" name="Content Placeholder 1"/>
          <p:cNvSpPr txBox="1">
            <a:spLocks/>
          </p:cNvSpPr>
          <p:nvPr/>
        </p:nvSpPr>
        <p:spPr bwMode="auto">
          <a:xfrm>
            <a:off x="1938834" y="2158420"/>
            <a:ext cx="868659" cy="338554"/>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marL="0" indent="0" algn="l" rtl="0" eaLnBrk="1" fontAlgn="base" hangingPunct="1">
              <a:spcBef>
                <a:spcPct val="0"/>
              </a:spcBef>
              <a:spcAft>
                <a:spcPct val="0"/>
              </a:spcAft>
              <a:buFont typeface="Arial" panose="020B0604020202020204" pitchFamily="34" charset="0"/>
              <a:buNone/>
              <a:defRPr sz="1800" b="0">
                <a:solidFill>
                  <a:schemeClr val="tx1"/>
                </a:solidFill>
                <a:latin typeface="+mn-lt"/>
                <a:ea typeface="+mn-ea"/>
                <a:cs typeface="+mn-cs"/>
              </a:defRPr>
            </a:lvl1pPr>
            <a:lvl2pPr marL="179388" indent="-177800" algn="l" rtl="0" eaLnBrk="1" fontAlgn="base" hangingPunct="1">
              <a:spcBef>
                <a:spcPct val="0"/>
              </a:spcBef>
              <a:spcAft>
                <a:spcPct val="0"/>
              </a:spcAft>
              <a:buSzPct val="130000"/>
              <a:buChar char="•"/>
              <a:defRPr sz="1200">
                <a:solidFill>
                  <a:schemeClr val="tx1"/>
                </a:solidFill>
                <a:latin typeface="+mn-lt"/>
                <a:ea typeface="+mn-ea"/>
              </a:defRPr>
            </a:lvl2pPr>
            <a:lvl3pPr marL="403225" indent="-222250" algn="l" rtl="0" eaLnBrk="1" fontAlgn="base" hangingPunct="1">
              <a:spcBef>
                <a:spcPct val="0"/>
              </a:spcBef>
              <a:spcAft>
                <a:spcPct val="0"/>
              </a:spcAft>
              <a:buFont typeface="Arial" charset="0"/>
              <a:buChar char="–"/>
              <a:defRPr sz="1200">
                <a:solidFill>
                  <a:schemeClr val="tx1"/>
                </a:solidFill>
                <a:latin typeface="+mn-lt"/>
                <a:ea typeface="+mn-ea"/>
              </a:defRPr>
            </a:lvl3pPr>
            <a:lvl4pPr marL="560388" indent="-142875" algn="l" rtl="0" eaLnBrk="1" fontAlgn="base" hangingPunct="1">
              <a:spcBef>
                <a:spcPct val="0"/>
              </a:spcBef>
              <a:spcAft>
                <a:spcPct val="0"/>
              </a:spcAft>
              <a:buFont typeface="Arial" charset="0"/>
              <a:buChar char="-"/>
              <a:defRPr sz="1200">
                <a:solidFill>
                  <a:schemeClr val="tx1"/>
                </a:solidFill>
                <a:latin typeface="+mn-lt"/>
                <a:ea typeface="+mn-ea"/>
              </a:defRPr>
            </a:lvl4pPr>
            <a:lvl5pPr marL="788988" indent="-209550" algn="l" rtl="0" eaLnBrk="1" fontAlgn="base" hangingPunct="1">
              <a:spcBef>
                <a:spcPct val="0"/>
              </a:spcBef>
              <a:spcAft>
                <a:spcPct val="0"/>
              </a:spcAft>
              <a:buFont typeface="Arial" charset="0"/>
              <a:buChar char="&gt;"/>
              <a:defRPr sz="1200">
                <a:solidFill>
                  <a:schemeClr val="tx1"/>
                </a:solidFill>
                <a:latin typeface="+mn-lt"/>
                <a:ea typeface="+mn-ea"/>
              </a:defRPr>
            </a:lvl5pPr>
            <a:lvl6pPr marL="1246188" indent="-209550" algn="l" rtl="0" eaLnBrk="1" fontAlgn="base" hangingPunct="1">
              <a:spcBef>
                <a:spcPct val="0"/>
              </a:spcBef>
              <a:spcAft>
                <a:spcPct val="0"/>
              </a:spcAft>
              <a:buFont typeface="Arial" charset="0"/>
              <a:buChar char="&gt;"/>
              <a:defRPr sz="1200">
                <a:solidFill>
                  <a:schemeClr val="tx1"/>
                </a:solidFill>
                <a:latin typeface="+mn-lt"/>
                <a:ea typeface="+mn-ea"/>
              </a:defRPr>
            </a:lvl6pPr>
            <a:lvl7pPr marL="1703388" indent="-209550" algn="l" rtl="0" eaLnBrk="1" fontAlgn="base" hangingPunct="1">
              <a:spcBef>
                <a:spcPct val="0"/>
              </a:spcBef>
              <a:spcAft>
                <a:spcPct val="0"/>
              </a:spcAft>
              <a:buFont typeface="Arial" charset="0"/>
              <a:buChar char="&gt;"/>
              <a:defRPr sz="1200">
                <a:solidFill>
                  <a:schemeClr val="tx1"/>
                </a:solidFill>
                <a:latin typeface="+mn-lt"/>
                <a:ea typeface="+mn-ea"/>
              </a:defRPr>
            </a:lvl7pPr>
            <a:lvl8pPr marL="2160588" indent="-209550" algn="l" rtl="0" eaLnBrk="1" fontAlgn="base" hangingPunct="1">
              <a:spcBef>
                <a:spcPct val="0"/>
              </a:spcBef>
              <a:spcAft>
                <a:spcPct val="0"/>
              </a:spcAft>
              <a:buFont typeface="Arial" charset="0"/>
              <a:buChar char="&gt;"/>
              <a:defRPr sz="1200">
                <a:solidFill>
                  <a:schemeClr val="tx1"/>
                </a:solidFill>
                <a:latin typeface="+mn-lt"/>
                <a:ea typeface="+mn-ea"/>
              </a:defRPr>
            </a:lvl8pPr>
            <a:lvl9pPr marL="2617788" indent="-209550" algn="l" rtl="0" eaLnBrk="1" fontAlgn="base" hangingPunct="1">
              <a:spcBef>
                <a:spcPct val="0"/>
              </a:spcBef>
              <a:spcAft>
                <a:spcPct val="0"/>
              </a:spcAft>
              <a:buFont typeface="Arial" charset="0"/>
              <a:buChar char="&gt;"/>
              <a:defRPr sz="1200">
                <a:solidFill>
                  <a:schemeClr val="tx1"/>
                </a:solidFill>
                <a:latin typeface="+mn-lt"/>
                <a:ea typeface="+mn-ea"/>
              </a:defRPr>
            </a:lvl9pPr>
          </a:lstStyle>
          <a:p>
            <a:r>
              <a:rPr lang="en-AU" sz="2200" b="1" kern="0" dirty="0">
                <a:solidFill>
                  <a:schemeClr val="accent2"/>
                </a:solidFill>
                <a:latin typeface="Arial"/>
                <a:ea typeface="ＭＳ Ｐゴシック" pitchFamily="34" charset="-128"/>
                <a:cs typeface="Arial"/>
              </a:rPr>
              <a:t>WA</a:t>
            </a:r>
            <a:endParaRPr lang="en-US" sz="2200" b="1" kern="0" dirty="0">
              <a:solidFill>
                <a:schemeClr val="accent2"/>
              </a:solidFill>
              <a:latin typeface="Arial"/>
              <a:ea typeface="ＭＳ Ｐゴシック" pitchFamily="34" charset="-128"/>
              <a:cs typeface="Arial"/>
            </a:endParaRPr>
          </a:p>
        </p:txBody>
      </p:sp>
      <p:sp>
        <p:nvSpPr>
          <p:cNvPr id="10" name="Content Placeholder 1"/>
          <p:cNvSpPr txBox="1">
            <a:spLocks/>
          </p:cNvSpPr>
          <p:nvPr/>
        </p:nvSpPr>
        <p:spPr bwMode="auto">
          <a:xfrm>
            <a:off x="1021101" y="1523870"/>
            <a:ext cx="868659" cy="338554"/>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marL="0" indent="0" algn="l" rtl="0" eaLnBrk="1" fontAlgn="base" hangingPunct="1">
              <a:spcBef>
                <a:spcPct val="0"/>
              </a:spcBef>
              <a:spcAft>
                <a:spcPct val="0"/>
              </a:spcAft>
              <a:buFont typeface="Arial" panose="020B0604020202020204" pitchFamily="34" charset="0"/>
              <a:buNone/>
              <a:defRPr sz="1800" b="0">
                <a:solidFill>
                  <a:schemeClr val="tx1"/>
                </a:solidFill>
                <a:latin typeface="+mn-lt"/>
                <a:ea typeface="+mn-ea"/>
                <a:cs typeface="+mn-cs"/>
              </a:defRPr>
            </a:lvl1pPr>
            <a:lvl2pPr marL="179388" indent="-177800" algn="l" rtl="0" eaLnBrk="1" fontAlgn="base" hangingPunct="1">
              <a:spcBef>
                <a:spcPct val="0"/>
              </a:spcBef>
              <a:spcAft>
                <a:spcPct val="0"/>
              </a:spcAft>
              <a:buSzPct val="130000"/>
              <a:buChar char="•"/>
              <a:defRPr sz="1200">
                <a:solidFill>
                  <a:schemeClr val="tx1"/>
                </a:solidFill>
                <a:latin typeface="+mn-lt"/>
                <a:ea typeface="+mn-ea"/>
              </a:defRPr>
            </a:lvl2pPr>
            <a:lvl3pPr marL="403225" indent="-222250" algn="l" rtl="0" eaLnBrk="1" fontAlgn="base" hangingPunct="1">
              <a:spcBef>
                <a:spcPct val="0"/>
              </a:spcBef>
              <a:spcAft>
                <a:spcPct val="0"/>
              </a:spcAft>
              <a:buFont typeface="Arial" charset="0"/>
              <a:buChar char="–"/>
              <a:defRPr sz="1200">
                <a:solidFill>
                  <a:schemeClr val="tx1"/>
                </a:solidFill>
                <a:latin typeface="+mn-lt"/>
                <a:ea typeface="+mn-ea"/>
              </a:defRPr>
            </a:lvl3pPr>
            <a:lvl4pPr marL="560388" indent="-142875" algn="l" rtl="0" eaLnBrk="1" fontAlgn="base" hangingPunct="1">
              <a:spcBef>
                <a:spcPct val="0"/>
              </a:spcBef>
              <a:spcAft>
                <a:spcPct val="0"/>
              </a:spcAft>
              <a:buFont typeface="Arial" charset="0"/>
              <a:buChar char="-"/>
              <a:defRPr sz="1200">
                <a:solidFill>
                  <a:schemeClr val="tx1"/>
                </a:solidFill>
                <a:latin typeface="+mn-lt"/>
                <a:ea typeface="+mn-ea"/>
              </a:defRPr>
            </a:lvl4pPr>
            <a:lvl5pPr marL="788988" indent="-209550" algn="l" rtl="0" eaLnBrk="1" fontAlgn="base" hangingPunct="1">
              <a:spcBef>
                <a:spcPct val="0"/>
              </a:spcBef>
              <a:spcAft>
                <a:spcPct val="0"/>
              </a:spcAft>
              <a:buFont typeface="Arial" charset="0"/>
              <a:buChar char="&gt;"/>
              <a:defRPr sz="1200">
                <a:solidFill>
                  <a:schemeClr val="tx1"/>
                </a:solidFill>
                <a:latin typeface="+mn-lt"/>
                <a:ea typeface="+mn-ea"/>
              </a:defRPr>
            </a:lvl5pPr>
            <a:lvl6pPr marL="1246188" indent="-209550" algn="l" rtl="0" eaLnBrk="1" fontAlgn="base" hangingPunct="1">
              <a:spcBef>
                <a:spcPct val="0"/>
              </a:spcBef>
              <a:spcAft>
                <a:spcPct val="0"/>
              </a:spcAft>
              <a:buFont typeface="Arial" charset="0"/>
              <a:buChar char="&gt;"/>
              <a:defRPr sz="1200">
                <a:solidFill>
                  <a:schemeClr val="tx1"/>
                </a:solidFill>
                <a:latin typeface="+mn-lt"/>
                <a:ea typeface="+mn-ea"/>
              </a:defRPr>
            </a:lvl6pPr>
            <a:lvl7pPr marL="1703388" indent="-209550" algn="l" rtl="0" eaLnBrk="1" fontAlgn="base" hangingPunct="1">
              <a:spcBef>
                <a:spcPct val="0"/>
              </a:spcBef>
              <a:spcAft>
                <a:spcPct val="0"/>
              </a:spcAft>
              <a:buFont typeface="Arial" charset="0"/>
              <a:buChar char="&gt;"/>
              <a:defRPr sz="1200">
                <a:solidFill>
                  <a:schemeClr val="tx1"/>
                </a:solidFill>
                <a:latin typeface="+mn-lt"/>
                <a:ea typeface="+mn-ea"/>
              </a:defRPr>
            </a:lvl7pPr>
            <a:lvl8pPr marL="2160588" indent="-209550" algn="l" rtl="0" eaLnBrk="1" fontAlgn="base" hangingPunct="1">
              <a:spcBef>
                <a:spcPct val="0"/>
              </a:spcBef>
              <a:spcAft>
                <a:spcPct val="0"/>
              </a:spcAft>
              <a:buFont typeface="Arial" charset="0"/>
              <a:buChar char="&gt;"/>
              <a:defRPr sz="1200">
                <a:solidFill>
                  <a:schemeClr val="tx1"/>
                </a:solidFill>
                <a:latin typeface="+mn-lt"/>
                <a:ea typeface="+mn-ea"/>
              </a:defRPr>
            </a:lvl8pPr>
            <a:lvl9pPr marL="2617788" indent="-209550" algn="l" rtl="0" eaLnBrk="1" fontAlgn="base" hangingPunct="1">
              <a:spcBef>
                <a:spcPct val="0"/>
              </a:spcBef>
              <a:spcAft>
                <a:spcPct val="0"/>
              </a:spcAft>
              <a:buFont typeface="Arial" charset="0"/>
              <a:buChar char="&gt;"/>
              <a:defRPr sz="1200">
                <a:solidFill>
                  <a:schemeClr val="tx1"/>
                </a:solidFill>
                <a:latin typeface="+mn-lt"/>
                <a:ea typeface="+mn-ea"/>
              </a:defRPr>
            </a:lvl9pPr>
          </a:lstStyle>
          <a:p>
            <a:r>
              <a:rPr lang="en-AU" sz="2200" b="1" kern="0" dirty="0">
                <a:solidFill>
                  <a:schemeClr val="accent1"/>
                </a:solidFill>
                <a:latin typeface="Arial"/>
                <a:ea typeface="ＭＳ Ｐゴシック" pitchFamily="34" charset="-128"/>
                <a:cs typeface="Arial"/>
              </a:rPr>
              <a:t>Qld</a:t>
            </a:r>
            <a:endParaRPr lang="en-US" sz="2200" b="1" kern="0" dirty="0">
              <a:solidFill>
                <a:schemeClr val="accent1"/>
              </a:solidFill>
              <a:latin typeface="Arial"/>
              <a:ea typeface="ＭＳ Ｐゴシック" pitchFamily="34" charset="-128"/>
              <a:cs typeface="Arial"/>
            </a:endParaRPr>
          </a:p>
        </p:txBody>
      </p:sp>
      <p:sp>
        <p:nvSpPr>
          <p:cNvPr id="11" name="Content Placeholder 1"/>
          <p:cNvSpPr txBox="1">
            <a:spLocks/>
          </p:cNvSpPr>
          <p:nvPr/>
        </p:nvSpPr>
        <p:spPr bwMode="auto">
          <a:xfrm>
            <a:off x="1949538" y="1841145"/>
            <a:ext cx="868659" cy="338554"/>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marL="0" indent="0" algn="l" rtl="0" eaLnBrk="1" fontAlgn="base" hangingPunct="1">
              <a:spcBef>
                <a:spcPct val="0"/>
              </a:spcBef>
              <a:spcAft>
                <a:spcPct val="0"/>
              </a:spcAft>
              <a:buFont typeface="Arial" panose="020B0604020202020204" pitchFamily="34" charset="0"/>
              <a:buNone/>
              <a:defRPr sz="1800" b="0">
                <a:solidFill>
                  <a:schemeClr val="tx1"/>
                </a:solidFill>
                <a:latin typeface="+mn-lt"/>
                <a:ea typeface="+mn-ea"/>
                <a:cs typeface="+mn-cs"/>
              </a:defRPr>
            </a:lvl1pPr>
            <a:lvl2pPr marL="179388" indent="-177800" algn="l" rtl="0" eaLnBrk="1" fontAlgn="base" hangingPunct="1">
              <a:spcBef>
                <a:spcPct val="0"/>
              </a:spcBef>
              <a:spcAft>
                <a:spcPct val="0"/>
              </a:spcAft>
              <a:buSzPct val="130000"/>
              <a:buChar char="•"/>
              <a:defRPr sz="1200">
                <a:solidFill>
                  <a:schemeClr val="tx1"/>
                </a:solidFill>
                <a:latin typeface="+mn-lt"/>
                <a:ea typeface="+mn-ea"/>
              </a:defRPr>
            </a:lvl2pPr>
            <a:lvl3pPr marL="403225" indent="-222250" algn="l" rtl="0" eaLnBrk="1" fontAlgn="base" hangingPunct="1">
              <a:spcBef>
                <a:spcPct val="0"/>
              </a:spcBef>
              <a:spcAft>
                <a:spcPct val="0"/>
              </a:spcAft>
              <a:buFont typeface="Arial" charset="0"/>
              <a:buChar char="–"/>
              <a:defRPr sz="1200">
                <a:solidFill>
                  <a:schemeClr val="tx1"/>
                </a:solidFill>
                <a:latin typeface="+mn-lt"/>
                <a:ea typeface="+mn-ea"/>
              </a:defRPr>
            </a:lvl3pPr>
            <a:lvl4pPr marL="560388" indent="-142875" algn="l" rtl="0" eaLnBrk="1" fontAlgn="base" hangingPunct="1">
              <a:spcBef>
                <a:spcPct val="0"/>
              </a:spcBef>
              <a:spcAft>
                <a:spcPct val="0"/>
              </a:spcAft>
              <a:buFont typeface="Arial" charset="0"/>
              <a:buChar char="-"/>
              <a:defRPr sz="1200">
                <a:solidFill>
                  <a:schemeClr val="tx1"/>
                </a:solidFill>
                <a:latin typeface="+mn-lt"/>
                <a:ea typeface="+mn-ea"/>
              </a:defRPr>
            </a:lvl4pPr>
            <a:lvl5pPr marL="788988" indent="-209550" algn="l" rtl="0" eaLnBrk="1" fontAlgn="base" hangingPunct="1">
              <a:spcBef>
                <a:spcPct val="0"/>
              </a:spcBef>
              <a:spcAft>
                <a:spcPct val="0"/>
              </a:spcAft>
              <a:buFont typeface="Arial" charset="0"/>
              <a:buChar char="&gt;"/>
              <a:defRPr sz="1200">
                <a:solidFill>
                  <a:schemeClr val="tx1"/>
                </a:solidFill>
                <a:latin typeface="+mn-lt"/>
                <a:ea typeface="+mn-ea"/>
              </a:defRPr>
            </a:lvl5pPr>
            <a:lvl6pPr marL="1246188" indent="-209550" algn="l" rtl="0" eaLnBrk="1" fontAlgn="base" hangingPunct="1">
              <a:spcBef>
                <a:spcPct val="0"/>
              </a:spcBef>
              <a:spcAft>
                <a:spcPct val="0"/>
              </a:spcAft>
              <a:buFont typeface="Arial" charset="0"/>
              <a:buChar char="&gt;"/>
              <a:defRPr sz="1200">
                <a:solidFill>
                  <a:schemeClr val="tx1"/>
                </a:solidFill>
                <a:latin typeface="+mn-lt"/>
                <a:ea typeface="+mn-ea"/>
              </a:defRPr>
            </a:lvl6pPr>
            <a:lvl7pPr marL="1703388" indent="-209550" algn="l" rtl="0" eaLnBrk="1" fontAlgn="base" hangingPunct="1">
              <a:spcBef>
                <a:spcPct val="0"/>
              </a:spcBef>
              <a:spcAft>
                <a:spcPct val="0"/>
              </a:spcAft>
              <a:buFont typeface="Arial" charset="0"/>
              <a:buChar char="&gt;"/>
              <a:defRPr sz="1200">
                <a:solidFill>
                  <a:schemeClr val="tx1"/>
                </a:solidFill>
                <a:latin typeface="+mn-lt"/>
                <a:ea typeface="+mn-ea"/>
              </a:defRPr>
            </a:lvl7pPr>
            <a:lvl8pPr marL="2160588" indent="-209550" algn="l" rtl="0" eaLnBrk="1" fontAlgn="base" hangingPunct="1">
              <a:spcBef>
                <a:spcPct val="0"/>
              </a:spcBef>
              <a:spcAft>
                <a:spcPct val="0"/>
              </a:spcAft>
              <a:buFont typeface="Arial" charset="0"/>
              <a:buChar char="&gt;"/>
              <a:defRPr sz="1200">
                <a:solidFill>
                  <a:schemeClr val="tx1"/>
                </a:solidFill>
                <a:latin typeface="+mn-lt"/>
                <a:ea typeface="+mn-ea"/>
              </a:defRPr>
            </a:lvl8pPr>
            <a:lvl9pPr marL="2617788" indent="-209550" algn="l" rtl="0" eaLnBrk="1" fontAlgn="base" hangingPunct="1">
              <a:spcBef>
                <a:spcPct val="0"/>
              </a:spcBef>
              <a:spcAft>
                <a:spcPct val="0"/>
              </a:spcAft>
              <a:buFont typeface="Arial" charset="0"/>
              <a:buChar char="&gt;"/>
              <a:defRPr sz="1200">
                <a:solidFill>
                  <a:schemeClr val="tx1"/>
                </a:solidFill>
                <a:latin typeface="+mn-lt"/>
                <a:ea typeface="+mn-ea"/>
              </a:defRPr>
            </a:lvl9pPr>
          </a:lstStyle>
          <a:p>
            <a:r>
              <a:rPr lang="en-AU" sz="2200" b="1" kern="0" dirty="0">
                <a:solidFill>
                  <a:schemeClr val="accent3"/>
                </a:solidFill>
                <a:latin typeface="Arial"/>
                <a:ea typeface="ＭＳ Ｐゴシック" pitchFamily="34" charset="-128"/>
                <a:cs typeface="Arial"/>
              </a:rPr>
              <a:t>SA</a:t>
            </a:r>
            <a:endParaRPr lang="en-US" sz="2200" b="1" kern="0" dirty="0">
              <a:solidFill>
                <a:schemeClr val="accent3"/>
              </a:solidFill>
              <a:latin typeface="Arial"/>
              <a:ea typeface="ＭＳ Ｐゴシック" pitchFamily="34" charset="-128"/>
              <a:cs typeface="Arial"/>
            </a:endParaRPr>
          </a:p>
        </p:txBody>
      </p:sp>
      <p:sp>
        <p:nvSpPr>
          <p:cNvPr id="12" name="Content Placeholder 1"/>
          <p:cNvSpPr txBox="1">
            <a:spLocks/>
          </p:cNvSpPr>
          <p:nvPr/>
        </p:nvSpPr>
        <p:spPr bwMode="auto">
          <a:xfrm>
            <a:off x="1944209" y="1523870"/>
            <a:ext cx="868659" cy="338554"/>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marL="0" indent="0" algn="l" rtl="0" eaLnBrk="1" fontAlgn="base" hangingPunct="1">
              <a:spcBef>
                <a:spcPct val="0"/>
              </a:spcBef>
              <a:spcAft>
                <a:spcPct val="0"/>
              </a:spcAft>
              <a:buFont typeface="Arial" panose="020B0604020202020204" pitchFamily="34" charset="0"/>
              <a:buNone/>
              <a:defRPr sz="1800" b="0">
                <a:solidFill>
                  <a:schemeClr val="tx1"/>
                </a:solidFill>
                <a:latin typeface="+mn-lt"/>
                <a:ea typeface="+mn-ea"/>
                <a:cs typeface="+mn-cs"/>
              </a:defRPr>
            </a:lvl1pPr>
            <a:lvl2pPr marL="179388" indent="-177800" algn="l" rtl="0" eaLnBrk="1" fontAlgn="base" hangingPunct="1">
              <a:spcBef>
                <a:spcPct val="0"/>
              </a:spcBef>
              <a:spcAft>
                <a:spcPct val="0"/>
              </a:spcAft>
              <a:buSzPct val="130000"/>
              <a:buChar char="•"/>
              <a:defRPr sz="1200">
                <a:solidFill>
                  <a:schemeClr val="tx1"/>
                </a:solidFill>
                <a:latin typeface="+mn-lt"/>
                <a:ea typeface="+mn-ea"/>
              </a:defRPr>
            </a:lvl2pPr>
            <a:lvl3pPr marL="403225" indent="-222250" algn="l" rtl="0" eaLnBrk="1" fontAlgn="base" hangingPunct="1">
              <a:spcBef>
                <a:spcPct val="0"/>
              </a:spcBef>
              <a:spcAft>
                <a:spcPct val="0"/>
              </a:spcAft>
              <a:buFont typeface="Arial" charset="0"/>
              <a:buChar char="–"/>
              <a:defRPr sz="1200">
                <a:solidFill>
                  <a:schemeClr val="tx1"/>
                </a:solidFill>
                <a:latin typeface="+mn-lt"/>
                <a:ea typeface="+mn-ea"/>
              </a:defRPr>
            </a:lvl3pPr>
            <a:lvl4pPr marL="560388" indent="-142875" algn="l" rtl="0" eaLnBrk="1" fontAlgn="base" hangingPunct="1">
              <a:spcBef>
                <a:spcPct val="0"/>
              </a:spcBef>
              <a:spcAft>
                <a:spcPct val="0"/>
              </a:spcAft>
              <a:buFont typeface="Arial" charset="0"/>
              <a:buChar char="-"/>
              <a:defRPr sz="1200">
                <a:solidFill>
                  <a:schemeClr val="tx1"/>
                </a:solidFill>
                <a:latin typeface="+mn-lt"/>
                <a:ea typeface="+mn-ea"/>
              </a:defRPr>
            </a:lvl4pPr>
            <a:lvl5pPr marL="788988" indent="-209550" algn="l" rtl="0" eaLnBrk="1" fontAlgn="base" hangingPunct="1">
              <a:spcBef>
                <a:spcPct val="0"/>
              </a:spcBef>
              <a:spcAft>
                <a:spcPct val="0"/>
              </a:spcAft>
              <a:buFont typeface="Arial" charset="0"/>
              <a:buChar char="&gt;"/>
              <a:defRPr sz="1200">
                <a:solidFill>
                  <a:schemeClr val="tx1"/>
                </a:solidFill>
                <a:latin typeface="+mn-lt"/>
                <a:ea typeface="+mn-ea"/>
              </a:defRPr>
            </a:lvl5pPr>
            <a:lvl6pPr marL="1246188" indent="-209550" algn="l" rtl="0" eaLnBrk="1" fontAlgn="base" hangingPunct="1">
              <a:spcBef>
                <a:spcPct val="0"/>
              </a:spcBef>
              <a:spcAft>
                <a:spcPct val="0"/>
              </a:spcAft>
              <a:buFont typeface="Arial" charset="0"/>
              <a:buChar char="&gt;"/>
              <a:defRPr sz="1200">
                <a:solidFill>
                  <a:schemeClr val="tx1"/>
                </a:solidFill>
                <a:latin typeface="+mn-lt"/>
                <a:ea typeface="+mn-ea"/>
              </a:defRPr>
            </a:lvl6pPr>
            <a:lvl7pPr marL="1703388" indent="-209550" algn="l" rtl="0" eaLnBrk="1" fontAlgn="base" hangingPunct="1">
              <a:spcBef>
                <a:spcPct val="0"/>
              </a:spcBef>
              <a:spcAft>
                <a:spcPct val="0"/>
              </a:spcAft>
              <a:buFont typeface="Arial" charset="0"/>
              <a:buChar char="&gt;"/>
              <a:defRPr sz="1200">
                <a:solidFill>
                  <a:schemeClr val="tx1"/>
                </a:solidFill>
                <a:latin typeface="+mn-lt"/>
                <a:ea typeface="+mn-ea"/>
              </a:defRPr>
            </a:lvl7pPr>
            <a:lvl8pPr marL="2160588" indent="-209550" algn="l" rtl="0" eaLnBrk="1" fontAlgn="base" hangingPunct="1">
              <a:spcBef>
                <a:spcPct val="0"/>
              </a:spcBef>
              <a:spcAft>
                <a:spcPct val="0"/>
              </a:spcAft>
              <a:buFont typeface="Arial" charset="0"/>
              <a:buChar char="&gt;"/>
              <a:defRPr sz="1200">
                <a:solidFill>
                  <a:schemeClr val="tx1"/>
                </a:solidFill>
                <a:latin typeface="+mn-lt"/>
                <a:ea typeface="+mn-ea"/>
              </a:defRPr>
            </a:lvl8pPr>
            <a:lvl9pPr marL="2617788" indent="-209550" algn="l" rtl="0" eaLnBrk="1" fontAlgn="base" hangingPunct="1">
              <a:spcBef>
                <a:spcPct val="0"/>
              </a:spcBef>
              <a:spcAft>
                <a:spcPct val="0"/>
              </a:spcAft>
              <a:buFont typeface="Arial" charset="0"/>
              <a:buChar char="&gt;"/>
              <a:defRPr sz="1200">
                <a:solidFill>
                  <a:schemeClr val="tx1"/>
                </a:solidFill>
                <a:latin typeface="+mn-lt"/>
                <a:ea typeface="+mn-ea"/>
              </a:defRPr>
            </a:lvl9pPr>
          </a:lstStyle>
          <a:p>
            <a:r>
              <a:rPr lang="en-AU" sz="2200" b="1" kern="0" dirty="0">
                <a:solidFill>
                  <a:schemeClr val="accent4"/>
                </a:solidFill>
                <a:latin typeface="Arial"/>
                <a:ea typeface="ＭＳ Ｐゴシック" pitchFamily="34" charset="-128"/>
                <a:cs typeface="Arial"/>
              </a:rPr>
              <a:t>Other</a:t>
            </a:r>
            <a:endParaRPr lang="en-US" sz="2200" b="1" kern="0" dirty="0">
              <a:solidFill>
                <a:schemeClr val="accent4"/>
              </a:solidFill>
              <a:latin typeface="Arial"/>
              <a:ea typeface="ＭＳ Ｐゴシック" pitchFamily="34" charset="-128"/>
              <a:cs typeface="Arial"/>
            </a:endParaRPr>
          </a:p>
        </p:txBody>
      </p:sp>
      <p:sp>
        <p:nvSpPr>
          <p:cNvPr id="13" name="Content Placeholder 1"/>
          <p:cNvSpPr txBox="1">
            <a:spLocks/>
          </p:cNvSpPr>
          <p:nvPr/>
        </p:nvSpPr>
        <p:spPr bwMode="auto">
          <a:xfrm>
            <a:off x="6679852" y="1058488"/>
            <a:ext cx="2209514" cy="677108"/>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marL="0" indent="0" algn="l" rtl="0" eaLnBrk="1" fontAlgn="base" hangingPunct="1">
              <a:spcBef>
                <a:spcPct val="0"/>
              </a:spcBef>
              <a:spcAft>
                <a:spcPct val="0"/>
              </a:spcAft>
              <a:buFont typeface="Arial" panose="020B0604020202020204" pitchFamily="34" charset="0"/>
              <a:buNone/>
              <a:defRPr sz="1800" b="0">
                <a:solidFill>
                  <a:schemeClr val="tx1"/>
                </a:solidFill>
                <a:latin typeface="+mn-lt"/>
                <a:ea typeface="+mn-ea"/>
                <a:cs typeface="+mn-cs"/>
              </a:defRPr>
            </a:lvl1pPr>
            <a:lvl2pPr marL="179388" indent="-177800" algn="l" rtl="0" eaLnBrk="1" fontAlgn="base" hangingPunct="1">
              <a:spcBef>
                <a:spcPct val="0"/>
              </a:spcBef>
              <a:spcAft>
                <a:spcPct val="0"/>
              </a:spcAft>
              <a:buSzPct val="130000"/>
              <a:buChar char="•"/>
              <a:defRPr sz="1200">
                <a:solidFill>
                  <a:schemeClr val="tx1"/>
                </a:solidFill>
                <a:latin typeface="+mn-lt"/>
                <a:ea typeface="+mn-ea"/>
              </a:defRPr>
            </a:lvl2pPr>
            <a:lvl3pPr marL="403225" indent="-222250" algn="l" rtl="0" eaLnBrk="1" fontAlgn="base" hangingPunct="1">
              <a:spcBef>
                <a:spcPct val="0"/>
              </a:spcBef>
              <a:spcAft>
                <a:spcPct val="0"/>
              </a:spcAft>
              <a:buFont typeface="Arial" charset="0"/>
              <a:buChar char="–"/>
              <a:defRPr sz="1200">
                <a:solidFill>
                  <a:schemeClr val="tx1"/>
                </a:solidFill>
                <a:latin typeface="+mn-lt"/>
                <a:ea typeface="+mn-ea"/>
              </a:defRPr>
            </a:lvl3pPr>
            <a:lvl4pPr marL="560388" indent="-142875" algn="l" rtl="0" eaLnBrk="1" fontAlgn="base" hangingPunct="1">
              <a:spcBef>
                <a:spcPct val="0"/>
              </a:spcBef>
              <a:spcAft>
                <a:spcPct val="0"/>
              </a:spcAft>
              <a:buFont typeface="Arial" charset="0"/>
              <a:buChar char="-"/>
              <a:defRPr sz="1200">
                <a:solidFill>
                  <a:schemeClr val="tx1"/>
                </a:solidFill>
                <a:latin typeface="+mn-lt"/>
                <a:ea typeface="+mn-ea"/>
              </a:defRPr>
            </a:lvl4pPr>
            <a:lvl5pPr marL="788988" indent="-209550" algn="l" rtl="0" eaLnBrk="1" fontAlgn="base" hangingPunct="1">
              <a:spcBef>
                <a:spcPct val="0"/>
              </a:spcBef>
              <a:spcAft>
                <a:spcPct val="0"/>
              </a:spcAft>
              <a:buFont typeface="Arial" charset="0"/>
              <a:buChar char="&gt;"/>
              <a:defRPr sz="1200">
                <a:solidFill>
                  <a:schemeClr val="tx1"/>
                </a:solidFill>
                <a:latin typeface="+mn-lt"/>
                <a:ea typeface="+mn-ea"/>
              </a:defRPr>
            </a:lvl5pPr>
            <a:lvl6pPr marL="1246188" indent="-209550" algn="l" rtl="0" eaLnBrk="1" fontAlgn="base" hangingPunct="1">
              <a:spcBef>
                <a:spcPct val="0"/>
              </a:spcBef>
              <a:spcAft>
                <a:spcPct val="0"/>
              </a:spcAft>
              <a:buFont typeface="Arial" charset="0"/>
              <a:buChar char="&gt;"/>
              <a:defRPr sz="1200">
                <a:solidFill>
                  <a:schemeClr val="tx1"/>
                </a:solidFill>
                <a:latin typeface="+mn-lt"/>
                <a:ea typeface="+mn-ea"/>
              </a:defRPr>
            </a:lvl6pPr>
            <a:lvl7pPr marL="1703388" indent="-209550" algn="l" rtl="0" eaLnBrk="1" fontAlgn="base" hangingPunct="1">
              <a:spcBef>
                <a:spcPct val="0"/>
              </a:spcBef>
              <a:spcAft>
                <a:spcPct val="0"/>
              </a:spcAft>
              <a:buFont typeface="Arial" charset="0"/>
              <a:buChar char="&gt;"/>
              <a:defRPr sz="1200">
                <a:solidFill>
                  <a:schemeClr val="tx1"/>
                </a:solidFill>
                <a:latin typeface="+mn-lt"/>
                <a:ea typeface="+mn-ea"/>
              </a:defRPr>
            </a:lvl7pPr>
            <a:lvl8pPr marL="2160588" indent="-209550" algn="l" rtl="0" eaLnBrk="1" fontAlgn="base" hangingPunct="1">
              <a:spcBef>
                <a:spcPct val="0"/>
              </a:spcBef>
              <a:spcAft>
                <a:spcPct val="0"/>
              </a:spcAft>
              <a:buFont typeface="Arial" charset="0"/>
              <a:buChar char="&gt;"/>
              <a:defRPr sz="1200">
                <a:solidFill>
                  <a:schemeClr val="tx1"/>
                </a:solidFill>
                <a:latin typeface="+mn-lt"/>
                <a:ea typeface="+mn-ea"/>
              </a:defRPr>
            </a:lvl8pPr>
            <a:lvl9pPr marL="2617788" indent="-209550" algn="l" rtl="0" eaLnBrk="1" fontAlgn="base" hangingPunct="1">
              <a:spcBef>
                <a:spcPct val="0"/>
              </a:spcBef>
              <a:spcAft>
                <a:spcPct val="0"/>
              </a:spcAft>
              <a:buFont typeface="Arial" charset="0"/>
              <a:buChar char="&gt;"/>
              <a:defRPr sz="1200">
                <a:solidFill>
                  <a:schemeClr val="tx1"/>
                </a:solidFill>
                <a:latin typeface="+mn-lt"/>
                <a:ea typeface="+mn-ea"/>
              </a:defRPr>
            </a:lvl9pPr>
          </a:lstStyle>
          <a:p>
            <a:r>
              <a:rPr lang="en-AU" sz="2200" b="1" kern="0" dirty="0">
                <a:latin typeface="Arial"/>
                <a:ea typeface="ＭＳ Ｐゴシック" pitchFamily="34" charset="-128"/>
                <a:cs typeface="Arial"/>
              </a:rPr>
              <a:t>Population </a:t>
            </a:r>
          </a:p>
          <a:p>
            <a:r>
              <a:rPr lang="en-AU" sz="2200" b="1" kern="0" dirty="0">
                <a:latin typeface="Arial"/>
                <a:ea typeface="ＭＳ Ｐゴシック" pitchFamily="34" charset="-128"/>
                <a:cs typeface="Arial"/>
              </a:rPr>
              <a:t>increase (RHS)</a:t>
            </a:r>
            <a:endParaRPr lang="en-US" sz="2200" b="1" kern="0" dirty="0">
              <a:latin typeface="Arial"/>
              <a:ea typeface="ＭＳ Ｐゴシック" pitchFamily="34" charset="-128"/>
              <a:cs typeface="Arial"/>
            </a:endParaRPr>
          </a:p>
        </p:txBody>
      </p:sp>
      <p:sp>
        <p:nvSpPr>
          <p:cNvPr id="14" name="Content Placeholder 1"/>
          <p:cNvSpPr txBox="1">
            <a:spLocks/>
          </p:cNvSpPr>
          <p:nvPr/>
        </p:nvSpPr>
        <p:spPr bwMode="auto">
          <a:xfrm>
            <a:off x="899181" y="865448"/>
            <a:ext cx="3623475" cy="677108"/>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marL="0" indent="0" algn="l" rtl="0" eaLnBrk="1" fontAlgn="base" hangingPunct="1">
              <a:spcBef>
                <a:spcPct val="0"/>
              </a:spcBef>
              <a:spcAft>
                <a:spcPct val="0"/>
              </a:spcAft>
              <a:buFont typeface="Arial" panose="020B0604020202020204" pitchFamily="34" charset="0"/>
              <a:buNone/>
              <a:defRPr sz="1800" b="0">
                <a:solidFill>
                  <a:schemeClr val="tx1"/>
                </a:solidFill>
                <a:latin typeface="+mn-lt"/>
                <a:ea typeface="+mn-ea"/>
                <a:cs typeface="+mn-cs"/>
              </a:defRPr>
            </a:lvl1pPr>
            <a:lvl2pPr marL="179388" indent="-177800" algn="l" rtl="0" eaLnBrk="1" fontAlgn="base" hangingPunct="1">
              <a:spcBef>
                <a:spcPct val="0"/>
              </a:spcBef>
              <a:spcAft>
                <a:spcPct val="0"/>
              </a:spcAft>
              <a:buSzPct val="130000"/>
              <a:buChar char="•"/>
              <a:defRPr sz="1200">
                <a:solidFill>
                  <a:schemeClr val="tx1"/>
                </a:solidFill>
                <a:latin typeface="+mn-lt"/>
                <a:ea typeface="+mn-ea"/>
              </a:defRPr>
            </a:lvl2pPr>
            <a:lvl3pPr marL="403225" indent="-222250" algn="l" rtl="0" eaLnBrk="1" fontAlgn="base" hangingPunct="1">
              <a:spcBef>
                <a:spcPct val="0"/>
              </a:spcBef>
              <a:spcAft>
                <a:spcPct val="0"/>
              </a:spcAft>
              <a:buFont typeface="Arial" charset="0"/>
              <a:buChar char="–"/>
              <a:defRPr sz="1200">
                <a:solidFill>
                  <a:schemeClr val="tx1"/>
                </a:solidFill>
                <a:latin typeface="+mn-lt"/>
                <a:ea typeface="+mn-ea"/>
              </a:defRPr>
            </a:lvl3pPr>
            <a:lvl4pPr marL="560388" indent="-142875" algn="l" rtl="0" eaLnBrk="1" fontAlgn="base" hangingPunct="1">
              <a:spcBef>
                <a:spcPct val="0"/>
              </a:spcBef>
              <a:spcAft>
                <a:spcPct val="0"/>
              </a:spcAft>
              <a:buFont typeface="Arial" charset="0"/>
              <a:buChar char="-"/>
              <a:defRPr sz="1200">
                <a:solidFill>
                  <a:schemeClr val="tx1"/>
                </a:solidFill>
                <a:latin typeface="+mn-lt"/>
                <a:ea typeface="+mn-ea"/>
              </a:defRPr>
            </a:lvl4pPr>
            <a:lvl5pPr marL="788988" indent="-209550" algn="l" rtl="0" eaLnBrk="1" fontAlgn="base" hangingPunct="1">
              <a:spcBef>
                <a:spcPct val="0"/>
              </a:spcBef>
              <a:spcAft>
                <a:spcPct val="0"/>
              </a:spcAft>
              <a:buFont typeface="Arial" charset="0"/>
              <a:buChar char="&gt;"/>
              <a:defRPr sz="1200">
                <a:solidFill>
                  <a:schemeClr val="tx1"/>
                </a:solidFill>
                <a:latin typeface="+mn-lt"/>
                <a:ea typeface="+mn-ea"/>
              </a:defRPr>
            </a:lvl5pPr>
            <a:lvl6pPr marL="1246188" indent="-209550" algn="l" rtl="0" eaLnBrk="1" fontAlgn="base" hangingPunct="1">
              <a:spcBef>
                <a:spcPct val="0"/>
              </a:spcBef>
              <a:spcAft>
                <a:spcPct val="0"/>
              </a:spcAft>
              <a:buFont typeface="Arial" charset="0"/>
              <a:buChar char="&gt;"/>
              <a:defRPr sz="1200">
                <a:solidFill>
                  <a:schemeClr val="tx1"/>
                </a:solidFill>
                <a:latin typeface="+mn-lt"/>
                <a:ea typeface="+mn-ea"/>
              </a:defRPr>
            </a:lvl6pPr>
            <a:lvl7pPr marL="1703388" indent="-209550" algn="l" rtl="0" eaLnBrk="1" fontAlgn="base" hangingPunct="1">
              <a:spcBef>
                <a:spcPct val="0"/>
              </a:spcBef>
              <a:spcAft>
                <a:spcPct val="0"/>
              </a:spcAft>
              <a:buFont typeface="Arial" charset="0"/>
              <a:buChar char="&gt;"/>
              <a:defRPr sz="1200">
                <a:solidFill>
                  <a:schemeClr val="tx1"/>
                </a:solidFill>
                <a:latin typeface="+mn-lt"/>
                <a:ea typeface="+mn-ea"/>
              </a:defRPr>
            </a:lvl7pPr>
            <a:lvl8pPr marL="2160588" indent="-209550" algn="l" rtl="0" eaLnBrk="1" fontAlgn="base" hangingPunct="1">
              <a:spcBef>
                <a:spcPct val="0"/>
              </a:spcBef>
              <a:spcAft>
                <a:spcPct val="0"/>
              </a:spcAft>
              <a:buFont typeface="Arial" charset="0"/>
              <a:buChar char="&gt;"/>
              <a:defRPr sz="1200">
                <a:solidFill>
                  <a:schemeClr val="tx1"/>
                </a:solidFill>
                <a:latin typeface="+mn-lt"/>
                <a:ea typeface="+mn-ea"/>
              </a:defRPr>
            </a:lvl8pPr>
            <a:lvl9pPr marL="2617788" indent="-209550" algn="l" rtl="0" eaLnBrk="1" fontAlgn="base" hangingPunct="1">
              <a:spcBef>
                <a:spcPct val="0"/>
              </a:spcBef>
              <a:spcAft>
                <a:spcPct val="0"/>
              </a:spcAft>
              <a:buFont typeface="Arial" charset="0"/>
              <a:buChar char="&gt;"/>
              <a:defRPr sz="1200">
                <a:solidFill>
                  <a:schemeClr val="tx1"/>
                </a:solidFill>
                <a:latin typeface="+mn-lt"/>
                <a:ea typeface="+mn-ea"/>
              </a:defRPr>
            </a:lvl9pPr>
          </a:lstStyle>
          <a:p>
            <a:r>
              <a:rPr lang="en-AU" sz="2200" b="1" kern="0" dirty="0">
                <a:latin typeface="Arial"/>
                <a:ea typeface="ＭＳ Ｐゴシック" pitchFamily="34" charset="-128"/>
                <a:cs typeface="Arial"/>
              </a:rPr>
              <a:t>Dwelling construction (LHS)</a:t>
            </a:r>
            <a:endParaRPr lang="en-US" sz="2200" b="1" kern="0" dirty="0">
              <a:latin typeface="Arial"/>
              <a:ea typeface="ＭＳ Ｐゴシック" pitchFamily="34" charset="-128"/>
              <a:cs typeface="Arial"/>
            </a:endParaRPr>
          </a:p>
        </p:txBody>
      </p:sp>
      <p:sp>
        <p:nvSpPr>
          <p:cNvPr id="15" name="TextBox 3"/>
          <p:cNvSpPr txBox="1"/>
          <p:nvPr/>
        </p:nvSpPr>
        <p:spPr>
          <a:xfrm>
            <a:off x="5912497" y="0"/>
            <a:ext cx="3993503" cy="769439"/>
          </a:xfrm>
          <a:prstGeom prst="rect">
            <a:avLst/>
          </a:prstGeom>
          <a:noFill/>
        </p:spPr>
        <p:txBody>
          <a:bodyPr wrap="square" lIns="0" tIns="45719" rIns="0" bIns="45719"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r" defTabSz="761588"/>
            <a:r>
              <a:rPr lang="en-AU" sz="2200" b="1" dirty="0">
                <a:latin typeface="Arial"/>
                <a:cs typeface="Arial"/>
              </a:rPr>
              <a:t>Population increase per year, </a:t>
            </a:r>
            <a:r>
              <a:rPr lang="en-AU" sz="2200" dirty="0">
                <a:latin typeface="Arial"/>
                <a:cs typeface="Arial"/>
              </a:rPr>
              <a:t>thousands</a:t>
            </a:r>
            <a:endParaRPr lang="en-US" sz="2200" dirty="0">
              <a:latin typeface="Arial"/>
              <a:cs typeface="Arial"/>
            </a:endParaRPr>
          </a:p>
        </p:txBody>
      </p:sp>
      <p:sp>
        <p:nvSpPr>
          <p:cNvPr id="2" name="TextBox 1"/>
          <p:cNvSpPr txBox="1"/>
          <p:nvPr/>
        </p:nvSpPr>
        <p:spPr>
          <a:xfrm>
            <a:off x="8434873" y="865448"/>
            <a:ext cx="3247054" cy="2708434"/>
          </a:xfrm>
          <a:prstGeom prst="rect">
            <a:avLst/>
          </a:prstGeom>
          <a:solidFill>
            <a:srgbClr val="92D050"/>
          </a:solidFill>
        </p:spPr>
        <p:txBody>
          <a:bodyPr wrap="square" lIns="0" tIns="0" rIns="0" bIns="0" rtlCol="0">
            <a:spAutoFit/>
          </a:bodyPr>
          <a:lstStyle/>
          <a:p>
            <a:r>
              <a:rPr lang="en-AU" sz="2200" b="1" dirty="0"/>
              <a:t>Split into two side by side, area charts</a:t>
            </a:r>
          </a:p>
          <a:p>
            <a:endParaRPr lang="en-AU" sz="2200" b="1" dirty="0"/>
          </a:p>
          <a:p>
            <a:r>
              <a:rPr lang="en-AU" sz="2200" b="1" dirty="0"/>
              <a:t>Then add extra chart of 4 panel, state completions per population, extended back to 1980</a:t>
            </a:r>
          </a:p>
        </p:txBody>
      </p:sp>
    </p:spTree>
    <p:extLst>
      <p:ext uri="{BB962C8B-B14F-4D97-AF65-F5344CB8AC3E}">
        <p14:creationId xmlns:p14="http://schemas.microsoft.com/office/powerpoint/2010/main" val="304138126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p:cNvGraphicFramePr/>
          <p:nvPr>
            <p:extLst/>
          </p:nvPr>
        </p:nvGraphicFramePr>
        <p:xfrm>
          <a:off x="0" y="0"/>
          <a:ext cx="9906000" cy="68580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57083538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p:cNvGraphicFramePr/>
          <p:nvPr>
            <p:extLst/>
          </p:nvPr>
        </p:nvGraphicFramePr>
        <p:xfrm>
          <a:off x="0" y="0"/>
          <a:ext cx="9906000" cy="68580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26780087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ontent Placeholder 1"/>
          <p:cNvSpPr txBox="1">
            <a:spLocks/>
          </p:cNvSpPr>
          <p:nvPr/>
        </p:nvSpPr>
        <p:spPr bwMode="auto">
          <a:xfrm>
            <a:off x="2245996" y="6408197"/>
            <a:ext cx="6853002" cy="338554"/>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marL="0" indent="0" algn="l" rtl="0" eaLnBrk="1" fontAlgn="base" hangingPunct="1">
              <a:spcBef>
                <a:spcPct val="0"/>
              </a:spcBef>
              <a:spcAft>
                <a:spcPct val="0"/>
              </a:spcAft>
              <a:buFont typeface="Arial" panose="020B0604020202020204" pitchFamily="34" charset="0"/>
              <a:buNone/>
              <a:defRPr sz="1800" b="0">
                <a:solidFill>
                  <a:schemeClr val="tx1"/>
                </a:solidFill>
                <a:latin typeface="+mn-lt"/>
                <a:ea typeface="+mn-ea"/>
                <a:cs typeface="+mn-cs"/>
              </a:defRPr>
            </a:lvl1pPr>
            <a:lvl2pPr marL="179388" indent="-177800" algn="l" rtl="0" eaLnBrk="1" fontAlgn="base" hangingPunct="1">
              <a:spcBef>
                <a:spcPct val="0"/>
              </a:spcBef>
              <a:spcAft>
                <a:spcPct val="0"/>
              </a:spcAft>
              <a:buSzPct val="130000"/>
              <a:buChar char="•"/>
              <a:defRPr sz="1200">
                <a:solidFill>
                  <a:schemeClr val="tx1"/>
                </a:solidFill>
                <a:latin typeface="+mn-lt"/>
                <a:ea typeface="+mn-ea"/>
              </a:defRPr>
            </a:lvl2pPr>
            <a:lvl3pPr marL="403225" indent="-222250" algn="l" rtl="0" eaLnBrk="1" fontAlgn="base" hangingPunct="1">
              <a:spcBef>
                <a:spcPct val="0"/>
              </a:spcBef>
              <a:spcAft>
                <a:spcPct val="0"/>
              </a:spcAft>
              <a:buFont typeface="Arial" charset="0"/>
              <a:buChar char="–"/>
              <a:defRPr sz="1200">
                <a:solidFill>
                  <a:schemeClr val="tx1"/>
                </a:solidFill>
                <a:latin typeface="+mn-lt"/>
                <a:ea typeface="+mn-ea"/>
              </a:defRPr>
            </a:lvl3pPr>
            <a:lvl4pPr marL="560388" indent="-142875" algn="l" rtl="0" eaLnBrk="1" fontAlgn="base" hangingPunct="1">
              <a:spcBef>
                <a:spcPct val="0"/>
              </a:spcBef>
              <a:spcAft>
                <a:spcPct val="0"/>
              </a:spcAft>
              <a:buFont typeface="Arial" charset="0"/>
              <a:buChar char="-"/>
              <a:defRPr sz="1200">
                <a:solidFill>
                  <a:schemeClr val="tx1"/>
                </a:solidFill>
                <a:latin typeface="+mn-lt"/>
                <a:ea typeface="+mn-ea"/>
              </a:defRPr>
            </a:lvl4pPr>
            <a:lvl5pPr marL="788988" indent="-209550" algn="l" rtl="0" eaLnBrk="1" fontAlgn="base" hangingPunct="1">
              <a:spcBef>
                <a:spcPct val="0"/>
              </a:spcBef>
              <a:spcAft>
                <a:spcPct val="0"/>
              </a:spcAft>
              <a:buFont typeface="Arial" charset="0"/>
              <a:buChar char="&gt;"/>
              <a:defRPr sz="1200">
                <a:solidFill>
                  <a:schemeClr val="tx1"/>
                </a:solidFill>
                <a:latin typeface="+mn-lt"/>
                <a:ea typeface="+mn-ea"/>
              </a:defRPr>
            </a:lvl5pPr>
            <a:lvl6pPr marL="1246188" indent="-209550" algn="l" rtl="0" eaLnBrk="1" fontAlgn="base" hangingPunct="1">
              <a:spcBef>
                <a:spcPct val="0"/>
              </a:spcBef>
              <a:spcAft>
                <a:spcPct val="0"/>
              </a:spcAft>
              <a:buFont typeface="Arial" charset="0"/>
              <a:buChar char="&gt;"/>
              <a:defRPr sz="1200">
                <a:solidFill>
                  <a:schemeClr val="tx1"/>
                </a:solidFill>
                <a:latin typeface="+mn-lt"/>
                <a:ea typeface="+mn-ea"/>
              </a:defRPr>
            </a:lvl6pPr>
            <a:lvl7pPr marL="1703388" indent="-209550" algn="l" rtl="0" eaLnBrk="1" fontAlgn="base" hangingPunct="1">
              <a:spcBef>
                <a:spcPct val="0"/>
              </a:spcBef>
              <a:spcAft>
                <a:spcPct val="0"/>
              </a:spcAft>
              <a:buFont typeface="Arial" charset="0"/>
              <a:buChar char="&gt;"/>
              <a:defRPr sz="1200">
                <a:solidFill>
                  <a:schemeClr val="tx1"/>
                </a:solidFill>
                <a:latin typeface="+mn-lt"/>
                <a:ea typeface="+mn-ea"/>
              </a:defRPr>
            </a:lvl7pPr>
            <a:lvl8pPr marL="2160588" indent="-209550" algn="l" rtl="0" eaLnBrk="1" fontAlgn="base" hangingPunct="1">
              <a:spcBef>
                <a:spcPct val="0"/>
              </a:spcBef>
              <a:spcAft>
                <a:spcPct val="0"/>
              </a:spcAft>
              <a:buFont typeface="Arial" charset="0"/>
              <a:buChar char="&gt;"/>
              <a:defRPr sz="1200">
                <a:solidFill>
                  <a:schemeClr val="tx1"/>
                </a:solidFill>
                <a:latin typeface="+mn-lt"/>
                <a:ea typeface="+mn-ea"/>
              </a:defRPr>
            </a:lvl8pPr>
            <a:lvl9pPr marL="2617788" indent="-209550" algn="l" rtl="0" eaLnBrk="1" fontAlgn="base" hangingPunct="1">
              <a:spcBef>
                <a:spcPct val="0"/>
              </a:spcBef>
              <a:spcAft>
                <a:spcPct val="0"/>
              </a:spcAft>
              <a:buFont typeface="Arial" charset="0"/>
              <a:buChar char="&gt;"/>
              <a:defRPr sz="1200">
                <a:solidFill>
                  <a:schemeClr val="tx1"/>
                </a:solidFill>
                <a:latin typeface="+mn-lt"/>
                <a:ea typeface="+mn-ea"/>
              </a:defRPr>
            </a:lvl9pPr>
          </a:lstStyle>
          <a:p>
            <a:pPr algn="ctr"/>
            <a:r>
              <a:rPr lang="en-AU" sz="2200" b="1" dirty="0"/>
              <a:t>Number of property interests per taxpayer</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3622454420"/>
              </p:ext>
            </p:extLst>
          </p:nvPr>
        </p:nvGraphicFramePr>
        <p:xfrm>
          <a:off x="0" y="0"/>
          <a:ext cx="9906000" cy="6379881"/>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28596682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hart 4"/>
          <p:cNvGraphicFramePr/>
          <p:nvPr>
            <p:extLst>
              <p:ext uri="{D42A27DB-BD31-4B8C-83A1-F6EECF244321}">
                <p14:modId xmlns:p14="http://schemas.microsoft.com/office/powerpoint/2010/main" val="961877209"/>
              </p:ext>
            </p:extLst>
          </p:nvPr>
        </p:nvGraphicFramePr>
        <p:xfrm>
          <a:off x="0" y="0"/>
          <a:ext cx="7041998" cy="342610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4" name="Chart 3"/>
          <p:cNvGraphicFramePr/>
          <p:nvPr>
            <p:extLst>
              <p:ext uri="{D42A27DB-BD31-4B8C-83A1-F6EECF244321}">
                <p14:modId xmlns:p14="http://schemas.microsoft.com/office/powerpoint/2010/main" val="3125046630"/>
              </p:ext>
            </p:extLst>
          </p:nvPr>
        </p:nvGraphicFramePr>
        <p:xfrm>
          <a:off x="0" y="3273922"/>
          <a:ext cx="7054287" cy="3584079"/>
        </p:xfrm>
        <a:graphic>
          <a:graphicData uri="http://schemas.openxmlformats.org/drawingml/2006/chart">
            <c:chart xmlns:c="http://schemas.openxmlformats.org/drawingml/2006/chart" xmlns:r="http://schemas.openxmlformats.org/officeDocument/2006/relationships" r:id="rId4"/>
          </a:graphicData>
        </a:graphic>
      </p:graphicFrame>
      <p:sp>
        <p:nvSpPr>
          <p:cNvPr id="6" name="TextBox 1"/>
          <p:cNvSpPr txBox="1"/>
          <p:nvPr/>
        </p:nvSpPr>
        <p:spPr>
          <a:xfrm>
            <a:off x="7682244" y="991372"/>
            <a:ext cx="2223756" cy="615553"/>
          </a:xfrm>
          <a:prstGeom prst="rect">
            <a:avLst/>
          </a:prstGeom>
          <a:solidFill>
            <a:schemeClr val="bg1"/>
          </a:solid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AU" sz="2000" dirty="0"/>
              <a:t>% of national economy (2014-15)</a:t>
            </a:r>
          </a:p>
        </p:txBody>
      </p:sp>
      <p:sp>
        <p:nvSpPr>
          <p:cNvPr id="7" name="TextBox 1"/>
          <p:cNvSpPr txBox="1"/>
          <p:nvPr/>
        </p:nvSpPr>
        <p:spPr>
          <a:xfrm>
            <a:off x="7682245" y="1730796"/>
            <a:ext cx="1950000" cy="615553"/>
          </a:xfrm>
          <a:prstGeom prst="rect">
            <a:avLst/>
          </a:prstGeom>
          <a:solidFill>
            <a:schemeClr val="bg1"/>
          </a:solid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AU" sz="2000" dirty="0"/>
              <a:t>% of population growth </a:t>
            </a:r>
            <a:r>
              <a:rPr lang="en-US" sz="2000" dirty="0"/>
              <a:t>(2004-14)</a:t>
            </a:r>
            <a:endParaRPr lang="en-AU" sz="2000" dirty="0"/>
          </a:p>
        </p:txBody>
      </p:sp>
      <p:sp>
        <p:nvSpPr>
          <p:cNvPr id="8" name="TextBox 1"/>
          <p:cNvSpPr txBox="1"/>
          <p:nvPr/>
        </p:nvSpPr>
        <p:spPr>
          <a:xfrm>
            <a:off x="7231054" y="2577334"/>
            <a:ext cx="2674946" cy="615553"/>
          </a:xfrm>
          <a:prstGeom prst="rect">
            <a:avLst/>
          </a:prstGeom>
          <a:solidFill>
            <a:schemeClr val="bg1"/>
          </a:solid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AU" sz="2000" dirty="0"/>
              <a:t>% of road &amp; rail investment (2006-15)</a:t>
            </a:r>
            <a:endParaRPr lang="en-US" sz="2000" dirty="0"/>
          </a:p>
        </p:txBody>
      </p:sp>
      <p:sp>
        <p:nvSpPr>
          <p:cNvPr id="9" name="TextBox 1"/>
          <p:cNvSpPr txBox="1"/>
          <p:nvPr/>
        </p:nvSpPr>
        <p:spPr>
          <a:xfrm>
            <a:off x="7682245" y="3297178"/>
            <a:ext cx="1950000" cy="307777"/>
          </a:xfrm>
          <a:prstGeom prst="rect">
            <a:avLst/>
          </a:prstGeom>
          <a:solidFill>
            <a:schemeClr val="bg1"/>
          </a:solid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AU" sz="2000" dirty="0"/>
              <a:t>State</a:t>
            </a:r>
            <a:endParaRPr lang="en-US" sz="2000" dirty="0"/>
          </a:p>
        </p:txBody>
      </p:sp>
      <p:sp>
        <p:nvSpPr>
          <p:cNvPr id="10" name="Rectangle 9"/>
          <p:cNvSpPr/>
          <p:nvPr/>
        </p:nvSpPr>
        <p:spPr bwMode="auto">
          <a:xfrm>
            <a:off x="7302318" y="1838729"/>
            <a:ext cx="324000" cy="324000"/>
          </a:xfrm>
          <a:prstGeom prst="rect">
            <a:avLst/>
          </a:prstGeom>
          <a:solidFill>
            <a:schemeClr val="bg2"/>
          </a:solidFill>
          <a:ln w="9525" cap="flat" cmpd="sng" algn="ctr">
            <a:solidFill>
              <a:srgbClr val="FFFFFF"/>
            </a:solidFill>
            <a:prstDash val="solid"/>
            <a:round/>
            <a:headEnd type="none" w="med" len="med"/>
            <a:tailEnd type="none" w="med" len="med"/>
          </a:ln>
          <a:effectLst/>
        </p:spPr>
        <p:txBody>
          <a:bodyPr vert="horz" wrap="square" lIns="84419" tIns="42210" rIns="84419" bIns="42210" numCol="1" rtlCol="0" anchor="t" anchorCtr="0" compatLnSpc="1">
            <a:prstTxWarp prst="textNoShape">
              <a:avLst/>
            </a:prstTxWarp>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defTabSz="844164"/>
            <a:endParaRPr lang="en-US" sz="2000">
              <a:latin typeface="Arial" charset="0"/>
              <a:ea typeface="ＭＳ Ｐゴシック" pitchFamily="34" charset="-128"/>
            </a:endParaRPr>
          </a:p>
        </p:txBody>
      </p:sp>
      <p:sp>
        <p:nvSpPr>
          <p:cNvPr id="11" name="Rectangle 10"/>
          <p:cNvSpPr/>
          <p:nvPr/>
        </p:nvSpPr>
        <p:spPr bwMode="auto">
          <a:xfrm>
            <a:off x="7302318" y="1136274"/>
            <a:ext cx="324000" cy="324000"/>
          </a:xfrm>
          <a:prstGeom prst="rect">
            <a:avLst/>
          </a:prstGeom>
          <a:solidFill>
            <a:schemeClr val="tx2"/>
          </a:solidFill>
          <a:ln w="9525" cap="flat" cmpd="sng" algn="ctr">
            <a:solidFill>
              <a:srgbClr val="FFFFFF"/>
            </a:solidFill>
            <a:prstDash val="solid"/>
            <a:round/>
            <a:headEnd type="none" w="med" len="med"/>
            <a:tailEnd type="none" w="med" len="med"/>
          </a:ln>
          <a:effectLst/>
        </p:spPr>
        <p:txBody>
          <a:bodyPr vert="horz" wrap="square" lIns="84419" tIns="42210" rIns="84419" bIns="42210" numCol="1" rtlCol="0" anchor="t" anchorCtr="0" compatLnSpc="1">
            <a:prstTxWarp prst="textNoShape">
              <a:avLst/>
            </a:prstTxWarp>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defTabSz="844164"/>
            <a:endParaRPr lang="en-US" sz="2000">
              <a:latin typeface="Arial" charset="0"/>
              <a:ea typeface="ＭＳ Ｐゴシック" pitchFamily="34" charset="-128"/>
            </a:endParaRPr>
          </a:p>
        </p:txBody>
      </p:sp>
      <p:sp>
        <p:nvSpPr>
          <p:cNvPr id="12" name="Rectangle 11"/>
          <p:cNvSpPr/>
          <p:nvPr/>
        </p:nvSpPr>
        <p:spPr bwMode="auto">
          <a:xfrm>
            <a:off x="7302318" y="3923232"/>
            <a:ext cx="324000" cy="324000"/>
          </a:xfrm>
          <a:prstGeom prst="rect">
            <a:avLst/>
          </a:prstGeom>
          <a:solidFill>
            <a:schemeClr val="accent3"/>
          </a:solidFill>
          <a:ln w="9525" cap="flat" cmpd="sng" algn="ctr">
            <a:solidFill>
              <a:srgbClr val="FFFFFF"/>
            </a:solidFill>
            <a:prstDash val="solid"/>
            <a:round/>
            <a:headEnd type="none" w="med" len="med"/>
            <a:tailEnd type="none" w="med" len="med"/>
          </a:ln>
          <a:effectLst/>
        </p:spPr>
        <p:txBody>
          <a:bodyPr vert="horz" wrap="square" lIns="84419" tIns="42210" rIns="84419" bIns="42210" numCol="1" rtlCol="0" anchor="t" anchorCtr="0" compatLnSpc="1">
            <a:prstTxWarp prst="textNoShape">
              <a:avLst/>
            </a:prstTxWarp>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defTabSz="844164"/>
            <a:endParaRPr lang="en-US" sz="2000">
              <a:latin typeface="Arial" charset="0"/>
              <a:ea typeface="ＭＳ Ｐゴシック" pitchFamily="34" charset="-128"/>
            </a:endParaRPr>
          </a:p>
        </p:txBody>
      </p:sp>
      <p:sp>
        <p:nvSpPr>
          <p:cNvPr id="13" name="Rectangle 12"/>
          <p:cNvSpPr/>
          <p:nvPr/>
        </p:nvSpPr>
        <p:spPr bwMode="auto">
          <a:xfrm>
            <a:off x="7302318" y="3273922"/>
            <a:ext cx="324000" cy="324000"/>
          </a:xfrm>
          <a:prstGeom prst="rect">
            <a:avLst/>
          </a:prstGeom>
          <a:solidFill>
            <a:schemeClr val="accent2"/>
          </a:solidFill>
          <a:ln w="9525" cap="flat" cmpd="sng" algn="ctr">
            <a:solidFill>
              <a:srgbClr val="FFFFFF"/>
            </a:solidFill>
            <a:prstDash val="solid"/>
            <a:round/>
            <a:headEnd type="none" w="med" len="med"/>
            <a:tailEnd type="none" w="med" len="med"/>
          </a:ln>
          <a:effectLst/>
        </p:spPr>
        <p:txBody>
          <a:bodyPr vert="horz" wrap="square" lIns="84419" tIns="42210" rIns="84419" bIns="42210" numCol="1" rtlCol="0" anchor="t" anchorCtr="0" compatLnSpc="1">
            <a:prstTxWarp prst="textNoShape">
              <a:avLst/>
            </a:prstTxWarp>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defTabSz="844164"/>
            <a:endParaRPr lang="en-US" sz="2000">
              <a:latin typeface="Arial" charset="0"/>
              <a:ea typeface="ＭＳ Ｐゴシック" pitchFamily="34" charset="-128"/>
            </a:endParaRPr>
          </a:p>
        </p:txBody>
      </p:sp>
      <p:sp>
        <p:nvSpPr>
          <p:cNvPr id="14" name="TextBox 1"/>
          <p:cNvSpPr txBox="1"/>
          <p:nvPr/>
        </p:nvSpPr>
        <p:spPr>
          <a:xfrm>
            <a:off x="7682245" y="3948009"/>
            <a:ext cx="1950000" cy="307777"/>
          </a:xfrm>
          <a:prstGeom prst="rect">
            <a:avLst/>
          </a:prstGeom>
          <a:solidFill>
            <a:schemeClr val="bg1"/>
          </a:solid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AU" sz="2000" dirty="0"/>
              <a:t>Commonwealth</a:t>
            </a:r>
            <a:endParaRPr lang="en-US" sz="2000" dirty="0"/>
          </a:p>
        </p:txBody>
      </p:sp>
      <p:sp>
        <p:nvSpPr>
          <p:cNvPr id="15" name="TextBox 1"/>
          <p:cNvSpPr txBox="1"/>
          <p:nvPr/>
        </p:nvSpPr>
        <p:spPr>
          <a:xfrm>
            <a:off x="7231054" y="639331"/>
            <a:ext cx="2287216" cy="307777"/>
          </a:xfrm>
          <a:prstGeom prst="rect">
            <a:avLst/>
          </a:prstGeom>
          <a:solidFill>
            <a:schemeClr val="bg1"/>
          </a:solid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AU" sz="2000" dirty="0"/>
              <a:t>Size</a:t>
            </a:r>
            <a:endParaRPr lang="en-US" sz="2000" dirty="0"/>
          </a:p>
        </p:txBody>
      </p:sp>
    </p:spTree>
    <p:extLst>
      <p:ext uri="{BB962C8B-B14F-4D97-AF65-F5344CB8AC3E}">
        <p14:creationId xmlns:p14="http://schemas.microsoft.com/office/powerpoint/2010/main" val="419542176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hart 4">
            <a:extLst>
              <a:ext uri="{FF2B5EF4-FFF2-40B4-BE49-F238E27FC236}">
                <a16:creationId xmlns:a16="http://schemas.microsoft.com/office/drawing/2014/main" id="{C293D87A-8A70-4913-B366-20EBAB32A75A}"/>
              </a:ext>
            </a:extLst>
          </p:cNvPr>
          <p:cNvGraphicFramePr/>
          <p:nvPr>
            <p:extLst>
              <p:ext uri="{D42A27DB-BD31-4B8C-83A1-F6EECF244321}">
                <p14:modId xmlns:p14="http://schemas.microsoft.com/office/powerpoint/2010/main" val="572132783"/>
              </p:ext>
            </p:extLst>
          </p:nvPr>
        </p:nvGraphicFramePr>
        <p:xfrm>
          <a:off x="0" y="0"/>
          <a:ext cx="9906000" cy="6858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6" name="Table 5">
            <a:extLst>
              <a:ext uri="{FF2B5EF4-FFF2-40B4-BE49-F238E27FC236}">
                <a16:creationId xmlns:a16="http://schemas.microsoft.com/office/drawing/2014/main" id="{FB41DAB0-2CC8-4229-ABAD-E9898F7200E1}"/>
              </a:ext>
            </a:extLst>
          </p:cNvPr>
          <p:cNvGraphicFramePr>
            <a:graphicFrameLocks noGrp="1"/>
          </p:cNvGraphicFramePr>
          <p:nvPr>
            <p:extLst/>
          </p:nvPr>
        </p:nvGraphicFramePr>
        <p:xfrm>
          <a:off x="1234297" y="358149"/>
          <a:ext cx="1346861" cy="4267200"/>
        </p:xfrm>
        <a:graphic>
          <a:graphicData uri="http://schemas.openxmlformats.org/drawingml/2006/table">
            <a:tbl>
              <a:tblPr firstRow="1" bandRow="1">
                <a:tableStyleId>{5C22544A-7EE6-4342-B048-85BDC9FD1C3A}</a:tableStyleId>
              </a:tblPr>
              <a:tblGrid>
                <a:gridCol w="1346861">
                  <a:extLst>
                    <a:ext uri="{9D8B030D-6E8A-4147-A177-3AD203B41FA5}">
                      <a16:colId xmlns:a16="http://schemas.microsoft.com/office/drawing/2014/main" val="20000"/>
                    </a:ext>
                  </a:extLst>
                </a:gridCol>
              </a:tblGrid>
              <a:tr h="276752">
                <a:tc>
                  <a:txBody>
                    <a:bodyPr/>
                    <a:lstStyle/>
                    <a:p>
                      <a:pPr algn="ctr"/>
                      <a:r>
                        <a:rPr lang="en-AU" sz="2200" b="0">
                          <a:solidFill>
                            <a:schemeClr val="tx1"/>
                          </a:solidFill>
                        </a:rPr>
                        <a:t>1995/96</a:t>
                      </a:r>
                      <a:endParaRPr lang="en-AU" sz="22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10000"/>
                  </a:ext>
                </a:extLst>
              </a:tr>
              <a:tr h="324000">
                <a:tc>
                  <a:txBody>
                    <a:bodyPr/>
                    <a:lstStyle/>
                    <a:p>
                      <a:pPr algn="ctr"/>
                      <a:r>
                        <a:rPr lang="en-AU" sz="2200" b="0">
                          <a:solidFill>
                            <a:schemeClr val="tx1"/>
                          </a:solidFill>
                        </a:rPr>
                        <a:t>1997/98</a:t>
                      </a:r>
                      <a:endParaRPr lang="en-AU" sz="22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extLst>
                  <a:ext uri="{0D108BD9-81ED-4DB2-BD59-A6C34878D82A}">
                    <a16:rowId xmlns:a16="http://schemas.microsoft.com/office/drawing/2014/main" val="10001"/>
                  </a:ext>
                </a:extLst>
              </a:tr>
              <a:tr h="324000">
                <a:tc>
                  <a:txBody>
                    <a:bodyPr/>
                    <a:lstStyle/>
                    <a:p>
                      <a:pPr algn="ctr"/>
                      <a:r>
                        <a:rPr lang="en-AU" sz="2200" b="0">
                          <a:solidFill>
                            <a:schemeClr val="tx1"/>
                          </a:solidFill>
                        </a:rPr>
                        <a:t>2000/01</a:t>
                      </a:r>
                      <a:endParaRPr lang="en-AU" sz="22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extLst>
                  <a:ext uri="{0D108BD9-81ED-4DB2-BD59-A6C34878D82A}">
                    <a16:rowId xmlns:a16="http://schemas.microsoft.com/office/drawing/2014/main" val="3281439308"/>
                  </a:ext>
                </a:extLst>
              </a:tr>
              <a:tr h="324000">
                <a:tc>
                  <a:txBody>
                    <a:bodyPr/>
                    <a:lstStyle/>
                    <a:p>
                      <a:pPr algn="ctr"/>
                      <a:r>
                        <a:rPr lang="en-AU" sz="2200" b="0">
                          <a:solidFill>
                            <a:schemeClr val="tx1"/>
                          </a:solidFill>
                        </a:rPr>
                        <a:t>2002/03</a:t>
                      </a:r>
                      <a:endParaRPr lang="en-AU" sz="22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extLst>
                  <a:ext uri="{0D108BD9-81ED-4DB2-BD59-A6C34878D82A}">
                    <a16:rowId xmlns:a16="http://schemas.microsoft.com/office/drawing/2014/main" val="2669347379"/>
                  </a:ext>
                </a:extLst>
              </a:tr>
              <a:tr h="324000">
                <a:tc>
                  <a:txBody>
                    <a:bodyPr/>
                    <a:lstStyle/>
                    <a:p>
                      <a:pPr algn="ctr"/>
                      <a:r>
                        <a:rPr lang="en-AU" sz="2200" b="0">
                          <a:solidFill>
                            <a:schemeClr val="tx1"/>
                          </a:solidFill>
                        </a:rPr>
                        <a:t>2005/06</a:t>
                      </a:r>
                      <a:endParaRPr lang="en-AU" sz="22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3903038503"/>
                  </a:ext>
                </a:extLst>
              </a:tr>
              <a:tr h="324000">
                <a:tc>
                  <a:txBody>
                    <a:bodyPr/>
                    <a:lstStyle/>
                    <a:p>
                      <a:pPr algn="ctr"/>
                      <a:r>
                        <a:rPr lang="en-AU" sz="2200" b="0">
                          <a:solidFill>
                            <a:schemeClr val="tx1"/>
                          </a:solidFill>
                        </a:rPr>
                        <a:t>2007/08</a:t>
                      </a:r>
                      <a:endParaRPr lang="en-AU" sz="22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976099262"/>
                  </a:ext>
                </a:extLst>
              </a:tr>
              <a:tr h="324000">
                <a:tc>
                  <a:txBody>
                    <a:bodyPr/>
                    <a:lstStyle/>
                    <a:p>
                      <a:pPr algn="ctr"/>
                      <a:r>
                        <a:rPr lang="en-AU" sz="2200" b="0">
                          <a:solidFill>
                            <a:schemeClr val="bg1"/>
                          </a:solidFill>
                        </a:rPr>
                        <a:t>2009/10</a:t>
                      </a:r>
                      <a:endParaRPr lang="en-AU" sz="2200" b="0"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extLst>
                  <a:ext uri="{0D108BD9-81ED-4DB2-BD59-A6C34878D82A}">
                    <a16:rowId xmlns:a16="http://schemas.microsoft.com/office/drawing/2014/main" val="2065617906"/>
                  </a:ext>
                </a:extLst>
              </a:tr>
              <a:tr h="324000">
                <a:tc>
                  <a:txBody>
                    <a:bodyPr/>
                    <a:lstStyle/>
                    <a:p>
                      <a:pPr algn="ctr"/>
                      <a:r>
                        <a:rPr lang="en-AU" sz="2200" b="0">
                          <a:solidFill>
                            <a:schemeClr val="bg1"/>
                          </a:solidFill>
                        </a:rPr>
                        <a:t>2011/12</a:t>
                      </a:r>
                      <a:endParaRPr lang="en-AU" sz="2200" b="0"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212616294"/>
                  </a:ext>
                </a:extLst>
              </a:tr>
              <a:tr h="324000">
                <a:tc>
                  <a:txBody>
                    <a:bodyPr/>
                    <a:lstStyle/>
                    <a:p>
                      <a:pPr algn="ctr"/>
                      <a:r>
                        <a:rPr lang="en-AU" sz="2200" b="0">
                          <a:solidFill>
                            <a:schemeClr val="bg1"/>
                          </a:solidFill>
                        </a:rPr>
                        <a:t>2013/14</a:t>
                      </a:r>
                      <a:endParaRPr lang="en-AU" sz="2200" b="0"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B2B2B"/>
                    </a:solidFill>
                  </a:tcPr>
                </a:tc>
                <a:extLst>
                  <a:ext uri="{0D108BD9-81ED-4DB2-BD59-A6C34878D82A}">
                    <a16:rowId xmlns:a16="http://schemas.microsoft.com/office/drawing/2014/main" val="812178627"/>
                  </a:ext>
                </a:extLst>
              </a:tr>
              <a:tr h="324000">
                <a:tc>
                  <a:txBody>
                    <a:bodyPr/>
                    <a:lstStyle/>
                    <a:p>
                      <a:pPr algn="ctr"/>
                      <a:r>
                        <a:rPr lang="en-AU" sz="2200" b="0">
                          <a:solidFill>
                            <a:schemeClr val="bg1"/>
                          </a:solidFill>
                        </a:rPr>
                        <a:t>2015/16</a:t>
                      </a:r>
                      <a:endParaRPr lang="en-AU" sz="2200" b="0"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962041812"/>
                  </a:ext>
                </a:extLst>
              </a:tr>
            </a:tbl>
          </a:graphicData>
        </a:graphic>
      </p:graphicFrame>
    </p:spTree>
    <p:extLst>
      <p:ext uri="{BB962C8B-B14F-4D97-AF65-F5344CB8AC3E}">
        <p14:creationId xmlns:p14="http://schemas.microsoft.com/office/powerpoint/2010/main" val="57407547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Content Placeholder 3">
            <a:extLst>
              <a:ext uri="{FF2B5EF4-FFF2-40B4-BE49-F238E27FC236}">
                <a16:creationId xmlns:a16="http://schemas.microsoft.com/office/drawing/2014/main" id="{4B0EB44E-FEE5-40B8-A485-D597B02172E5}"/>
              </a:ext>
            </a:extLst>
          </p:cNvPr>
          <p:cNvGraphicFramePr>
            <a:graphicFrameLocks/>
          </p:cNvGraphicFramePr>
          <p:nvPr>
            <p:extLst>
              <p:ext uri="{D42A27DB-BD31-4B8C-83A1-F6EECF244321}">
                <p14:modId xmlns:p14="http://schemas.microsoft.com/office/powerpoint/2010/main" val="681746036"/>
              </p:ext>
            </p:extLst>
          </p:nvPr>
        </p:nvGraphicFramePr>
        <p:xfrm>
          <a:off x="0" y="506385"/>
          <a:ext cx="9907200" cy="6351615"/>
        </p:xfrm>
        <a:graphic>
          <a:graphicData uri="http://schemas.openxmlformats.org/drawingml/2006/chart">
            <c:chart xmlns:c="http://schemas.openxmlformats.org/drawingml/2006/chart" xmlns:r="http://schemas.openxmlformats.org/officeDocument/2006/relationships" r:id="rId3"/>
          </a:graphicData>
        </a:graphic>
      </p:graphicFrame>
      <p:sp>
        <p:nvSpPr>
          <p:cNvPr id="14" name="TextBox 18"/>
          <p:cNvSpPr txBox="1"/>
          <p:nvPr/>
        </p:nvSpPr>
        <p:spPr>
          <a:xfrm>
            <a:off x="5091550" y="81351"/>
            <a:ext cx="1853803" cy="287771"/>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ct val="85000"/>
              </a:lnSpc>
            </a:pPr>
            <a:r>
              <a:rPr lang="en-US" sz="2200" b="1" dirty="0">
                <a:solidFill>
                  <a:schemeClr val="accent2"/>
                </a:solidFill>
              </a:rPr>
              <a:t>Would like it</a:t>
            </a:r>
          </a:p>
        </p:txBody>
      </p:sp>
      <p:sp>
        <p:nvSpPr>
          <p:cNvPr id="16" name="TextBox 18"/>
          <p:cNvSpPr txBox="1"/>
          <p:nvPr/>
        </p:nvSpPr>
        <p:spPr>
          <a:xfrm>
            <a:off x="503799" y="77119"/>
            <a:ext cx="2195329" cy="296235"/>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ct val="85000"/>
              </a:lnSpc>
            </a:pPr>
            <a:r>
              <a:rPr lang="en-US" sz="2200" b="1" dirty="0">
                <a:solidFill>
                  <a:schemeClr val="tx2"/>
                </a:solidFill>
              </a:rPr>
              <a:t>Would not like it</a:t>
            </a:r>
          </a:p>
        </p:txBody>
      </p:sp>
      <p:sp>
        <p:nvSpPr>
          <p:cNvPr id="4" name="Rectangle 3"/>
          <p:cNvSpPr/>
          <p:nvPr/>
        </p:nvSpPr>
        <p:spPr bwMode="auto">
          <a:xfrm>
            <a:off x="4738184" y="47043"/>
            <a:ext cx="290285" cy="290285"/>
          </a:xfrm>
          <a:prstGeom prst="rect">
            <a:avLst/>
          </a:prstGeom>
          <a:solidFill>
            <a:schemeClr val="accent2"/>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34" charset="-128"/>
            </a:endParaRPr>
          </a:p>
        </p:txBody>
      </p:sp>
      <p:sp>
        <p:nvSpPr>
          <p:cNvPr id="12" name="Rectangle 11"/>
          <p:cNvSpPr/>
          <p:nvPr/>
        </p:nvSpPr>
        <p:spPr bwMode="auto">
          <a:xfrm>
            <a:off x="135127" y="47043"/>
            <a:ext cx="290285" cy="290285"/>
          </a:xfrm>
          <a:prstGeom prst="rect">
            <a:avLst/>
          </a:prstGeom>
          <a:solidFill>
            <a:schemeClr val="tx2"/>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34" charset="-128"/>
            </a:endParaRPr>
          </a:p>
        </p:txBody>
      </p:sp>
      <p:sp>
        <p:nvSpPr>
          <p:cNvPr id="10" name="TextBox 18">
            <a:extLst>
              <a:ext uri="{FF2B5EF4-FFF2-40B4-BE49-F238E27FC236}">
                <a16:creationId xmlns:a16="http://schemas.microsoft.com/office/drawing/2014/main" id="{E944A2F5-3E39-431D-B70E-AB0D3970A16A}"/>
              </a:ext>
            </a:extLst>
          </p:cNvPr>
          <p:cNvSpPr txBox="1"/>
          <p:nvPr/>
        </p:nvSpPr>
        <p:spPr>
          <a:xfrm>
            <a:off x="3205470" y="77119"/>
            <a:ext cx="1477629" cy="296235"/>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ct val="85000"/>
              </a:lnSpc>
            </a:pPr>
            <a:r>
              <a:rPr lang="en-US" sz="2200" b="1" dirty="0">
                <a:solidFill>
                  <a:schemeClr val="accent1"/>
                </a:solidFill>
              </a:rPr>
              <a:t>Don’t care</a:t>
            </a:r>
          </a:p>
        </p:txBody>
      </p:sp>
      <p:sp>
        <p:nvSpPr>
          <p:cNvPr id="15" name="Rectangle 14">
            <a:extLst>
              <a:ext uri="{FF2B5EF4-FFF2-40B4-BE49-F238E27FC236}">
                <a16:creationId xmlns:a16="http://schemas.microsoft.com/office/drawing/2014/main" id="{0B078AF3-6131-4A08-9B73-00FFE966F2F3}"/>
              </a:ext>
            </a:extLst>
          </p:cNvPr>
          <p:cNvSpPr/>
          <p:nvPr/>
        </p:nvSpPr>
        <p:spPr bwMode="auto">
          <a:xfrm>
            <a:off x="2850959" y="47043"/>
            <a:ext cx="290285" cy="290285"/>
          </a:xfrm>
          <a:prstGeom prst="rect">
            <a:avLst/>
          </a:prstGeom>
          <a:solidFill>
            <a:schemeClr val="accent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34" charset="-128"/>
            </a:endParaRPr>
          </a:p>
        </p:txBody>
      </p:sp>
      <p:sp>
        <p:nvSpPr>
          <p:cNvPr id="11" name="TextBox 18">
            <a:extLst>
              <a:ext uri="{FF2B5EF4-FFF2-40B4-BE49-F238E27FC236}">
                <a16:creationId xmlns:a16="http://schemas.microsoft.com/office/drawing/2014/main" id="{BF568962-0373-43F5-BC08-A5E5B2B260B1}"/>
              </a:ext>
            </a:extLst>
          </p:cNvPr>
          <p:cNvSpPr txBox="1"/>
          <p:nvPr/>
        </p:nvSpPr>
        <p:spPr>
          <a:xfrm>
            <a:off x="7277356" y="81351"/>
            <a:ext cx="2573572" cy="287771"/>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ct val="85000"/>
              </a:lnSpc>
            </a:pPr>
            <a:r>
              <a:rPr lang="en-US" sz="2200" b="1">
                <a:solidFill>
                  <a:schemeClr val="accent3"/>
                </a:solidFill>
              </a:rPr>
              <a:t>Other / </a:t>
            </a:r>
            <a:r>
              <a:rPr lang="en-US" sz="2200" b="1" dirty="0">
                <a:solidFill>
                  <a:schemeClr val="accent3"/>
                </a:solidFill>
              </a:rPr>
              <a:t>don’t know</a:t>
            </a:r>
          </a:p>
        </p:txBody>
      </p:sp>
      <p:sp>
        <p:nvSpPr>
          <p:cNvPr id="13" name="Rectangle 12">
            <a:extLst>
              <a:ext uri="{FF2B5EF4-FFF2-40B4-BE49-F238E27FC236}">
                <a16:creationId xmlns:a16="http://schemas.microsoft.com/office/drawing/2014/main" id="{F5C1A1C0-02B9-48A7-8D05-7556D5018CB4}"/>
              </a:ext>
            </a:extLst>
          </p:cNvPr>
          <p:cNvSpPr/>
          <p:nvPr/>
        </p:nvSpPr>
        <p:spPr bwMode="auto">
          <a:xfrm>
            <a:off x="6935007" y="47043"/>
            <a:ext cx="290285" cy="290285"/>
          </a:xfrm>
          <a:prstGeom prst="rect">
            <a:avLst/>
          </a:prstGeom>
          <a:solidFill>
            <a:schemeClr val="accent3"/>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34" charset="-128"/>
            </a:endParaRPr>
          </a:p>
        </p:txBody>
      </p:sp>
    </p:spTree>
    <p:extLst>
      <p:ext uri="{BB962C8B-B14F-4D97-AF65-F5344CB8AC3E}">
        <p14:creationId xmlns:p14="http://schemas.microsoft.com/office/powerpoint/2010/main" val="781724972"/>
      </p:ext>
    </p:extLst>
  </p:cSld>
  <p:clrMapOvr>
    <a:masterClrMapping/>
  </p:clrMapOvr>
</p:sld>
</file>

<file path=ppt/theme/theme1.xml><?xml version="1.0" encoding="utf-8"?>
<a:theme xmlns:a="http://schemas.openxmlformats.org/drawingml/2006/main" name="Grattan charts">
  <a:themeElements>
    <a:clrScheme name="Custom 3">
      <a:dk1>
        <a:srgbClr val="000000"/>
      </a:dk1>
      <a:lt1>
        <a:srgbClr val="FFFFFF"/>
      </a:lt1>
      <a:dk2>
        <a:srgbClr val="A02226"/>
      </a:dk2>
      <a:lt2>
        <a:srgbClr val="621214"/>
      </a:lt2>
      <a:accent1>
        <a:srgbClr val="D4582A"/>
      </a:accent1>
      <a:accent2>
        <a:srgbClr val="F68B33"/>
      </a:accent2>
      <a:accent3>
        <a:srgbClr val="FFC35A"/>
      </a:accent3>
      <a:accent4>
        <a:srgbClr val="FFE07F"/>
      </a:accent4>
      <a:accent5>
        <a:srgbClr val="F3901D"/>
      </a:accent5>
      <a:accent6>
        <a:srgbClr val="6A737B"/>
      </a:accent6>
      <a:hlink>
        <a:srgbClr val="621214"/>
      </a:hlink>
      <a:folHlink>
        <a:srgbClr val="A02226"/>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ea typeface="ＭＳ Ｐゴシック"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ea typeface="ＭＳ Ｐゴシック" pitchFamily="34" charset="-128"/>
          </a:defRPr>
        </a:defPPr>
      </a:lstStyle>
    </a:lnDef>
    <a:txDef>
      <a:spPr>
        <a:noFill/>
      </a:spPr>
      <a:bodyPr wrap="square" lIns="0" tIns="0" rIns="0" bIns="0" rtlCol="0">
        <a:spAutoFit/>
      </a:bodyPr>
      <a:lstStyle>
        <a:defPPr>
          <a:defRPr sz="2200" b="1" dirty="0" smtClean="0"/>
        </a:defPPr>
      </a:lstStyle>
    </a:txDef>
  </a:objectDefaults>
  <a:extraClrSchemeLst>
    <a:extraClrScheme>
      <a:clrScheme name="Blank Presentation 1">
        <a:dk1>
          <a:srgbClr val="000000"/>
        </a:dk1>
        <a:lt1>
          <a:srgbClr val="FFFFFF"/>
        </a:lt1>
        <a:dk2>
          <a:srgbClr val="621214"/>
        </a:dk2>
        <a:lt2>
          <a:srgbClr val="A02226"/>
        </a:lt2>
        <a:accent1>
          <a:srgbClr val="FFE07F"/>
        </a:accent1>
        <a:accent2>
          <a:srgbClr val="FFC35A"/>
        </a:accent2>
        <a:accent3>
          <a:srgbClr val="FFFFFF"/>
        </a:accent3>
        <a:accent4>
          <a:srgbClr val="000000"/>
        </a:accent4>
        <a:accent5>
          <a:srgbClr val="FFEDC0"/>
        </a:accent5>
        <a:accent6>
          <a:srgbClr val="E7B051"/>
        </a:accent6>
        <a:hlink>
          <a:srgbClr val="F68B33"/>
        </a:hlink>
        <a:folHlink>
          <a:srgbClr val="D4582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Chart guidebook.potx" id="{2EE82076-764F-47E0-AD28-B3057FFDF160}" vid="{CC9D1C46-8BCD-46E9-B4AF-E87378CAC303}"/>
    </a:ext>
  </a:extLst>
</a:theme>
</file>

<file path=ppt/theme/theme2.xml><?xml version="1.0" encoding="utf-8"?>
<a:theme xmlns:a="http://schemas.openxmlformats.org/drawingml/2006/main" name="NEW IMPROVED Charts for REPORTS 16 MAY 2016">
  <a:themeElements>
    <a:clrScheme name="Grattan">
      <a:dk1>
        <a:srgbClr val="000000"/>
      </a:dk1>
      <a:lt1>
        <a:srgbClr val="FFFFFF"/>
      </a:lt1>
      <a:dk2>
        <a:srgbClr val="A02226"/>
      </a:dk2>
      <a:lt2>
        <a:srgbClr val="621214"/>
      </a:lt2>
      <a:accent1>
        <a:srgbClr val="D4582A"/>
      </a:accent1>
      <a:accent2>
        <a:srgbClr val="F68B33"/>
      </a:accent2>
      <a:accent3>
        <a:srgbClr val="FFC35A"/>
      </a:accent3>
      <a:accent4>
        <a:srgbClr val="FFE07F"/>
      </a:accent4>
      <a:accent5>
        <a:srgbClr val="F3901D"/>
      </a:accent5>
      <a:accent6>
        <a:srgbClr val="6A737B"/>
      </a:accent6>
      <a:hlink>
        <a:srgbClr val="757575"/>
      </a:hlink>
      <a:folHlink>
        <a:srgbClr val="AEAEAE"/>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ea typeface="ＭＳ Ｐゴシック"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ea typeface="ＭＳ Ｐゴシック" pitchFamily="34" charset="-128"/>
          </a:defRPr>
        </a:defPPr>
      </a:lstStyle>
    </a:lnDef>
    <a:txDef>
      <a:spPr>
        <a:noFill/>
      </a:spPr>
      <a:bodyPr wrap="square" lIns="0" tIns="0" rIns="0" bIns="0" rtlCol="0">
        <a:spAutoFit/>
      </a:bodyPr>
      <a:lstStyle>
        <a:defPPr>
          <a:defRPr sz="2200" b="1" dirty="0" smtClean="0"/>
        </a:defPPr>
      </a:lstStyle>
    </a:txDef>
  </a:objectDefaults>
  <a:extraClrSchemeLst>
    <a:extraClrScheme>
      <a:clrScheme name="Blank Presentation 1">
        <a:dk1>
          <a:srgbClr val="000000"/>
        </a:dk1>
        <a:lt1>
          <a:srgbClr val="FFFFFF"/>
        </a:lt1>
        <a:dk2>
          <a:srgbClr val="621214"/>
        </a:dk2>
        <a:lt2>
          <a:srgbClr val="A02226"/>
        </a:lt2>
        <a:accent1>
          <a:srgbClr val="FFE07F"/>
        </a:accent1>
        <a:accent2>
          <a:srgbClr val="FFC35A"/>
        </a:accent2>
        <a:accent3>
          <a:srgbClr val="FFFFFF"/>
        </a:accent3>
        <a:accent4>
          <a:srgbClr val="000000"/>
        </a:accent4>
        <a:accent5>
          <a:srgbClr val="FFEDC0"/>
        </a:accent5>
        <a:accent6>
          <a:srgbClr val="E7B051"/>
        </a:accent6>
        <a:hlink>
          <a:srgbClr val="F68B33"/>
        </a:hlink>
        <a:folHlink>
          <a:srgbClr val="D4582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Chart guidebook.potx" id="{2EE82076-764F-47E0-AD28-B3057FFDF160}" vid="{CAAC5645-32E5-4C35-AA32-18626B1082CC}"/>
    </a:ext>
  </a:ext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Grattan">
    <a:dk1>
      <a:srgbClr val="000000"/>
    </a:dk1>
    <a:lt1>
      <a:srgbClr val="FFFFFF"/>
    </a:lt1>
    <a:dk2>
      <a:srgbClr val="A02226"/>
    </a:dk2>
    <a:lt2>
      <a:srgbClr val="621214"/>
    </a:lt2>
    <a:accent1>
      <a:srgbClr val="D4582A"/>
    </a:accent1>
    <a:accent2>
      <a:srgbClr val="F68B33"/>
    </a:accent2>
    <a:accent3>
      <a:srgbClr val="FFC35A"/>
    </a:accent3>
    <a:accent4>
      <a:srgbClr val="FFE07F"/>
    </a:accent4>
    <a:accent5>
      <a:srgbClr val="F3901D"/>
    </a:accent5>
    <a:accent6>
      <a:srgbClr val="6A737B"/>
    </a:accent6>
    <a:hlink>
      <a:srgbClr val="757575"/>
    </a:hlink>
    <a:folHlink>
      <a:srgbClr val="AEAEAE"/>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0.xml><?xml version="1.0" encoding="utf-8"?>
<a:themeOverride xmlns:a="http://schemas.openxmlformats.org/drawingml/2006/main">
  <a:clrScheme name="Grattan">
    <a:dk1>
      <a:srgbClr val="000000"/>
    </a:dk1>
    <a:lt1>
      <a:srgbClr val="FFFFFF"/>
    </a:lt1>
    <a:dk2>
      <a:srgbClr val="A02226"/>
    </a:dk2>
    <a:lt2>
      <a:srgbClr val="621214"/>
    </a:lt2>
    <a:accent1>
      <a:srgbClr val="D4582A"/>
    </a:accent1>
    <a:accent2>
      <a:srgbClr val="F68B33"/>
    </a:accent2>
    <a:accent3>
      <a:srgbClr val="FFC35A"/>
    </a:accent3>
    <a:accent4>
      <a:srgbClr val="FFE07F"/>
    </a:accent4>
    <a:accent5>
      <a:srgbClr val="F3901D"/>
    </a:accent5>
    <a:accent6>
      <a:srgbClr val="6A737B"/>
    </a:accent6>
    <a:hlink>
      <a:srgbClr val="757575"/>
    </a:hlink>
    <a:folHlink>
      <a:srgbClr val="AEAEAE"/>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1.xml><?xml version="1.0" encoding="utf-8"?>
<a:themeOverride xmlns:a="http://schemas.openxmlformats.org/drawingml/2006/main">
  <a:clrScheme name="Grattan">
    <a:dk1>
      <a:srgbClr val="000000"/>
    </a:dk1>
    <a:lt1>
      <a:srgbClr val="FFFFFF"/>
    </a:lt1>
    <a:dk2>
      <a:srgbClr val="A02226"/>
    </a:dk2>
    <a:lt2>
      <a:srgbClr val="621214"/>
    </a:lt2>
    <a:accent1>
      <a:srgbClr val="D4582A"/>
    </a:accent1>
    <a:accent2>
      <a:srgbClr val="F68B33"/>
    </a:accent2>
    <a:accent3>
      <a:srgbClr val="FFC35A"/>
    </a:accent3>
    <a:accent4>
      <a:srgbClr val="FFE07F"/>
    </a:accent4>
    <a:accent5>
      <a:srgbClr val="F3901D"/>
    </a:accent5>
    <a:accent6>
      <a:srgbClr val="6A737B"/>
    </a:accent6>
    <a:hlink>
      <a:srgbClr val="757575"/>
    </a:hlink>
    <a:folHlink>
      <a:srgbClr val="AEAEAE"/>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2.xml><?xml version="1.0" encoding="utf-8"?>
<a:themeOverride xmlns:a="http://schemas.openxmlformats.org/drawingml/2006/main">
  <a:clrScheme name="Grattan">
    <a:dk1>
      <a:srgbClr val="000000"/>
    </a:dk1>
    <a:lt1>
      <a:srgbClr val="FFFFFF"/>
    </a:lt1>
    <a:dk2>
      <a:srgbClr val="A02226"/>
    </a:dk2>
    <a:lt2>
      <a:srgbClr val="621214"/>
    </a:lt2>
    <a:accent1>
      <a:srgbClr val="D4582A"/>
    </a:accent1>
    <a:accent2>
      <a:srgbClr val="F68B33"/>
    </a:accent2>
    <a:accent3>
      <a:srgbClr val="FFC35A"/>
    </a:accent3>
    <a:accent4>
      <a:srgbClr val="FFE07F"/>
    </a:accent4>
    <a:accent5>
      <a:srgbClr val="F3901D"/>
    </a:accent5>
    <a:accent6>
      <a:srgbClr val="6A737B"/>
    </a:accent6>
    <a:hlink>
      <a:srgbClr val="757575"/>
    </a:hlink>
    <a:folHlink>
      <a:srgbClr val="AEAEAE"/>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3.xml><?xml version="1.0" encoding="utf-8"?>
<a:themeOverride xmlns:a="http://schemas.openxmlformats.org/drawingml/2006/main">
  <a:clrScheme name="Grattan">
    <a:dk1>
      <a:srgbClr val="000000"/>
    </a:dk1>
    <a:lt1>
      <a:srgbClr val="FFFFFF"/>
    </a:lt1>
    <a:dk2>
      <a:srgbClr val="A02226"/>
    </a:dk2>
    <a:lt2>
      <a:srgbClr val="621214"/>
    </a:lt2>
    <a:accent1>
      <a:srgbClr val="D4582A"/>
    </a:accent1>
    <a:accent2>
      <a:srgbClr val="F68B33"/>
    </a:accent2>
    <a:accent3>
      <a:srgbClr val="FFC35A"/>
    </a:accent3>
    <a:accent4>
      <a:srgbClr val="FFE07F"/>
    </a:accent4>
    <a:accent5>
      <a:srgbClr val="F3901D"/>
    </a:accent5>
    <a:accent6>
      <a:srgbClr val="6A737B"/>
    </a:accent6>
    <a:hlink>
      <a:srgbClr val="757575"/>
    </a:hlink>
    <a:folHlink>
      <a:srgbClr val="AEAEAE"/>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4.xml><?xml version="1.0" encoding="utf-8"?>
<a:themeOverride xmlns:a="http://schemas.openxmlformats.org/drawingml/2006/main">
  <a:clrScheme name="Grattan 1">
    <a:dk1>
      <a:srgbClr val="000000"/>
    </a:dk1>
    <a:lt1>
      <a:srgbClr val="FFFFFF"/>
    </a:lt1>
    <a:dk2>
      <a:srgbClr val="621214"/>
    </a:dk2>
    <a:lt2>
      <a:srgbClr val="A02226"/>
    </a:lt2>
    <a:accent1>
      <a:srgbClr val="D4582A"/>
    </a:accent1>
    <a:accent2>
      <a:srgbClr val="F68B33"/>
    </a:accent2>
    <a:accent3>
      <a:srgbClr val="FFC35A"/>
    </a:accent3>
    <a:accent4>
      <a:srgbClr val="FFE07F"/>
    </a:accent4>
    <a:accent5>
      <a:srgbClr val="F3901D"/>
    </a:accent5>
    <a:accent6>
      <a:srgbClr val="6A737B"/>
    </a:accent6>
    <a:hlink>
      <a:srgbClr val="757575"/>
    </a:hlink>
    <a:folHlink>
      <a:srgbClr val="AEAEAE"/>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5.xml><?xml version="1.0" encoding="utf-8"?>
<a:themeOverride xmlns:a="http://schemas.openxmlformats.org/drawingml/2006/main">
  <a:clrScheme name="Grattan 1">
    <a:dk1>
      <a:srgbClr val="000000"/>
    </a:dk1>
    <a:lt1>
      <a:srgbClr val="FFFFFF"/>
    </a:lt1>
    <a:dk2>
      <a:srgbClr val="621214"/>
    </a:dk2>
    <a:lt2>
      <a:srgbClr val="A02226"/>
    </a:lt2>
    <a:accent1>
      <a:srgbClr val="D4582A"/>
    </a:accent1>
    <a:accent2>
      <a:srgbClr val="F68B33"/>
    </a:accent2>
    <a:accent3>
      <a:srgbClr val="FFC35A"/>
    </a:accent3>
    <a:accent4>
      <a:srgbClr val="FFE07F"/>
    </a:accent4>
    <a:accent5>
      <a:srgbClr val="F3901D"/>
    </a:accent5>
    <a:accent6>
      <a:srgbClr val="6A737B"/>
    </a:accent6>
    <a:hlink>
      <a:srgbClr val="757575"/>
    </a:hlink>
    <a:folHlink>
      <a:srgbClr val="AEAEAE"/>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6.xml><?xml version="1.0" encoding="utf-8"?>
<a:themeOverride xmlns:a="http://schemas.openxmlformats.org/drawingml/2006/main">
  <a:clrScheme name="Grattan 1">
    <a:dk1>
      <a:srgbClr val="000000"/>
    </a:dk1>
    <a:lt1>
      <a:srgbClr val="FFFFFF"/>
    </a:lt1>
    <a:dk2>
      <a:srgbClr val="621214"/>
    </a:dk2>
    <a:lt2>
      <a:srgbClr val="A02226"/>
    </a:lt2>
    <a:accent1>
      <a:srgbClr val="D4582A"/>
    </a:accent1>
    <a:accent2>
      <a:srgbClr val="F68B33"/>
    </a:accent2>
    <a:accent3>
      <a:srgbClr val="FFC35A"/>
    </a:accent3>
    <a:accent4>
      <a:srgbClr val="FFE07F"/>
    </a:accent4>
    <a:accent5>
      <a:srgbClr val="F3901D"/>
    </a:accent5>
    <a:accent6>
      <a:srgbClr val="6A737B"/>
    </a:accent6>
    <a:hlink>
      <a:srgbClr val="757575"/>
    </a:hlink>
    <a:folHlink>
      <a:srgbClr val="AEAEAE"/>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7.xml><?xml version="1.0" encoding="utf-8"?>
<a:themeOverride xmlns:a="http://schemas.openxmlformats.org/drawingml/2006/main">
  <a:clrScheme name="Grattan 1">
    <a:dk1>
      <a:srgbClr val="000000"/>
    </a:dk1>
    <a:lt1>
      <a:srgbClr val="FFFFFF"/>
    </a:lt1>
    <a:dk2>
      <a:srgbClr val="621214"/>
    </a:dk2>
    <a:lt2>
      <a:srgbClr val="A02226"/>
    </a:lt2>
    <a:accent1>
      <a:srgbClr val="D4582A"/>
    </a:accent1>
    <a:accent2>
      <a:srgbClr val="F68B33"/>
    </a:accent2>
    <a:accent3>
      <a:srgbClr val="FFC35A"/>
    </a:accent3>
    <a:accent4>
      <a:srgbClr val="FFE07F"/>
    </a:accent4>
    <a:accent5>
      <a:srgbClr val="F3901D"/>
    </a:accent5>
    <a:accent6>
      <a:srgbClr val="6A737B"/>
    </a:accent6>
    <a:hlink>
      <a:srgbClr val="757575"/>
    </a:hlink>
    <a:folHlink>
      <a:srgbClr val="AEAEAE"/>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8.xml><?xml version="1.0" encoding="utf-8"?>
<a:themeOverride xmlns:a="http://schemas.openxmlformats.org/drawingml/2006/main">
  <a:clrScheme name="Grattan 1">
    <a:dk1>
      <a:srgbClr val="000000"/>
    </a:dk1>
    <a:lt1>
      <a:srgbClr val="FFFFFF"/>
    </a:lt1>
    <a:dk2>
      <a:srgbClr val="621214"/>
    </a:dk2>
    <a:lt2>
      <a:srgbClr val="A02226"/>
    </a:lt2>
    <a:accent1>
      <a:srgbClr val="D4582A"/>
    </a:accent1>
    <a:accent2>
      <a:srgbClr val="F68B33"/>
    </a:accent2>
    <a:accent3>
      <a:srgbClr val="FFC35A"/>
    </a:accent3>
    <a:accent4>
      <a:srgbClr val="FFE07F"/>
    </a:accent4>
    <a:accent5>
      <a:srgbClr val="F3901D"/>
    </a:accent5>
    <a:accent6>
      <a:srgbClr val="6A737B"/>
    </a:accent6>
    <a:hlink>
      <a:srgbClr val="757575"/>
    </a:hlink>
    <a:folHlink>
      <a:srgbClr val="AEAEAE"/>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9.xml><?xml version="1.0" encoding="utf-8"?>
<a:themeOverride xmlns:a="http://schemas.openxmlformats.org/drawingml/2006/main">
  <a:clrScheme name="Grattan 1">
    <a:dk1>
      <a:srgbClr val="000000"/>
    </a:dk1>
    <a:lt1>
      <a:srgbClr val="FFFFFF"/>
    </a:lt1>
    <a:dk2>
      <a:srgbClr val="621214"/>
    </a:dk2>
    <a:lt2>
      <a:srgbClr val="A02226"/>
    </a:lt2>
    <a:accent1>
      <a:srgbClr val="D4582A"/>
    </a:accent1>
    <a:accent2>
      <a:srgbClr val="F68B33"/>
    </a:accent2>
    <a:accent3>
      <a:srgbClr val="FFC35A"/>
    </a:accent3>
    <a:accent4>
      <a:srgbClr val="FFE07F"/>
    </a:accent4>
    <a:accent5>
      <a:srgbClr val="F3901D"/>
    </a:accent5>
    <a:accent6>
      <a:srgbClr val="6A737B"/>
    </a:accent6>
    <a:hlink>
      <a:srgbClr val="757575"/>
    </a:hlink>
    <a:folHlink>
      <a:srgbClr val="AEAEAE"/>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Grattan">
    <a:dk1>
      <a:srgbClr val="000000"/>
    </a:dk1>
    <a:lt1>
      <a:srgbClr val="FFFFFF"/>
    </a:lt1>
    <a:dk2>
      <a:srgbClr val="A02226"/>
    </a:dk2>
    <a:lt2>
      <a:srgbClr val="621214"/>
    </a:lt2>
    <a:accent1>
      <a:srgbClr val="D4582A"/>
    </a:accent1>
    <a:accent2>
      <a:srgbClr val="F68B33"/>
    </a:accent2>
    <a:accent3>
      <a:srgbClr val="FFC35A"/>
    </a:accent3>
    <a:accent4>
      <a:srgbClr val="FFE07F"/>
    </a:accent4>
    <a:accent5>
      <a:srgbClr val="F3901D"/>
    </a:accent5>
    <a:accent6>
      <a:srgbClr val="6A737B"/>
    </a:accent6>
    <a:hlink>
      <a:srgbClr val="757575"/>
    </a:hlink>
    <a:folHlink>
      <a:srgbClr val="AEAEAE"/>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0.xml><?xml version="1.0" encoding="utf-8"?>
<a:themeOverride xmlns:a="http://schemas.openxmlformats.org/drawingml/2006/main">
  <a:clrScheme name="Grattan 1">
    <a:dk1>
      <a:srgbClr val="000000"/>
    </a:dk1>
    <a:lt1>
      <a:srgbClr val="FFFFFF"/>
    </a:lt1>
    <a:dk2>
      <a:srgbClr val="621214"/>
    </a:dk2>
    <a:lt2>
      <a:srgbClr val="A02226"/>
    </a:lt2>
    <a:accent1>
      <a:srgbClr val="D4582A"/>
    </a:accent1>
    <a:accent2>
      <a:srgbClr val="F68B33"/>
    </a:accent2>
    <a:accent3>
      <a:srgbClr val="FFC35A"/>
    </a:accent3>
    <a:accent4>
      <a:srgbClr val="FFE07F"/>
    </a:accent4>
    <a:accent5>
      <a:srgbClr val="F3901D"/>
    </a:accent5>
    <a:accent6>
      <a:srgbClr val="6A737B"/>
    </a:accent6>
    <a:hlink>
      <a:srgbClr val="757575"/>
    </a:hlink>
    <a:folHlink>
      <a:srgbClr val="AEAEAE"/>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1.xml><?xml version="1.0" encoding="utf-8"?>
<a:themeOverride xmlns:a="http://schemas.openxmlformats.org/drawingml/2006/main">
  <a:clrScheme name="Grattan 1">
    <a:dk1>
      <a:srgbClr val="000000"/>
    </a:dk1>
    <a:lt1>
      <a:srgbClr val="FFFFFF"/>
    </a:lt1>
    <a:dk2>
      <a:srgbClr val="621214"/>
    </a:dk2>
    <a:lt2>
      <a:srgbClr val="A02226"/>
    </a:lt2>
    <a:accent1>
      <a:srgbClr val="D4582A"/>
    </a:accent1>
    <a:accent2>
      <a:srgbClr val="F68B33"/>
    </a:accent2>
    <a:accent3>
      <a:srgbClr val="FFC35A"/>
    </a:accent3>
    <a:accent4>
      <a:srgbClr val="FFE07F"/>
    </a:accent4>
    <a:accent5>
      <a:srgbClr val="F3901D"/>
    </a:accent5>
    <a:accent6>
      <a:srgbClr val="6A737B"/>
    </a:accent6>
    <a:hlink>
      <a:srgbClr val="757575"/>
    </a:hlink>
    <a:folHlink>
      <a:srgbClr val="AEAEAE"/>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2.xml><?xml version="1.0" encoding="utf-8"?>
<a:themeOverride xmlns:a="http://schemas.openxmlformats.org/drawingml/2006/main">
  <a:clrScheme name="Grattan 1">
    <a:dk1>
      <a:srgbClr val="000000"/>
    </a:dk1>
    <a:lt1>
      <a:srgbClr val="FFFFFF"/>
    </a:lt1>
    <a:dk2>
      <a:srgbClr val="621214"/>
    </a:dk2>
    <a:lt2>
      <a:srgbClr val="A02226"/>
    </a:lt2>
    <a:accent1>
      <a:srgbClr val="D4582A"/>
    </a:accent1>
    <a:accent2>
      <a:srgbClr val="F68B33"/>
    </a:accent2>
    <a:accent3>
      <a:srgbClr val="FFC35A"/>
    </a:accent3>
    <a:accent4>
      <a:srgbClr val="FFE07F"/>
    </a:accent4>
    <a:accent5>
      <a:srgbClr val="F3901D"/>
    </a:accent5>
    <a:accent6>
      <a:srgbClr val="6A737B"/>
    </a:accent6>
    <a:hlink>
      <a:srgbClr val="757575"/>
    </a:hlink>
    <a:folHlink>
      <a:srgbClr val="AEAEAE"/>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3.xml><?xml version="1.0" encoding="utf-8"?>
<a:themeOverride xmlns:a="http://schemas.openxmlformats.org/drawingml/2006/main">
  <a:clrScheme name="Grattan 1">
    <a:dk1>
      <a:srgbClr val="000000"/>
    </a:dk1>
    <a:lt1>
      <a:srgbClr val="FFFFFF"/>
    </a:lt1>
    <a:dk2>
      <a:srgbClr val="621214"/>
    </a:dk2>
    <a:lt2>
      <a:srgbClr val="A02226"/>
    </a:lt2>
    <a:accent1>
      <a:srgbClr val="D4582A"/>
    </a:accent1>
    <a:accent2>
      <a:srgbClr val="F68B33"/>
    </a:accent2>
    <a:accent3>
      <a:srgbClr val="FFC35A"/>
    </a:accent3>
    <a:accent4>
      <a:srgbClr val="FFE07F"/>
    </a:accent4>
    <a:accent5>
      <a:srgbClr val="F3901D"/>
    </a:accent5>
    <a:accent6>
      <a:srgbClr val="6A737B"/>
    </a:accent6>
    <a:hlink>
      <a:srgbClr val="757575"/>
    </a:hlink>
    <a:folHlink>
      <a:srgbClr val="AEAEAE"/>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4.xml><?xml version="1.0" encoding="utf-8"?>
<a:themeOverride xmlns:a="http://schemas.openxmlformats.org/drawingml/2006/main">
  <a:clrScheme name="Grattan 1">
    <a:dk1>
      <a:srgbClr val="000000"/>
    </a:dk1>
    <a:lt1>
      <a:srgbClr val="FFFFFF"/>
    </a:lt1>
    <a:dk2>
      <a:srgbClr val="621214"/>
    </a:dk2>
    <a:lt2>
      <a:srgbClr val="A02226"/>
    </a:lt2>
    <a:accent1>
      <a:srgbClr val="D4582A"/>
    </a:accent1>
    <a:accent2>
      <a:srgbClr val="F68B33"/>
    </a:accent2>
    <a:accent3>
      <a:srgbClr val="FFC35A"/>
    </a:accent3>
    <a:accent4>
      <a:srgbClr val="FFE07F"/>
    </a:accent4>
    <a:accent5>
      <a:srgbClr val="F3901D"/>
    </a:accent5>
    <a:accent6>
      <a:srgbClr val="6A737B"/>
    </a:accent6>
    <a:hlink>
      <a:srgbClr val="757575"/>
    </a:hlink>
    <a:folHlink>
      <a:srgbClr val="AEAEAE"/>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5.xml><?xml version="1.0" encoding="utf-8"?>
<a:themeOverride xmlns:a="http://schemas.openxmlformats.org/drawingml/2006/main">
  <a:clrScheme name="Grattan 1">
    <a:dk1>
      <a:srgbClr val="000000"/>
    </a:dk1>
    <a:lt1>
      <a:srgbClr val="FFFFFF"/>
    </a:lt1>
    <a:dk2>
      <a:srgbClr val="621214"/>
    </a:dk2>
    <a:lt2>
      <a:srgbClr val="A02226"/>
    </a:lt2>
    <a:accent1>
      <a:srgbClr val="D4582A"/>
    </a:accent1>
    <a:accent2>
      <a:srgbClr val="F68B33"/>
    </a:accent2>
    <a:accent3>
      <a:srgbClr val="FFC35A"/>
    </a:accent3>
    <a:accent4>
      <a:srgbClr val="FFE07F"/>
    </a:accent4>
    <a:accent5>
      <a:srgbClr val="F3901D"/>
    </a:accent5>
    <a:accent6>
      <a:srgbClr val="6A737B"/>
    </a:accent6>
    <a:hlink>
      <a:srgbClr val="757575"/>
    </a:hlink>
    <a:folHlink>
      <a:srgbClr val="AEAEAE"/>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6.xml><?xml version="1.0" encoding="utf-8"?>
<a:themeOverride xmlns:a="http://schemas.openxmlformats.org/drawingml/2006/main">
  <a:clrScheme name="Grattan">
    <a:dk1>
      <a:srgbClr val="000000"/>
    </a:dk1>
    <a:lt1>
      <a:srgbClr val="FFFFFF"/>
    </a:lt1>
    <a:dk2>
      <a:srgbClr val="A02226"/>
    </a:dk2>
    <a:lt2>
      <a:srgbClr val="621214"/>
    </a:lt2>
    <a:accent1>
      <a:srgbClr val="D4582A"/>
    </a:accent1>
    <a:accent2>
      <a:srgbClr val="F68B33"/>
    </a:accent2>
    <a:accent3>
      <a:srgbClr val="FFC35A"/>
    </a:accent3>
    <a:accent4>
      <a:srgbClr val="FFE07F"/>
    </a:accent4>
    <a:accent5>
      <a:srgbClr val="F3901D"/>
    </a:accent5>
    <a:accent6>
      <a:srgbClr val="6A737B"/>
    </a:accent6>
    <a:hlink>
      <a:srgbClr val="757575"/>
    </a:hlink>
    <a:folHlink>
      <a:srgbClr val="AEAEAE"/>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7.xml><?xml version="1.0" encoding="utf-8"?>
<a:themeOverride xmlns:a="http://schemas.openxmlformats.org/drawingml/2006/main">
  <a:clrScheme name="Grattan">
    <a:dk1>
      <a:srgbClr val="000000"/>
    </a:dk1>
    <a:lt1>
      <a:srgbClr val="FFFFFF"/>
    </a:lt1>
    <a:dk2>
      <a:srgbClr val="A02226"/>
    </a:dk2>
    <a:lt2>
      <a:srgbClr val="621214"/>
    </a:lt2>
    <a:accent1>
      <a:srgbClr val="D4582A"/>
    </a:accent1>
    <a:accent2>
      <a:srgbClr val="F68B33"/>
    </a:accent2>
    <a:accent3>
      <a:srgbClr val="FFC35A"/>
    </a:accent3>
    <a:accent4>
      <a:srgbClr val="FFE07F"/>
    </a:accent4>
    <a:accent5>
      <a:srgbClr val="F3901D"/>
    </a:accent5>
    <a:accent6>
      <a:srgbClr val="6A737B"/>
    </a:accent6>
    <a:hlink>
      <a:srgbClr val="757575"/>
    </a:hlink>
    <a:folHlink>
      <a:srgbClr val="AEAEAE"/>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8.xml><?xml version="1.0" encoding="utf-8"?>
<a:themeOverride xmlns:a="http://schemas.openxmlformats.org/drawingml/2006/main">
  <a:clrScheme name="Grattan 1">
    <a:dk1>
      <a:srgbClr val="000000"/>
    </a:dk1>
    <a:lt1>
      <a:srgbClr val="FFFFFF"/>
    </a:lt1>
    <a:dk2>
      <a:srgbClr val="621214"/>
    </a:dk2>
    <a:lt2>
      <a:srgbClr val="A02226"/>
    </a:lt2>
    <a:accent1>
      <a:srgbClr val="D4582A"/>
    </a:accent1>
    <a:accent2>
      <a:srgbClr val="F68B33"/>
    </a:accent2>
    <a:accent3>
      <a:srgbClr val="FFC35A"/>
    </a:accent3>
    <a:accent4>
      <a:srgbClr val="FFE07F"/>
    </a:accent4>
    <a:accent5>
      <a:srgbClr val="F3901D"/>
    </a:accent5>
    <a:accent6>
      <a:srgbClr val="6A737B"/>
    </a:accent6>
    <a:hlink>
      <a:srgbClr val="757575"/>
    </a:hlink>
    <a:folHlink>
      <a:srgbClr val="AEAEAE"/>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9.xml><?xml version="1.0" encoding="utf-8"?>
<a:themeOverride xmlns:a="http://schemas.openxmlformats.org/drawingml/2006/main">
  <a:clrScheme name="Grattan">
    <a:dk1>
      <a:srgbClr val="000000"/>
    </a:dk1>
    <a:lt1>
      <a:srgbClr val="FFFFFF"/>
    </a:lt1>
    <a:dk2>
      <a:srgbClr val="A02226"/>
    </a:dk2>
    <a:lt2>
      <a:srgbClr val="621214"/>
    </a:lt2>
    <a:accent1>
      <a:srgbClr val="D4582A"/>
    </a:accent1>
    <a:accent2>
      <a:srgbClr val="F68B33"/>
    </a:accent2>
    <a:accent3>
      <a:srgbClr val="FFC35A"/>
    </a:accent3>
    <a:accent4>
      <a:srgbClr val="FFE07F"/>
    </a:accent4>
    <a:accent5>
      <a:srgbClr val="F3901D"/>
    </a:accent5>
    <a:accent6>
      <a:srgbClr val="6A737B"/>
    </a:accent6>
    <a:hlink>
      <a:srgbClr val="757575"/>
    </a:hlink>
    <a:folHlink>
      <a:srgbClr val="AEAEAE"/>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xml><?xml version="1.0" encoding="utf-8"?>
<a:themeOverride xmlns:a="http://schemas.openxmlformats.org/drawingml/2006/main">
  <a:clrScheme name="Grattan 1">
    <a:dk1>
      <a:srgbClr val="000000"/>
    </a:dk1>
    <a:lt1>
      <a:srgbClr val="FFFFFF"/>
    </a:lt1>
    <a:dk2>
      <a:srgbClr val="621214"/>
    </a:dk2>
    <a:lt2>
      <a:srgbClr val="A02226"/>
    </a:lt2>
    <a:accent1>
      <a:srgbClr val="D4582A"/>
    </a:accent1>
    <a:accent2>
      <a:srgbClr val="F68B33"/>
    </a:accent2>
    <a:accent3>
      <a:srgbClr val="FFC35A"/>
    </a:accent3>
    <a:accent4>
      <a:srgbClr val="FFE07F"/>
    </a:accent4>
    <a:accent5>
      <a:srgbClr val="F3901D"/>
    </a:accent5>
    <a:accent6>
      <a:srgbClr val="6A737B"/>
    </a:accent6>
    <a:hlink>
      <a:srgbClr val="757575"/>
    </a:hlink>
    <a:folHlink>
      <a:srgbClr val="AEAEAE"/>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0.xml><?xml version="1.0" encoding="utf-8"?>
<a:themeOverride xmlns:a="http://schemas.openxmlformats.org/drawingml/2006/main">
  <a:clrScheme name="Grattan">
    <a:dk1>
      <a:srgbClr val="000000"/>
    </a:dk1>
    <a:lt1>
      <a:srgbClr val="FFFFFF"/>
    </a:lt1>
    <a:dk2>
      <a:srgbClr val="A02226"/>
    </a:dk2>
    <a:lt2>
      <a:srgbClr val="621214"/>
    </a:lt2>
    <a:accent1>
      <a:srgbClr val="D4582A"/>
    </a:accent1>
    <a:accent2>
      <a:srgbClr val="F68B33"/>
    </a:accent2>
    <a:accent3>
      <a:srgbClr val="FFC35A"/>
    </a:accent3>
    <a:accent4>
      <a:srgbClr val="FFE07F"/>
    </a:accent4>
    <a:accent5>
      <a:srgbClr val="F3901D"/>
    </a:accent5>
    <a:accent6>
      <a:srgbClr val="6A737B"/>
    </a:accent6>
    <a:hlink>
      <a:srgbClr val="757575"/>
    </a:hlink>
    <a:folHlink>
      <a:srgbClr val="AEAEAE"/>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1.xml><?xml version="1.0" encoding="utf-8"?>
<a:themeOverride xmlns:a="http://schemas.openxmlformats.org/drawingml/2006/main">
  <a:clrScheme name="Grattan">
    <a:dk1>
      <a:srgbClr val="000000"/>
    </a:dk1>
    <a:lt1>
      <a:srgbClr val="FFFFFF"/>
    </a:lt1>
    <a:dk2>
      <a:srgbClr val="A02226"/>
    </a:dk2>
    <a:lt2>
      <a:srgbClr val="621214"/>
    </a:lt2>
    <a:accent1>
      <a:srgbClr val="D4582A"/>
    </a:accent1>
    <a:accent2>
      <a:srgbClr val="F68B33"/>
    </a:accent2>
    <a:accent3>
      <a:srgbClr val="FFC35A"/>
    </a:accent3>
    <a:accent4>
      <a:srgbClr val="FFE07F"/>
    </a:accent4>
    <a:accent5>
      <a:srgbClr val="F3901D"/>
    </a:accent5>
    <a:accent6>
      <a:srgbClr val="6A737B"/>
    </a:accent6>
    <a:hlink>
      <a:srgbClr val="757575"/>
    </a:hlink>
    <a:folHlink>
      <a:srgbClr val="AEAEAE"/>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2.xml><?xml version="1.0" encoding="utf-8"?>
<a:themeOverride xmlns:a="http://schemas.openxmlformats.org/drawingml/2006/main">
  <a:clrScheme name="Grattan">
    <a:dk1>
      <a:srgbClr val="000000"/>
    </a:dk1>
    <a:lt1>
      <a:srgbClr val="FFFFFF"/>
    </a:lt1>
    <a:dk2>
      <a:srgbClr val="A02226"/>
    </a:dk2>
    <a:lt2>
      <a:srgbClr val="621214"/>
    </a:lt2>
    <a:accent1>
      <a:srgbClr val="D4582A"/>
    </a:accent1>
    <a:accent2>
      <a:srgbClr val="F68B33"/>
    </a:accent2>
    <a:accent3>
      <a:srgbClr val="FFC35A"/>
    </a:accent3>
    <a:accent4>
      <a:srgbClr val="FFE07F"/>
    </a:accent4>
    <a:accent5>
      <a:srgbClr val="F3901D"/>
    </a:accent5>
    <a:accent6>
      <a:srgbClr val="6A737B"/>
    </a:accent6>
    <a:hlink>
      <a:srgbClr val="757575"/>
    </a:hlink>
    <a:folHlink>
      <a:srgbClr val="AEAEAE"/>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3.xml><?xml version="1.0" encoding="utf-8"?>
<a:themeOverride xmlns:a="http://schemas.openxmlformats.org/drawingml/2006/main">
  <a:clrScheme name="Grattan">
    <a:dk1>
      <a:srgbClr val="000000"/>
    </a:dk1>
    <a:lt1>
      <a:srgbClr val="FFFFFF"/>
    </a:lt1>
    <a:dk2>
      <a:srgbClr val="A02226"/>
    </a:dk2>
    <a:lt2>
      <a:srgbClr val="621214"/>
    </a:lt2>
    <a:accent1>
      <a:srgbClr val="D4582A"/>
    </a:accent1>
    <a:accent2>
      <a:srgbClr val="F68B33"/>
    </a:accent2>
    <a:accent3>
      <a:srgbClr val="FFC35A"/>
    </a:accent3>
    <a:accent4>
      <a:srgbClr val="FFE07F"/>
    </a:accent4>
    <a:accent5>
      <a:srgbClr val="F3901D"/>
    </a:accent5>
    <a:accent6>
      <a:srgbClr val="6A737B"/>
    </a:accent6>
    <a:hlink>
      <a:srgbClr val="757575"/>
    </a:hlink>
    <a:folHlink>
      <a:srgbClr val="AEAEAE"/>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4.xml><?xml version="1.0" encoding="utf-8"?>
<a:themeOverride xmlns:a="http://schemas.openxmlformats.org/drawingml/2006/main">
  <a:clrScheme name="Grattan">
    <a:dk1>
      <a:srgbClr val="000000"/>
    </a:dk1>
    <a:lt1>
      <a:srgbClr val="FFFFFF"/>
    </a:lt1>
    <a:dk2>
      <a:srgbClr val="A02226"/>
    </a:dk2>
    <a:lt2>
      <a:srgbClr val="621214"/>
    </a:lt2>
    <a:accent1>
      <a:srgbClr val="D4582A"/>
    </a:accent1>
    <a:accent2>
      <a:srgbClr val="F68B33"/>
    </a:accent2>
    <a:accent3>
      <a:srgbClr val="FFC35A"/>
    </a:accent3>
    <a:accent4>
      <a:srgbClr val="FFE07F"/>
    </a:accent4>
    <a:accent5>
      <a:srgbClr val="F3901D"/>
    </a:accent5>
    <a:accent6>
      <a:srgbClr val="6A737B"/>
    </a:accent6>
    <a:hlink>
      <a:srgbClr val="757575"/>
    </a:hlink>
    <a:folHlink>
      <a:srgbClr val="AEAEAE"/>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5.xml><?xml version="1.0" encoding="utf-8"?>
<a:themeOverride xmlns:a="http://schemas.openxmlformats.org/drawingml/2006/main">
  <a:clrScheme name="Grattan">
    <a:dk1>
      <a:srgbClr val="000000"/>
    </a:dk1>
    <a:lt1>
      <a:srgbClr val="FFFFFF"/>
    </a:lt1>
    <a:dk2>
      <a:srgbClr val="A02226"/>
    </a:dk2>
    <a:lt2>
      <a:srgbClr val="621214"/>
    </a:lt2>
    <a:accent1>
      <a:srgbClr val="D4582A"/>
    </a:accent1>
    <a:accent2>
      <a:srgbClr val="F68B33"/>
    </a:accent2>
    <a:accent3>
      <a:srgbClr val="FFC35A"/>
    </a:accent3>
    <a:accent4>
      <a:srgbClr val="FFE07F"/>
    </a:accent4>
    <a:accent5>
      <a:srgbClr val="F3901D"/>
    </a:accent5>
    <a:accent6>
      <a:srgbClr val="6A737B"/>
    </a:accent6>
    <a:hlink>
      <a:srgbClr val="757575"/>
    </a:hlink>
    <a:folHlink>
      <a:srgbClr val="AEAEAE"/>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6.xml><?xml version="1.0" encoding="utf-8"?>
<a:themeOverride xmlns:a="http://schemas.openxmlformats.org/drawingml/2006/main">
  <a:clrScheme name="Grattan 1">
    <a:dk1>
      <a:srgbClr val="000000"/>
    </a:dk1>
    <a:lt1>
      <a:srgbClr val="FFFFFF"/>
    </a:lt1>
    <a:dk2>
      <a:srgbClr val="621214"/>
    </a:dk2>
    <a:lt2>
      <a:srgbClr val="A02226"/>
    </a:lt2>
    <a:accent1>
      <a:srgbClr val="D4582A"/>
    </a:accent1>
    <a:accent2>
      <a:srgbClr val="F68B33"/>
    </a:accent2>
    <a:accent3>
      <a:srgbClr val="FFC35A"/>
    </a:accent3>
    <a:accent4>
      <a:srgbClr val="FFE07F"/>
    </a:accent4>
    <a:accent5>
      <a:srgbClr val="F3901D"/>
    </a:accent5>
    <a:accent6>
      <a:srgbClr val="6A737B"/>
    </a:accent6>
    <a:hlink>
      <a:srgbClr val="757575"/>
    </a:hlink>
    <a:folHlink>
      <a:srgbClr val="AEAEAE"/>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7.xml><?xml version="1.0" encoding="utf-8"?>
<a:themeOverride xmlns:a="http://schemas.openxmlformats.org/drawingml/2006/main">
  <a:clrScheme name="Grattan 1">
    <a:dk1>
      <a:srgbClr val="000000"/>
    </a:dk1>
    <a:lt1>
      <a:srgbClr val="FFFFFF"/>
    </a:lt1>
    <a:dk2>
      <a:srgbClr val="621214"/>
    </a:dk2>
    <a:lt2>
      <a:srgbClr val="A02226"/>
    </a:lt2>
    <a:accent1>
      <a:srgbClr val="D4582A"/>
    </a:accent1>
    <a:accent2>
      <a:srgbClr val="F68B33"/>
    </a:accent2>
    <a:accent3>
      <a:srgbClr val="FFC35A"/>
    </a:accent3>
    <a:accent4>
      <a:srgbClr val="FFE07F"/>
    </a:accent4>
    <a:accent5>
      <a:srgbClr val="F3901D"/>
    </a:accent5>
    <a:accent6>
      <a:srgbClr val="6A737B"/>
    </a:accent6>
    <a:hlink>
      <a:srgbClr val="757575"/>
    </a:hlink>
    <a:folHlink>
      <a:srgbClr val="AEAEAE"/>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8.xml><?xml version="1.0" encoding="utf-8"?>
<a:themeOverride xmlns:a="http://schemas.openxmlformats.org/drawingml/2006/main">
  <a:clrScheme name="Grattan">
    <a:dk1>
      <a:srgbClr val="000000"/>
    </a:dk1>
    <a:lt1>
      <a:srgbClr val="FFFFFF"/>
    </a:lt1>
    <a:dk2>
      <a:srgbClr val="A02226"/>
    </a:dk2>
    <a:lt2>
      <a:srgbClr val="621214"/>
    </a:lt2>
    <a:accent1>
      <a:srgbClr val="D4582A"/>
    </a:accent1>
    <a:accent2>
      <a:srgbClr val="F68B33"/>
    </a:accent2>
    <a:accent3>
      <a:srgbClr val="FFC35A"/>
    </a:accent3>
    <a:accent4>
      <a:srgbClr val="FFE07F"/>
    </a:accent4>
    <a:accent5>
      <a:srgbClr val="F3901D"/>
    </a:accent5>
    <a:accent6>
      <a:srgbClr val="6A737B"/>
    </a:accent6>
    <a:hlink>
      <a:srgbClr val="757575"/>
    </a:hlink>
    <a:folHlink>
      <a:srgbClr val="AEAEAE"/>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9.xml><?xml version="1.0" encoding="utf-8"?>
<a:themeOverride xmlns:a="http://schemas.openxmlformats.org/drawingml/2006/main">
  <a:clrScheme name="Grattan">
    <a:dk1>
      <a:srgbClr val="000000"/>
    </a:dk1>
    <a:lt1>
      <a:srgbClr val="FFFFFF"/>
    </a:lt1>
    <a:dk2>
      <a:srgbClr val="A02226"/>
    </a:dk2>
    <a:lt2>
      <a:srgbClr val="621214"/>
    </a:lt2>
    <a:accent1>
      <a:srgbClr val="D4582A"/>
    </a:accent1>
    <a:accent2>
      <a:srgbClr val="F68B33"/>
    </a:accent2>
    <a:accent3>
      <a:srgbClr val="FFC35A"/>
    </a:accent3>
    <a:accent4>
      <a:srgbClr val="FFE07F"/>
    </a:accent4>
    <a:accent5>
      <a:srgbClr val="F3901D"/>
    </a:accent5>
    <a:accent6>
      <a:srgbClr val="6A737B"/>
    </a:accent6>
    <a:hlink>
      <a:srgbClr val="757575"/>
    </a:hlink>
    <a:folHlink>
      <a:srgbClr val="AEAEAE"/>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4.xml><?xml version="1.0" encoding="utf-8"?>
<a:themeOverride xmlns:a="http://schemas.openxmlformats.org/drawingml/2006/main">
  <a:clrScheme name="Grattan">
    <a:dk1>
      <a:srgbClr val="000000"/>
    </a:dk1>
    <a:lt1>
      <a:srgbClr val="FFFFFF"/>
    </a:lt1>
    <a:dk2>
      <a:srgbClr val="A02226"/>
    </a:dk2>
    <a:lt2>
      <a:srgbClr val="621214"/>
    </a:lt2>
    <a:accent1>
      <a:srgbClr val="D4582A"/>
    </a:accent1>
    <a:accent2>
      <a:srgbClr val="F68B33"/>
    </a:accent2>
    <a:accent3>
      <a:srgbClr val="FFC35A"/>
    </a:accent3>
    <a:accent4>
      <a:srgbClr val="FFE07F"/>
    </a:accent4>
    <a:accent5>
      <a:srgbClr val="F3901D"/>
    </a:accent5>
    <a:accent6>
      <a:srgbClr val="6A737B"/>
    </a:accent6>
    <a:hlink>
      <a:srgbClr val="757575"/>
    </a:hlink>
    <a:folHlink>
      <a:srgbClr val="AEAEAE"/>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40.xml><?xml version="1.0" encoding="utf-8"?>
<a:themeOverride xmlns:a="http://schemas.openxmlformats.org/drawingml/2006/main">
  <a:clrScheme name="Grattan 1">
    <a:dk1>
      <a:srgbClr val="000000"/>
    </a:dk1>
    <a:lt1>
      <a:srgbClr val="FFFFFF"/>
    </a:lt1>
    <a:dk2>
      <a:srgbClr val="621214"/>
    </a:dk2>
    <a:lt2>
      <a:srgbClr val="A02226"/>
    </a:lt2>
    <a:accent1>
      <a:srgbClr val="D4582A"/>
    </a:accent1>
    <a:accent2>
      <a:srgbClr val="F68B33"/>
    </a:accent2>
    <a:accent3>
      <a:srgbClr val="FFC35A"/>
    </a:accent3>
    <a:accent4>
      <a:srgbClr val="FFE07F"/>
    </a:accent4>
    <a:accent5>
      <a:srgbClr val="F3901D"/>
    </a:accent5>
    <a:accent6>
      <a:srgbClr val="6A737B"/>
    </a:accent6>
    <a:hlink>
      <a:srgbClr val="757575"/>
    </a:hlink>
    <a:folHlink>
      <a:srgbClr val="AEAEAE"/>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41.xml><?xml version="1.0" encoding="utf-8"?>
<a:themeOverride xmlns:a="http://schemas.openxmlformats.org/drawingml/2006/main">
  <a:clrScheme name="Grattan 1">
    <a:dk1>
      <a:srgbClr val="000000"/>
    </a:dk1>
    <a:lt1>
      <a:srgbClr val="FFFFFF"/>
    </a:lt1>
    <a:dk2>
      <a:srgbClr val="621214"/>
    </a:dk2>
    <a:lt2>
      <a:srgbClr val="A02226"/>
    </a:lt2>
    <a:accent1>
      <a:srgbClr val="D4582A"/>
    </a:accent1>
    <a:accent2>
      <a:srgbClr val="F68B33"/>
    </a:accent2>
    <a:accent3>
      <a:srgbClr val="FFC35A"/>
    </a:accent3>
    <a:accent4>
      <a:srgbClr val="FFE07F"/>
    </a:accent4>
    <a:accent5>
      <a:srgbClr val="F3901D"/>
    </a:accent5>
    <a:accent6>
      <a:srgbClr val="6A737B"/>
    </a:accent6>
    <a:hlink>
      <a:srgbClr val="757575"/>
    </a:hlink>
    <a:folHlink>
      <a:srgbClr val="AEAEAE"/>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42.xml><?xml version="1.0" encoding="utf-8"?>
<a:themeOverride xmlns:a="http://schemas.openxmlformats.org/drawingml/2006/main">
  <a:clrScheme name="Grattan">
    <a:dk1>
      <a:srgbClr val="000000"/>
    </a:dk1>
    <a:lt1>
      <a:srgbClr val="FFFFFF"/>
    </a:lt1>
    <a:dk2>
      <a:srgbClr val="A02226"/>
    </a:dk2>
    <a:lt2>
      <a:srgbClr val="621214"/>
    </a:lt2>
    <a:accent1>
      <a:srgbClr val="D4582A"/>
    </a:accent1>
    <a:accent2>
      <a:srgbClr val="F68B33"/>
    </a:accent2>
    <a:accent3>
      <a:srgbClr val="FFC35A"/>
    </a:accent3>
    <a:accent4>
      <a:srgbClr val="FFE07F"/>
    </a:accent4>
    <a:accent5>
      <a:srgbClr val="F3901D"/>
    </a:accent5>
    <a:accent6>
      <a:srgbClr val="6A737B"/>
    </a:accent6>
    <a:hlink>
      <a:srgbClr val="757575"/>
    </a:hlink>
    <a:folHlink>
      <a:srgbClr val="AEAEAE"/>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43.xml><?xml version="1.0" encoding="utf-8"?>
<a:themeOverride xmlns:a="http://schemas.openxmlformats.org/drawingml/2006/main">
  <a:clrScheme name="Grattan 1">
    <a:dk1>
      <a:srgbClr val="000000"/>
    </a:dk1>
    <a:lt1>
      <a:srgbClr val="FFFFFF"/>
    </a:lt1>
    <a:dk2>
      <a:srgbClr val="621214"/>
    </a:dk2>
    <a:lt2>
      <a:srgbClr val="A02226"/>
    </a:lt2>
    <a:accent1>
      <a:srgbClr val="D4582A"/>
    </a:accent1>
    <a:accent2>
      <a:srgbClr val="F68B33"/>
    </a:accent2>
    <a:accent3>
      <a:srgbClr val="FFC35A"/>
    </a:accent3>
    <a:accent4>
      <a:srgbClr val="FFE07F"/>
    </a:accent4>
    <a:accent5>
      <a:srgbClr val="F3901D"/>
    </a:accent5>
    <a:accent6>
      <a:srgbClr val="6A737B"/>
    </a:accent6>
    <a:hlink>
      <a:srgbClr val="757575"/>
    </a:hlink>
    <a:folHlink>
      <a:srgbClr val="AEAEAE"/>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44.xml><?xml version="1.0" encoding="utf-8"?>
<a:themeOverride xmlns:a="http://schemas.openxmlformats.org/drawingml/2006/main">
  <a:clrScheme name="Grattan 1">
    <a:dk1>
      <a:srgbClr val="000000"/>
    </a:dk1>
    <a:lt1>
      <a:srgbClr val="FFFFFF"/>
    </a:lt1>
    <a:dk2>
      <a:srgbClr val="621214"/>
    </a:dk2>
    <a:lt2>
      <a:srgbClr val="A02226"/>
    </a:lt2>
    <a:accent1>
      <a:srgbClr val="D4582A"/>
    </a:accent1>
    <a:accent2>
      <a:srgbClr val="F68B33"/>
    </a:accent2>
    <a:accent3>
      <a:srgbClr val="FFC35A"/>
    </a:accent3>
    <a:accent4>
      <a:srgbClr val="FFE07F"/>
    </a:accent4>
    <a:accent5>
      <a:srgbClr val="F3901D"/>
    </a:accent5>
    <a:accent6>
      <a:srgbClr val="6A737B"/>
    </a:accent6>
    <a:hlink>
      <a:srgbClr val="757575"/>
    </a:hlink>
    <a:folHlink>
      <a:srgbClr val="AEAEAE"/>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45.xml><?xml version="1.0" encoding="utf-8"?>
<a:themeOverride xmlns:a="http://schemas.openxmlformats.org/drawingml/2006/main">
  <a:clrScheme name="Grattan 1">
    <a:dk1>
      <a:srgbClr val="000000"/>
    </a:dk1>
    <a:lt1>
      <a:srgbClr val="FFFFFF"/>
    </a:lt1>
    <a:dk2>
      <a:srgbClr val="621214"/>
    </a:dk2>
    <a:lt2>
      <a:srgbClr val="A02226"/>
    </a:lt2>
    <a:accent1>
      <a:srgbClr val="D4582A"/>
    </a:accent1>
    <a:accent2>
      <a:srgbClr val="F68B33"/>
    </a:accent2>
    <a:accent3>
      <a:srgbClr val="FFC35A"/>
    </a:accent3>
    <a:accent4>
      <a:srgbClr val="FFE07F"/>
    </a:accent4>
    <a:accent5>
      <a:srgbClr val="F3901D"/>
    </a:accent5>
    <a:accent6>
      <a:srgbClr val="6A737B"/>
    </a:accent6>
    <a:hlink>
      <a:srgbClr val="757575"/>
    </a:hlink>
    <a:folHlink>
      <a:srgbClr val="AEAEAE"/>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46.xml><?xml version="1.0" encoding="utf-8"?>
<a:themeOverride xmlns:a="http://schemas.openxmlformats.org/drawingml/2006/main">
  <a:clrScheme name="Grattan 1">
    <a:dk1>
      <a:srgbClr val="000000"/>
    </a:dk1>
    <a:lt1>
      <a:srgbClr val="FFFFFF"/>
    </a:lt1>
    <a:dk2>
      <a:srgbClr val="621214"/>
    </a:dk2>
    <a:lt2>
      <a:srgbClr val="A02226"/>
    </a:lt2>
    <a:accent1>
      <a:srgbClr val="D4582A"/>
    </a:accent1>
    <a:accent2>
      <a:srgbClr val="F68B33"/>
    </a:accent2>
    <a:accent3>
      <a:srgbClr val="FFC35A"/>
    </a:accent3>
    <a:accent4>
      <a:srgbClr val="FFE07F"/>
    </a:accent4>
    <a:accent5>
      <a:srgbClr val="F3901D"/>
    </a:accent5>
    <a:accent6>
      <a:srgbClr val="6A737B"/>
    </a:accent6>
    <a:hlink>
      <a:srgbClr val="757575"/>
    </a:hlink>
    <a:folHlink>
      <a:srgbClr val="AEAEAE"/>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47.xml><?xml version="1.0" encoding="utf-8"?>
<a:themeOverride xmlns:a="http://schemas.openxmlformats.org/drawingml/2006/main">
  <a:clrScheme name="Grattan 1">
    <a:dk1>
      <a:srgbClr val="000000"/>
    </a:dk1>
    <a:lt1>
      <a:srgbClr val="FFFFFF"/>
    </a:lt1>
    <a:dk2>
      <a:srgbClr val="621214"/>
    </a:dk2>
    <a:lt2>
      <a:srgbClr val="A02226"/>
    </a:lt2>
    <a:accent1>
      <a:srgbClr val="D4582A"/>
    </a:accent1>
    <a:accent2>
      <a:srgbClr val="F68B33"/>
    </a:accent2>
    <a:accent3>
      <a:srgbClr val="FFC35A"/>
    </a:accent3>
    <a:accent4>
      <a:srgbClr val="FFE07F"/>
    </a:accent4>
    <a:accent5>
      <a:srgbClr val="F3901D"/>
    </a:accent5>
    <a:accent6>
      <a:srgbClr val="6A737B"/>
    </a:accent6>
    <a:hlink>
      <a:srgbClr val="757575"/>
    </a:hlink>
    <a:folHlink>
      <a:srgbClr val="AEAEAE"/>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48.xml><?xml version="1.0" encoding="utf-8"?>
<a:themeOverride xmlns:a="http://schemas.openxmlformats.org/drawingml/2006/main">
  <a:clrScheme name="Grattan">
    <a:dk1>
      <a:srgbClr val="000000"/>
    </a:dk1>
    <a:lt1>
      <a:srgbClr val="FFFFFF"/>
    </a:lt1>
    <a:dk2>
      <a:srgbClr val="A02226"/>
    </a:dk2>
    <a:lt2>
      <a:srgbClr val="621214"/>
    </a:lt2>
    <a:accent1>
      <a:srgbClr val="D4582A"/>
    </a:accent1>
    <a:accent2>
      <a:srgbClr val="F68B33"/>
    </a:accent2>
    <a:accent3>
      <a:srgbClr val="FFC35A"/>
    </a:accent3>
    <a:accent4>
      <a:srgbClr val="FFE07F"/>
    </a:accent4>
    <a:accent5>
      <a:srgbClr val="F3901D"/>
    </a:accent5>
    <a:accent6>
      <a:srgbClr val="6A737B"/>
    </a:accent6>
    <a:hlink>
      <a:srgbClr val="757575"/>
    </a:hlink>
    <a:folHlink>
      <a:srgbClr val="AEAEAE"/>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49.xml><?xml version="1.0" encoding="utf-8"?>
<a:themeOverride xmlns:a="http://schemas.openxmlformats.org/drawingml/2006/main">
  <a:clrScheme name="Grattan">
    <a:dk1>
      <a:srgbClr val="000000"/>
    </a:dk1>
    <a:lt1>
      <a:srgbClr val="FFFFFF"/>
    </a:lt1>
    <a:dk2>
      <a:srgbClr val="A02226"/>
    </a:dk2>
    <a:lt2>
      <a:srgbClr val="621214"/>
    </a:lt2>
    <a:accent1>
      <a:srgbClr val="D4582A"/>
    </a:accent1>
    <a:accent2>
      <a:srgbClr val="F68B33"/>
    </a:accent2>
    <a:accent3>
      <a:srgbClr val="FFC35A"/>
    </a:accent3>
    <a:accent4>
      <a:srgbClr val="FFE07F"/>
    </a:accent4>
    <a:accent5>
      <a:srgbClr val="F3901D"/>
    </a:accent5>
    <a:accent6>
      <a:srgbClr val="6A737B"/>
    </a:accent6>
    <a:hlink>
      <a:srgbClr val="757575"/>
    </a:hlink>
    <a:folHlink>
      <a:srgbClr val="AEAEAE"/>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5.xml><?xml version="1.0" encoding="utf-8"?>
<a:themeOverride xmlns:a="http://schemas.openxmlformats.org/drawingml/2006/main">
  <a:clrScheme name="Grattan">
    <a:dk1>
      <a:srgbClr val="000000"/>
    </a:dk1>
    <a:lt1>
      <a:srgbClr val="FFFFFF"/>
    </a:lt1>
    <a:dk2>
      <a:srgbClr val="A02226"/>
    </a:dk2>
    <a:lt2>
      <a:srgbClr val="621214"/>
    </a:lt2>
    <a:accent1>
      <a:srgbClr val="D4582A"/>
    </a:accent1>
    <a:accent2>
      <a:srgbClr val="F68B33"/>
    </a:accent2>
    <a:accent3>
      <a:srgbClr val="FFC35A"/>
    </a:accent3>
    <a:accent4>
      <a:srgbClr val="FFE07F"/>
    </a:accent4>
    <a:accent5>
      <a:srgbClr val="F3901D"/>
    </a:accent5>
    <a:accent6>
      <a:srgbClr val="6A737B"/>
    </a:accent6>
    <a:hlink>
      <a:srgbClr val="757575"/>
    </a:hlink>
    <a:folHlink>
      <a:srgbClr val="AEAEAE"/>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50.xml><?xml version="1.0" encoding="utf-8"?>
<a:themeOverride xmlns:a="http://schemas.openxmlformats.org/drawingml/2006/main">
  <a:clrScheme name="Grattan 1">
    <a:dk1>
      <a:srgbClr val="000000"/>
    </a:dk1>
    <a:lt1>
      <a:srgbClr val="FFFFFF"/>
    </a:lt1>
    <a:dk2>
      <a:srgbClr val="621214"/>
    </a:dk2>
    <a:lt2>
      <a:srgbClr val="A02226"/>
    </a:lt2>
    <a:accent1>
      <a:srgbClr val="D4582A"/>
    </a:accent1>
    <a:accent2>
      <a:srgbClr val="F68B33"/>
    </a:accent2>
    <a:accent3>
      <a:srgbClr val="FFC35A"/>
    </a:accent3>
    <a:accent4>
      <a:srgbClr val="FFE07F"/>
    </a:accent4>
    <a:accent5>
      <a:srgbClr val="F3901D"/>
    </a:accent5>
    <a:accent6>
      <a:srgbClr val="6A737B"/>
    </a:accent6>
    <a:hlink>
      <a:srgbClr val="757575"/>
    </a:hlink>
    <a:folHlink>
      <a:srgbClr val="AEAEAE"/>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51.xml><?xml version="1.0" encoding="utf-8"?>
<a:themeOverride xmlns:a="http://schemas.openxmlformats.org/drawingml/2006/main">
  <a:clrScheme name="Grattan">
    <a:dk1>
      <a:srgbClr val="000000"/>
    </a:dk1>
    <a:lt1>
      <a:srgbClr val="FFFFFF"/>
    </a:lt1>
    <a:dk2>
      <a:srgbClr val="A02226"/>
    </a:dk2>
    <a:lt2>
      <a:srgbClr val="621214"/>
    </a:lt2>
    <a:accent1>
      <a:srgbClr val="D4582A"/>
    </a:accent1>
    <a:accent2>
      <a:srgbClr val="F68B33"/>
    </a:accent2>
    <a:accent3>
      <a:srgbClr val="FFC35A"/>
    </a:accent3>
    <a:accent4>
      <a:srgbClr val="FFE07F"/>
    </a:accent4>
    <a:accent5>
      <a:srgbClr val="F3901D"/>
    </a:accent5>
    <a:accent6>
      <a:srgbClr val="6A737B"/>
    </a:accent6>
    <a:hlink>
      <a:srgbClr val="757575"/>
    </a:hlink>
    <a:folHlink>
      <a:srgbClr val="AEAEAE"/>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52.xml><?xml version="1.0" encoding="utf-8"?>
<a:themeOverride xmlns:a="http://schemas.openxmlformats.org/drawingml/2006/main">
  <a:clrScheme name="Grattan 1">
    <a:dk1>
      <a:srgbClr val="000000"/>
    </a:dk1>
    <a:lt1>
      <a:srgbClr val="FFFFFF"/>
    </a:lt1>
    <a:dk2>
      <a:srgbClr val="621214"/>
    </a:dk2>
    <a:lt2>
      <a:srgbClr val="A02226"/>
    </a:lt2>
    <a:accent1>
      <a:srgbClr val="D4582A"/>
    </a:accent1>
    <a:accent2>
      <a:srgbClr val="F68B33"/>
    </a:accent2>
    <a:accent3>
      <a:srgbClr val="FFC35A"/>
    </a:accent3>
    <a:accent4>
      <a:srgbClr val="FFE07F"/>
    </a:accent4>
    <a:accent5>
      <a:srgbClr val="F3901D"/>
    </a:accent5>
    <a:accent6>
      <a:srgbClr val="6A737B"/>
    </a:accent6>
    <a:hlink>
      <a:srgbClr val="757575"/>
    </a:hlink>
    <a:folHlink>
      <a:srgbClr val="AEAEAE"/>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53.xml><?xml version="1.0" encoding="utf-8"?>
<a:themeOverride xmlns:a="http://schemas.openxmlformats.org/drawingml/2006/main">
  <a:clrScheme name="Grattan 1">
    <a:dk1>
      <a:srgbClr val="000000"/>
    </a:dk1>
    <a:lt1>
      <a:srgbClr val="FFFFFF"/>
    </a:lt1>
    <a:dk2>
      <a:srgbClr val="621214"/>
    </a:dk2>
    <a:lt2>
      <a:srgbClr val="A02226"/>
    </a:lt2>
    <a:accent1>
      <a:srgbClr val="D4582A"/>
    </a:accent1>
    <a:accent2>
      <a:srgbClr val="F68B33"/>
    </a:accent2>
    <a:accent3>
      <a:srgbClr val="FFC35A"/>
    </a:accent3>
    <a:accent4>
      <a:srgbClr val="FFE07F"/>
    </a:accent4>
    <a:accent5>
      <a:srgbClr val="F3901D"/>
    </a:accent5>
    <a:accent6>
      <a:srgbClr val="6A737B"/>
    </a:accent6>
    <a:hlink>
      <a:srgbClr val="757575"/>
    </a:hlink>
    <a:folHlink>
      <a:srgbClr val="AEAEAE"/>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54.xml><?xml version="1.0" encoding="utf-8"?>
<a:themeOverride xmlns:a="http://schemas.openxmlformats.org/drawingml/2006/main">
  <a:clrScheme name="Grattan 1">
    <a:dk1>
      <a:srgbClr val="000000"/>
    </a:dk1>
    <a:lt1>
      <a:srgbClr val="FFFFFF"/>
    </a:lt1>
    <a:dk2>
      <a:srgbClr val="621214"/>
    </a:dk2>
    <a:lt2>
      <a:srgbClr val="A02226"/>
    </a:lt2>
    <a:accent1>
      <a:srgbClr val="D4582A"/>
    </a:accent1>
    <a:accent2>
      <a:srgbClr val="F68B33"/>
    </a:accent2>
    <a:accent3>
      <a:srgbClr val="FFC35A"/>
    </a:accent3>
    <a:accent4>
      <a:srgbClr val="FFE07F"/>
    </a:accent4>
    <a:accent5>
      <a:srgbClr val="F3901D"/>
    </a:accent5>
    <a:accent6>
      <a:srgbClr val="6A737B"/>
    </a:accent6>
    <a:hlink>
      <a:srgbClr val="757575"/>
    </a:hlink>
    <a:folHlink>
      <a:srgbClr val="AEAEAE"/>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55.xml><?xml version="1.0" encoding="utf-8"?>
<a:themeOverride xmlns:a="http://schemas.openxmlformats.org/drawingml/2006/main">
  <a:clrScheme name="Grattan">
    <a:dk1>
      <a:srgbClr val="000000"/>
    </a:dk1>
    <a:lt1>
      <a:srgbClr val="FFFFFF"/>
    </a:lt1>
    <a:dk2>
      <a:srgbClr val="A02226"/>
    </a:dk2>
    <a:lt2>
      <a:srgbClr val="621214"/>
    </a:lt2>
    <a:accent1>
      <a:srgbClr val="D4582A"/>
    </a:accent1>
    <a:accent2>
      <a:srgbClr val="F68B33"/>
    </a:accent2>
    <a:accent3>
      <a:srgbClr val="FFC35A"/>
    </a:accent3>
    <a:accent4>
      <a:srgbClr val="FFE07F"/>
    </a:accent4>
    <a:accent5>
      <a:srgbClr val="F3901D"/>
    </a:accent5>
    <a:accent6>
      <a:srgbClr val="6A737B"/>
    </a:accent6>
    <a:hlink>
      <a:srgbClr val="757575"/>
    </a:hlink>
    <a:folHlink>
      <a:srgbClr val="AEAEAE"/>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56.xml><?xml version="1.0" encoding="utf-8"?>
<a:themeOverride xmlns:a="http://schemas.openxmlformats.org/drawingml/2006/main">
  <a:clrScheme name="Grattan">
    <a:dk1>
      <a:srgbClr val="000000"/>
    </a:dk1>
    <a:lt1>
      <a:srgbClr val="FFFFFF"/>
    </a:lt1>
    <a:dk2>
      <a:srgbClr val="A02226"/>
    </a:dk2>
    <a:lt2>
      <a:srgbClr val="621214"/>
    </a:lt2>
    <a:accent1>
      <a:srgbClr val="D4582A"/>
    </a:accent1>
    <a:accent2>
      <a:srgbClr val="F68B33"/>
    </a:accent2>
    <a:accent3>
      <a:srgbClr val="FFC35A"/>
    </a:accent3>
    <a:accent4>
      <a:srgbClr val="FFE07F"/>
    </a:accent4>
    <a:accent5>
      <a:srgbClr val="F3901D"/>
    </a:accent5>
    <a:accent6>
      <a:srgbClr val="6A737B"/>
    </a:accent6>
    <a:hlink>
      <a:srgbClr val="757575"/>
    </a:hlink>
    <a:folHlink>
      <a:srgbClr val="AEAEAE"/>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57.xml><?xml version="1.0" encoding="utf-8"?>
<a:themeOverride xmlns:a="http://schemas.openxmlformats.org/drawingml/2006/main">
  <a:clrScheme name="Grattan">
    <a:dk1>
      <a:srgbClr val="000000"/>
    </a:dk1>
    <a:lt1>
      <a:srgbClr val="FFFFFF"/>
    </a:lt1>
    <a:dk2>
      <a:srgbClr val="A02226"/>
    </a:dk2>
    <a:lt2>
      <a:srgbClr val="621214"/>
    </a:lt2>
    <a:accent1>
      <a:srgbClr val="D4582A"/>
    </a:accent1>
    <a:accent2>
      <a:srgbClr val="F68B33"/>
    </a:accent2>
    <a:accent3>
      <a:srgbClr val="FFC35A"/>
    </a:accent3>
    <a:accent4>
      <a:srgbClr val="FFE07F"/>
    </a:accent4>
    <a:accent5>
      <a:srgbClr val="F3901D"/>
    </a:accent5>
    <a:accent6>
      <a:srgbClr val="6A737B"/>
    </a:accent6>
    <a:hlink>
      <a:srgbClr val="757575"/>
    </a:hlink>
    <a:folHlink>
      <a:srgbClr val="AEAEAE"/>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58.xml><?xml version="1.0" encoding="utf-8"?>
<a:themeOverride xmlns:a="http://schemas.openxmlformats.org/drawingml/2006/main">
  <a:clrScheme name="Grattan">
    <a:dk1>
      <a:srgbClr val="000000"/>
    </a:dk1>
    <a:lt1>
      <a:srgbClr val="FFFFFF"/>
    </a:lt1>
    <a:dk2>
      <a:srgbClr val="A02226"/>
    </a:dk2>
    <a:lt2>
      <a:srgbClr val="621214"/>
    </a:lt2>
    <a:accent1>
      <a:srgbClr val="D4582A"/>
    </a:accent1>
    <a:accent2>
      <a:srgbClr val="F68B33"/>
    </a:accent2>
    <a:accent3>
      <a:srgbClr val="FFC35A"/>
    </a:accent3>
    <a:accent4>
      <a:srgbClr val="FFE07F"/>
    </a:accent4>
    <a:accent5>
      <a:srgbClr val="F3901D"/>
    </a:accent5>
    <a:accent6>
      <a:srgbClr val="6A737B"/>
    </a:accent6>
    <a:hlink>
      <a:srgbClr val="757575"/>
    </a:hlink>
    <a:folHlink>
      <a:srgbClr val="AEAEAE"/>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59.xml><?xml version="1.0" encoding="utf-8"?>
<a:themeOverride xmlns:a="http://schemas.openxmlformats.org/drawingml/2006/main">
  <a:clrScheme name="Grattan">
    <a:dk1>
      <a:srgbClr val="000000"/>
    </a:dk1>
    <a:lt1>
      <a:srgbClr val="FFFFFF"/>
    </a:lt1>
    <a:dk2>
      <a:srgbClr val="A02226"/>
    </a:dk2>
    <a:lt2>
      <a:srgbClr val="621214"/>
    </a:lt2>
    <a:accent1>
      <a:srgbClr val="D4582A"/>
    </a:accent1>
    <a:accent2>
      <a:srgbClr val="F68B33"/>
    </a:accent2>
    <a:accent3>
      <a:srgbClr val="FFC35A"/>
    </a:accent3>
    <a:accent4>
      <a:srgbClr val="FFE07F"/>
    </a:accent4>
    <a:accent5>
      <a:srgbClr val="F3901D"/>
    </a:accent5>
    <a:accent6>
      <a:srgbClr val="6A737B"/>
    </a:accent6>
    <a:hlink>
      <a:srgbClr val="757575"/>
    </a:hlink>
    <a:folHlink>
      <a:srgbClr val="AEAEAE"/>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6.xml><?xml version="1.0" encoding="utf-8"?>
<a:themeOverride xmlns:a="http://schemas.openxmlformats.org/drawingml/2006/main">
  <a:clrScheme name="Grattan">
    <a:dk1>
      <a:srgbClr val="000000"/>
    </a:dk1>
    <a:lt1>
      <a:srgbClr val="FFFFFF"/>
    </a:lt1>
    <a:dk2>
      <a:srgbClr val="A02226"/>
    </a:dk2>
    <a:lt2>
      <a:srgbClr val="621214"/>
    </a:lt2>
    <a:accent1>
      <a:srgbClr val="D4582A"/>
    </a:accent1>
    <a:accent2>
      <a:srgbClr val="F68B33"/>
    </a:accent2>
    <a:accent3>
      <a:srgbClr val="FFC35A"/>
    </a:accent3>
    <a:accent4>
      <a:srgbClr val="FFE07F"/>
    </a:accent4>
    <a:accent5>
      <a:srgbClr val="F3901D"/>
    </a:accent5>
    <a:accent6>
      <a:srgbClr val="6A737B"/>
    </a:accent6>
    <a:hlink>
      <a:srgbClr val="757575"/>
    </a:hlink>
    <a:folHlink>
      <a:srgbClr val="AEAEAE"/>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60.xml><?xml version="1.0" encoding="utf-8"?>
<a:themeOverride xmlns:a="http://schemas.openxmlformats.org/drawingml/2006/main">
  <a:clrScheme name="Grattan 1">
    <a:dk1>
      <a:srgbClr val="000000"/>
    </a:dk1>
    <a:lt1>
      <a:srgbClr val="FFFFFF"/>
    </a:lt1>
    <a:dk2>
      <a:srgbClr val="621214"/>
    </a:dk2>
    <a:lt2>
      <a:srgbClr val="A02226"/>
    </a:lt2>
    <a:accent1>
      <a:srgbClr val="D4582A"/>
    </a:accent1>
    <a:accent2>
      <a:srgbClr val="F68B33"/>
    </a:accent2>
    <a:accent3>
      <a:srgbClr val="FFC35A"/>
    </a:accent3>
    <a:accent4>
      <a:srgbClr val="FFE07F"/>
    </a:accent4>
    <a:accent5>
      <a:srgbClr val="F3901D"/>
    </a:accent5>
    <a:accent6>
      <a:srgbClr val="6A737B"/>
    </a:accent6>
    <a:hlink>
      <a:srgbClr val="757575"/>
    </a:hlink>
    <a:folHlink>
      <a:srgbClr val="AEAEAE"/>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61.xml><?xml version="1.0" encoding="utf-8"?>
<a:themeOverride xmlns:a="http://schemas.openxmlformats.org/drawingml/2006/main">
  <a:clrScheme name="Grattan 1">
    <a:dk1>
      <a:srgbClr val="000000"/>
    </a:dk1>
    <a:lt1>
      <a:srgbClr val="FFFFFF"/>
    </a:lt1>
    <a:dk2>
      <a:srgbClr val="621214"/>
    </a:dk2>
    <a:lt2>
      <a:srgbClr val="A02226"/>
    </a:lt2>
    <a:accent1>
      <a:srgbClr val="D4582A"/>
    </a:accent1>
    <a:accent2>
      <a:srgbClr val="F68B33"/>
    </a:accent2>
    <a:accent3>
      <a:srgbClr val="FFC35A"/>
    </a:accent3>
    <a:accent4>
      <a:srgbClr val="FFE07F"/>
    </a:accent4>
    <a:accent5>
      <a:srgbClr val="F3901D"/>
    </a:accent5>
    <a:accent6>
      <a:srgbClr val="6A737B"/>
    </a:accent6>
    <a:hlink>
      <a:srgbClr val="757575"/>
    </a:hlink>
    <a:folHlink>
      <a:srgbClr val="AEAEAE"/>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62.xml><?xml version="1.0" encoding="utf-8"?>
<a:themeOverride xmlns:a="http://schemas.openxmlformats.org/drawingml/2006/main">
  <a:clrScheme name="Grattan 1">
    <a:dk1>
      <a:srgbClr val="000000"/>
    </a:dk1>
    <a:lt1>
      <a:srgbClr val="FFFFFF"/>
    </a:lt1>
    <a:dk2>
      <a:srgbClr val="621214"/>
    </a:dk2>
    <a:lt2>
      <a:srgbClr val="A02226"/>
    </a:lt2>
    <a:accent1>
      <a:srgbClr val="D4582A"/>
    </a:accent1>
    <a:accent2>
      <a:srgbClr val="F68B33"/>
    </a:accent2>
    <a:accent3>
      <a:srgbClr val="FFC35A"/>
    </a:accent3>
    <a:accent4>
      <a:srgbClr val="FFE07F"/>
    </a:accent4>
    <a:accent5>
      <a:srgbClr val="F3901D"/>
    </a:accent5>
    <a:accent6>
      <a:srgbClr val="6A737B"/>
    </a:accent6>
    <a:hlink>
      <a:srgbClr val="757575"/>
    </a:hlink>
    <a:folHlink>
      <a:srgbClr val="AEAEAE"/>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63.xml><?xml version="1.0" encoding="utf-8"?>
<a:themeOverride xmlns:a="http://schemas.openxmlformats.org/drawingml/2006/main">
  <a:clrScheme name="Grattan">
    <a:dk1>
      <a:srgbClr val="000000"/>
    </a:dk1>
    <a:lt1>
      <a:srgbClr val="FFFFFF"/>
    </a:lt1>
    <a:dk2>
      <a:srgbClr val="A02226"/>
    </a:dk2>
    <a:lt2>
      <a:srgbClr val="621214"/>
    </a:lt2>
    <a:accent1>
      <a:srgbClr val="D4582A"/>
    </a:accent1>
    <a:accent2>
      <a:srgbClr val="F68B33"/>
    </a:accent2>
    <a:accent3>
      <a:srgbClr val="FFC35A"/>
    </a:accent3>
    <a:accent4>
      <a:srgbClr val="FFE07F"/>
    </a:accent4>
    <a:accent5>
      <a:srgbClr val="F3901D"/>
    </a:accent5>
    <a:accent6>
      <a:srgbClr val="6A737B"/>
    </a:accent6>
    <a:hlink>
      <a:srgbClr val="757575"/>
    </a:hlink>
    <a:folHlink>
      <a:srgbClr val="AEAEAE"/>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64.xml><?xml version="1.0" encoding="utf-8"?>
<a:themeOverride xmlns:a="http://schemas.openxmlformats.org/drawingml/2006/main">
  <a:clrScheme name="Grattan 1">
    <a:dk1>
      <a:srgbClr val="000000"/>
    </a:dk1>
    <a:lt1>
      <a:srgbClr val="FFFFFF"/>
    </a:lt1>
    <a:dk2>
      <a:srgbClr val="621214"/>
    </a:dk2>
    <a:lt2>
      <a:srgbClr val="A02226"/>
    </a:lt2>
    <a:accent1>
      <a:srgbClr val="D4582A"/>
    </a:accent1>
    <a:accent2>
      <a:srgbClr val="F68B33"/>
    </a:accent2>
    <a:accent3>
      <a:srgbClr val="FFC35A"/>
    </a:accent3>
    <a:accent4>
      <a:srgbClr val="FFE07F"/>
    </a:accent4>
    <a:accent5>
      <a:srgbClr val="F3901D"/>
    </a:accent5>
    <a:accent6>
      <a:srgbClr val="6A737B"/>
    </a:accent6>
    <a:hlink>
      <a:srgbClr val="757575"/>
    </a:hlink>
    <a:folHlink>
      <a:srgbClr val="AEAEAE"/>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65.xml><?xml version="1.0" encoding="utf-8"?>
<a:themeOverride xmlns:a="http://schemas.openxmlformats.org/drawingml/2006/main">
  <a:clrScheme name="Grattan 1">
    <a:dk1>
      <a:srgbClr val="000000"/>
    </a:dk1>
    <a:lt1>
      <a:srgbClr val="FFFFFF"/>
    </a:lt1>
    <a:dk2>
      <a:srgbClr val="621214"/>
    </a:dk2>
    <a:lt2>
      <a:srgbClr val="A02226"/>
    </a:lt2>
    <a:accent1>
      <a:srgbClr val="D4582A"/>
    </a:accent1>
    <a:accent2>
      <a:srgbClr val="F68B33"/>
    </a:accent2>
    <a:accent3>
      <a:srgbClr val="FFC35A"/>
    </a:accent3>
    <a:accent4>
      <a:srgbClr val="FFE07F"/>
    </a:accent4>
    <a:accent5>
      <a:srgbClr val="F3901D"/>
    </a:accent5>
    <a:accent6>
      <a:srgbClr val="6A737B"/>
    </a:accent6>
    <a:hlink>
      <a:srgbClr val="757575"/>
    </a:hlink>
    <a:folHlink>
      <a:srgbClr val="AEAEAE"/>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66.xml><?xml version="1.0" encoding="utf-8"?>
<a:themeOverride xmlns:a="http://schemas.openxmlformats.org/drawingml/2006/main">
  <a:clrScheme name="Grattan 1">
    <a:dk1>
      <a:srgbClr val="000000"/>
    </a:dk1>
    <a:lt1>
      <a:srgbClr val="FFFFFF"/>
    </a:lt1>
    <a:dk2>
      <a:srgbClr val="621214"/>
    </a:dk2>
    <a:lt2>
      <a:srgbClr val="A02226"/>
    </a:lt2>
    <a:accent1>
      <a:srgbClr val="D4582A"/>
    </a:accent1>
    <a:accent2>
      <a:srgbClr val="F68B33"/>
    </a:accent2>
    <a:accent3>
      <a:srgbClr val="FFC35A"/>
    </a:accent3>
    <a:accent4>
      <a:srgbClr val="FFE07F"/>
    </a:accent4>
    <a:accent5>
      <a:srgbClr val="F3901D"/>
    </a:accent5>
    <a:accent6>
      <a:srgbClr val="6A737B"/>
    </a:accent6>
    <a:hlink>
      <a:srgbClr val="757575"/>
    </a:hlink>
    <a:folHlink>
      <a:srgbClr val="AEAEAE"/>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67.xml><?xml version="1.0" encoding="utf-8"?>
<a:themeOverride xmlns:a="http://schemas.openxmlformats.org/drawingml/2006/main">
  <a:clrScheme name="Grattan 1">
    <a:dk1>
      <a:srgbClr val="000000"/>
    </a:dk1>
    <a:lt1>
      <a:srgbClr val="FFFFFF"/>
    </a:lt1>
    <a:dk2>
      <a:srgbClr val="621214"/>
    </a:dk2>
    <a:lt2>
      <a:srgbClr val="A02226"/>
    </a:lt2>
    <a:accent1>
      <a:srgbClr val="D4582A"/>
    </a:accent1>
    <a:accent2>
      <a:srgbClr val="F68B33"/>
    </a:accent2>
    <a:accent3>
      <a:srgbClr val="FFC35A"/>
    </a:accent3>
    <a:accent4>
      <a:srgbClr val="FFE07F"/>
    </a:accent4>
    <a:accent5>
      <a:srgbClr val="F3901D"/>
    </a:accent5>
    <a:accent6>
      <a:srgbClr val="6A737B"/>
    </a:accent6>
    <a:hlink>
      <a:srgbClr val="757575"/>
    </a:hlink>
    <a:folHlink>
      <a:srgbClr val="AEAEAE"/>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68.xml><?xml version="1.0" encoding="utf-8"?>
<a:themeOverride xmlns:a="http://schemas.openxmlformats.org/drawingml/2006/main">
  <a:clrScheme name="Grattan 1">
    <a:dk1>
      <a:srgbClr val="000000"/>
    </a:dk1>
    <a:lt1>
      <a:srgbClr val="FFFFFF"/>
    </a:lt1>
    <a:dk2>
      <a:srgbClr val="621214"/>
    </a:dk2>
    <a:lt2>
      <a:srgbClr val="A02226"/>
    </a:lt2>
    <a:accent1>
      <a:srgbClr val="D4582A"/>
    </a:accent1>
    <a:accent2>
      <a:srgbClr val="F68B33"/>
    </a:accent2>
    <a:accent3>
      <a:srgbClr val="FFC35A"/>
    </a:accent3>
    <a:accent4>
      <a:srgbClr val="FFE07F"/>
    </a:accent4>
    <a:accent5>
      <a:srgbClr val="F3901D"/>
    </a:accent5>
    <a:accent6>
      <a:srgbClr val="6A737B"/>
    </a:accent6>
    <a:hlink>
      <a:srgbClr val="757575"/>
    </a:hlink>
    <a:folHlink>
      <a:srgbClr val="AEAEAE"/>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69.xml><?xml version="1.0" encoding="utf-8"?>
<a:themeOverride xmlns:a="http://schemas.openxmlformats.org/drawingml/2006/main">
  <a:clrScheme name="Grattan 1">
    <a:dk1>
      <a:srgbClr val="000000"/>
    </a:dk1>
    <a:lt1>
      <a:srgbClr val="FFFFFF"/>
    </a:lt1>
    <a:dk2>
      <a:srgbClr val="621214"/>
    </a:dk2>
    <a:lt2>
      <a:srgbClr val="A02226"/>
    </a:lt2>
    <a:accent1>
      <a:srgbClr val="D4582A"/>
    </a:accent1>
    <a:accent2>
      <a:srgbClr val="F68B33"/>
    </a:accent2>
    <a:accent3>
      <a:srgbClr val="FFC35A"/>
    </a:accent3>
    <a:accent4>
      <a:srgbClr val="FFE07F"/>
    </a:accent4>
    <a:accent5>
      <a:srgbClr val="F3901D"/>
    </a:accent5>
    <a:accent6>
      <a:srgbClr val="6A737B"/>
    </a:accent6>
    <a:hlink>
      <a:srgbClr val="757575"/>
    </a:hlink>
    <a:folHlink>
      <a:srgbClr val="AEAEAE"/>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7.xml><?xml version="1.0" encoding="utf-8"?>
<a:themeOverride xmlns:a="http://schemas.openxmlformats.org/drawingml/2006/main">
  <a:clrScheme name="Grattan">
    <a:dk1>
      <a:srgbClr val="000000"/>
    </a:dk1>
    <a:lt1>
      <a:srgbClr val="FFFFFF"/>
    </a:lt1>
    <a:dk2>
      <a:srgbClr val="A02226"/>
    </a:dk2>
    <a:lt2>
      <a:srgbClr val="621214"/>
    </a:lt2>
    <a:accent1>
      <a:srgbClr val="D4582A"/>
    </a:accent1>
    <a:accent2>
      <a:srgbClr val="F68B33"/>
    </a:accent2>
    <a:accent3>
      <a:srgbClr val="FFC35A"/>
    </a:accent3>
    <a:accent4>
      <a:srgbClr val="FFE07F"/>
    </a:accent4>
    <a:accent5>
      <a:srgbClr val="F3901D"/>
    </a:accent5>
    <a:accent6>
      <a:srgbClr val="6A737B"/>
    </a:accent6>
    <a:hlink>
      <a:srgbClr val="757575"/>
    </a:hlink>
    <a:folHlink>
      <a:srgbClr val="AEAEAE"/>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70.xml><?xml version="1.0" encoding="utf-8"?>
<a:themeOverride xmlns:a="http://schemas.openxmlformats.org/drawingml/2006/main">
  <a:clrScheme name="Grattan 1">
    <a:dk1>
      <a:srgbClr val="000000"/>
    </a:dk1>
    <a:lt1>
      <a:srgbClr val="FFFFFF"/>
    </a:lt1>
    <a:dk2>
      <a:srgbClr val="621214"/>
    </a:dk2>
    <a:lt2>
      <a:srgbClr val="A02226"/>
    </a:lt2>
    <a:accent1>
      <a:srgbClr val="D4582A"/>
    </a:accent1>
    <a:accent2>
      <a:srgbClr val="F68B33"/>
    </a:accent2>
    <a:accent3>
      <a:srgbClr val="FFC35A"/>
    </a:accent3>
    <a:accent4>
      <a:srgbClr val="FFE07F"/>
    </a:accent4>
    <a:accent5>
      <a:srgbClr val="F3901D"/>
    </a:accent5>
    <a:accent6>
      <a:srgbClr val="6A737B"/>
    </a:accent6>
    <a:hlink>
      <a:srgbClr val="757575"/>
    </a:hlink>
    <a:folHlink>
      <a:srgbClr val="AEAEAE"/>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71.xml><?xml version="1.0" encoding="utf-8"?>
<a:themeOverride xmlns:a="http://schemas.openxmlformats.org/drawingml/2006/main">
  <a:clrScheme name="Grattan 1">
    <a:dk1>
      <a:srgbClr val="000000"/>
    </a:dk1>
    <a:lt1>
      <a:srgbClr val="FFFFFF"/>
    </a:lt1>
    <a:dk2>
      <a:srgbClr val="621214"/>
    </a:dk2>
    <a:lt2>
      <a:srgbClr val="A02226"/>
    </a:lt2>
    <a:accent1>
      <a:srgbClr val="D4582A"/>
    </a:accent1>
    <a:accent2>
      <a:srgbClr val="F68B33"/>
    </a:accent2>
    <a:accent3>
      <a:srgbClr val="FFC35A"/>
    </a:accent3>
    <a:accent4>
      <a:srgbClr val="FFE07F"/>
    </a:accent4>
    <a:accent5>
      <a:srgbClr val="F3901D"/>
    </a:accent5>
    <a:accent6>
      <a:srgbClr val="6A737B"/>
    </a:accent6>
    <a:hlink>
      <a:srgbClr val="757575"/>
    </a:hlink>
    <a:folHlink>
      <a:srgbClr val="AEAEAE"/>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72.xml><?xml version="1.0" encoding="utf-8"?>
<a:themeOverride xmlns:a="http://schemas.openxmlformats.org/drawingml/2006/main">
  <a:clrScheme name="Grattan 1">
    <a:dk1>
      <a:srgbClr val="000000"/>
    </a:dk1>
    <a:lt1>
      <a:srgbClr val="FFFFFF"/>
    </a:lt1>
    <a:dk2>
      <a:srgbClr val="621214"/>
    </a:dk2>
    <a:lt2>
      <a:srgbClr val="A02226"/>
    </a:lt2>
    <a:accent1>
      <a:srgbClr val="D4582A"/>
    </a:accent1>
    <a:accent2>
      <a:srgbClr val="F68B33"/>
    </a:accent2>
    <a:accent3>
      <a:srgbClr val="FFC35A"/>
    </a:accent3>
    <a:accent4>
      <a:srgbClr val="FFE07F"/>
    </a:accent4>
    <a:accent5>
      <a:srgbClr val="F3901D"/>
    </a:accent5>
    <a:accent6>
      <a:srgbClr val="6A737B"/>
    </a:accent6>
    <a:hlink>
      <a:srgbClr val="757575"/>
    </a:hlink>
    <a:folHlink>
      <a:srgbClr val="AEAEAE"/>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73.xml><?xml version="1.0" encoding="utf-8"?>
<a:themeOverride xmlns:a="http://schemas.openxmlformats.org/drawingml/2006/main">
  <a:clrScheme name="Grattan">
    <a:dk1>
      <a:srgbClr val="000000"/>
    </a:dk1>
    <a:lt1>
      <a:srgbClr val="FFFFFF"/>
    </a:lt1>
    <a:dk2>
      <a:srgbClr val="A02226"/>
    </a:dk2>
    <a:lt2>
      <a:srgbClr val="621214"/>
    </a:lt2>
    <a:accent1>
      <a:srgbClr val="D4582A"/>
    </a:accent1>
    <a:accent2>
      <a:srgbClr val="F68B33"/>
    </a:accent2>
    <a:accent3>
      <a:srgbClr val="FFC35A"/>
    </a:accent3>
    <a:accent4>
      <a:srgbClr val="FFE07F"/>
    </a:accent4>
    <a:accent5>
      <a:srgbClr val="F3901D"/>
    </a:accent5>
    <a:accent6>
      <a:srgbClr val="6A737B"/>
    </a:accent6>
    <a:hlink>
      <a:srgbClr val="757575"/>
    </a:hlink>
    <a:folHlink>
      <a:srgbClr val="AEAEAE"/>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74.xml><?xml version="1.0" encoding="utf-8"?>
<a:themeOverride xmlns:a="http://schemas.openxmlformats.org/drawingml/2006/main">
  <a:clrScheme name="Grattan">
    <a:dk1>
      <a:srgbClr val="000000"/>
    </a:dk1>
    <a:lt1>
      <a:srgbClr val="FFFFFF"/>
    </a:lt1>
    <a:dk2>
      <a:srgbClr val="A02226"/>
    </a:dk2>
    <a:lt2>
      <a:srgbClr val="621214"/>
    </a:lt2>
    <a:accent1>
      <a:srgbClr val="D4582A"/>
    </a:accent1>
    <a:accent2>
      <a:srgbClr val="F68B33"/>
    </a:accent2>
    <a:accent3>
      <a:srgbClr val="FFC35A"/>
    </a:accent3>
    <a:accent4>
      <a:srgbClr val="FFE07F"/>
    </a:accent4>
    <a:accent5>
      <a:srgbClr val="F3901D"/>
    </a:accent5>
    <a:accent6>
      <a:srgbClr val="6A737B"/>
    </a:accent6>
    <a:hlink>
      <a:srgbClr val="757575"/>
    </a:hlink>
    <a:folHlink>
      <a:srgbClr val="AEAEAE"/>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75.xml><?xml version="1.0" encoding="utf-8"?>
<a:themeOverride xmlns:a="http://schemas.openxmlformats.org/drawingml/2006/main">
  <a:clrScheme name="Grattan">
    <a:dk1>
      <a:srgbClr val="000000"/>
    </a:dk1>
    <a:lt1>
      <a:srgbClr val="FFFFFF"/>
    </a:lt1>
    <a:dk2>
      <a:srgbClr val="A02226"/>
    </a:dk2>
    <a:lt2>
      <a:srgbClr val="621214"/>
    </a:lt2>
    <a:accent1>
      <a:srgbClr val="D4582A"/>
    </a:accent1>
    <a:accent2>
      <a:srgbClr val="F68B33"/>
    </a:accent2>
    <a:accent3>
      <a:srgbClr val="FFC35A"/>
    </a:accent3>
    <a:accent4>
      <a:srgbClr val="FFE07F"/>
    </a:accent4>
    <a:accent5>
      <a:srgbClr val="F3901D"/>
    </a:accent5>
    <a:accent6>
      <a:srgbClr val="6A737B"/>
    </a:accent6>
    <a:hlink>
      <a:srgbClr val="757575"/>
    </a:hlink>
    <a:folHlink>
      <a:srgbClr val="AEAEAE"/>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76.xml><?xml version="1.0" encoding="utf-8"?>
<a:themeOverride xmlns:a="http://schemas.openxmlformats.org/drawingml/2006/main">
  <a:clrScheme name="Grattan">
    <a:dk1>
      <a:srgbClr val="000000"/>
    </a:dk1>
    <a:lt1>
      <a:srgbClr val="FFFFFF"/>
    </a:lt1>
    <a:dk2>
      <a:srgbClr val="A02226"/>
    </a:dk2>
    <a:lt2>
      <a:srgbClr val="621214"/>
    </a:lt2>
    <a:accent1>
      <a:srgbClr val="D4582A"/>
    </a:accent1>
    <a:accent2>
      <a:srgbClr val="F68B33"/>
    </a:accent2>
    <a:accent3>
      <a:srgbClr val="FFC35A"/>
    </a:accent3>
    <a:accent4>
      <a:srgbClr val="FFE07F"/>
    </a:accent4>
    <a:accent5>
      <a:srgbClr val="F3901D"/>
    </a:accent5>
    <a:accent6>
      <a:srgbClr val="6A737B"/>
    </a:accent6>
    <a:hlink>
      <a:srgbClr val="757575"/>
    </a:hlink>
    <a:folHlink>
      <a:srgbClr val="AEAEAE"/>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77.xml><?xml version="1.0" encoding="utf-8"?>
<a:themeOverride xmlns:a="http://schemas.openxmlformats.org/drawingml/2006/main">
  <a:clrScheme name="Grattan">
    <a:dk1>
      <a:srgbClr val="000000"/>
    </a:dk1>
    <a:lt1>
      <a:srgbClr val="FFFFFF"/>
    </a:lt1>
    <a:dk2>
      <a:srgbClr val="A02226"/>
    </a:dk2>
    <a:lt2>
      <a:srgbClr val="621214"/>
    </a:lt2>
    <a:accent1>
      <a:srgbClr val="D4582A"/>
    </a:accent1>
    <a:accent2>
      <a:srgbClr val="F68B33"/>
    </a:accent2>
    <a:accent3>
      <a:srgbClr val="FFC35A"/>
    </a:accent3>
    <a:accent4>
      <a:srgbClr val="FFE07F"/>
    </a:accent4>
    <a:accent5>
      <a:srgbClr val="F3901D"/>
    </a:accent5>
    <a:accent6>
      <a:srgbClr val="6A737B"/>
    </a:accent6>
    <a:hlink>
      <a:srgbClr val="757575"/>
    </a:hlink>
    <a:folHlink>
      <a:srgbClr val="AEAEAE"/>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78.xml><?xml version="1.0" encoding="utf-8"?>
<a:themeOverride xmlns:a="http://schemas.openxmlformats.org/drawingml/2006/main">
  <a:clrScheme name="Grattan">
    <a:dk1>
      <a:srgbClr val="000000"/>
    </a:dk1>
    <a:lt1>
      <a:srgbClr val="FFFFFF"/>
    </a:lt1>
    <a:dk2>
      <a:srgbClr val="A02226"/>
    </a:dk2>
    <a:lt2>
      <a:srgbClr val="621214"/>
    </a:lt2>
    <a:accent1>
      <a:srgbClr val="D4582A"/>
    </a:accent1>
    <a:accent2>
      <a:srgbClr val="F68B33"/>
    </a:accent2>
    <a:accent3>
      <a:srgbClr val="FFC35A"/>
    </a:accent3>
    <a:accent4>
      <a:srgbClr val="FFE07F"/>
    </a:accent4>
    <a:accent5>
      <a:srgbClr val="F3901D"/>
    </a:accent5>
    <a:accent6>
      <a:srgbClr val="6A737B"/>
    </a:accent6>
    <a:hlink>
      <a:srgbClr val="757575"/>
    </a:hlink>
    <a:folHlink>
      <a:srgbClr val="AEAEAE"/>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79.xml><?xml version="1.0" encoding="utf-8"?>
<a:themeOverride xmlns:a="http://schemas.openxmlformats.org/drawingml/2006/main">
  <a:clrScheme name="Grattan">
    <a:dk1>
      <a:srgbClr val="000000"/>
    </a:dk1>
    <a:lt1>
      <a:srgbClr val="FFFFFF"/>
    </a:lt1>
    <a:dk2>
      <a:srgbClr val="A02226"/>
    </a:dk2>
    <a:lt2>
      <a:srgbClr val="621214"/>
    </a:lt2>
    <a:accent1>
      <a:srgbClr val="D4582A"/>
    </a:accent1>
    <a:accent2>
      <a:srgbClr val="F68B33"/>
    </a:accent2>
    <a:accent3>
      <a:srgbClr val="FFC35A"/>
    </a:accent3>
    <a:accent4>
      <a:srgbClr val="FFE07F"/>
    </a:accent4>
    <a:accent5>
      <a:srgbClr val="F3901D"/>
    </a:accent5>
    <a:accent6>
      <a:srgbClr val="6A737B"/>
    </a:accent6>
    <a:hlink>
      <a:srgbClr val="757575"/>
    </a:hlink>
    <a:folHlink>
      <a:srgbClr val="AEAEAE"/>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8.xml><?xml version="1.0" encoding="utf-8"?>
<a:themeOverride xmlns:a="http://schemas.openxmlformats.org/drawingml/2006/main">
  <a:clrScheme name="Grattan 1">
    <a:dk1>
      <a:srgbClr val="000000"/>
    </a:dk1>
    <a:lt1>
      <a:srgbClr val="FFFFFF"/>
    </a:lt1>
    <a:dk2>
      <a:srgbClr val="621214"/>
    </a:dk2>
    <a:lt2>
      <a:srgbClr val="A02226"/>
    </a:lt2>
    <a:accent1>
      <a:srgbClr val="D4582A"/>
    </a:accent1>
    <a:accent2>
      <a:srgbClr val="F68B33"/>
    </a:accent2>
    <a:accent3>
      <a:srgbClr val="FFC35A"/>
    </a:accent3>
    <a:accent4>
      <a:srgbClr val="FFE07F"/>
    </a:accent4>
    <a:accent5>
      <a:srgbClr val="F3901D"/>
    </a:accent5>
    <a:accent6>
      <a:srgbClr val="6A737B"/>
    </a:accent6>
    <a:hlink>
      <a:srgbClr val="757575"/>
    </a:hlink>
    <a:folHlink>
      <a:srgbClr val="AEAEAE"/>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80.xml><?xml version="1.0" encoding="utf-8"?>
<a:themeOverride xmlns:a="http://schemas.openxmlformats.org/drawingml/2006/main">
  <a:clrScheme name="Grattan 1">
    <a:dk1>
      <a:srgbClr val="000000"/>
    </a:dk1>
    <a:lt1>
      <a:srgbClr val="FFFFFF"/>
    </a:lt1>
    <a:dk2>
      <a:srgbClr val="621214"/>
    </a:dk2>
    <a:lt2>
      <a:srgbClr val="A02226"/>
    </a:lt2>
    <a:accent1>
      <a:srgbClr val="D4582A"/>
    </a:accent1>
    <a:accent2>
      <a:srgbClr val="F68B33"/>
    </a:accent2>
    <a:accent3>
      <a:srgbClr val="FFC35A"/>
    </a:accent3>
    <a:accent4>
      <a:srgbClr val="FFE07F"/>
    </a:accent4>
    <a:accent5>
      <a:srgbClr val="F3901D"/>
    </a:accent5>
    <a:accent6>
      <a:srgbClr val="6A737B"/>
    </a:accent6>
    <a:hlink>
      <a:srgbClr val="757575"/>
    </a:hlink>
    <a:folHlink>
      <a:srgbClr val="AEAEAE"/>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81.xml><?xml version="1.0" encoding="utf-8"?>
<a:themeOverride xmlns:a="http://schemas.openxmlformats.org/drawingml/2006/main">
  <a:clrScheme name="Grattan 1">
    <a:dk1>
      <a:srgbClr val="000000"/>
    </a:dk1>
    <a:lt1>
      <a:srgbClr val="FFFFFF"/>
    </a:lt1>
    <a:dk2>
      <a:srgbClr val="621214"/>
    </a:dk2>
    <a:lt2>
      <a:srgbClr val="A02226"/>
    </a:lt2>
    <a:accent1>
      <a:srgbClr val="D4582A"/>
    </a:accent1>
    <a:accent2>
      <a:srgbClr val="F68B33"/>
    </a:accent2>
    <a:accent3>
      <a:srgbClr val="FFC35A"/>
    </a:accent3>
    <a:accent4>
      <a:srgbClr val="FFE07F"/>
    </a:accent4>
    <a:accent5>
      <a:srgbClr val="F3901D"/>
    </a:accent5>
    <a:accent6>
      <a:srgbClr val="6A737B"/>
    </a:accent6>
    <a:hlink>
      <a:srgbClr val="757575"/>
    </a:hlink>
    <a:folHlink>
      <a:srgbClr val="AEAEAE"/>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82.xml><?xml version="1.0" encoding="utf-8"?>
<a:themeOverride xmlns:a="http://schemas.openxmlformats.org/drawingml/2006/main">
  <a:clrScheme name="Grattan 1">
    <a:dk1>
      <a:srgbClr val="000000"/>
    </a:dk1>
    <a:lt1>
      <a:srgbClr val="FFFFFF"/>
    </a:lt1>
    <a:dk2>
      <a:srgbClr val="621214"/>
    </a:dk2>
    <a:lt2>
      <a:srgbClr val="A02226"/>
    </a:lt2>
    <a:accent1>
      <a:srgbClr val="D4582A"/>
    </a:accent1>
    <a:accent2>
      <a:srgbClr val="F68B33"/>
    </a:accent2>
    <a:accent3>
      <a:srgbClr val="FFC35A"/>
    </a:accent3>
    <a:accent4>
      <a:srgbClr val="FFE07F"/>
    </a:accent4>
    <a:accent5>
      <a:srgbClr val="F3901D"/>
    </a:accent5>
    <a:accent6>
      <a:srgbClr val="6A737B"/>
    </a:accent6>
    <a:hlink>
      <a:srgbClr val="757575"/>
    </a:hlink>
    <a:folHlink>
      <a:srgbClr val="AEAEAE"/>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83.xml><?xml version="1.0" encoding="utf-8"?>
<a:themeOverride xmlns:a="http://schemas.openxmlformats.org/drawingml/2006/main">
  <a:clrScheme name="Grattan">
    <a:dk1>
      <a:srgbClr val="000000"/>
    </a:dk1>
    <a:lt1>
      <a:srgbClr val="FFFFFF"/>
    </a:lt1>
    <a:dk2>
      <a:srgbClr val="A02226"/>
    </a:dk2>
    <a:lt2>
      <a:srgbClr val="621214"/>
    </a:lt2>
    <a:accent1>
      <a:srgbClr val="D4582A"/>
    </a:accent1>
    <a:accent2>
      <a:srgbClr val="F68B33"/>
    </a:accent2>
    <a:accent3>
      <a:srgbClr val="FFC35A"/>
    </a:accent3>
    <a:accent4>
      <a:srgbClr val="FFE07F"/>
    </a:accent4>
    <a:accent5>
      <a:srgbClr val="F3901D"/>
    </a:accent5>
    <a:accent6>
      <a:srgbClr val="6A737B"/>
    </a:accent6>
    <a:hlink>
      <a:srgbClr val="757575"/>
    </a:hlink>
    <a:folHlink>
      <a:srgbClr val="AEAEAE"/>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84.xml><?xml version="1.0" encoding="utf-8"?>
<a:themeOverride xmlns:a="http://schemas.openxmlformats.org/drawingml/2006/main">
  <a:clrScheme name="Grattan">
    <a:dk1>
      <a:srgbClr val="000000"/>
    </a:dk1>
    <a:lt1>
      <a:srgbClr val="FFFFFF"/>
    </a:lt1>
    <a:dk2>
      <a:srgbClr val="A02226"/>
    </a:dk2>
    <a:lt2>
      <a:srgbClr val="621214"/>
    </a:lt2>
    <a:accent1>
      <a:srgbClr val="D4582A"/>
    </a:accent1>
    <a:accent2>
      <a:srgbClr val="F68B33"/>
    </a:accent2>
    <a:accent3>
      <a:srgbClr val="FFC35A"/>
    </a:accent3>
    <a:accent4>
      <a:srgbClr val="FFE07F"/>
    </a:accent4>
    <a:accent5>
      <a:srgbClr val="F3901D"/>
    </a:accent5>
    <a:accent6>
      <a:srgbClr val="6A737B"/>
    </a:accent6>
    <a:hlink>
      <a:srgbClr val="757575"/>
    </a:hlink>
    <a:folHlink>
      <a:srgbClr val="AEAEAE"/>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9.xml><?xml version="1.0" encoding="utf-8"?>
<a:themeOverride xmlns:a="http://schemas.openxmlformats.org/drawingml/2006/main">
  <a:clrScheme name="Grattan">
    <a:dk1>
      <a:srgbClr val="000000"/>
    </a:dk1>
    <a:lt1>
      <a:srgbClr val="FFFFFF"/>
    </a:lt1>
    <a:dk2>
      <a:srgbClr val="A02226"/>
    </a:dk2>
    <a:lt2>
      <a:srgbClr val="621214"/>
    </a:lt2>
    <a:accent1>
      <a:srgbClr val="D4582A"/>
    </a:accent1>
    <a:accent2>
      <a:srgbClr val="F68B33"/>
    </a:accent2>
    <a:accent3>
      <a:srgbClr val="FFC35A"/>
    </a:accent3>
    <a:accent4>
      <a:srgbClr val="FFE07F"/>
    </a:accent4>
    <a:accent5>
      <a:srgbClr val="F3901D"/>
    </a:accent5>
    <a:accent6>
      <a:srgbClr val="6A737B"/>
    </a:accent6>
    <a:hlink>
      <a:srgbClr val="757575"/>
    </a:hlink>
    <a:folHlink>
      <a:srgbClr val="AEAEAE"/>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emplate>Housing affordability charts</Template>
  <TotalTime>25436</TotalTime>
  <Words>9564</Words>
  <Application>Microsoft Office PowerPoint</Application>
  <PresentationFormat>A4 Paper (210x297 mm)</PresentationFormat>
  <Paragraphs>1434</Paragraphs>
  <Slides>96</Slides>
  <Notes>91</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96</vt:i4>
      </vt:variant>
    </vt:vector>
  </HeadingPairs>
  <TitlesOfParts>
    <vt:vector size="103" baseType="lpstr">
      <vt:lpstr>ＭＳ Ｐゴシック</vt:lpstr>
      <vt:lpstr>Arial</vt:lpstr>
      <vt:lpstr>Calibri</vt:lpstr>
      <vt:lpstr>Mangal</vt:lpstr>
      <vt:lpstr>Times New Roman</vt:lpstr>
      <vt:lpstr>Grattan charts</vt:lpstr>
      <vt:lpstr>NEW IMPROVED Charts for REPORTS 16 MAY 2016</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For full page housing solutions charts see separate PPT slidedeck in DRAFTS folder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Australia has strict rules on foreign investment in residential real estate</vt:lpstr>
      <vt:lpstr>PowerPoint Presentation</vt:lpstr>
      <vt:lpstr>PowerPoint Presentation</vt:lpstr>
      <vt:lpstr>Many mid-rise apartments are being built in the middle ring suburbs of Sydney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The University of Melbourne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Charts for Housing Affordability op-ed – 2017</dc:title>
  <dc:creator>Trent Wiltshire</dc:creator>
  <cp:lastModifiedBy>Trent Wiltshire</cp:lastModifiedBy>
  <cp:revision>464</cp:revision>
  <cp:lastPrinted>2017-11-22T23:00:51Z</cp:lastPrinted>
  <dcterms:created xsi:type="dcterms:W3CDTF">2017-02-23T22:20:38Z</dcterms:created>
  <dcterms:modified xsi:type="dcterms:W3CDTF">2017-12-06T03:21:26Z</dcterms:modified>
</cp:coreProperties>
</file>